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939" r:id="rId1"/>
  </p:sldMasterIdLst>
  <p:notesMasterIdLst>
    <p:notesMasterId r:id="rId17"/>
  </p:notesMasterIdLst>
  <p:handoutMasterIdLst>
    <p:handoutMasterId r:id="rId18"/>
  </p:handout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Lst>
  <p:sldSz cx="9144000" cy="6858000" type="screen4x3"/>
  <p:notesSz cx="7315200" cy="9601200"/>
  <p:embeddedFontLst>
    <p:embeddedFont>
      <p:font typeface="Tahoma" panose="020B0604030504040204" pitchFamily="34" charset="0"/>
      <p:regular r:id="rId19"/>
      <p:bold r:id="rId20"/>
    </p:embeddedFont>
    <p:embeddedFont>
      <p:font typeface="MS PGothic" panose="020B0600070205080204" pitchFamily="34" charset="-128"/>
      <p:regular r:id="rId21"/>
    </p:embeddedFont>
  </p:embeddedFontLst>
  <p:defaultTextStyle>
    <a:defPPr>
      <a:defRPr lang="en-US"/>
    </a:defPPr>
    <a:lvl1pPr algn="l" rtl="0" eaLnBrk="0" fontAlgn="base" hangingPunct="0">
      <a:spcBef>
        <a:spcPct val="0"/>
      </a:spcBef>
      <a:spcAft>
        <a:spcPct val="0"/>
      </a:spcAft>
      <a:defRPr sz="4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400" kern="1200">
        <a:solidFill>
          <a:schemeClr val="tx1"/>
        </a:solidFill>
        <a:latin typeface="Times New Roman" pitchFamily="18" charset="0"/>
        <a:ea typeface="+mn-ea"/>
        <a:cs typeface="+mn-cs"/>
      </a:defRPr>
    </a:lvl5pPr>
    <a:lvl6pPr marL="2286000" algn="l" defTabSz="914400" rtl="0" eaLnBrk="1" latinLnBrk="0" hangingPunct="1">
      <a:defRPr sz="4400" kern="1200">
        <a:solidFill>
          <a:schemeClr val="tx1"/>
        </a:solidFill>
        <a:latin typeface="Times New Roman" pitchFamily="18" charset="0"/>
        <a:ea typeface="+mn-ea"/>
        <a:cs typeface="+mn-cs"/>
      </a:defRPr>
    </a:lvl6pPr>
    <a:lvl7pPr marL="2743200" algn="l" defTabSz="914400" rtl="0" eaLnBrk="1" latinLnBrk="0" hangingPunct="1">
      <a:defRPr sz="4400" kern="1200">
        <a:solidFill>
          <a:schemeClr val="tx1"/>
        </a:solidFill>
        <a:latin typeface="Times New Roman" pitchFamily="18" charset="0"/>
        <a:ea typeface="+mn-ea"/>
        <a:cs typeface="+mn-cs"/>
      </a:defRPr>
    </a:lvl7pPr>
    <a:lvl8pPr marL="3200400" algn="l" defTabSz="914400" rtl="0" eaLnBrk="1" latinLnBrk="0" hangingPunct="1">
      <a:defRPr sz="4400" kern="1200">
        <a:solidFill>
          <a:schemeClr val="tx1"/>
        </a:solidFill>
        <a:latin typeface="Times New Roman" pitchFamily="18" charset="0"/>
        <a:ea typeface="+mn-ea"/>
        <a:cs typeface="+mn-cs"/>
      </a:defRPr>
    </a:lvl8pPr>
    <a:lvl9pPr marL="3657600" algn="l" defTabSz="914400" rtl="0" eaLnBrk="1" latinLnBrk="0" hangingPunct="1">
      <a:defRPr sz="4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9FFCC"/>
    <a:srgbClr val="00FF00"/>
    <a:srgbClr val="FF0000"/>
    <a:srgbClr val="FF6600"/>
    <a:srgbClr val="000066"/>
    <a:srgbClr val="FF33CC"/>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1" autoAdjust="0"/>
    <p:restoredTop sz="82190" autoAdjust="0"/>
  </p:normalViewPr>
  <p:slideViewPr>
    <p:cSldViewPr snapToGrid="0" snapToObjects="1">
      <p:cViewPr varScale="1">
        <p:scale>
          <a:sx n="80" d="100"/>
          <a:sy n="80" d="100"/>
        </p:scale>
        <p:origin x="228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179" y="208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59"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dirty="0">
                <a:latin typeface="Tahoma" pitchFamily="34" charset="0"/>
              </a:defRPr>
            </a:lvl1pPr>
          </a:lstStyle>
          <a:p>
            <a:pPr>
              <a:defRPr/>
            </a:pPr>
            <a:endParaRPr lang="en-US" dirty="0"/>
          </a:p>
        </p:txBody>
      </p:sp>
      <p:sp>
        <p:nvSpPr>
          <p:cNvPr id="352260"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dirty="0">
                <a:latin typeface="Tahoma" pitchFamily="34" charset="0"/>
              </a:defRPr>
            </a:lvl1pPr>
          </a:lstStyle>
          <a:p>
            <a:pPr>
              <a:defRPr/>
            </a:pPr>
            <a:endParaRPr lang="en-US" dirty="0"/>
          </a:p>
        </p:txBody>
      </p:sp>
      <p:sp>
        <p:nvSpPr>
          <p:cNvPr id="352261"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a:latin typeface="Tahoma" pitchFamily="34" charset="0"/>
              </a:defRPr>
            </a:lvl1pPr>
          </a:lstStyle>
          <a:p>
            <a:pPr>
              <a:defRPr/>
            </a:pPr>
            <a:fld id="{7B84F0AD-B8EC-4E4C-96AB-90A3127EB247}" type="slidenum">
              <a:rPr lang="en-US"/>
              <a:pPr>
                <a:defRPr/>
              </a:pPr>
              <a:t>‹#›</a:t>
            </a:fld>
            <a:endParaRPr lang="en-US" dirty="0"/>
          </a:p>
        </p:txBody>
      </p:sp>
    </p:spTree>
    <p:extLst>
      <p:ext uri="{BB962C8B-B14F-4D97-AF65-F5344CB8AC3E}">
        <p14:creationId xmlns:p14="http://schemas.microsoft.com/office/powerpoint/2010/main" val="3613058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560888"/>
            <a:ext cx="5943600" cy="4354512"/>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p:cNvSpPr>
            <a:spLocks noGrp="1"/>
          </p:cNvSpPr>
          <p:nvPr>
            <p:ph type="sldNum" sz="quarter" idx="5"/>
          </p:nvPr>
        </p:nvSpPr>
        <p:spPr>
          <a:xfrm>
            <a:off x="2057400" y="8991600"/>
            <a:ext cx="3170238" cy="609600"/>
          </a:xfrm>
          <a:prstGeom prst="rect">
            <a:avLst/>
          </a:prstGeom>
        </p:spPr>
        <p:txBody>
          <a:bodyPr vert="horz" lIns="91440" tIns="45720" rIns="91440" bIns="45720" rtlCol="0" anchor="ctr" anchorCtr="0"/>
          <a:lstStyle>
            <a:lvl1pPr algn="ctr">
              <a:defRPr sz="1200">
                <a:latin typeface="Arial" pitchFamily="34" charset="0"/>
                <a:cs typeface="Arial" pitchFamily="34" charset="0"/>
              </a:defRPr>
            </a:lvl1pPr>
          </a:lstStyle>
          <a:p>
            <a:pPr>
              <a:defRPr/>
            </a:pPr>
            <a:fld id="{CE86D591-EB46-49C9-B58B-417466F1609D}" type="slidenum">
              <a:rPr lang="en-US"/>
              <a:pPr>
                <a:defRPr/>
              </a:pPr>
              <a:t>‹#›</a:t>
            </a:fld>
            <a:endParaRPr lang="en-US" dirty="0"/>
          </a:p>
        </p:txBody>
      </p:sp>
    </p:spTree>
    <p:extLst>
      <p:ext uri="{BB962C8B-B14F-4D97-AF65-F5344CB8AC3E}">
        <p14:creationId xmlns:p14="http://schemas.microsoft.com/office/powerpoint/2010/main" val="217056432"/>
      </p:ext>
    </p:extLst>
  </p:cSld>
  <p:clrMap bg1="lt1" tx1="dk1" bg2="lt2" tx2="dk2" accent1="accent1" accent2="accent2" accent3="accent3" accent4="accent4" accent5="accent5" accent6="accent6" hlink="hlink" folHlink="folHlink"/>
  <p:hf hdr="0" ftr="0" dt="0"/>
  <p:notesStyle>
    <a:lvl1pPr algn="l" rtl="0" eaLnBrk="0" fontAlgn="base" hangingPunct="0">
      <a:spcBef>
        <a:spcPts val="363"/>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ts val="363"/>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ts val="363"/>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ts val="363"/>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ts val="363"/>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21245CA-5A63-0E41-B1FF-6B808B477B18}" type="slidenum">
              <a:rPr lang="en-US" sz="1200">
                <a:latin typeface="Arial" charset="0"/>
              </a:rPr>
              <a:pPr/>
              <a:t>1</a:t>
            </a:fld>
            <a:endParaRPr lang="en-US" sz="1200" dirty="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Welcome to the Secure Ideas PEWAPT101.6.  Today we will work within teams to perform a web application penetration test.  This will be against an example set of web applications as are typically seen in corporate networks.  We will use the methodology and tools we have covered over the last 5 days.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You are allowed to create accounts, but please do not change other users' passwords.  This may prevent another student from getting through the game.</a:t>
            </a:r>
          </a:p>
          <a:p>
            <a:endParaRPr lang="en-US" dirty="0">
              <a:ea typeface="MS PGothic" charset="0"/>
            </a:endParaRPr>
          </a:p>
          <a:p>
            <a:r>
              <a:rPr lang="en-US" dirty="0">
                <a:ea typeface="MS PGothic" charset="0"/>
              </a:rPr>
              <a:t>Installing applications and writing to files is allowed, as long as the applications and files do not cause issues for the production applications.  You may want to configure your injected files to only answer to your team. </a:t>
            </a:r>
            <a:r>
              <a:rPr lang="en-US" dirty="0">
                <a:ea typeface="MS PGothic" charset="0"/>
                <a:sym typeface="Wingdings" charset="0"/>
              </a:rPr>
              <a:t></a:t>
            </a:r>
          </a:p>
          <a:p>
            <a:endParaRPr lang="en-US" dirty="0">
              <a:ea typeface="MS PGothic" charset="0"/>
              <a:sym typeface="Wingdings" charset="0"/>
            </a:endParaRPr>
          </a:p>
          <a:p>
            <a:r>
              <a:rPr lang="en-US" dirty="0">
                <a:ea typeface="MS PGothic" charset="0"/>
                <a:sym typeface="Wingdings" charset="0"/>
              </a:rPr>
              <a:t>Keep in mind that this is a production system and that others are also testing the applications.</a:t>
            </a:r>
            <a:endParaRPr lang="en-US" dirty="0">
              <a:ea typeface="MS PGothic" charset="0"/>
            </a:endParaRPr>
          </a:p>
        </p:txBody>
      </p:sp>
      <p:sp>
        <p:nvSpPr>
          <p:cNvPr id="2970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98EAC93A-2424-1A41-8BA4-505436ED8845}" type="slidenum">
              <a:rPr lang="en-US" sz="1200">
                <a:latin typeface="Arial" charset="0"/>
              </a:rPr>
              <a:pPr/>
              <a:t>10</a:t>
            </a:fld>
            <a:endParaRPr lang="en-US" sz="1200"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You have a couple goals here.  First, find as many vulnerabilities as you can.  Please keep in mind that not all vulnerabilities will help you retrieve the data, but they are important to your target.  Evaluate the risk and explain how you can exploit any that you find.</a:t>
            </a:r>
          </a:p>
          <a:p>
            <a:endParaRPr lang="en-US" dirty="0">
              <a:ea typeface="MS PGothic" charset="0"/>
            </a:endParaRPr>
          </a:p>
          <a:p>
            <a:r>
              <a:rPr lang="en-US" dirty="0">
                <a:ea typeface="MS PGothic" charset="0"/>
              </a:rPr>
              <a:t>Gather all of the employee records.  These records contain the name of the employee, their social security number, salary, address and phone number.  This data is not all in one place.  You will have to exploit multiple systems to gather the data.</a:t>
            </a:r>
          </a:p>
        </p:txBody>
      </p:sp>
      <p:sp>
        <p:nvSpPr>
          <p:cNvPr id="3072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FBE7A8F-4594-644F-8022-D26F9449C930}" type="slidenum">
              <a:rPr lang="en-US" sz="1200">
                <a:latin typeface="Arial" charset="0"/>
              </a:rPr>
              <a:pPr/>
              <a:t>11</a:t>
            </a:fld>
            <a:endParaRPr lang="en-US" sz="1200" dirty="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 "win" the game, you must show the instructor the employee records.   Keep in mind that not everyone will gather all of the data, as this test is very limited in time; but if it gets to be around noon and you haven</a:t>
            </a:r>
            <a:r>
              <a:rPr lang="ja-JP" altLang="en-US">
                <a:ea typeface="MS PGothic" charset="0"/>
              </a:rPr>
              <a:t>’</a:t>
            </a:r>
            <a:r>
              <a:rPr lang="en-US" altLang="ja-JP" dirty="0">
                <a:ea typeface="MS PGothic" charset="0"/>
              </a:rPr>
              <a:t>t gotten any records, let the instructor know and he or she will give you guidance.</a:t>
            </a:r>
            <a:endParaRPr lang="en-US" dirty="0">
              <a:ea typeface="MS PGothic" charset="0"/>
            </a:endParaRPr>
          </a:p>
        </p:txBody>
      </p:sp>
      <p:sp>
        <p:nvSpPr>
          <p:cNvPr id="3174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3B267AE5-8301-3C41-9417-E659EBBA659C}" type="slidenum">
              <a:rPr lang="en-US" sz="1200">
                <a:latin typeface="Arial" charset="0"/>
              </a:rPr>
              <a:pPr/>
              <a:t>12</a:t>
            </a:fld>
            <a:endParaRPr lang="en-US" sz="1200"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You must also track your work!  Keep records as to how you retrieved each data element and all of the vulnerabilities you find.  While you are not required to present a written report, the instructor will quiz you to ensure that you could explain what you found, did and the risks seen.</a:t>
            </a:r>
          </a:p>
        </p:txBody>
      </p:sp>
      <p:sp>
        <p:nvSpPr>
          <p:cNvPr id="3277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9A2470B-BA3C-544B-A980-218A8DF15E78}" type="slidenum">
              <a:rPr lang="en-US" sz="1200">
                <a:latin typeface="Arial" charset="0"/>
              </a:rPr>
              <a:pPr/>
              <a:t>13</a:t>
            </a:fld>
            <a:endParaRPr lang="en-US" sz="1200"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While any questions you have are welcome throughout the day, if you have any, please ask them now.  If you are wondering something, it is guaranteed that someone else is also.</a:t>
            </a:r>
          </a:p>
          <a:p>
            <a:endParaRPr lang="en-US" dirty="0">
              <a:ea typeface="MS PGothic" charset="0"/>
            </a:endParaRPr>
          </a:p>
          <a:p>
            <a:r>
              <a:rPr lang="en-US" dirty="0">
                <a:ea typeface="MS PGothic" charset="0"/>
              </a:rPr>
              <a:t>The instructor will accept any question, but they may not be able to answer them as it may reveal too much information.  Treat them as you would you customer contact.  They will be available throughout the day.</a:t>
            </a:r>
          </a:p>
        </p:txBody>
      </p:sp>
      <p:sp>
        <p:nvSpPr>
          <p:cNvPr id="3379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6FA0929-B7EC-B64A-B13F-F2CF56733EFD}" type="slidenum">
              <a:rPr lang="en-US" sz="1200">
                <a:latin typeface="Arial" charset="0"/>
              </a:rPr>
              <a:pPr/>
              <a:t>14</a:t>
            </a:fld>
            <a:endParaRPr lang="en-US" sz="1200" dirty="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You now have permission to begin the attack against the target applications on 10.42.5.2-253</a:t>
            </a:r>
          </a:p>
          <a:p>
            <a:endParaRPr lang="en-US" dirty="0">
              <a:ea typeface="MS PGothic" charset="0"/>
            </a:endParaRPr>
          </a:p>
          <a:p>
            <a:r>
              <a:rPr lang="en-US" dirty="0">
                <a:ea typeface="MS PGothic" charset="0"/>
              </a:rPr>
              <a:t>Follow the Rules of Engagement.</a:t>
            </a:r>
          </a:p>
          <a:p>
            <a:endParaRPr lang="en-US" dirty="0">
              <a:ea typeface="MS PGothic" charset="0"/>
            </a:endParaRPr>
          </a:p>
          <a:p>
            <a:r>
              <a:rPr lang="en-US" dirty="0">
                <a:ea typeface="MS PGothic" charset="0"/>
              </a:rPr>
              <a:t>If and when you win, notify the instructor.</a:t>
            </a:r>
          </a:p>
          <a:p>
            <a:endParaRPr lang="en-US" dirty="0">
              <a:ea typeface="MS PGothic" charset="0"/>
            </a:endParaRPr>
          </a:p>
          <a:p>
            <a:r>
              <a:rPr lang="en-US" dirty="0">
                <a:ea typeface="MS PGothic" charset="0"/>
              </a:rPr>
              <a:t>Have Fun!</a:t>
            </a:r>
          </a:p>
          <a:p>
            <a:endParaRPr lang="en-US" dirty="0">
              <a:ea typeface="MS PGothic" charset="0"/>
            </a:endParaRPr>
          </a:p>
        </p:txBody>
      </p:sp>
      <p:sp>
        <p:nvSpPr>
          <p:cNvPr id="3482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061615B-3C1D-624D-B6B3-4DAAB1663A77}" type="slidenum">
              <a:rPr lang="en-US" sz="1200">
                <a:latin typeface="Arial" charset="0"/>
              </a:rPr>
              <a:pPr/>
              <a:t>15</a:t>
            </a:fld>
            <a:endParaRPr lang="en-US" sz="1200"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2C039CA8-620F-424E-A78C-5740747E8703}" type="slidenum">
              <a:rPr lang="en-US" sz="1200">
                <a:latin typeface="Arial" charset="0"/>
              </a:rPr>
              <a:pPr/>
              <a:t>2</a:t>
            </a:fld>
            <a:endParaRPr lang="en-US" sz="1200" dirty="0">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spcBef>
                <a:spcPts val="450"/>
              </a:spcBef>
            </a:pPr>
            <a:r>
              <a:rPr lang="en-GB" dirty="0">
                <a:ea typeface="MS PGothic" charset="0"/>
              </a:rPr>
              <a:t>In this class, we will learn the practical art of web application penetration testing. </a:t>
            </a:r>
          </a:p>
          <a:p>
            <a:pPr>
              <a:spcBef>
                <a:spcPts val="450"/>
              </a:spcBef>
            </a:pPr>
            <a:endParaRPr lang="en-GB" dirty="0">
              <a:ea typeface="MS PGothic" charset="0"/>
            </a:endParaRPr>
          </a:p>
          <a:p>
            <a:pPr>
              <a:spcBef>
                <a:spcPts val="450"/>
              </a:spcBef>
            </a:pPr>
            <a:r>
              <a:rPr lang="en-GB" dirty="0">
                <a:ea typeface="MS PGothic" charset="0"/>
              </a:rPr>
              <a:t>On Day 1, we will examine the attacker's perspective, and learn why it is important for us to build and deploy web application with the attacker’s perspective in mind</a:t>
            </a:r>
            <a:r>
              <a:rPr lang="en-US" dirty="0">
                <a:ea typeface="MS PGothic" charset="0"/>
              </a:rPr>
              <a:t>. We will also cover the pieces of a penetration test and how to scope and prepare for one.  Finally, we will explore the methodology that will be covered through the rest of class.</a:t>
            </a:r>
            <a:endParaRPr lang="en-GB" dirty="0">
              <a:ea typeface="MS PGothic" charset="0"/>
            </a:endParaRPr>
          </a:p>
          <a:p>
            <a:pPr>
              <a:spcBef>
                <a:spcPts val="450"/>
              </a:spcBef>
            </a:pPr>
            <a:r>
              <a:rPr lang="en-GB" dirty="0">
                <a:ea typeface="MS PGothic" charset="0"/>
              </a:rPr>
              <a:t> </a:t>
            </a:r>
          </a:p>
          <a:p>
            <a:pPr>
              <a:spcBef>
                <a:spcPts val="450"/>
              </a:spcBef>
            </a:pPr>
            <a:r>
              <a:rPr lang="en-GB" dirty="0">
                <a:ea typeface="MS PGothic" charset="0"/>
              </a:rPr>
              <a:t>During Day 2, we will step through the process that successful attackers use to exploit applications, focusing specifically on the reconnaissance and </a:t>
            </a:r>
            <a:r>
              <a:rPr lang="en-US" dirty="0">
                <a:ea typeface="MS PGothic" charset="0"/>
              </a:rPr>
              <a:t>mapping</a:t>
            </a:r>
            <a:r>
              <a:rPr lang="en-GB" dirty="0">
                <a:ea typeface="MS PGothic" charset="0"/>
              </a:rPr>
              <a:t> stages of the process.  This will give us the foundation we need to later control the application.</a:t>
            </a:r>
          </a:p>
          <a:p>
            <a:pPr>
              <a:spcBef>
                <a:spcPts val="450"/>
              </a:spcBef>
            </a:pPr>
            <a:endParaRPr lang="en-GB" dirty="0">
              <a:ea typeface="MS PGothic" charset="0"/>
            </a:endParaRPr>
          </a:p>
          <a:p>
            <a:pPr>
              <a:spcBef>
                <a:spcPts val="450"/>
              </a:spcBef>
            </a:pPr>
            <a:r>
              <a:rPr lang="en-GB" dirty="0">
                <a:ea typeface="MS PGothic" charset="0"/>
              </a:rPr>
              <a:t>On Day 3, we will build upon that foundation and start discovering the various weaknesses within the applications.  As penetration testers, we will map out the attack vectors that we are going to use against this application. These discoveries will be the basis for the exploitation phase.</a:t>
            </a:r>
          </a:p>
          <a:p>
            <a:pPr>
              <a:spcBef>
                <a:spcPts val="450"/>
              </a:spcBef>
            </a:pPr>
            <a:endParaRPr lang="en-GB" dirty="0">
              <a:ea typeface="MS PGothic" charset="0"/>
            </a:endParaRPr>
          </a:p>
          <a:p>
            <a:pPr>
              <a:spcBef>
                <a:spcPts val="450"/>
              </a:spcBef>
            </a:pPr>
            <a:r>
              <a:rPr lang="en-GB" dirty="0">
                <a:ea typeface="MS PGothic" charset="0"/>
              </a:rPr>
              <a:t>On Day 4, we will continue our discovery focusing on client side components such as Flash and Java.  We will also explore the client-side scripting in use within our applications.</a:t>
            </a:r>
          </a:p>
          <a:p>
            <a:pPr>
              <a:spcBef>
                <a:spcPts val="450"/>
              </a:spcBef>
            </a:pPr>
            <a:endParaRPr lang="en-GB" dirty="0">
              <a:ea typeface="MS PGothic" charset="0"/>
            </a:endParaRPr>
          </a:p>
          <a:p>
            <a:pPr>
              <a:spcBef>
                <a:spcPts val="450"/>
              </a:spcBef>
            </a:pPr>
            <a:r>
              <a:rPr lang="en-GB" dirty="0">
                <a:ea typeface="MS PGothic" charset="0"/>
              </a:rPr>
              <a:t>On Day 5, we will launch the attacks that we planned and created during the previous three sections. We will also cover the next steps for students and where they should go from here.</a:t>
            </a:r>
          </a:p>
          <a:p>
            <a:pPr>
              <a:spcBef>
                <a:spcPts val="450"/>
              </a:spcBef>
            </a:pPr>
            <a:endParaRPr lang="en-GB" dirty="0">
              <a:ea typeface="MS PGothic" charset="0"/>
            </a:endParaRPr>
          </a:p>
          <a:p>
            <a:pPr>
              <a:spcBef>
                <a:spcPts val="450"/>
              </a:spcBef>
            </a:pPr>
            <a:r>
              <a:rPr lang="en-GB" dirty="0">
                <a:ea typeface="MS PGothic" charset="0"/>
              </a:rPr>
              <a:t>On Day 6, we will be performing a web application pen-test within a capture the flag event.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Today's goals are to work through our methodology in a full web application pen-test.  Instead of each tool being used as in our previous exercises, we will be able to move between them and use them in combination.  This will allow us to get a better feel for the tools, their strengths and their weaknesses.  </a:t>
            </a:r>
          </a:p>
          <a:p>
            <a:endParaRPr lang="en-US" dirty="0">
              <a:ea typeface="MS PGothic" charset="0"/>
            </a:endParaRPr>
          </a:p>
          <a:p>
            <a:r>
              <a:rPr lang="en-US" dirty="0">
                <a:ea typeface="MS PGothic" charset="0"/>
              </a:rPr>
              <a:t>While the test we are doing is an example, it is based on real vulnerabilities and applications we have found in the real world.  This example was designed to fit within a single day, which does mean that some of it has to be contrived.</a:t>
            </a:r>
          </a:p>
          <a:p>
            <a:endParaRPr lang="en-US" dirty="0">
              <a:ea typeface="MS PGothic" charset="0"/>
            </a:endParaRPr>
          </a:p>
          <a:p>
            <a:r>
              <a:rPr lang="en-US" dirty="0">
                <a:ea typeface="MS PGothic" charset="0"/>
              </a:rPr>
              <a:t>Most importantly, please have fun!</a:t>
            </a:r>
          </a:p>
        </p:txBody>
      </p:sp>
      <p:sp>
        <p:nvSpPr>
          <p:cNvPr id="2253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1A944FF-D2D3-FF45-BCC6-FDF6AC592EF7}" type="slidenum">
              <a:rPr lang="en-US" sz="1200">
                <a:latin typeface="Arial" charset="0"/>
              </a:rPr>
              <a:pPr/>
              <a:t>3</a:t>
            </a:fld>
            <a:endParaRPr lang="en-US" sz="1200" dirty="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Today will be broken into three parts. The first is this lecture which will set up the test and explain your scope.  The second part will be your team performing the test.  Around 2:30 PM we wrap up the testing.  In the last part we will debrief through the application test.  You will present some of your findings to the instructor and then the instructor will walk through anything that was missed and explain the entire test.</a:t>
            </a:r>
          </a:p>
        </p:txBody>
      </p:sp>
      <p:sp>
        <p:nvSpPr>
          <p:cNvPr id="2355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CF80C6B6-2D18-2147-9F9A-F4A5A3179E56}" type="slidenum">
              <a:rPr lang="en-US" sz="1200">
                <a:latin typeface="Arial" charset="0"/>
              </a:rPr>
              <a:pPr/>
              <a:t>4</a:t>
            </a:fld>
            <a:endParaRPr lang="en-US" sz="1200" dirty="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Please work in teams as we recommend that you do in your regular testing.  This allows you to combine skill sets and viewpoints to better assess the test.  We recommend at least two people and no more than five.  We find that more than five becomes overkill in this environment.  People start getting left out.</a:t>
            </a:r>
          </a:p>
          <a:p>
            <a:endParaRPr lang="en-US" dirty="0">
              <a:ea typeface="MS PGothic" charset="0"/>
            </a:endParaRPr>
          </a:p>
          <a:p>
            <a:r>
              <a:rPr lang="en-US" dirty="0">
                <a:ea typeface="MS PGothic" charset="0"/>
              </a:rPr>
              <a:t>Have each person record their findings and steps.  But make sure that you have regular meetings to compare notes and make sure that you are working together.  This is VERY important.</a:t>
            </a:r>
          </a:p>
        </p:txBody>
      </p:sp>
      <p:sp>
        <p:nvSpPr>
          <p:cNvPr id="2458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43453654-6C87-3448-9C70-2F762756A469}" type="slidenum">
              <a:rPr lang="en-US" sz="1200">
                <a:latin typeface="Arial" charset="0"/>
              </a:rPr>
              <a:pPr/>
              <a:t>5</a:t>
            </a:fld>
            <a:endParaRPr lang="en-US" sz="1200" dirty="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PEWAPT 101 Inc. has put out an RFP for a web application penetration test.  They are a distributor of towels and are concerned that their employees' data may be discovered using exploits against their web applications.  This data may be scattered through the various web applications within PEWAPT 101 Inc.  Your job is to find it.</a:t>
            </a:r>
          </a:p>
        </p:txBody>
      </p:sp>
      <p:sp>
        <p:nvSpPr>
          <p:cNvPr id="2560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35F2E73-83F8-B04A-A8F5-903B60840313}" type="slidenum">
              <a:rPr lang="en-US" sz="1200">
                <a:latin typeface="Arial" charset="0"/>
              </a:rPr>
              <a:pPr/>
              <a:t>6</a:t>
            </a:fld>
            <a:endParaRPr lang="en-US" sz="1200" dirty="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To determine the risk level of having this information disclosed, they have requested a test of all of their web applications.  This included Internet and intranet facing applications.  Social engineering is allowed but keep in mind that the targets are very security conscious and aware of the ongoing test.  But any URLs or injected code may be browsed.</a:t>
            </a:r>
          </a:p>
          <a:p>
            <a:endParaRPr lang="en-US" dirty="0">
              <a:ea typeface="MS PGothic" charset="0"/>
            </a:endParaRPr>
          </a:p>
          <a:p>
            <a:r>
              <a:rPr lang="en-US" dirty="0">
                <a:ea typeface="MS PGothic" charset="0"/>
              </a:rPr>
              <a:t>Any web application in the network range of 10.42.5.2-253 is within scope of this test.  Non-web app services are not. </a:t>
            </a:r>
          </a:p>
        </p:txBody>
      </p:sp>
      <p:sp>
        <p:nvSpPr>
          <p:cNvPr id="266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65E3D125-DB72-9949-9D99-48E2B2A01938}" type="slidenum">
              <a:rPr lang="en-US" sz="1200">
                <a:latin typeface="Arial" charset="0"/>
              </a:rPr>
              <a:pPr/>
              <a:t>7</a:t>
            </a:fld>
            <a:endParaRPr lang="en-US" sz="1200" dirty="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There is a DNS server at 10.42.5.24.  This is both the DNS server PEWAPT 101 Inc uses and the one that you should use for the test.  Remember that some targets will not be in the zone file but may be found through linked server searches.</a:t>
            </a:r>
          </a:p>
        </p:txBody>
      </p:sp>
      <p:sp>
        <p:nvSpPr>
          <p:cNvPr id="27652"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BD1305C8-4DB9-5940-9ECE-F6BAD1186692}" type="slidenum">
              <a:rPr lang="en-US" sz="1200">
                <a:latin typeface="Arial" charset="0"/>
              </a:rPr>
              <a:pPr/>
              <a:t>8</a:t>
            </a:fld>
            <a:endParaRPr lang="en-US" sz="1200" dirty="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a:ea typeface="MS PGothic" charset="0"/>
              </a:rPr>
              <a:t>There are a few things you cannot do.  </a:t>
            </a:r>
          </a:p>
          <a:p>
            <a:endParaRPr lang="en-US" dirty="0">
              <a:ea typeface="MS PGothic" charset="0"/>
            </a:endParaRPr>
          </a:p>
          <a:p>
            <a:r>
              <a:rPr lang="en-US" dirty="0">
                <a:ea typeface="MS PGothic" charset="0"/>
              </a:rPr>
              <a:t>No denial of service attacks.  We want everyone to be able to reach the systems.</a:t>
            </a:r>
          </a:p>
          <a:p>
            <a:endParaRPr lang="en-US" dirty="0">
              <a:ea typeface="MS PGothic" charset="0"/>
            </a:endParaRPr>
          </a:p>
          <a:p>
            <a:r>
              <a:rPr lang="en-US" dirty="0">
                <a:ea typeface="MS PGothic" charset="0"/>
              </a:rPr>
              <a:t>No "dangerous" attacks.  We don't want to delete files and/or data.  We also want to recognize that this is a production system, so resource hogging attacks should not be run.</a:t>
            </a:r>
          </a:p>
          <a:p>
            <a:endParaRPr lang="en-US" dirty="0">
              <a:ea typeface="MS PGothic" charset="0"/>
            </a:endParaRPr>
          </a:p>
          <a:p>
            <a:r>
              <a:rPr lang="en-US" dirty="0">
                <a:ea typeface="MS PGothic" charset="0"/>
              </a:rPr>
              <a:t>Do NOT attack other testers!</a:t>
            </a:r>
          </a:p>
        </p:txBody>
      </p:sp>
      <p:sp>
        <p:nvSpPr>
          <p:cNvPr id="2867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3600">
                <a:solidFill>
                  <a:schemeClr val="tx1"/>
                </a:solidFill>
                <a:latin typeface="Tahoma" charset="0"/>
                <a:ea typeface="MS PGothic" charset="0"/>
                <a:cs typeface="MS PGothic" charset="0"/>
              </a:defRPr>
            </a:lvl1pPr>
            <a:lvl2pPr marL="742950" indent="-285750" defTabSz="966788">
              <a:defRPr sz="3600">
                <a:solidFill>
                  <a:schemeClr val="tx1"/>
                </a:solidFill>
                <a:latin typeface="Tahoma" charset="0"/>
                <a:ea typeface="MS PGothic" charset="0"/>
                <a:cs typeface="MS PGothic" charset="0"/>
              </a:defRPr>
            </a:lvl2pPr>
            <a:lvl3pPr marL="1143000" indent="-228600" defTabSz="966788">
              <a:defRPr sz="3600">
                <a:solidFill>
                  <a:schemeClr val="tx1"/>
                </a:solidFill>
                <a:latin typeface="Tahoma" charset="0"/>
                <a:ea typeface="MS PGothic" charset="0"/>
                <a:cs typeface="MS PGothic" charset="0"/>
              </a:defRPr>
            </a:lvl3pPr>
            <a:lvl4pPr marL="1600200" indent="-228600" defTabSz="966788">
              <a:defRPr sz="3600">
                <a:solidFill>
                  <a:schemeClr val="tx1"/>
                </a:solidFill>
                <a:latin typeface="Tahoma" charset="0"/>
                <a:ea typeface="MS PGothic" charset="0"/>
                <a:cs typeface="MS PGothic" charset="0"/>
              </a:defRPr>
            </a:lvl4pPr>
            <a:lvl5pPr marL="2057400" indent="-228600" defTabSz="966788">
              <a:defRPr sz="3600">
                <a:solidFill>
                  <a:schemeClr val="tx1"/>
                </a:solidFill>
                <a:latin typeface="Tahoma" charset="0"/>
                <a:ea typeface="MS PGothic" charset="0"/>
                <a:cs typeface="MS PGothic" charset="0"/>
              </a:defRPr>
            </a:lvl5pPr>
            <a:lvl6pPr marL="25146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defTabSz="966788"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fld id="{7BB0BCFA-B62F-374D-9551-0FE6F82A7D85}" type="slidenum">
              <a:rPr lang="en-US" sz="1200">
                <a:latin typeface="Arial" charset="0"/>
              </a:rPr>
              <a:pPr/>
              <a:t>9</a:t>
            </a:fld>
            <a:endParaRPr lang="en-US" sz="1200"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DB655-50C4-45E6-A578-CAA3EE3C9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28778"/>
            <a:ext cx="9144000" cy="5144786"/>
          </a:xfrm>
          <a:prstGeom prst="rect">
            <a:avLst/>
          </a:prstGeom>
        </p:spPr>
      </p:pic>
      <p:sp>
        <p:nvSpPr>
          <p:cNvPr id="361475" name="Rectangle 3"/>
          <p:cNvSpPr>
            <a:spLocks noGrp="1" noChangeArrowheads="1"/>
          </p:cNvSpPr>
          <p:nvPr>
            <p:ph type="ctrTitle"/>
          </p:nvPr>
        </p:nvSpPr>
        <p:spPr>
          <a:xfrm>
            <a:off x="685800" y="1905000"/>
            <a:ext cx="7772400" cy="1447800"/>
          </a:xfrm>
        </p:spPr>
        <p:txBody>
          <a:bodyPr/>
          <a:lstStyle>
            <a:lvl1pPr>
              <a:defRPr sz="4800"/>
            </a:lvl1pPr>
          </a:lstStyle>
          <a:p>
            <a:r>
              <a:rPr lang="en-US" dirty="0"/>
              <a:t>Click to edit Master title</a:t>
            </a:r>
          </a:p>
        </p:txBody>
      </p:sp>
      <p:sp>
        <p:nvSpPr>
          <p:cNvPr id="3614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dirty="0"/>
              <a:t>Click to edit Master subtitle style</a:t>
            </a:r>
          </a:p>
        </p:txBody>
      </p:sp>
      <p:sp>
        <p:nvSpPr>
          <p:cNvPr id="11" name="Text Box 7"/>
          <p:cNvSpPr txBox="1">
            <a:spLocks noChangeArrowheads="1"/>
          </p:cNvSpPr>
          <p:nvPr userDrawn="1"/>
        </p:nvSpPr>
        <p:spPr bwMode="ltGray">
          <a:xfrm>
            <a:off x="-61608" y="6406961"/>
            <a:ext cx="685800" cy="369332"/>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215039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152400"/>
            <a:ext cx="8734425" cy="1175273"/>
          </a:xfrm>
        </p:spPr>
        <p:txBody>
          <a:bodyPr/>
          <a:lstStyle>
            <a:lvl1pPr>
              <a:defRPr/>
            </a:lvl1pPr>
          </a:lstStyle>
          <a:p>
            <a:r>
              <a:rPr lang="en-US" dirty="0"/>
              <a:t>Click to edit Master title</a:t>
            </a:r>
          </a:p>
        </p:txBody>
      </p:sp>
      <p:sp>
        <p:nvSpPr>
          <p:cNvPr id="3" name="Content Placeholder 2"/>
          <p:cNvSpPr>
            <a:spLocks noGrp="1"/>
          </p:cNvSpPr>
          <p:nvPr>
            <p:ph idx="1"/>
          </p:nvPr>
        </p:nvSpPr>
        <p:spPr>
          <a:xfrm>
            <a:off x="228600" y="1578684"/>
            <a:ext cx="8686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64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671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4D9F24-0869-4634-B169-903289646E1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891" y="1720996"/>
            <a:ext cx="9144000" cy="5144786"/>
          </a:xfrm>
          <a:prstGeom prst="rect">
            <a:avLst/>
          </a:prstGeom>
        </p:spPr>
      </p:pic>
      <p:sp>
        <p:nvSpPr>
          <p:cNvPr id="21507" name="Rectangle 3"/>
          <p:cNvSpPr>
            <a:spLocks noGrp="1" noChangeArrowheads="1"/>
          </p:cNvSpPr>
          <p:nvPr>
            <p:ph type="title"/>
          </p:nvPr>
        </p:nvSpPr>
        <p:spPr bwMode="auto">
          <a:xfrm>
            <a:off x="219075" y="152401"/>
            <a:ext cx="8734425" cy="1142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a:t>
            </a:r>
          </a:p>
        </p:txBody>
      </p:sp>
      <p:sp>
        <p:nvSpPr>
          <p:cNvPr id="21508" name="Rectangle 4"/>
          <p:cNvSpPr>
            <a:spLocks noGrp="1" noChangeArrowheads="1"/>
          </p:cNvSpPr>
          <p:nvPr>
            <p:ph type="body" idx="1"/>
          </p:nvPr>
        </p:nvSpPr>
        <p:spPr bwMode="auto">
          <a:xfrm>
            <a:off x="228600" y="15240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Box 7"/>
          <p:cNvSpPr txBox="1">
            <a:spLocks noChangeArrowheads="1"/>
          </p:cNvSpPr>
          <p:nvPr userDrawn="1"/>
        </p:nvSpPr>
        <p:spPr bwMode="ltGray">
          <a:xfrm>
            <a:off x="113489" y="6400799"/>
            <a:ext cx="685800" cy="304800"/>
          </a:xfrm>
          <a:prstGeom prst="rect">
            <a:avLst/>
          </a:prstGeom>
          <a:noFill/>
          <a:ln w="12700">
            <a:noFill/>
            <a:miter lim="800000"/>
            <a:headEnd type="none" w="sm" len="sm"/>
            <a:tailEnd type="none" w="sm" len="sm"/>
          </a:ln>
        </p:spPr>
        <p:txBody>
          <a:bodyPr>
            <a:spAutoFit/>
          </a:bodyPr>
          <a:lstStyle/>
          <a:p>
            <a:pPr algn="ctr">
              <a:spcBef>
                <a:spcPct val="50000"/>
              </a:spcBef>
              <a:defRPr/>
            </a:pPr>
            <a:fld id="{20B8B63F-B559-4CC7-A844-A7B51D6F17D1}" type="slidenum">
              <a:rPr lang="en-US" sz="1800" b="1">
                <a:solidFill>
                  <a:srgbClr val="FFCC00"/>
                </a:solidFill>
                <a:latin typeface="Arial" charset="0"/>
              </a:rPr>
              <a:pPr algn="ctr">
                <a:spcBef>
                  <a:spcPct val="50000"/>
                </a:spcBef>
                <a:defRPr/>
              </a:pPr>
              <a:t>‹#›</a:t>
            </a:fld>
            <a:endParaRPr lang="en-US" sz="1600" b="1" dirty="0">
              <a:solidFill>
                <a:srgbClr val="FFCC00"/>
              </a:solidFill>
              <a:latin typeface="Arial" charset="0"/>
            </a:endParaRPr>
          </a:p>
        </p:txBody>
      </p:sp>
    </p:spTree>
    <p:extLst>
      <p:ext uri="{BB962C8B-B14F-4D97-AF65-F5344CB8AC3E}">
        <p14:creationId xmlns:p14="http://schemas.microsoft.com/office/powerpoint/2010/main" val="2900401053"/>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Lst>
  <p:txStyles>
    <p:titleStyle>
      <a:lvl1pPr algn="ctr" rtl="0" eaLnBrk="0" fontAlgn="base" hangingPunct="0">
        <a:spcBef>
          <a:spcPct val="0"/>
        </a:spcBef>
        <a:spcAft>
          <a:spcPct val="0"/>
        </a:spcAft>
        <a:defRPr sz="40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828800"/>
            <a:ext cx="7772400" cy="1600200"/>
          </a:xfrm>
        </p:spPr>
        <p:txBody>
          <a:bodyPr/>
          <a:lstStyle/>
          <a:p>
            <a:r>
              <a:rPr lang="en-US" sz="2800" dirty="0">
                <a:latin typeface="Tahoma" charset="0"/>
                <a:ea typeface="MS PGothic" charset="0"/>
              </a:rPr>
              <a:t>Web Penetration Testing and Ethical Hacking</a:t>
            </a:r>
            <a:br>
              <a:rPr lang="en-US" sz="4000" dirty="0">
                <a:latin typeface="Tahoma" charset="0"/>
                <a:ea typeface="MS PGothic" charset="0"/>
              </a:rPr>
            </a:br>
            <a:r>
              <a:rPr lang="en-US" sz="4000" dirty="0">
                <a:latin typeface="Tahoma" charset="0"/>
                <a:ea typeface="MS PGothic" charset="0"/>
              </a:rPr>
              <a:t>Capture the Flag</a:t>
            </a:r>
            <a:endParaRPr lang="en-US" dirty="0">
              <a:latin typeface="Tahoma" charset="0"/>
              <a:ea typeface="MS PGothic" charset="0"/>
            </a:endParaRPr>
          </a:p>
        </p:txBody>
      </p:sp>
      <p:sp>
        <p:nvSpPr>
          <p:cNvPr id="4100" name="TextBox 4"/>
          <p:cNvSpPr txBox="1">
            <a:spLocks noChangeArrowheads="1"/>
          </p:cNvSpPr>
          <p:nvPr/>
        </p:nvSpPr>
        <p:spPr bwMode="auto">
          <a:xfrm>
            <a:off x="0" y="5394325"/>
            <a:ext cx="9144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Tahoma" charset="0"/>
                <a:ea typeface="MS PGothic" charset="0"/>
                <a:cs typeface="MS PGothic" charset="0"/>
              </a:defRPr>
            </a:lvl1pPr>
            <a:lvl2pPr marL="742950" indent="-285750">
              <a:defRPr sz="3600">
                <a:solidFill>
                  <a:schemeClr val="tx1"/>
                </a:solidFill>
                <a:latin typeface="Tahoma" charset="0"/>
                <a:ea typeface="MS PGothic" charset="0"/>
                <a:cs typeface="MS PGothic" charset="0"/>
              </a:defRPr>
            </a:lvl2pPr>
            <a:lvl3pPr marL="1143000" indent="-228600">
              <a:defRPr sz="3600">
                <a:solidFill>
                  <a:schemeClr val="tx1"/>
                </a:solidFill>
                <a:latin typeface="Tahoma" charset="0"/>
                <a:ea typeface="MS PGothic" charset="0"/>
                <a:cs typeface="MS PGothic" charset="0"/>
              </a:defRPr>
            </a:lvl3pPr>
            <a:lvl4pPr marL="1600200" indent="-228600">
              <a:defRPr sz="3600">
                <a:solidFill>
                  <a:schemeClr val="tx1"/>
                </a:solidFill>
                <a:latin typeface="Tahoma" charset="0"/>
                <a:ea typeface="MS PGothic" charset="0"/>
                <a:cs typeface="MS PGothic" charset="0"/>
              </a:defRPr>
            </a:lvl4pPr>
            <a:lvl5pPr marL="2057400" indent="-228600">
              <a:defRPr sz="3600">
                <a:solidFill>
                  <a:schemeClr val="tx1"/>
                </a:solidFill>
                <a:latin typeface="Tahoma" charset="0"/>
                <a:ea typeface="MS PGothic" charset="0"/>
                <a:cs typeface="MS PGothic" charset="0"/>
              </a:defRPr>
            </a:lvl5pPr>
            <a:lvl6pPr marL="2514600" indent="-228600" eaLnBrk="0" fontAlgn="base" hangingPunct="0">
              <a:spcBef>
                <a:spcPct val="2000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2000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2000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20000"/>
              </a:spcBef>
              <a:spcAft>
                <a:spcPct val="0"/>
              </a:spcAft>
              <a:defRPr sz="3600">
                <a:solidFill>
                  <a:schemeClr val="tx1"/>
                </a:solidFill>
                <a:latin typeface="Tahoma" charset="0"/>
                <a:ea typeface="MS PGothic" charset="0"/>
                <a:cs typeface="MS PGothic" charset="0"/>
              </a:defRPr>
            </a:lvl9pPr>
          </a:lstStyle>
          <a:p>
            <a:pPr algn="ctr"/>
            <a:r>
              <a:rPr lang="en-US" sz="1600" dirty="0"/>
              <a:t>Copyright 2014</a:t>
            </a:r>
            <a:r>
              <a:rPr lang="en-US" sz="1600"/>
              <a:t>, Secure Ideas</a:t>
            </a:r>
            <a:endParaRPr lang="en-US" sz="1600" dirty="0"/>
          </a:p>
          <a:p>
            <a:pPr algn="ctr"/>
            <a:r>
              <a:rPr lang="en-US" sz="1600" dirty="0"/>
              <a:t>Version 1Q14</a:t>
            </a:r>
          </a:p>
        </p:txBody>
      </p:sp>
      <p:sp>
        <p:nvSpPr>
          <p:cNvPr id="5" name="TextBox 2">
            <a:extLst>
              <a:ext uri="{FF2B5EF4-FFF2-40B4-BE49-F238E27FC236}">
                <a16:creationId xmlns:a16="http://schemas.microsoft.com/office/drawing/2014/main" id="{8A609C25-108A-4A17-93E4-F70557258F15}"/>
              </a:ext>
            </a:extLst>
          </p:cNvPr>
          <p:cNvSpPr txBox="1">
            <a:spLocks noChangeArrowheads="1"/>
          </p:cNvSpPr>
          <p:nvPr/>
        </p:nvSpPr>
        <p:spPr bwMode="auto">
          <a:xfrm>
            <a:off x="0" y="3623494"/>
            <a:ext cx="9144000" cy="1643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ahoma" charset="0"/>
                <a:ea typeface="MS PGothic" charset="0"/>
                <a:cs typeface="MS PGothic" charset="0"/>
              </a:defRPr>
            </a:lvl1pPr>
            <a:lvl2pPr marL="742950" indent="-285750" eaLnBrk="0" hangingPunct="0">
              <a:defRPr sz="3600">
                <a:solidFill>
                  <a:schemeClr val="tx1"/>
                </a:solidFill>
                <a:latin typeface="Tahoma" charset="0"/>
                <a:ea typeface="MS PGothic" charset="0"/>
                <a:cs typeface="MS PGothic" charset="0"/>
              </a:defRPr>
            </a:lvl2pPr>
            <a:lvl3pPr marL="1143000" indent="-228600" eaLnBrk="0" hangingPunct="0">
              <a:defRPr sz="3600">
                <a:solidFill>
                  <a:schemeClr val="tx1"/>
                </a:solidFill>
                <a:latin typeface="Tahoma" charset="0"/>
                <a:ea typeface="MS PGothic" charset="0"/>
                <a:cs typeface="MS PGothic" charset="0"/>
              </a:defRPr>
            </a:lvl3pPr>
            <a:lvl4pPr marL="1600200" indent="-228600" eaLnBrk="0" hangingPunct="0">
              <a:defRPr sz="3600">
                <a:solidFill>
                  <a:schemeClr val="tx1"/>
                </a:solidFill>
                <a:latin typeface="Tahoma" charset="0"/>
                <a:ea typeface="MS PGothic" charset="0"/>
                <a:cs typeface="MS PGothic" charset="0"/>
              </a:defRPr>
            </a:lvl4pPr>
            <a:lvl5pPr marL="2057400" indent="-228600" eaLnBrk="0" hangingPunct="0">
              <a:defRPr sz="3600">
                <a:solidFill>
                  <a:schemeClr val="tx1"/>
                </a:solidFill>
                <a:latin typeface="Tahoma" charset="0"/>
                <a:ea typeface="MS PGothic" charset="0"/>
                <a:cs typeface="MS PGothic" charset="0"/>
              </a:defRPr>
            </a:lvl5pPr>
            <a:lvl6pPr marL="2514600" indent="-228600" eaLnBrk="0" fontAlgn="base" hangingPunct="0">
              <a:spcBef>
                <a:spcPct val="0"/>
              </a:spcBef>
              <a:spcAft>
                <a:spcPct val="0"/>
              </a:spcAft>
              <a:defRPr sz="3600">
                <a:solidFill>
                  <a:schemeClr val="tx1"/>
                </a:solidFill>
                <a:latin typeface="Tahoma" charset="0"/>
                <a:ea typeface="MS PGothic" charset="0"/>
                <a:cs typeface="MS PGothic" charset="0"/>
              </a:defRPr>
            </a:lvl6pPr>
            <a:lvl7pPr marL="2971800" indent="-228600" eaLnBrk="0" fontAlgn="base" hangingPunct="0">
              <a:spcBef>
                <a:spcPct val="0"/>
              </a:spcBef>
              <a:spcAft>
                <a:spcPct val="0"/>
              </a:spcAft>
              <a:defRPr sz="3600">
                <a:solidFill>
                  <a:schemeClr val="tx1"/>
                </a:solidFill>
                <a:latin typeface="Tahoma" charset="0"/>
                <a:ea typeface="MS PGothic" charset="0"/>
                <a:cs typeface="MS PGothic" charset="0"/>
              </a:defRPr>
            </a:lvl7pPr>
            <a:lvl8pPr marL="3429000" indent="-228600" eaLnBrk="0" fontAlgn="base" hangingPunct="0">
              <a:spcBef>
                <a:spcPct val="0"/>
              </a:spcBef>
              <a:spcAft>
                <a:spcPct val="0"/>
              </a:spcAft>
              <a:defRPr sz="3600">
                <a:solidFill>
                  <a:schemeClr val="tx1"/>
                </a:solidFill>
                <a:latin typeface="Tahoma" charset="0"/>
                <a:ea typeface="MS PGothic" charset="0"/>
                <a:cs typeface="MS PGothic" charset="0"/>
              </a:defRPr>
            </a:lvl8pPr>
            <a:lvl9pPr marL="3886200" indent="-228600" eaLnBrk="0" fontAlgn="base" hangingPunct="0">
              <a:spcBef>
                <a:spcPct val="0"/>
              </a:spcBef>
              <a:spcAft>
                <a:spcPct val="0"/>
              </a:spcAft>
              <a:defRPr sz="3600">
                <a:solidFill>
                  <a:schemeClr val="tx1"/>
                </a:solidFill>
                <a:latin typeface="Tahoma" charset="0"/>
                <a:ea typeface="MS PGothic" charset="0"/>
                <a:cs typeface="MS PGothic" charset="0"/>
              </a:defRPr>
            </a:lvl9pPr>
          </a:lstStyle>
          <a:p>
            <a:pPr algn="ctr">
              <a:spcBef>
                <a:spcPct val="20000"/>
              </a:spcBef>
            </a:pPr>
            <a:r>
              <a:rPr lang="en-US" sz="2400" dirty="0"/>
              <a:t>Professionally Evil </a:t>
            </a:r>
            <a:br>
              <a:rPr lang="en-US" sz="2400" dirty="0"/>
            </a:br>
            <a:r>
              <a:rPr lang="en-US" sz="2400" dirty="0"/>
              <a:t>Web Application </a:t>
            </a:r>
          </a:p>
          <a:p>
            <a:pPr algn="ctr">
              <a:spcBef>
                <a:spcPct val="20000"/>
              </a:spcBef>
            </a:pPr>
            <a:r>
              <a:rPr lang="en-US" sz="2400" dirty="0"/>
              <a:t>Penetration Testing </a:t>
            </a:r>
            <a:br>
              <a:rPr lang="en-US" sz="2400" dirty="0"/>
            </a:br>
            <a:r>
              <a:rPr lang="en-US" sz="2400" dirty="0"/>
              <a:t>101.1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latin typeface="Tahoma" charset="0"/>
                <a:ea typeface="MS PGothic" charset="0"/>
              </a:rPr>
              <a:t>Additional Rules of Engagement</a:t>
            </a:r>
          </a:p>
        </p:txBody>
      </p:sp>
      <p:sp>
        <p:nvSpPr>
          <p:cNvPr id="13315" name="Content Placeholder 2"/>
          <p:cNvSpPr>
            <a:spLocks noGrp="1"/>
          </p:cNvSpPr>
          <p:nvPr>
            <p:ph idx="1"/>
          </p:nvPr>
        </p:nvSpPr>
        <p:spPr>
          <a:xfrm>
            <a:off x="533400" y="1722120"/>
            <a:ext cx="8077200" cy="4114800"/>
          </a:xfrm>
        </p:spPr>
        <p:txBody>
          <a:bodyPr/>
          <a:lstStyle/>
          <a:p>
            <a:r>
              <a:rPr lang="en-US" sz="3200" dirty="0">
                <a:latin typeface="Tahoma" charset="0"/>
                <a:ea typeface="MS PGothic" charset="0"/>
              </a:rPr>
              <a:t>You are allowed to create new accounts</a:t>
            </a:r>
          </a:p>
          <a:p>
            <a:pPr lvl="1"/>
            <a:r>
              <a:rPr lang="en-US" sz="2800" dirty="0">
                <a:latin typeface="Tahoma" charset="0"/>
                <a:ea typeface="MS PGothic" charset="0"/>
              </a:rPr>
              <a:t>Do not change other users' passwords</a:t>
            </a:r>
          </a:p>
          <a:p>
            <a:r>
              <a:rPr lang="en-US" sz="3200" dirty="0">
                <a:latin typeface="Tahoma" charset="0"/>
                <a:ea typeface="MS PGothic" charset="0"/>
              </a:rPr>
              <a:t>You are allowed to write to files and install software</a:t>
            </a:r>
          </a:p>
          <a:p>
            <a:pPr lvl="1"/>
            <a:r>
              <a:rPr lang="en-US" sz="2800" dirty="0">
                <a:latin typeface="Tahoma" charset="0"/>
                <a:ea typeface="MS PGothic" charset="0"/>
              </a:rPr>
              <a:t>Do not uninstall software or harden the applications</a:t>
            </a:r>
          </a:p>
          <a:p>
            <a:r>
              <a:rPr lang="en-US" sz="3200" dirty="0">
                <a:latin typeface="Tahoma" charset="0"/>
                <a:ea typeface="MS PGothic" charset="0"/>
              </a:rPr>
              <a:t>Remember that this is both a production system and others are testing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latin typeface="Tahoma" charset="0"/>
                <a:ea typeface="MS PGothic" charset="0"/>
              </a:rPr>
              <a:t>Capture the Flag Goal</a:t>
            </a:r>
          </a:p>
        </p:txBody>
      </p:sp>
      <p:sp>
        <p:nvSpPr>
          <p:cNvPr id="14339" name="Content Placeholder 2"/>
          <p:cNvSpPr>
            <a:spLocks noGrp="1"/>
          </p:cNvSpPr>
          <p:nvPr>
            <p:ph idx="1"/>
          </p:nvPr>
        </p:nvSpPr>
        <p:spPr>
          <a:xfrm>
            <a:off x="685800" y="1607820"/>
            <a:ext cx="7772400" cy="4114800"/>
          </a:xfrm>
        </p:spPr>
        <p:txBody>
          <a:bodyPr/>
          <a:lstStyle/>
          <a:p>
            <a:r>
              <a:rPr lang="en-US" sz="2400" dirty="0">
                <a:latin typeface="Tahoma" charset="0"/>
                <a:ea typeface="MS PGothic" charset="0"/>
              </a:rPr>
              <a:t>Discover as many vulnerabilities as possible</a:t>
            </a:r>
          </a:p>
          <a:p>
            <a:pPr lvl="1"/>
            <a:r>
              <a:rPr lang="en-US" sz="2000" dirty="0">
                <a:latin typeface="Tahoma" charset="0"/>
                <a:ea typeface="MS PGothic" charset="0"/>
              </a:rPr>
              <a:t>Evaluate their risk</a:t>
            </a:r>
          </a:p>
          <a:p>
            <a:pPr lvl="1"/>
            <a:r>
              <a:rPr lang="en-US" sz="2000" dirty="0">
                <a:latin typeface="Tahoma" charset="0"/>
                <a:ea typeface="MS PGothic" charset="0"/>
              </a:rPr>
              <a:t>Explain how to exploit them</a:t>
            </a:r>
          </a:p>
          <a:p>
            <a:r>
              <a:rPr lang="en-US" sz="2400" dirty="0">
                <a:latin typeface="Tahoma" charset="0"/>
                <a:ea typeface="MS PGothic" charset="0"/>
              </a:rPr>
              <a:t>Gather all of the employee records</a:t>
            </a:r>
          </a:p>
          <a:p>
            <a:r>
              <a:rPr lang="en-US" sz="2400" dirty="0">
                <a:latin typeface="Tahoma" charset="0"/>
                <a:ea typeface="MS PGothic" charset="0"/>
              </a:rPr>
              <a:t>This includes:</a:t>
            </a:r>
          </a:p>
          <a:p>
            <a:pPr lvl="1"/>
            <a:r>
              <a:rPr lang="en-US" sz="2000" dirty="0">
                <a:latin typeface="Tahoma" charset="0"/>
                <a:ea typeface="MS PGothic" charset="0"/>
              </a:rPr>
              <a:t>Name</a:t>
            </a:r>
          </a:p>
          <a:p>
            <a:pPr lvl="1"/>
            <a:r>
              <a:rPr lang="en-US" sz="2000" dirty="0">
                <a:latin typeface="Tahoma" charset="0"/>
                <a:ea typeface="MS PGothic" charset="0"/>
              </a:rPr>
              <a:t>Social Security</a:t>
            </a:r>
          </a:p>
          <a:p>
            <a:pPr lvl="1"/>
            <a:r>
              <a:rPr lang="en-US" sz="2000" dirty="0">
                <a:latin typeface="Tahoma" charset="0"/>
                <a:ea typeface="MS PGothic" charset="0"/>
              </a:rPr>
              <a:t>Salary</a:t>
            </a:r>
          </a:p>
          <a:p>
            <a:pPr lvl="1"/>
            <a:r>
              <a:rPr lang="en-US" sz="2000" dirty="0">
                <a:latin typeface="Tahoma" charset="0"/>
                <a:ea typeface="MS PGothic" charset="0"/>
              </a:rPr>
              <a:t>Phone number</a:t>
            </a:r>
          </a:p>
          <a:p>
            <a:pPr lvl="1"/>
            <a:r>
              <a:rPr lang="en-US" sz="2000" dirty="0">
                <a:latin typeface="Tahoma" charset="0"/>
                <a:ea typeface="MS PGothic" charset="0"/>
              </a:rPr>
              <a:t>Address</a:t>
            </a:r>
          </a:p>
          <a:p>
            <a:r>
              <a:rPr lang="en-US" sz="2400" dirty="0">
                <a:latin typeface="Tahoma" charset="0"/>
                <a:ea typeface="MS PGothic" charset="0"/>
              </a:rPr>
              <a:t>This data will be scattered around the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latin typeface="Tahoma" charset="0"/>
                <a:ea typeface="MS PGothic" charset="0"/>
              </a:rPr>
              <a:t>Winning the Challenge</a:t>
            </a:r>
          </a:p>
        </p:txBody>
      </p:sp>
      <p:sp>
        <p:nvSpPr>
          <p:cNvPr id="15363" name="Content Placeholder 2"/>
          <p:cNvSpPr>
            <a:spLocks noGrp="1"/>
          </p:cNvSpPr>
          <p:nvPr>
            <p:ph idx="1"/>
          </p:nvPr>
        </p:nvSpPr>
        <p:spPr>
          <a:xfrm>
            <a:off x="685800" y="1722120"/>
            <a:ext cx="7772400" cy="4114800"/>
          </a:xfrm>
        </p:spPr>
        <p:txBody>
          <a:bodyPr/>
          <a:lstStyle/>
          <a:p>
            <a:r>
              <a:rPr lang="en-US" dirty="0">
                <a:latin typeface="Tahoma" charset="0"/>
                <a:ea typeface="MS PGothic" charset="0"/>
              </a:rPr>
              <a:t>You must show the instructor the employee records</a:t>
            </a:r>
          </a:p>
          <a:p>
            <a:r>
              <a:rPr lang="en-US" dirty="0">
                <a:latin typeface="Tahoma" charset="0"/>
                <a:ea typeface="MS PGothic" charset="0"/>
              </a:rPr>
              <a:t>Not everyone will get all of the data</a:t>
            </a:r>
          </a:p>
          <a:p>
            <a:r>
              <a:rPr lang="en-US" dirty="0">
                <a:latin typeface="Tahoma" charset="0"/>
                <a:ea typeface="MS PGothic" charset="0"/>
              </a:rPr>
              <a:t>If we reach 12:00 PM and you don't have any data yet, let the instructor know, and he or she will provide some guidance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latin typeface="Tahoma" charset="0"/>
                <a:ea typeface="MS PGothic" charset="0"/>
              </a:rPr>
              <a:t>To Win, You Must</a:t>
            </a:r>
            <a:br>
              <a:rPr lang="en-US" dirty="0">
                <a:latin typeface="Tahoma" charset="0"/>
                <a:ea typeface="MS PGothic" charset="0"/>
              </a:rPr>
            </a:br>
            <a:r>
              <a:rPr lang="en-US" dirty="0">
                <a:latin typeface="Tahoma" charset="0"/>
                <a:ea typeface="MS PGothic" charset="0"/>
              </a:rPr>
              <a:t>Track Your Work</a:t>
            </a:r>
          </a:p>
        </p:txBody>
      </p:sp>
      <p:sp>
        <p:nvSpPr>
          <p:cNvPr id="16387" name="Content Placeholder 2"/>
          <p:cNvSpPr>
            <a:spLocks noGrp="1"/>
          </p:cNvSpPr>
          <p:nvPr>
            <p:ph idx="1"/>
          </p:nvPr>
        </p:nvSpPr>
        <p:spPr>
          <a:xfrm>
            <a:off x="381000" y="1737360"/>
            <a:ext cx="8382000" cy="4114800"/>
          </a:xfrm>
        </p:spPr>
        <p:txBody>
          <a:bodyPr/>
          <a:lstStyle/>
          <a:p>
            <a:r>
              <a:rPr lang="en-US" sz="3200" dirty="0">
                <a:latin typeface="Tahoma" charset="0"/>
                <a:ea typeface="MS PGothic" charset="0"/>
              </a:rPr>
              <a:t>As part of this penetration test, you must record how you retrieved each data element</a:t>
            </a:r>
          </a:p>
          <a:p>
            <a:pPr lvl="1"/>
            <a:r>
              <a:rPr lang="en-US" sz="2800" dirty="0">
                <a:latin typeface="Tahoma" charset="0"/>
                <a:ea typeface="MS PGothic" charset="0"/>
              </a:rPr>
              <a:t>No written report is needed, but we will all be presenting our work</a:t>
            </a:r>
          </a:p>
          <a:p>
            <a:r>
              <a:rPr lang="en-US" sz="3200" dirty="0">
                <a:latin typeface="Tahoma" charset="0"/>
                <a:ea typeface="MS PGothic" charset="0"/>
              </a:rPr>
              <a:t>You must be able to show us the data, explain how each point was retrieved, any flaws seen and the risk level of each flaw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latin typeface="Tahoma" charset="0"/>
                <a:ea typeface="MS PGothic" charset="0"/>
              </a:rPr>
              <a:t>Any Questions?</a:t>
            </a:r>
          </a:p>
        </p:txBody>
      </p:sp>
      <p:sp>
        <p:nvSpPr>
          <p:cNvPr id="17411" name="Content Placeholder 2"/>
          <p:cNvSpPr>
            <a:spLocks noGrp="1"/>
          </p:cNvSpPr>
          <p:nvPr>
            <p:ph idx="1"/>
          </p:nvPr>
        </p:nvSpPr>
        <p:spPr>
          <a:xfrm>
            <a:off x="685800" y="1706880"/>
            <a:ext cx="7772400" cy="4114800"/>
          </a:xfrm>
        </p:spPr>
        <p:txBody>
          <a:bodyPr/>
          <a:lstStyle/>
          <a:p>
            <a:r>
              <a:rPr lang="en-US" sz="2800" dirty="0">
                <a:latin typeface="Tahoma" charset="0"/>
                <a:ea typeface="MS PGothic" charset="0"/>
              </a:rPr>
              <a:t>If you have any questions, now is the time to ask!</a:t>
            </a:r>
          </a:p>
          <a:p>
            <a:r>
              <a:rPr lang="en-US" sz="2800" dirty="0">
                <a:latin typeface="Tahoma" charset="0"/>
                <a:ea typeface="MS PGothic" charset="0"/>
              </a:rPr>
              <a:t>Ask any question you would like…</a:t>
            </a:r>
          </a:p>
          <a:p>
            <a:r>
              <a:rPr lang="en-US" sz="2800" dirty="0">
                <a:latin typeface="Tahoma" charset="0"/>
                <a:ea typeface="MS PGothic" charset="0"/>
              </a:rPr>
              <a:t>But the instructor may not answer as the purpose of the test is to answer some of your questions</a:t>
            </a:r>
          </a:p>
          <a:p>
            <a:r>
              <a:rPr lang="en-US" sz="2800" dirty="0">
                <a:latin typeface="Tahoma" charset="0"/>
                <a:ea typeface="MS PGothic" charset="0"/>
              </a:rPr>
              <a:t>The instructor will be available through out the test</a:t>
            </a:r>
          </a:p>
          <a:p>
            <a:pPr lvl="1"/>
            <a:r>
              <a:rPr lang="en-US" sz="2400" dirty="0">
                <a:latin typeface="Tahoma" charset="0"/>
                <a:ea typeface="MS PGothic" charset="0"/>
              </a:rPr>
              <a:t>Think of them as a client contact!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9075" y="121920"/>
            <a:ext cx="8734425" cy="1175273"/>
          </a:xfrm>
        </p:spPr>
        <p:txBody>
          <a:bodyPr/>
          <a:lstStyle/>
          <a:p>
            <a:r>
              <a:rPr lang="en-US" dirty="0">
                <a:latin typeface="Tahoma" charset="0"/>
                <a:ea typeface="MS PGothic" charset="0"/>
              </a:rPr>
              <a:t>You Now Have</a:t>
            </a:r>
            <a:br>
              <a:rPr lang="en-US" dirty="0">
                <a:latin typeface="Tahoma" charset="0"/>
                <a:ea typeface="MS PGothic" charset="0"/>
              </a:rPr>
            </a:br>
            <a:r>
              <a:rPr lang="en-US" dirty="0">
                <a:latin typeface="Tahoma" charset="0"/>
                <a:ea typeface="MS PGothic" charset="0"/>
              </a:rPr>
              <a:t>Permission to Begin</a:t>
            </a:r>
          </a:p>
        </p:txBody>
      </p:sp>
      <p:sp>
        <p:nvSpPr>
          <p:cNvPr id="18435" name="Content Placeholder 2"/>
          <p:cNvSpPr>
            <a:spLocks noGrp="1"/>
          </p:cNvSpPr>
          <p:nvPr>
            <p:ph idx="1"/>
          </p:nvPr>
        </p:nvSpPr>
        <p:spPr>
          <a:xfrm>
            <a:off x="685800" y="1752600"/>
            <a:ext cx="7772400" cy="4114800"/>
          </a:xfrm>
        </p:spPr>
        <p:txBody>
          <a:bodyPr/>
          <a:lstStyle/>
          <a:p>
            <a:r>
              <a:rPr lang="en-US" dirty="0">
                <a:latin typeface="Tahoma" charset="0"/>
                <a:ea typeface="MS PGothic" charset="0"/>
              </a:rPr>
              <a:t>You now have permission to begin the attack against the target applications on 10.42.5.2-253</a:t>
            </a:r>
          </a:p>
          <a:p>
            <a:r>
              <a:rPr lang="en-US" dirty="0">
                <a:latin typeface="Tahoma" charset="0"/>
                <a:ea typeface="MS PGothic" charset="0"/>
              </a:rPr>
              <a:t>Follow the Rules of Engagement</a:t>
            </a:r>
          </a:p>
          <a:p>
            <a:r>
              <a:rPr lang="en-US" dirty="0">
                <a:latin typeface="Tahoma" charset="0"/>
                <a:ea typeface="MS PGothic" charset="0"/>
              </a:rPr>
              <a:t>If and when you win, notify the instructor</a:t>
            </a:r>
          </a:p>
          <a:p>
            <a:r>
              <a:rPr lang="en-US" dirty="0">
                <a:latin typeface="Tahoma" charset="0"/>
                <a:ea typeface="MS PGothic" charset="0"/>
              </a:rPr>
              <a:t>Have Fun!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latin typeface="Tahoma" charset="0"/>
                <a:ea typeface="MS PGothic" charset="0"/>
              </a:rPr>
              <a:t>Course Outline</a:t>
            </a:r>
          </a:p>
        </p:txBody>
      </p:sp>
      <p:sp>
        <p:nvSpPr>
          <p:cNvPr id="5123" name="Rectangle 3"/>
          <p:cNvSpPr>
            <a:spLocks noGrp="1" noChangeArrowheads="1"/>
          </p:cNvSpPr>
          <p:nvPr>
            <p:ph idx="1"/>
          </p:nvPr>
        </p:nvSpPr>
        <p:spPr>
          <a:xfrm>
            <a:off x="838200" y="1981200"/>
            <a:ext cx="7848600" cy="4343400"/>
          </a:xfrm>
        </p:spPr>
        <p:txBody>
          <a:bodyPr/>
          <a:lstStyle/>
          <a:p>
            <a:pPr>
              <a:lnSpc>
                <a:spcPct val="80000"/>
              </a:lnSpc>
            </a:pPr>
            <a:r>
              <a:rPr lang="en-US" dirty="0">
                <a:latin typeface="Tahoma" charset="0"/>
                <a:ea typeface="MS PGothic" charset="0"/>
              </a:rPr>
              <a:t>Day 1: Attacker's View, Pen-Testing and Scoping</a:t>
            </a:r>
          </a:p>
          <a:p>
            <a:pPr>
              <a:lnSpc>
                <a:spcPct val="80000"/>
              </a:lnSpc>
            </a:pPr>
            <a:r>
              <a:rPr lang="en-US" dirty="0">
                <a:latin typeface="Tahoma" charset="0"/>
                <a:ea typeface="MS PGothic" charset="0"/>
              </a:rPr>
              <a:t>Day 2: Recon &amp; Mapping</a:t>
            </a:r>
          </a:p>
          <a:p>
            <a:pPr>
              <a:lnSpc>
                <a:spcPct val="80000"/>
              </a:lnSpc>
            </a:pPr>
            <a:r>
              <a:rPr lang="en-US" dirty="0">
                <a:latin typeface="Tahoma" charset="0"/>
                <a:ea typeface="MS PGothic" charset="0"/>
              </a:rPr>
              <a:t>Day 3: Server-Side Vuln Discovery</a:t>
            </a:r>
          </a:p>
          <a:p>
            <a:pPr>
              <a:lnSpc>
                <a:spcPct val="80000"/>
              </a:lnSpc>
            </a:pPr>
            <a:r>
              <a:rPr lang="en-US" dirty="0">
                <a:latin typeface="Tahoma" charset="0"/>
                <a:ea typeface="MS PGothic" charset="0"/>
              </a:rPr>
              <a:t>Day 4: Server-Side </a:t>
            </a:r>
            <a:r>
              <a:rPr lang="en-US" dirty="0" err="1">
                <a:latin typeface="Tahoma" charset="0"/>
                <a:ea typeface="MS PGothic" charset="0"/>
              </a:rPr>
              <a:t>Vuln</a:t>
            </a:r>
            <a:r>
              <a:rPr lang="en-US" dirty="0">
                <a:latin typeface="Tahoma" charset="0"/>
                <a:ea typeface="MS PGothic" charset="0"/>
              </a:rPr>
              <a:t> Discovery Cont.</a:t>
            </a:r>
          </a:p>
          <a:p>
            <a:pPr>
              <a:lnSpc>
                <a:spcPct val="80000"/>
              </a:lnSpc>
            </a:pPr>
            <a:r>
              <a:rPr lang="en-US" dirty="0">
                <a:latin typeface="Tahoma" charset="0"/>
                <a:ea typeface="MS PGothic" charset="0"/>
              </a:rPr>
              <a:t>Day 5: Exploitation</a:t>
            </a:r>
          </a:p>
          <a:p>
            <a:pPr>
              <a:lnSpc>
                <a:spcPct val="80000"/>
              </a:lnSpc>
            </a:pPr>
            <a:r>
              <a:rPr lang="en-US" b="1" dirty="0">
                <a:latin typeface="Tahoma" charset="0"/>
                <a:ea typeface="MS PGothic" charset="0"/>
              </a:rPr>
              <a:t>Day 6: Capture the Flag</a:t>
            </a:r>
          </a:p>
          <a:p>
            <a:pPr lvl="1">
              <a:lnSpc>
                <a:spcPct val="80000"/>
              </a:lnSpc>
            </a:pPr>
            <a:endParaRPr lang="en-US" sz="3600" dirty="0">
              <a:latin typeface="Tahoma" charset="0"/>
              <a:ea typeface="MS PGothic" charset="0"/>
            </a:endParaRPr>
          </a:p>
        </p:txBody>
      </p:sp>
      <p:sp>
        <p:nvSpPr>
          <p:cNvPr id="5124" name="Right Arrow 3"/>
          <p:cNvSpPr>
            <a:spLocks noChangeArrowheads="1"/>
          </p:cNvSpPr>
          <p:nvPr/>
        </p:nvSpPr>
        <p:spPr bwMode="auto">
          <a:xfrm>
            <a:off x="457200" y="4754880"/>
            <a:ext cx="762000" cy="533400"/>
          </a:xfrm>
          <a:prstGeom prst="rightArrow">
            <a:avLst>
              <a:gd name="adj1" fmla="val 50000"/>
              <a:gd name="adj2" fmla="val 50000"/>
            </a:avLst>
          </a:prstGeom>
          <a:solidFill>
            <a:srgbClr val="FFFF00"/>
          </a:solidFill>
          <a:ln w="12700">
            <a:solidFill>
              <a:schemeClr val="tx2"/>
            </a:solidFill>
            <a:round/>
            <a:headEnd/>
            <a:tailEnd/>
          </a:ln>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latin typeface="Tahoma" charset="0"/>
                <a:ea typeface="MS PGothic" charset="0"/>
              </a:rPr>
              <a:t>Final Workshop Goals</a:t>
            </a:r>
          </a:p>
        </p:txBody>
      </p:sp>
      <p:sp>
        <p:nvSpPr>
          <p:cNvPr id="6147" name="Content Placeholder 2"/>
          <p:cNvSpPr>
            <a:spLocks noGrp="1"/>
          </p:cNvSpPr>
          <p:nvPr>
            <p:ph idx="1"/>
          </p:nvPr>
        </p:nvSpPr>
        <p:spPr>
          <a:xfrm>
            <a:off x="685800" y="1722120"/>
            <a:ext cx="7772400" cy="4114800"/>
          </a:xfrm>
        </p:spPr>
        <p:txBody>
          <a:bodyPr/>
          <a:lstStyle/>
          <a:p>
            <a:r>
              <a:rPr lang="en-US" sz="3200" dirty="0">
                <a:latin typeface="Tahoma" charset="0"/>
                <a:ea typeface="MS PGothic" charset="0"/>
              </a:rPr>
              <a:t>We will apply the methodology we have learned</a:t>
            </a:r>
          </a:p>
          <a:p>
            <a:r>
              <a:rPr lang="en-US" sz="3200" dirty="0">
                <a:latin typeface="Tahoma" charset="0"/>
                <a:ea typeface="MS PGothic" charset="0"/>
              </a:rPr>
              <a:t>Instead of one at a time, we will use the tools in combination</a:t>
            </a:r>
          </a:p>
          <a:p>
            <a:r>
              <a:rPr lang="en-US" sz="3200" dirty="0">
                <a:latin typeface="Tahoma" charset="0"/>
                <a:ea typeface="MS PGothic" charset="0"/>
              </a:rPr>
              <a:t>While this is an example test</a:t>
            </a:r>
          </a:p>
          <a:p>
            <a:pPr lvl="1"/>
            <a:r>
              <a:rPr lang="en-US" sz="2800" dirty="0">
                <a:latin typeface="Tahoma" charset="0"/>
                <a:ea typeface="MS PGothic" charset="0"/>
              </a:rPr>
              <a:t>The vulnerabilities are modeled after real systems found during actual pen-tests</a:t>
            </a:r>
          </a:p>
          <a:p>
            <a:r>
              <a:rPr lang="en-US" sz="3200" dirty="0">
                <a:latin typeface="Tahoma" charset="0"/>
                <a:ea typeface="MS PGothic" charset="0"/>
              </a:rPr>
              <a:t>Have Fun!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latin typeface="Tahoma" charset="0"/>
                <a:ea typeface="MS PGothic" charset="0"/>
              </a:rPr>
              <a:t>Organization of Today</a:t>
            </a:r>
          </a:p>
        </p:txBody>
      </p:sp>
      <p:sp>
        <p:nvSpPr>
          <p:cNvPr id="7171" name="Content Placeholder 2"/>
          <p:cNvSpPr>
            <a:spLocks noGrp="1"/>
          </p:cNvSpPr>
          <p:nvPr>
            <p:ph idx="1"/>
          </p:nvPr>
        </p:nvSpPr>
        <p:spPr>
          <a:xfrm>
            <a:off x="685800" y="1450657"/>
            <a:ext cx="7772400" cy="4114800"/>
          </a:xfrm>
        </p:spPr>
        <p:txBody>
          <a:bodyPr/>
          <a:lstStyle/>
          <a:p>
            <a:r>
              <a:rPr lang="en-US" sz="3200" dirty="0">
                <a:latin typeface="Tahoma" charset="0"/>
                <a:ea typeface="MS PGothic" charset="0"/>
              </a:rPr>
              <a:t>Start with this lecture</a:t>
            </a:r>
          </a:p>
          <a:p>
            <a:pPr lvl="1"/>
            <a:r>
              <a:rPr lang="en-US" sz="2800" dirty="0">
                <a:latin typeface="Tahoma" charset="0"/>
                <a:ea typeface="MS PGothic" charset="0"/>
              </a:rPr>
              <a:t>Describes the scenario</a:t>
            </a:r>
          </a:p>
          <a:p>
            <a:r>
              <a:rPr lang="en-US" sz="3200" dirty="0">
                <a:latin typeface="Tahoma" charset="0"/>
                <a:ea typeface="MS PGothic" charset="0"/>
              </a:rPr>
              <a:t>Your team will then start the penetration test</a:t>
            </a:r>
          </a:p>
          <a:p>
            <a:r>
              <a:rPr lang="en-US" sz="3200" dirty="0">
                <a:latin typeface="Tahoma" charset="0"/>
                <a:ea typeface="MS PGothic" charset="0"/>
              </a:rPr>
              <a:t>Around 2:30, we will conduct a briefing</a:t>
            </a:r>
          </a:p>
          <a:p>
            <a:r>
              <a:rPr lang="en-US" sz="3200" dirty="0">
                <a:latin typeface="Tahoma" charset="0"/>
                <a:ea typeface="MS PGothic" charset="0"/>
              </a:rPr>
              <a:t>We will discuss</a:t>
            </a:r>
          </a:p>
          <a:p>
            <a:pPr lvl="1"/>
            <a:r>
              <a:rPr lang="en-US" sz="2800" dirty="0">
                <a:latin typeface="Tahoma" charset="0"/>
                <a:ea typeface="MS PGothic" charset="0"/>
              </a:rPr>
              <a:t>Vulnerabilities existing</a:t>
            </a:r>
          </a:p>
          <a:p>
            <a:pPr lvl="1"/>
            <a:r>
              <a:rPr lang="en-US" sz="2800" dirty="0">
                <a:latin typeface="Tahoma" charset="0"/>
                <a:ea typeface="MS PGothic" charset="0"/>
              </a:rPr>
              <a:t>Methods used to find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latin typeface="Tahoma" charset="0"/>
                <a:ea typeface="MS PGothic" charset="0"/>
              </a:rPr>
              <a:t>Teams</a:t>
            </a:r>
          </a:p>
        </p:txBody>
      </p:sp>
      <p:sp>
        <p:nvSpPr>
          <p:cNvPr id="8195" name="Content Placeholder 2"/>
          <p:cNvSpPr>
            <a:spLocks noGrp="1"/>
          </p:cNvSpPr>
          <p:nvPr>
            <p:ph idx="1"/>
          </p:nvPr>
        </p:nvSpPr>
        <p:spPr>
          <a:xfrm>
            <a:off x="685800" y="1445895"/>
            <a:ext cx="7772400" cy="4114800"/>
          </a:xfrm>
        </p:spPr>
        <p:txBody>
          <a:bodyPr/>
          <a:lstStyle/>
          <a:p>
            <a:r>
              <a:rPr lang="en-US" sz="3200" dirty="0">
                <a:latin typeface="Tahoma" charset="0"/>
                <a:ea typeface="MS PGothic" charset="0"/>
              </a:rPr>
              <a:t>Work in a team</a:t>
            </a:r>
          </a:p>
          <a:p>
            <a:pPr lvl="1"/>
            <a:r>
              <a:rPr lang="en-US" sz="2800" dirty="0">
                <a:latin typeface="Tahoma" charset="0"/>
                <a:ea typeface="MS PGothic" charset="0"/>
              </a:rPr>
              <a:t>Between two and five people</a:t>
            </a:r>
          </a:p>
          <a:p>
            <a:r>
              <a:rPr lang="en-US" sz="3200" dirty="0">
                <a:latin typeface="Tahoma" charset="0"/>
                <a:ea typeface="MS PGothic" charset="0"/>
              </a:rPr>
              <a:t>Have each team member record their findings and steps</a:t>
            </a:r>
          </a:p>
          <a:p>
            <a:r>
              <a:rPr lang="en-US" sz="3200" dirty="0">
                <a:latin typeface="Tahoma" charset="0"/>
                <a:ea typeface="MS PGothic" charset="0"/>
              </a:rPr>
              <a:t>Have regular "meetings"</a:t>
            </a:r>
          </a:p>
          <a:p>
            <a:pPr lvl="1"/>
            <a:r>
              <a:rPr lang="en-US" sz="2800" dirty="0">
                <a:latin typeface="Tahoma" charset="0"/>
                <a:ea typeface="MS PGothic" charset="0"/>
              </a:rPr>
              <a:t>Review what you have</a:t>
            </a:r>
          </a:p>
          <a:p>
            <a:pPr lvl="1"/>
            <a:r>
              <a:rPr lang="en-US" sz="2800" dirty="0">
                <a:latin typeface="Tahoma" charset="0"/>
                <a:ea typeface="MS PGothic" charset="0"/>
              </a:rPr>
              <a:t>Compare notes</a:t>
            </a:r>
          </a:p>
          <a:p>
            <a:pPr lvl="1"/>
            <a:r>
              <a:rPr lang="en-US" sz="2800" dirty="0">
                <a:latin typeface="Tahoma" charset="0"/>
                <a:ea typeface="MS PGothic" charset="0"/>
              </a:rPr>
              <a:t>Adjust and plan your next steps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latin typeface="Tahoma" charset="0"/>
                <a:ea typeface="MS PGothic" charset="0"/>
              </a:rPr>
              <a:t>RFP</a:t>
            </a:r>
          </a:p>
        </p:txBody>
      </p:sp>
      <p:sp>
        <p:nvSpPr>
          <p:cNvPr id="16386" name="Content Placeholder 2"/>
          <p:cNvSpPr>
            <a:spLocks noGrp="1"/>
          </p:cNvSpPr>
          <p:nvPr>
            <p:ph idx="1"/>
          </p:nvPr>
        </p:nvSpPr>
        <p:spPr>
          <a:xfrm>
            <a:off x="685800" y="1371600"/>
            <a:ext cx="7772400" cy="4114800"/>
          </a:xfrm>
        </p:spPr>
        <p:txBody>
          <a:bodyPr/>
          <a:lstStyle/>
          <a:p>
            <a:pPr>
              <a:defRPr/>
            </a:pPr>
            <a:r>
              <a:rPr lang="en-US" sz="2400" dirty="0"/>
              <a:t>PEWAPT 101 Inc. requires an internal penetration test of their applications</a:t>
            </a:r>
          </a:p>
          <a:p>
            <a:pPr>
              <a:defRPr/>
            </a:pPr>
            <a:r>
              <a:rPr lang="en-US" sz="2400" dirty="0"/>
              <a:t>PEWAPT 101 Inc. is world-wide distributor of towels</a:t>
            </a:r>
          </a:p>
          <a:p>
            <a:pPr lvl="1">
              <a:defRPr/>
            </a:pPr>
            <a:r>
              <a:rPr lang="en-US" sz="2000" dirty="0"/>
              <a:t>Definitely a most useful item!</a:t>
            </a:r>
          </a:p>
          <a:p>
            <a:pPr>
              <a:defRPr/>
            </a:pPr>
            <a:r>
              <a:rPr lang="en-US" sz="2400" dirty="0"/>
              <a:t>PEWAPT 101 Inc. is concerned that employee data may be discoverable through various web applications</a:t>
            </a:r>
          </a:p>
          <a:p>
            <a:pPr lvl="1">
              <a:defRPr/>
            </a:pPr>
            <a:r>
              <a:rPr lang="en-US" sz="2000" dirty="0"/>
              <a:t>This data may be scattered through the network</a:t>
            </a:r>
          </a:p>
          <a:p>
            <a:pPr>
              <a:defRPr/>
            </a:pPr>
            <a:r>
              <a:rPr lang="en-US" sz="2400" dirty="0"/>
              <a:t>The domain is PEWAPT101.local</a:t>
            </a:r>
          </a:p>
          <a:p>
            <a:pPr lvl="1">
              <a:defRPr/>
            </a:pPr>
            <a:r>
              <a:rPr lang="en-US" sz="2000" dirty="0"/>
              <a:t>Ensure you aren't running the class target VM!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Tahoma" charset="0"/>
                <a:ea typeface="MS PGothic" charset="0"/>
              </a:rPr>
              <a:t>Project Scope</a:t>
            </a:r>
          </a:p>
        </p:txBody>
      </p:sp>
      <p:sp>
        <p:nvSpPr>
          <p:cNvPr id="10243" name="Content Placeholder 2"/>
          <p:cNvSpPr>
            <a:spLocks noGrp="1"/>
          </p:cNvSpPr>
          <p:nvPr>
            <p:ph idx="1"/>
          </p:nvPr>
        </p:nvSpPr>
        <p:spPr/>
        <p:txBody>
          <a:bodyPr/>
          <a:lstStyle/>
          <a:p>
            <a:r>
              <a:rPr lang="en-US" sz="3200" dirty="0">
                <a:latin typeface="Tahoma" charset="0"/>
                <a:ea typeface="MS PGothic" charset="0"/>
              </a:rPr>
              <a:t>Internet and intranet web applications</a:t>
            </a:r>
          </a:p>
          <a:p>
            <a:r>
              <a:rPr lang="en-US" sz="3200" dirty="0">
                <a:latin typeface="Tahoma" charset="0"/>
                <a:ea typeface="MS PGothic" charset="0"/>
              </a:rPr>
              <a:t>Social engineering is allowed, but the targets are VERY aware</a:t>
            </a:r>
          </a:p>
          <a:p>
            <a:pPr lvl="1"/>
            <a:r>
              <a:rPr lang="en-US" sz="2800" dirty="0">
                <a:latin typeface="Tahoma" charset="0"/>
                <a:ea typeface="MS PGothic" charset="0"/>
              </a:rPr>
              <a:t>Users MAY surf URL's you inject</a:t>
            </a:r>
          </a:p>
          <a:p>
            <a:r>
              <a:rPr lang="en-US" sz="3200" dirty="0">
                <a:latin typeface="Tahoma" charset="0"/>
                <a:ea typeface="MS PGothic" charset="0"/>
              </a:rPr>
              <a:t>All web applications on the target network of 10.42.5.2-253 are in scope</a:t>
            </a:r>
          </a:p>
          <a:p>
            <a:pPr lvl="1"/>
            <a:r>
              <a:rPr lang="en-US" sz="2800" dirty="0">
                <a:latin typeface="Tahoma" charset="0"/>
                <a:ea typeface="MS PGothic" charset="0"/>
              </a:rPr>
              <a:t>Non-web app services are not in-scope</a:t>
            </a:r>
            <a:endParaRPr lang="en-US" dirty="0">
              <a:latin typeface="Tahoma" charset="0"/>
              <a:ea typeface="MS PGothic"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latin typeface="Tahoma" charset="0"/>
                <a:ea typeface="MS PGothic" charset="0"/>
              </a:rPr>
              <a:t>Additional Network Notes</a:t>
            </a:r>
          </a:p>
        </p:txBody>
      </p:sp>
      <p:sp>
        <p:nvSpPr>
          <p:cNvPr id="11267" name="Content Placeholder 2"/>
          <p:cNvSpPr>
            <a:spLocks noGrp="1"/>
          </p:cNvSpPr>
          <p:nvPr>
            <p:ph idx="1"/>
          </p:nvPr>
        </p:nvSpPr>
        <p:spPr/>
        <p:txBody>
          <a:bodyPr/>
          <a:lstStyle/>
          <a:p>
            <a:r>
              <a:rPr lang="en-US" sz="3200" dirty="0">
                <a:latin typeface="Tahoma" charset="0"/>
                <a:ea typeface="MS PGothic" charset="0"/>
              </a:rPr>
              <a:t>PEWAPT 101 Inc operates a DNS server at 10.42.5.24</a:t>
            </a:r>
          </a:p>
          <a:p>
            <a:r>
              <a:rPr lang="en-US" sz="3200" dirty="0">
                <a:latin typeface="Tahoma" charset="0"/>
                <a:ea typeface="MS PGothic" charset="0"/>
              </a:rPr>
              <a:t>You may use this DNS server</a:t>
            </a:r>
          </a:p>
          <a:p>
            <a:pPr lvl="1"/>
            <a:r>
              <a:rPr lang="en-US" sz="2800" dirty="0">
                <a:latin typeface="Tahoma" charset="0"/>
                <a:ea typeface="MS PGothic" charset="0"/>
              </a:rPr>
              <a:t>When the exercise begins, try a zone transfer</a:t>
            </a:r>
          </a:p>
          <a:p>
            <a:r>
              <a:rPr lang="en-US" sz="3200" dirty="0">
                <a:latin typeface="Tahoma" charset="0"/>
                <a:ea typeface="MS PGothic" charset="0"/>
              </a:rPr>
              <a:t>There may be targets not in the zone file</a:t>
            </a:r>
          </a:p>
          <a:p>
            <a:pPr lvl="1"/>
            <a:r>
              <a:rPr lang="en-US" sz="2800" dirty="0">
                <a:latin typeface="Tahoma" charset="0"/>
                <a:ea typeface="MS PGothic" charset="0"/>
              </a:rPr>
              <a:t>Look for linked servers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latin typeface="Tahoma" charset="0"/>
                <a:ea typeface="MS PGothic" charset="0"/>
              </a:rPr>
              <a:t>Rules of Engagement</a:t>
            </a:r>
          </a:p>
        </p:txBody>
      </p:sp>
      <p:sp>
        <p:nvSpPr>
          <p:cNvPr id="12291" name="Content Placeholder 2"/>
          <p:cNvSpPr>
            <a:spLocks noGrp="1"/>
          </p:cNvSpPr>
          <p:nvPr>
            <p:ph idx="1"/>
          </p:nvPr>
        </p:nvSpPr>
        <p:spPr>
          <a:xfrm>
            <a:off x="411480" y="1448752"/>
            <a:ext cx="8305800" cy="4495800"/>
          </a:xfrm>
        </p:spPr>
        <p:txBody>
          <a:bodyPr/>
          <a:lstStyle/>
          <a:p>
            <a:pPr>
              <a:lnSpc>
                <a:spcPct val="90000"/>
              </a:lnSpc>
              <a:spcBef>
                <a:spcPts val="600"/>
              </a:spcBef>
            </a:pPr>
            <a:r>
              <a:rPr lang="en-US" sz="2800" dirty="0">
                <a:latin typeface="Tahoma" charset="0"/>
                <a:ea typeface="MS PGothic" charset="0"/>
              </a:rPr>
              <a:t>No denial of service attacks</a:t>
            </a:r>
          </a:p>
          <a:p>
            <a:pPr>
              <a:lnSpc>
                <a:spcPct val="90000"/>
              </a:lnSpc>
              <a:spcBef>
                <a:spcPts val="600"/>
              </a:spcBef>
            </a:pPr>
            <a:r>
              <a:rPr lang="en-US" sz="2800" dirty="0">
                <a:latin typeface="Tahoma" charset="0"/>
                <a:ea typeface="MS PGothic" charset="0"/>
              </a:rPr>
              <a:t>No "dangerous" attacks</a:t>
            </a:r>
          </a:p>
          <a:p>
            <a:pPr lvl="1">
              <a:lnSpc>
                <a:spcPct val="90000"/>
              </a:lnSpc>
              <a:spcBef>
                <a:spcPts val="600"/>
              </a:spcBef>
            </a:pPr>
            <a:r>
              <a:rPr lang="en-US" sz="2400" dirty="0">
                <a:latin typeface="Tahoma" charset="0"/>
                <a:ea typeface="MS PGothic" charset="0"/>
              </a:rPr>
              <a:t>Deleting files or data is not allowed</a:t>
            </a:r>
          </a:p>
          <a:p>
            <a:pPr lvl="1">
              <a:lnSpc>
                <a:spcPct val="90000"/>
              </a:lnSpc>
              <a:spcBef>
                <a:spcPts val="600"/>
              </a:spcBef>
            </a:pPr>
            <a:r>
              <a:rPr lang="en-US" sz="2400" dirty="0">
                <a:latin typeface="Tahoma" charset="0"/>
                <a:ea typeface="MS PGothic" charset="0"/>
              </a:rPr>
              <a:t>No performance hogging attacks</a:t>
            </a:r>
          </a:p>
          <a:p>
            <a:pPr lvl="2">
              <a:lnSpc>
                <a:spcPct val="90000"/>
              </a:lnSpc>
              <a:spcBef>
                <a:spcPct val="0"/>
              </a:spcBef>
            </a:pPr>
            <a:r>
              <a:rPr lang="en-US" sz="1800" dirty="0">
                <a:latin typeface="Tahoma" charset="0"/>
                <a:ea typeface="MS PGothic" charset="0"/>
              </a:rPr>
              <a:t>This is a production system</a:t>
            </a:r>
          </a:p>
          <a:p>
            <a:pPr lvl="1">
              <a:lnSpc>
                <a:spcPct val="90000"/>
              </a:lnSpc>
              <a:spcBef>
                <a:spcPct val="0"/>
              </a:spcBef>
            </a:pPr>
            <a:r>
              <a:rPr lang="en-US" sz="2400" dirty="0">
                <a:latin typeface="Tahoma" charset="0"/>
                <a:ea typeface="MS PGothic" charset="0"/>
              </a:rPr>
              <a:t>When you gain access, don't delete data, items or add false flags</a:t>
            </a:r>
          </a:p>
          <a:p>
            <a:pPr>
              <a:lnSpc>
                <a:spcPct val="90000"/>
              </a:lnSpc>
              <a:spcBef>
                <a:spcPts val="600"/>
              </a:spcBef>
            </a:pPr>
            <a:r>
              <a:rPr lang="en-US" sz="2800" dirty="0">
                <a:latin typeface="Tahoma" charset="0"/>
                <a:ea typeface="MS PGothic" charset="0"/>
              </a:rPr>
              <a:t>Only the target applications are in scope</a:t>
            </a:r>
          </a:p>
          <a:p>
            <a:pPr lvl="1">
              <a:lnSpc>
                <a:spcPct val="90000"/>
              </a:lnSpc>
              <a:spcBef>
                <a:spcPts val="600"/>
              </a:spcBef>
            </a:pPr>
            <a:r>
              <a:rPr lang="en-US" sz="2400" b="1" i="1" u="sng" dirty="0">
                <a:solidFill>
                  <a:srgbClr val="FF0000"/>
                </a:solidFill>
                <a:latin typeface="Tahoma" charset="0"/>
                <a:ea typeface="MS PGothic" charset="0"/>
              </a:rPr>
              <a:t>Do NOT attack other students</a:t>
            </a:r>
          </a:p>
          <a:p>
            <a:pPr lvl="1">
              <a:lnSpc>
                <a:spcPct val="90000"/>
              </a:lnSpc>
              <a:spcBef>
                <a:spcPts val="600"/>
              </a:spcBef>
            </a:pPr>
            <a:r>
              <a:rPr lang="en-US" sz="2400" dirty="0">
                <a:latin typeface="Tahoma" charset="0"/>
                <a:ea typeface="MS PGothic" charset="0"/>
              </a:rPr>
              <a:t>Keep in mind XSS attacks should only steal cookies as they will attack others</a:t>
            </a:r>
          </a:p>
        </p:txBody>
      </p:sp>
    </p:spTree>
  </p:cSld>
  <p:clrMapOvr>
    <a:masterClrMapping/>
  </p:clrMapOvr>
</p:sld>
</file>

<file path=ppt/theme/theme1.xml><?xml version="1.0" encoding="utf-8"?>
<a:theme xmlns:a="http://schemas.openxmlformats.org/drawingml/2006/main" name="1_HE_template">
  <a:themeElements>
    <a:clrScheme name="SANS - Template 2012">
      <a:dk1>
        <a:srgbClr val="000000"/>
      </a:dk1>
      <a:lt1>
        <a:srgbClr val="FFFFFF"/>
      </a:lt1>
      <a:dk2>
        <a:srgbClr val="002060"/>
      </a:dk2>
      <a:lt2>
        <a:srgbClr val="FFFFFF"/>
      </a:lt2>
      <a:accent1>
        <a:srgbClr val="002060"/>
      </a:accent1>
      <a:accent2>
        <a:srgbClr val="0070C0"/>
      </a:accent2>
      <a:accent3>
        <a:srgbClr val="00B050"/>
      </a:accent3>
      <a:accent4>
        <a:srgbClr val="993300"/>
      </a:accent4>
      <a:accent5>
        <a:srgbClr val="FF3300"/>
      </a:accent5>
      <a:accent6>
        <a:srgbClr val="FFC000"/>
      </a:accent6>
      <a:hlink>
        <a:srgbClr val="000000"/>
      </a:hlink>
      <a:folHlink>
        <a:srgbClr val="000000"/>
      </a:folHlink>
    </a:clrScheme>
    <a:fontScheme name="H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31551</TotalTime>
  <Words>2006</Words>
  <Application>Microsoft Office PowerPoint</Application>
  <PresentationFormat>On-screen Show (4:3)</PresentationFormat>
  <Paragraphs>171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Tahoma</vt:lpstr>
      <vt:lpstr>MS PGothic</vt:lpstr>
      <vt:lpstr>Times New Roman</vt:lpstr>
      <vt:lpstr>Wingdings</vt:lpstr>
      <vt:lpstr>Arial</vt:lpstr>
      <vt:lpstr>1_HE_template</vt:lpstr>
      <vt:lpstr>Web Penetration Testing and Ethical Hacking Capture the Flag</vt:lpstr>
      <vt:lpstr>Course Outline</vt:lpstr>
      <vt:lpstr>Final Workshop Goals</vt:lpstr>
      <vt:lpstr>Organization of Today</vt:lpstr>
      <vt:lpstr>Teams</vt:lpstr>
      <vt:lpstr>RFP</vt:lpstr>
      <vt:lpstr>Project Scope</vt:lpstr>
      <vt:lpstr>Additional Network Notes</vt:lpstr>
      <vt:lpstr>Rules of Engagement</vt:lpstr>
      <vt:lpstr>Additional Rules of Engagement</vt:lpstr>
      <vt:lpstr>Capture the Flag Goal</vt:lpstr>
      <vt:lpstr>Winning the Challenge</vt:lpstr>
      <vt:lpstr>To Win, You Must Track Your Work</vt:lpstr>
      <vt:lpstr>Any Questions?</vt:lpstr>
      <vt:lpstr>You Now Have Permission to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Penetration Testing and Ethical Hacking</dc:title>
  <dc:subject>Capture the Flag</dc:subject>
  <dc:creator>Kevin Johnson</dc:creator>
  <dc:description>processed_12.12.13.rlr
processed_12.22.12.rlr
processed_04.02.12.rlr
processed 061611 rmw
processed 020811 rmw
processed_09.08.10.rlr
processed 05/28/10 rmw
processed 03/10/10 rmw
cooked 070809 rmw - cooked 103009 rmw - 
11/19/09: rev1 is generated by: spacing adjustment to notes on slide 88; grayscale adjustments to slides 16, 17, 18, 19, 20, 22</dc:description>
  <cp:lastModifiedBy>Kevin Johnson</cp:lastModifiedBy>
  <cp:revision>2676</cp:revision>
  <cp:lastPrinted>2013-12-12T20:27:05Z</cp:lastPrinted>
  <dcterms:created xsi:type="dcterms:W3CDTF">2012-07-22T19:59:07Z</dcterms:created>
  <dcterms:modified xsi:type="dcterms:W3CDTF">2018-01-29T03:30:49Z</dcterms:modified>
  <cp:category>Security</cp:category>
</cp:coreProperties>
</file>