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4"/>
    <p:sldId id="269" r:id="rId5"/>
    <p:sldId id="270" r:id="rId6"/>
    <p:sldId id="273" r:id="rId7"/>
    <p:sldId id="272" r:id="rId8"/>
    <p:sldId id="266" r:id="rId9"/>
    <p:sldId id="271" r:id="rId10"/>
    <p:sldId id="26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817" autoAdjust="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BFCFE0-1113-4CEE-9AFA-09DFE8DADEE9}" type="datetimeFigureOut">
              <a:rPr lang="en-US" smtClean="0"/>
              <a:t>11/17/2019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AB9732-BBD6-4FD9-9134-4E072A6A15EE}" type="slidenum">
              <a:rPr lang="en-US" smtClean="0"/>
              <a:t>‹#›</a:t>
            </a:fld>
            <a:endParaRPr lang="en-US"/>
          </a:p>
        </p:txBody>
      </p:sp>
    </p:spTree>
    <p:extLst>
      <p:ext uri="{BB962C8B-B14F-4D97-AF65-F5344CB8AC3E}">
        <p14:creationId xmlns:p14="http://schemas.microsoft.com/office/powerpoint/2010/main" val="2039994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RL – </a:t>
            </a:r>
            <a:r>
              <a:rPr lang="en-US" dirty="0"/>
              <a:t>is the learning model (called agent) training itself. You don’t give it label data to train it, instead you give it a function where by it knows whether an action it took is good or bad and that’s it, from there it learns all on its own.</a:t>
            </a:r>
          </a:p>
          <a:p>
            <a:endParaRPr lang="en-US" b="1" dirty="0"/>
          </a:p>
          <a:p>
            <a:r>
              <a:rPr lang="en-US" b="1" dirty="0"/>
              <a:t>Unsupervised learning </a:t>
            </a:r>
            <a:r>
              <a:rPr lang="en-US" dirty="0"/>
              <a:t>– learning without a teacher (instructions) sort of set data into piles, find patterns in the data (put circles over here, triangles over there)</a:t>
            </a:r>
          </a:p>
          <a:p>
            <a:r>
              <a:rPr lang="en-US" b="1" dirty="0"/>
              <a:t>Supervised learning </a:t>
            </a:r>
            <a:r>
              <a:rPr lang="en-US" dirty="0"/>
              <a:t>–It’s like Neural Network school, you are the trainer and you are training your model to recognized patterns so that when you release it into the wild it can continue to recognize patterns into data that it has never seen before.</a:t>
            </a:r>
          </a:p>
        </p:txBody>
      </p:sp>
      <p:sp>
        <p:nvSpPr>
          <p:cNvPr id="4" name="Slide Number Placeholder 3"/>
          <p:cNvSpPr>
            <a:spLocks noGrp="1"/>
          </p:cNvSpPr>
          <p:nvPr>
            <p:ph type="sldNum" sz="quarter" idx="5"/>
          </p:nvPr>
        </p:nvSpPr>
        <p:spPr/>
        <p:txBody>
          <a:bodyPr/>
          <a:lstStyle/>
          <a:p>
            <a:fld id="{3CAB9732-BBD6-4FD9-9134-4E072A6A15EE}" type="slidenum">
              <a:rPr lang="en-US" smtClean="0"/>
              <a:t>2</a:t>
            </a:fld>
            <a:endParaRPr lang="en-US"/>
          </a:p>
        </p:txBody>
      </p:sp>
    </p:spTree>
    <p:extLst>
      <p:ext uri="{BB962C8B-B14F-4D97-AF65-F5344CB8AC3E}">
        <p14:creationId xmlns:p14="http://schemas.microsoft.com/office/powerpoint/2010/main" val="3037917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1" kern="1200" dirty="0">
                <a:solidFill>
                  <a:schemeClr val="tx1"/>
                </a:solidFill>
                <a:effectLst/>
                <a:latin typeface="+mn-lt"/>
                <a:ea typeface="+mn-ea"/>
                <a:cs typeface="+mn-cs"/>
              </a:rPr>
              <a:t>There is no supervisor, only a reward signal</a:t>
            </a:r>
            <a:r>
              <a:rPr lang="en-US" sz="1200" kern="1200" dirty="0">
                <a:solidFill>
                  <a:schemeClr val="tx1"/>
                </a:solidFill>
                <a:effectLst/>
                <a:latin typeface="+mn-lt"/>
                <a:ea typeface="+mn-ea"/>
                <a:cs typeface="+mn-cs"/>
              </a:rPr>
              <a:t>: No one tells us the right actions to take, instead is a trial and error paradigm… </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Feedback is delayed, not instantaneous:</a:t>
            </a:r>
            <a:r>
              <a:rPr lang="en-US" sz="1200" kern="1200" dirty="0">
                <a:solidFill>
                  <a:schemeClr val="tx1"/>
                </a:solidFill>
                <a:effectLst/>
                <a:latin typeface="+mn-lt"/>
                <a:ea typeface="+mn-ea"/>
                <a:cs typeface="+mn-cs"/>
              </a:rPr>
              <a:t> you make a decision now, and you get the feedback later whether it was a good or bad decision.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1200" dirty="0">
                <a:solidFill>
                  <a:schemeClr val="tx1"/>
                </a:solidFill>
                <a:effectLst/>
                <a:latin typeface="+mn-lt"/>
                <a:ea typeface="+mn-ea"/>
                <a:cs typeface="+mn-cs"/>
              </a:rPr>
              <a:t>Time really matters (sequential, non </a:t>
            </a:r>
            <a:r>
              <a:rPr lang="en-US" sz="1200" b="1" kern="1200" dirty="0" err="1">
                <a:solidFill>
                  <a:schemeClr val="tx1"/>
                </a:solidFill>
                <a:effectLst/>
                <a:latin typeface="+mn-lt"/>
                <a:ea typeface="+mn-ea"/>
                <a:cs typeface="+mn-cs"/>
              </a:rPr>
              <a:t>i.i.d</a:t>
            </a:r>
            <a:r>
              <a:rPr lang="en-US" sz="1200" b="1" kern="1200" dirty="0">
                <a:solidFill>
                  <a:schemeClr val="tx1"/>
                </a:solidFill>
                <a:effectLst/>
                <a:latin typeface="+mn-lt"/>
                <a:ea typeface="+mn-ea"/>
                <a:cs typeface="+mn-cs"/>
              </a:rPr>
              <a:t> data -&gt; Not learning from data set such as supervised learning):</a:t>
            </a:r>
            <a:r>
              <a:rPr lang="en-US" sz="1200" kern="1200" dirty="0">
                <a:solidFill>
                  <a:schemeClr val="tx1"/>
                </a:solidFill>
                <a:effectLst/>
                <a:latin typeface="+mn-lt"/>
                <a:ea typeface="+mn-ea"/>
                <a:cs typeface="+mn-cs"/>
              </a:rPr>
              <a:t> one step after another and another the agent gets to make decisions, pick actions, see how much reward the agent gets and then optimize rewards to get the best possible outcomes.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1200" dirty="0">
                <a:solidFill>
                  <a:schemeClr val="tx1"/>
                </a:solidFill>
                <a:effectLst/>
                <a:latin typeface="+mn-lt"/>
                <a:ea typeface="+mn-ea"/>
                <a:cs typeface="+mn-cs"/>
              </a:rPr>
              <a:t>Agent's actions affect the subsequent data it receives:</a:t>
            </a:r>
            <a:r>
              <a:rPr lang="en-US" sz="1200" kern="1200" dirty="0">
                <a:solidFill>
                  <a:schemeClr val="tx1"/>
                </a:solidFill>
                <a:effectLst/>
                <a:latin typeface="+mn-lt"/>
                <a:ea typeface="+mn-ea"/>
                <a:cs typeface="+mn-cs"/>
              </a:rPr>
              <a:t> agent gets to move around (if robot moves to one side to other side of room it gets to see different things and get different rewards). So, the agent is actually influencing the data that it sees.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Overall, RL tries to optimize a sequence of decision via a reward function.</a:t>
            </a:r>
          </a:p>
        </p:txBody>
      </p:sp>
      <p:sp>
        <p:nvSpPr>
          <p:cNvPr id="4" name="Slide Number Placeholder 3"/>
          <p:cNvSpPr>
            <a:spLocks noGrp="1"/>
          </p:cNvSpPr>
          <p:nvPr>
            <p:ph type="sldNum" sz="quarter" idx="5"/>
          </p:nvPr>
        </p:nvSpPr>
        <p:spPr/>
        <p:txBody>
          <a:bodyPr/>
          <a:lstStyle/>
          <a:p>
            <a:fld id="{325F0250-CF66-4326-8479-86D75292F22B}" type="slidenum">
              <a:rPr lang="en-US" smtClean="0"/>
              <a:t>3</a:t>
            </a:fld>
            <a:endParaRPr lang="en-US"/>
          </a:p>
        </p:txBody>
      </p:sp>
    </p:spTree>
    <p:extLst>
      <p:ext uri="{BB962C8B-B14F-4D97-AF65-F5344CB8AC3E}">
        <p14:creationId xmlns:p14="http://schemas.microsoft.com/office/powerpoint/2010/main" val="1650420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Policy – map from states to actions</a:t>
            </a:r>
          </a:p>
        </p:txBody>
      </p:sp>
      <p:sp>
        <p:nvSpPr>
          <p:cNvPr id="4" name="Slide Number Placeholder 3"/>
          <p:cNvSpPr>
            <a:spLocks noGrp="1"/>
          </p:cNvSpPr>
          <p:nvPr>
            <p:ph type="sldNum" sz="quarter" idx="5"/>
          </p:nvPr>
        </p:nvSpPr>
        <p:spPr/>
        <p:txBody>
          <a:bodyPr/>
          <a:lstStyle/>
          <a:p>
            <a:fld id="{325F0250-CF66-4326-8479-86D75292F22B}" type="slidenum">
              <a:rPr lang="en-US" smtClean="0"/>
              <a:t>5</a:t>
            </a:fld>
            <a:endParaRPr lang="en-US"/>
          </a:p>
        </p:txBody>
      </p:sp>
    </p:spTree>
    <p:extLst>
      <p:ext uri="{BB962C8B-B14F-4D97-AF65-F5344CB8AC3E}">
        <p14:creationId xmlns:p14="http://schemas.microsoft.com/office/powerpoint/2010/main" val="3655869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Policy – map from states to actions</a:t>
            </a:r>
          </a:p>
        </p:txBody>
      </p:sp>
      <p:sp>
        <p:nvSpPr>
          <p:cNvPr id="4" name="Slide Number Placeholder 3"/>
          <p:cNvSpPr>
            <a:spLocks noGrp="1"/>
          </p:cNvSpPr>
          <p:nvPr>
            <p:ph type="sldNum" sz="quarter" idx="5"/>
          </p:nvPr>
        </p:nvSpPr>
        <p:spPr/>
        <p:txBody>
          <a:bodyPr/>
          <a:lstStyle/>
          <a:p>
            <a:fld id="{325F0250-CF66-4326-8479-86D75292F22B}" type="slidenum">
              <a:rPr lang="en-US" smtClean="0"/>
              <a:t>6</a:t>
            </a:fld>
            <a:endParaRPr lang="en-US"/>
          </a:p>
        </p:txBody>
      </p:sp>
    </p:spTree>
    <p:extLst>
      <p:ext uri="{BB962C8B-B14F-4D97-AF65-F5344CB8AC3E}">
        <p14:creationId xmlns:p14="http://schemas.microsoft.com/office/powerpoint/2010/main" val="487400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Stochastic: Probability of an agent taking an action given the current state</a:t>
            </a:r>
          </a:p>
        </p:txBody>
      </p:sp>
      <p:sp>
        <p:nvSpPr>
          <p:cNvPr id="4" name="Slide Number Placeholder 3"/>
          <p:cNvSpPr>
            <a:spLocks noGrp="1"/>
          </p:cNvSpPr>
          <p:nvPr>
            <p:ph type="sldNum" sz="quarter" idx="5"/>
          </p:nvPr>
        </p:nvSpPr>
        <p:spPr/>
        <p:txBody>
          <a:bodyPr/>
          <a:lstStyle/>
          <a:p>
            <a:fld id="{325F0250-CF66-4326-8479-86D75292F22B}" type="slidenum">
              <a:rPr lang="en-US" smtClean="0"/>
              <a:t>8</a:t>
            </a:fld>
            <a:endParaRPr lang="en-US"/>
          </a:p>
        </p:txBody>
      </p:sp>
    </p:spTree>
    <p:extLst>
      <p:ext uri="{BB962C8B-B14F-4D97-AF65-F5344CB8AC3E}">
        <p14:creationId xmlns:p14="http://schemas.microsoft.com/office/powerpoint/2010/main" val="252586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reward function of a policy tells us how much reward to expect to get going into the future… </a:t>
            </a:r>
          </a:p>
          <a:p>
            <a:r>
              <a:rPr lang="en-US" dirty="0"/>
              <a:t>Should I take the trajectory that will give me 16 pts in reward or the trajectory that gives 25pts in reward?</a:t>
            </a:r>
          </a:p>
          <a:p>
            <a:endParaRPr lang="en-US" dirty="0"/>
          </a:p>
          <a:p>
            <a:r>
              <a:rPr lang="en-US" sz="1200" b="0" i="0" u="none" strike="noStrike" kern="1200" baseline="0" dirty="0">
                <a:solidFill>
                  <a:schemeClr val="tx1"/>
                </a:solidFill>
                <a:latin typeface="+mn-lt"/>
                <a:ea typeface="+mn-ea"/>
                <a:cs typeface="+mn-cs"/>
              </a:rPr>
              <a:t>The goal of the agent is to maximize the sum of the rewards received by the environment, namely the</a:t>
            </a:r>
          </a:p>
          <a:p>
            <a:r>
              <a:rPr lang="en-US" sz="1200" b="0" i="1" u="none" strike="noStrike" kern="1200" baseline="0" dirty="0">
                <a:solidFill>
                  <a:schemeClr val="tx1"/>
                </a:solidFill>
                <a:latin typeface="+mn-lt"/>
                <a:ea typeface="+mn-ea"/>
                <a:cs typeface="+mn-cs"/>
              </a:rPr>
              <a:t>return R </a:t>
            </a:r>
            <a:r>
              <a:rPr lang="en-US" sz="1200" b="0" i="0" u="none" strike="noStrike" kern="1200" baseline="0" dirty="0">
                <a:solidFill>
                  <a:schemeClr val="tx1"/>
                </a:solidFill>
                <a:latin typeface="+mn-lt"/>
                <a:ea typeface="+mn-ea"/>
                <a:cs typeface="+mn-cs"/>
              </a:rPr>
              <a:t>= P</a:t>
            </a:r>
            <a:r>
              <a:rPr lang="en-US" sz="1200" b="0" i="1" u="none" strike="noStrike" kern="1200" baseline="0" dirty="0">
                <a:solidFill>
                  <a:schemeClr val="tx1"/>
                </a:solidFill>
                <a:latin typeface="+mn-lt"/>
                <a:ea typeface="+mn-ea"/>
                <a:cs typeface="+mn-cs"/>
              </a:rPr>
              <a:t>t t rt </a:t>
            </a:r>
            <a:r>
              <a:rPr lang="en-US" sz="1200" b="0" i="0" u="none" strike="noStrike" kern="1200" baseline="0" dirty="0">
                <a:solidFill>
                  <a:schemeClr val="tx1"/>
                </a:solidFill>
                <a:latin typeface="+mn-lt"/>
                <a:ea typeface="+mn-ea"/>
                <a:cs typeface="+mn-cs"/>
              </a:rPr>
              <a:t>. The discount factor </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gamma (0, 1] is to guarantee the convergence of the sum if the time horizon is not finite (</a:t>
            </a:r>
            <a:r>
              <a:rPr lang="en-US" sz="1200" b="0" i="1" u="none" strike="noStrike" kern="1200" baseline="0" dirty="0">
                <a:solidFill>
                  <a:schemeClr val="tx1"/>
                </a:solidFill>
                <a:latin typeface="+mn-lt"/>
                <a:ea typeface="+mn-ea"/>
                <a:cs typeface="+mn-cs"/>
              </a:rPr>
              <a:t>infinite horizon</a:t>
            </a:r>
            <a:r>
              <a:rPr lang="en-US" sz="1200" b="0" i="0" u="none" strike="noStrike" kern="1200" baseline="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325F0250-CF66-4326-8479-86D75292F22B}" type="slidenum">
              <a:rPr lang="en-US" smtClean="0"/>
              <a:t>9</a:t>
            </a:fld>
            <a:endParaRPr lang="en-US"/>
          </a:p>
        </p:txBody>
      </p:sp>
    </p:spTree>
    <p:extLst>
      <p:ext uri="{BB962C8B-B14F-4D97-AF65-F5344CB8AC3E}">
        <p14:creationId xmlns:p14="http://schemas.microsoft.com/office/powerpoint/2010/main" val="1860113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probability of being in the next state given the previous state and action</a:t>
            </a:r>
          </a:p>
          <a:p>
            <a:endParaRPr lang="en-US" dirty="0"/>
          </a:p>
          <a:p>
            <a:r>
              <a:rPr lang="en-US" b="1" dirty="0"/>
              <a:t>Expected reward given the previous state and action</a:t>
            </a:r>
          </a:p>
          <a:p>
            <a:endParaRPr lang="en-US" b="1" dirty="0"/>
          </a:p>
          <a:p>
            <a:r>
              <a:rPr lang="en-US" sz="1200" b="0" i="0" u="none" strike="noStrike" kern="1200" dirty="0">
                <a:solidFill>
                  <a:schemeClr val="tx1"/>
                </a:solidFill>
                <a:effectLst/>
                <a:latin typeface="+mn-lt"/>
                <a:ea typeface="+mn-ea"/>
                <a:cs typeface="+mn-cs"/>
              </a:rPr>
              <a:t>If you are the agent, the environment could be the laws of physics and the rules of society that process your actions and determine the consequences of them.</a:t>
            </a:r>
            <a:endParaRPr lang="en-US" b="1" dirty="0"/>
          </a:p>
        </p:txBody>
      </p:sp>
      <p:sp>
        <p:nvSpPr>
          <p:cNvPr id="4" name="Slide Number Placeholder 3"/>
          <p:cNvSpPr>
            <a:spLocks noGrp="1"/>
          </p:cNvSpPr>
          <p:nvPr>
            <p:ph type="sldNum" sz="quarter" idx="5"/>
          </p:nvPr>
        </p:nvSpPr>
        <p:spPr/>
        <p:txBody>
          <a:bodyPr/>
          <a:lstStyle/>
          <a:p>
            <a:fld id="{325F0250-CF66-4326-8479-86D75292F22B}" type="slidenum">
              <a:rPr lang="en-US" smtClean="0"/>
              <a:t>11</a:t>
            </a:fld>
            <a:endParaRPr lang="en-US"/>
          </a:p>
        </p:txBody>
      </p:sp>
    </p:spTree>
    <p:extLst>
      <p:ext uri="{BB962C8B-B14F-4D97-AF65-F5344CB8AC3E}">
        <p14:creationId xmlns:p14="http://schemas.microsoft.com/office/powerpoint/2010/main" val="4053499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145D0-9F3C-400E-99C8-3FD2A5A749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4A39C7-3A0C-4502-8767-1C20936E87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3C585E-B77E-48CC-9815-37A0B6CE2F85}"/>
              </a:ext>
            </a:extLst>
          </p:cNvPr>
          <p:cNvSpPr>
            <a:spLocks noGrp="1"/>
          </p:cNvSpPr>
          <p:nvPr>
            <p:ph type="dt" sz="half" idx="10"/>
          </p:nvPr>
        </p:nvSpPr>
        <p:spPr/>
        <p:txBody>
          <a:bodyPr/>
          <a:lstStyle/>
          <a:p>
            <a:fld id="{459769FF-E783-4599-B3A0-977BE20490D7}" type="datetimeFigureOut">
              <a:rPr lang="en-US" smtClean="0"/>
              <a:t>11/17/2019</a:t>
            </a:fld>
            <a:endParaRPr lang="en-US"/>
          </a:p>
        </p:txBody>
      </p:sp>
      <p:sp>
        <p:nvSpPr>
          <p:cNvPr id="5" name="Footer Placeholder 4">
            <a:extLst>
              <a:ext uri="{FF2B5EF4-FFF2-40B4-BE49-F238E27FC236}">
                <a16:creationId xmlns:a16="http://schemas.microsoft.com/office/drawing/2014/main" id="{130D3021-2632-4548-BC76-1FBE463223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66AF9B-E86A-4BC0-A78F-6E186A6A9ED4}"/>
              </a:ext>
            </a:extLst>
          </p:cNvPr>
          <p:cNvSpPr>
            <a:spLocks noGrp="1"/>
          </p:cNvSpPr>
          <p:nvPr>
            <p:ph type="sldNum" sz="quarter" idx="12"/>
          </p:nvPr>
        </p:nvSpPr>
        <p:spPr/>
        <p:txBody>
          <a:bodyPr/>
          <a:lstStyle/>
          <a:p>
            <a:fld id="{2BCF300E-9537-425F-9CA4-BDFEBC07EA12}" type="slidenum">
              <a:rPr lang="en-US" smtClean="0"/>
              <a:t>‹#›</a:t>
            </a:fld>
            <a:endParaRPr lang="en-US"/>
          </a:p>
        </p:txBody>
      </p:sp>
    </p:spTree>
    <p:extLst>
      <p:ext uri="{BB962C8B-B14F-4D97-AF65-F5344CB8AC3E}">
        <p14:creationId xmlns:p14="http://schemas.microsoft.com/office/powerpoint/2010/main" val="4126150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F1FD6-EB4D-4A1A-8B57-41A031846E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D318F1-2C57-44FA-969D-FCF677E63C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92A901-3B9B-40A6-A8DB-D10E04175768}"/>
              </a:ext>
            </a:extLst>
          </p:cNvPr>
          <p:cNvSpPr>
            <a:spLocks noGrp="1"/>
          </p:cNvSpPr>
          <p:nvPr>
            <p:ph type="dt" sz="half" idx="10"/>
          </p:nvPr>
        </p:nvSpPr>
        <p:spPr/>
        <p:txBody>
          <a:bodyPr/>
          <a:lstStyle/>
          <a:p>
            <a:fld id="{459769FF-E783-4599-B3A0-977BE20490D7}" type="datetimeFigureOut">
              <a:rPr lang="en-US" smtClean="0"/>
              <a:t>11/17/2019</a:t>
            </a:fld>
            <a:endParaRPr lang="en-US"/>
          </a:p>
        </p:txBody>
      </p:sp>
      <p:sp>
        <p:nvSpPr>
          <p:cNvPr id="5" name="Footer Placeholder 4">
            <a:extLst>
              <a:ext uri="{FF2B5EF4-FFF2-40B4-BE49-F238E27FC236}">
                <a16:creationId xmlns:a16="http://schemas.microsoft.com/office/drawing/2014/main" id="{32BCFF61-8B13-46D3-84EC-FF196F000E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204936-898B-4641-901F-9FD435995D63}"/>
              </a:ext>
            </a:extLst>
          </p:cNvPr>
          <p:cNvSpPr>
            <a:spLocks noGrp="1"/>
          </p:cNvSpPr>
          <p:nvPr>
            <p:ph type="sldNum" sz="quarter" idx="12"/>
          </p:nvPr>
        </p:nvSpPr>
        <p:spPr/>
        <p:txBody>
          <a:bodyPr/>
          <a:lstStyle/>
          <a:p>
            <a:fld id="{2BCF300E-9537-425F-9CA4-BDFEBC07EA12}" type="slidenum">
              <a:rPr lang="en-US" smtClean="0"/>
              <a:t>‹#›</a:t>
            </a:fld>
            <a:endParaRPr lang="en-US"/>
          </a:p>
        </p:txBody>
      </p:sp>
    </p:spTree>
    <p:extLst>
      <p:ext uri="{BB962C8B-B14F-4D97-AF65-F5344CB8AC3E}">
        <p14:creationId xmlns:p14="http://schemas.microsoft.com/office/powerpoint/2010/main" val="4293840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C4DE60-36D3-42C5-8732-E368A111F5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4D95E2-1A03-41F3-9E92-F550CE96FB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ADCA8F-52B2-4AB9-BFB5-411A3D749432}"/>
              </a:ext>
            </a:extLst>
          </p:cNvPr>
          <p:cNvSpPr>
            <a:spLocks noGrp="1"/>
          </p:cNvSpPr>
          <p:nvPr>
            <p:ph type="dt" sz="half" idx="10"/>
          </p:nvPr>
        </p:nvSpPr>
        <p:spPr/>
        <p:txBody>
          <a:bodyPr/>
          <a:lstStyle/>
          <a:p>
            <a:fld id="{459769FF-E783-4599-B3A0-977BE20490D7}" type="datetimeFigureOut">
              <a:rPr lang="en-US" smtClean="0"/>
              <a:t>11/17/2019</a:t>
            </a:fld>
            <a:endParaRPr lang="en-US"/>
          </a:p>
        </p:txBody>
      </p:sp>
      <p:sp>
        <p:nvSpPr>
          <p:cNvPr id="5" name="Footer Placeholder 4">
            <a:extLst>
              <a:ext uri="{FF2B5EF4-FFF2-40B4-BE49-F238E27FC236}">
                <a16:creationId xmlns:a16="http://schemas.microsoft.com/office/drawing/2014/main" id="{BDABE873-0284-4F53-89B5-D46840CF0E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1815B4-F2AB-43B6-AE4D-366F5523BEED}"/>
              </a:ext>
            </a:extLst>
          </p:cNvPr>
          <p:cNvSpPr>
            <a:spLocks noGrp="1"/>
          </p:cNvSpPr>
          <p:nvPr>
            <p:ph type="sldNum" sz="quarter" idx="12"/>
          </p:nvPr>
        </p:nvSpPr>
        <p:spPr/>
        <p:txBody>
          <a:bodyPr/>
          <a:lstStyle/>
          <a:p>
            <a:fld id="{2BCF300E-9537-425F-9CA4-BDFEBC07EA12}" type="slidenum">
              <a:rPr lang="en-US" smtClean="0"/>
              <a:t>‹#›</a:t>
            </a:fld>
            <a:endParaRPr lang="en-US"/>
          </a:p>
        </p:txBody>
      </p:sp>
    </p:spTree>
    <p:extLst>
      <p:ext uri="{BB962C8B-B14F-4D97-AF65-F5344CB8AC3E}">
        <p14:creationId xmlns:p14="http://schemas.microsoft.com/office/powerpoint/2010/main" val="3768371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026A8-D449-4A47-A980-CEE68D2866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B5393A-58EF-466B-88A1-2DF1BD2A02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34F3AA-A8BD-43CD-AFDD-997840C5F25A}"/>
              </a:ext>
            </a:extLst>
          </p:cNvPr>
          <p:cNvSpPr>
            <a:spLocks noGrp="1"/>
          </p:cNvSpPr>
          <p:nvPr>
            <p:ph type="dt" sz="half" idx="10"/>
          </p:nvPr>
        </p:nvSpPr>
        <p:spPr/>
        <p:txBody>
          <a:bodyPr/>
          <a:lstStyle/>
          <a:p>
            <a:fld id="{459769FF-E783-4599-B3A0-977BE20490D7}" type="datetimeFigureOut">
              <a:rPr lang="en-US" smtClean="0"/>
              <a:t>11/17/2019</a:t>
            </a:fld>
            <a:endParaRPr lang="en-US"/>
          </a:p>
        </p:txBody>
      </p:sp>
      <p:sp>
        <p:nvSpPr>
          <p:cNvPr id="5" name="Footer Placeholder 4">
            <a:extLst>
              <a:ext uri="{FF2B5EF4-FFF2-40B4-BE49-F238E27FC236}">
                <a16:creationId xmlns:a16="http://schemas.microsoft.com/office/drawing/2014/main" id="{8A458CEC-8195-4DB6-A0EC-664DA943AD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D0A569-7AC6-4E35-BC7D-9D637FDAF736}"/>
              </a:ext>
            </a:extLst>
          </p:cNvPr>
          <p:cNvSpPr>
            <a:spLocks noGrp="1"/>
          </p:cNvSpPr>
          <p:nvPr>
            <p:ph type="sldNum" sz="quarter" idx="12"/>
          </p:nvPr>
        </p:nvSpPr>
        <p:spPr/>
        <p:txBody>
          <a:bodyPr/>
          <a:lstStyle/>
          <a:p>
            <a:fld id="{2BCF300E-9537-425F-9CA4-BDFEBC07EA12}" type="slidenum">
              <a:rPr lang="en-US" smtClean="0"/>
              <a:t>‹#›</a:t>
            </a:fld>
            <a:endParaRPr lang="en-US"/>
          </a:p>
        </p:txBody>
      </p:sp>
    </p:spTree>
    <p:extLst>
      <p:ext uri="{BB962C8B-B14F-4D97-AF65-F5344CB8AC3E}">
        <p14:creationId xmlns:p14="http://schemas.microsoft.com/office/powerpoint/2010/main" val="2723297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63363-E6CE-40E6-BDD6-5E54B8315A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09F8F9-C1AC-469B-99D2-A2C76C0A27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1C504D-C660-44C4-A70A-5459448E4A0B}"/>
              </a:ext>
            </a:extLst>
          </p:cNvPr>
          <p:cNvSpPr>
            <a:spLocks noGrp="1"/>
          </p:cNvSpPr>
          <p:nvPr>
            <p:ph type="dt" sz="half" idx="10"/>
          </p:nvPr>
        </p:nvSpPr>
        <p:spPr/>
        <p:txBody>
          <a:bodyPr/>
          <a:lstStyle/>
          <a:p>
            <a:fld id="{459769FF-E783-4599-B3A0-977BE20490D7}" type="datetimeFigureOut">
              <a:rPr lang="en-US" smtClean="0"/>
              <a:t>11/17/2019</a:t>
            </a:fld>
            <a:endParaRPr lang="en-US"/>
          </a:p>
        </p:txBody>
      </p:sp>
      <p:sp>
        <p:nvSpPr>
          <p:cNvPr id="5" name="Footer Placeholder 4">
            <a:extLst>
              <a:ext uri="{FF2B5EF4-FFF2-40B4-BE49-F238E27FC236}">
                <a16:creationId xmlns:a16="http://schemas.microsoft.com/office/drawing/2014/main" id="{75775C21-B482-40AC-909F-F8DD6AE7B3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7160E2-9619-45C7-8138-7B9F8E4AC0A1}"/>
              </a:ext>
            </a:extLst>
          </p:cNvPr>
          <p:cNvSpPr>
            <a:spLocks noGrp="1"/>
          </p:cNvSpPr>
          <p:nvPr>
            <p:ph type="sldNum" sz="quarter" idx="12"/>
          </p:nvPr>
        </p:nvSpPr>
        <p:spPr/>
        <p:txBody>
          <a:bodyPr/>
          <a:lstStyle/>
          <a:p>
            <a:fld id="{2BCF300E-9537-425F-9CA4-BDFEBC07EA12}" type="slidenum">
              <a:rPr lang="en-US" smtClean="0"/>
              <a:t>‹#›</a:t>
            </a:fld>
            <a:endParaRPr lang="en-US"/>
          </a:p>
        </p:txBody>
      </p:sp>
    </p:spTree>
    <p:extLst>
      <p:ext uri="{BB962C8B-B14F-4D97-AF65-F5344CB8AC3E}">
        <p14:creationId xmlns:p14="http://schemas.microsoft.com/office/powerpoint/2010/main" val="3544574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FBF9C-163D-477D-8008-2711A7DE19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FA2D17-D669-43BC-879F-B2883672B8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E3366B-016C-4BB7-B743-1838B54E7D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DBC7B0-617B-4008-B2F2-4A66C41DBD0A}"/>
              </a:ext>
            </a:extLst>
          </p:cNvPr>
          <p:cNvSpPr>
            <a:spLocks noGrp="1"/>
          </p:cNvSpPr>
          <p:nvPr>
            <p:ph type="dt" sz="half" idx="10"/>
          </p:nvPr>
        </p:nvSpPr>
        <p:spPr/>
        <p:txBody>
          <a:bodyPr/>
          <a:lstStyle/>
          <a:p>
            <a:fld id="{459769FF-E783-4599-B3A0-977BE20490D7}" type="datetimeFigureOut">
              <a:rPr lang="en-US" smtClean="0"/>
              <a:t>11/17/2019</a:t>
            </a:fld>
            <a:endParaRPr lang="en-US"/>
          </a:p>
        </p:txBody>
      </p:sp>
      <p:sp>
        <p:nvSpPr>
          <p:cNvPr id="6" name="Footer Placeholder 5">
            <a:extLst>
              <a:ext uri="{FF2B5EF4-FFF2-40B4-BE49-F238E27FC236}">
                <a16:creationId xmlns:a16="http://schemas.microsoft.com/office/drawing/2014/main" id="{E5748A5B-B5C0-4550-B3D0-6B69E7A138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410B88-71C8-461E-8902-9AF0714E4FF4}"/>
              </a:ext>
            </a:extLst>
          </p:cNvPr>
          <p:cNvSpPr>
            <a:spLocks noGrp="1"/>
          </p:cNvSpPr>
          <p:nvPr>
            <p:ph type="sldNum" sz="quarter" idx="12"/>
          </p:nvPr>
        </p:nvSpPr>
        <p:spPr/>
        <p:txBody>
          <a:bodyPr/>
          <a:lstStyle/>
          <a:p>
            <a:fld id="{2BCF300E-9537-425F-9CA4-BDFEBC07EA12}" type="slidenum">
              <a:rPr lang="en-US" smtClean="0"/>
              <a:t>‹#›</a:t>
            </a:fld>
            <a:endParaRPr lang="en-US"/>
          </a:p>
        </p:txBody>
      </p:sp>
    </p:spTree>
    <p:extLst>
      <p:ext uri="{BB962C8B-B14F-4D97-AF65-F5344CB8AC3E}">
        <p14:creationId xmlns:p14="http://schemas.microsoft.com/office/powerpoint/2010/main" val="3926586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69C4D-E691-4617-A573-F1608AE182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8B24B8-C823-4B9B-8188-4DDB7A8871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EDBCB8-5496-4161-9EA8-F808C977CC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CDBA78-9EF3-4349-A8F6-066F42CEED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736A5A-E2EE-4821-BDA0-05FD9A7E42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5CD7BE-914F-4A2F-AE17-E1B844573327}"/>
              </a:ext>
            </a:extLst>
          </p:cNvPr>
          <p:cNvSpPr>
            <a:spLocks noGrp="1"/>
          </p:cNvSpPr>
          <p:nvPr>
            <p:ph type="dt" sz="half" idx="10"/>
          </p:nvPr>
        </p:nvSpPr>
        <p:spPr/>
        <p:txBody>
          <a:bodyPr/>
          <a:lstStyle/>
          <a:p>
            <a:fld id="{459769FF-E783-4599-B3A0-977BE20490D7}" type="datetimeFigureOut">
              <a:rPr lang="en-US" smtClean="0"/>
              <a:t>11/17/2019</a:t>
            </a:fld>
            <a:endParaRPr lang="en-US"/>
          </a:p>
        </p:txBody>
      </p:sp>
      <p:sp>
        <p:nvSpPr>
          <p:cNvPr id="8" name="Footer Placeholder 7">
            <a:extLst>
              <a:ext uri="{FF2B5EF4-FFF2-40B4-BE49-F238E27FC236}">
                <a16:creationId xmlns:a16="http://schemas.microsoft.com/office/drawing/2014/main" id="{8C2B36C4-3F6C-4DB0-B6EE-A186EA5FF1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FC5DB7-F37E-4837-970B-700DF796922D}"/>
              </a:ext>
            </a:extLst>
          </p:cNvPr>
          <p:cNvSpPr>
            <a:spLocks noGrp="1"/>
          </p:cNvSpPr>
          <p:nvPr>
            <p:ph type="sldNum" sz="quarter" idx="12"/>
          </p:nvPr>
        </p:nvSpPr>
        <p:spPr/>
        <p:txBody>
          <a:bodyPr/>
          <a:lstStyle/>
          <a:p>
            <a:fld id="{2BCF300E-9537-425F-9CA4-BDFEBC07EA12}" type="slidenum">
              <a:rPr lang="en-US" smtClean="0"/>
              <a:t>‹#›</a:t>
            </a:fld>
            <a:endParaRPr lang="en-US"/>
          </a:p>
        </p:txBody>
      </p:sp>
    </p:spTree>
    <p:extLst>
      <p:ext uri="{BB962C8B-B14F-4D97-AF65-F5344CB8AC3E}">
        <p14:creationId xmlns:p14="http://schemas.microsoft.com/office/powerpoint/2010/main" val="2878519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7EFF1-46D5-412A-AC87-2AF92AE55E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4B8F6-BC49-4B20-9EAD-FFFB7792A233}"/>
              </a:ext>
            </a:extLst>
          </p:cNvPr>
          <p:cNvSpPr>
            <a:spLocks noGrp="1"/>
          </p:cNvSpPr>
          <p:nvPr>
            <p:ph type="dt" sz="half" idx="10"/>
          </p:nvPr>
        </p:nvSpPr>
        <p:spPr/>
        <p:txBody>
          <a:bodyPr/>
          <a:lstStyle/>
          <a:p>
            <a:fld id="{459769FF-E783-4599-B3A0-977BE20490D7}" type="datetimeFigureOut">
              <a:rPr lang="en-US" smtClean="0"/>
              <a:t>11/17/2019</a:t>
            </a:fld>
            <a:endParaRPr lang="en-US"/>
          </a:p>
        </p:txBody>
      </p:sp>
      <p:sp>
        <p:nvSpPr>
          <p:cNvPr id="4" name="Footer Placeholder 3">
            <a:extLst>
              <a:ext uri="{FF2B5EF4-FFF2-40B4-BE49-F238E27FC236}">
                <a16:creationId xmlns:a16="http://schemas.microsoft.com/office/drawing/2014/main" id="{B9A6F1CD-6CC6-4A37-A2F8-0179750EE2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416F3E-5844-42C5-92BB-9F520FAA3FCB}"/>
              </a:ext>
            </a:extLst>
          </p:cNvPr>
          <p:cNvSpPr>
            <a:spLocks noGrp="1"/>
          </p:cNvSpPr>
          <p:nvPr>
            <p:ph type="sldNum" sz="quarter" idx="12"/>
          </p:nvPr>
        </p:nvSpPr>
        <p:spPr/>
        <p:txBody>
          <a:bodyPr/>
          <a:lstStyle/>
          <a:p>
            <a:fld id="{2BCF300E-9537-425F-9CA4-BDFEBC07EA12}" type="slidenum">
              <a:rPr lang="en-US" smtClean="0"/>
              <a:t>‹#›</a:t>
            </a:fld>
            <a:endParaRPr lang="en-US"/>
          </a:p>
        </p:txBody>
      </p:sp>
    </p:spTree>
    <p:extLst>
      <p:ext uri="{BB962C8B-B14F-4D97-AF65-F5344CB8AC3E}">
        <p14:creationId xmlns:p14="http://schemas.microsoft.com/office/powerpoint/2010/main" val="3156861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63E2EC-ADEC-4727-A79B-DCABDC1F8BD8}"/>
              </a:ext>
            </a:extLst>
          </p:cNvPr>
          <p:cNvSpPr>
            <a:spLocks noGrp="1"/>
          </p:cNvSpPr>
          <p:nvPr>
            <p:ph type="dt" sz="half" idx="10"/>
          </p:nvPr>
        </p:nvSpPr>
        <p:spPr/>
        <p:txBody>
          <a:bodyPr/>
          <a:lstStyle/>
          <a:p>
            <a:fld id="{459769FF-E783-4599-B3A0-977BE20490D7}" type="datetimeFigureOut">
              <a:rPr lang="en-US" smtClean="0"/>
              <a:t>11/17/2019</a:t>
            </a:fld>
            <a:endParaRPr lang="en-US"/>
          </a:p>
        </p:txBody>
      </p:sp>
      <p:sp>
        <p:nvSpPr>
          <p:cNvPr id="3" name="Footer Placeholder 2">
            <a:extLst>
              <a:ext uri="{FF2B5EF4-FFF2-40B4-BE49-F238E27FC236}">
                <a16:creationId xmlns:a16="http://schemas.microsoft.com/office/drawing/2014/main" id="{034AACAE-095A-4ED5-96A9-43539041B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FE2393-A44C-43DE-A4CE-3D516A1AE602}"/>
              </a:ext>
            </a:extLst>
          </p:cNvPr>
          <p:cNvSpPr>
            <a:spLocks noGrp="1"/>
          </p:cNvSpPr>
          <p:nvPr>
            <p:ph type="sldNum" sz="quarter" idx="12"/>
          </p:nvPr>
        </p:nvSpPr>
        <p:spPr/>
        <p:txBody>
          <a:bodyPr/>
          <a:lstStyle/>
          <a:p>
            <a:fld id="{2BCF300E-9537-425F-9CA4-BDFEBC07EA12}" type="slidenum">
              <a:rPr lang="en-US" smtClean="0"/>
              <a:t>‹#›</a:t>
            </a:fld>
            <a:endParaRPr lang="en-US"/>
          </a:p>
        </p:txBody>
      </p:sp>
    </p:spTree>
    <p:extLst>
      <p:ext uri="{BB962C8B-B14F-4D97-AF65-F5344CB8AC3E}">
        <p14:creationId xmlns:p14="http://schemas.microsoft.com/office/powerpoint/2010/main" val="2541111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B7F62-9F0C-473E-9789-1EB53CB48F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CF07C7-E6B4-4993-85A5-B0ED4D2A27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3F8D5A-B0F6-4291-BCAC-B7FB6E6C20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11DE53-1A17-4F4F-8632-AC628EAC0810}"/>
              </a:ext>
            </a:extLst>
          </p:cNvPr>
          <p:cNvSpPr>
            <a:spLocks noGrp="1"/>
          </p:cNvSpPr>
          <p:nvPr>
            <p:ph type="dt" sz="half" idx="10"/>
          </p:nvPr>
        </p:nvSpPr>
        <p:spPr/>
        <p:txBody>
          <a:bodyPr/>
          <a:lstStyle/>
          <a:p>
            <a:fld id="{459769FF-E783-4599-B3A0-977BE20490D7}" type="datetimeFigureOut">
              <a:rPr lang="en-US" smtClean="0"/>
              <a:t>11/17/2019</a:t>
            </a:fld>
            <a:endParaRPr lang="en-US"/>
          </a:p>
        </p:txBody>
      </p:sp>
      <p:sp>
        <p:nvSpPr>
          <p:cNvPr id="6" name="Footer Placeholder 5">
            <a:extLst>
              <a:ext uri="{FF2B5EF4-FFF2-40B4-BE49-F238E27FC236}">
                <a16:creationId xmlns:a16="http://schemas.microsoft.com/office/drawing/2014/main" id="{D2DBAE5B-6148-4984-ACBE-430913DAAB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67A8F5-C175-42D5-B29E-678A013078ED}"/>
              </a:ext>
            </a:extLst>
          </p:cNvPr>
          <p:cNvSpPr>
            <a:spLocks noGrp="1"/>
          </p:cNvSpPr>
          <p:nvPr>
            <p:ph type="sldNum" sz="quarter" idx="12"/>
          </p:nvPr>
        </p:nvSpPr>
        <p:spPr/>
        <p:txBody>
          <a:bodyPr/>
          <a:lstStyle/>
          <a:p>
            <a:fld id="{2BCF300E-9537-425F-9CA4-BDFEBC07EA12}" type="slidenum">
              <a:rPr lang="en-US" smtClean="0"/>
              <a:t>‹#›</a:t>
            </a:fld>
            <a:endParaRPr lang="en-US"/>
          </a:p>
        </p:txBody>
      </p:sp>
    </p:spTree>
    <p:extLst>
      <p:ext uri="{BB962C8B-B14F-4D97-AF65-F5344CB8AC3E}">
        <p14:creationId xmlns:p14="http://schemas.microsoft.com/office/powerpoint/2010/main" val="377536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7D01-21C8-4BB7-84FF-F0F737C281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BFDB4B-121F-44DE-AEF7-3F39F7C3F4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B90E2E-F308-4523-A473-F1E9742108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35ECAA-ACDA-4855-ABB3-7AC7A87C57AC}"/>
              </a:ext>
            </a:extLst>
          </p:cNvPr>
          <p:cNvSpPr>
            <a:spLocks noGrp="1"/>
          </p:cNvSpPr>
          <p:nvPr>
            <p:ph type="dt" sz="half" idx="10"/>
          </p:nvPr>
        </p:nvSpPr>
        <p:spPr/>
        <p:txBody>
          <a:bodyPr/>
          <a:lstStyle/>
          <a:p>
            <a:fld id="{459769FF-E783-4599-B3A0-977BE20490D7}" type="datetimeFigureOut">
              <a:rPr lang="en-US" smtClean="0"/>
              <a:t>11/17/2019</a:t>
            </a:fld>
            <a:endParaRPr lang="en-US"/>
          </a:p>
        </p:txBody>
      </p:sp>
      <p:sp>
        <p:nvSpPr>
          <p:cNvPr id="6" name="Footer Placeholder 5">
            <a:extLst>
              <a:ext uri="{FF2B5EF4-FFF2-40B4-BE49-F238E27FC236}">
                <a16:creationId xmlns:a16="http://schemas.microsoft.com/office/drawing/2014/main" id="{20A6E2FE-67C1-468F-B743-615ED249E4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31C9CB-B6D0-4F8B-8160-0DC99A60700B}"/>
              </a:ext>
            </a:extLst>
          </p:cNvPr>
          <p:cNvSpPr>
            <a:spLocks noGrp="1"/>
          </p:cNvSpPr>
          <p:nvPr>
            <p:ph type="sldNum" sz="quarter" idx="12"/>
          </p:nvPr>
        </p:nvSpPr>
        <p:spPr/>
        <p:txBody>
          <a:bodyPr/>
          <a:lstStyle/>
          <a:p>
            <a:fld id="{2BCF300E-9537-425F-9CA4-BDFEBC07EA12}" type="slidenum">
              <a:rPr lang="en-US" smtClean="0"/>
              <a:t>‹#›</a:t>
            </a:fld>
            <a:endParaRPr lang="en-US"/>
          </a:p>
        </p:txBody>
      </p:sp>
    </p:spTree>
    <p:extLst>
      <p:ext uri="{BB962C8B-B14F-4D97-AF65-F5344CB8AC3E}">
        <p14:creationId xmlns:p14="http://schemas.microsoft.com/office/powerpoint/2010/main" val="2512989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AC53C7-826D-45DE-AEA5-DF89806C5B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00FDD8-D735-47C1-8721-BF50784832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83E4FB-8303-4585-AEF8-884D66590E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9769FF-E783-4599-B3A0-977BE20490D7}" type="datetimeFigureOut">
              <a:rPr lang="en-US" smtClean="0"/>
              <a:t>11/17/2019</a:t>
            </a:fld>
            <a:endParaRPr lang="en-US"/>
          </a:p>
        </p:txBody>
      </p:sp>
      <p:sp>
        <p:nvSpPr>
          <p:cNvPr id="5" name="Footer Placeholder 4">
            <a:extLst>
              <a:ext uri="{FF2B5EF4-FFF2-40B4-BE49-F238E27FC236}">
                <a16:creationId xmlns:a16="http://schemas.microsoft.com/office/drawing/2014/main" id="{D1521B25-6E27-4F6F-A6C5-4AE602B054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688CEF-00D4-41C1-8B94-1595383509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CF300E-9537-425F-9CA4-BDFEBC07EA12}" type="slidenum">
              <a:rPr lang="en-US" smtClean="0"/>
              <a:t>‹#›</a:t>
            </a:fld>
            <a:endParaRPr lang="en-US"/>
          </a:p>
        </p:txBody>
      </p:sp>
    </p:spTree>
    <p:extLst>
      <p:ext uri="{BB962C8B-B14F-4D97-AF65-F5344CB8AC3E}">
        <p14:creationId xmlns:p14="http://schemas.microsoft.com/office/powerpoint/2010/main" val="3450870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BA652-184D-4FB9-B9B2-3A74651C813E}"/>
              </a:ext>
            </a:extLst>
          </p:cNvPr>
          <p:cNvSpPr>
            <a:spLocks noGrp="1"/>
          </p:cNvSpPr>
          <p:nvPr>
            <p:ph type="ctrTitle"/>
          </p:nvPr>
        </p:nvSpPr>
        <p:spPr/>
        <p:txBody>
          <a:bodyPr/>
          <a:lstStyle/>
          <a:p>
            <a:r>
              <a:rPr lang="en-US" dirty="0"/>
              <a:t>Reinforcement Learning</a:t>
            </a:r>
          </a:p>
        </p:txBody>
      </p:sp>
      <p:sp>
        <p:nvSpPr>
          <p:cNvPr id="3" name="Subtitle 2">
            <a:extLst>
              <a:ext uri="{FF2B5EF4-FFF2-40B4-BE49-F238E27FC236}">
                <a16:creationId xmlns:a16="http://schemas.microsoft.com/office/drawing/2014/main" id="{79AB23CD-B897-475E-94A3-03FABA429785}"/>
              </a:ext>
            </a:extLst>
          </p:cNvPr>
          <p:cNvSpPr>
            <a:spLocks noGrp="1"/>
          </p:cNvSpPr>
          <p:nvPr>
            <p:ph type="subTitle" idx="1"/>
          </p:nvPr>
        </p:nvSpPr>
        <p:spPr/>
        <p:txBody>
          <a:bodyPr/>
          <a:lstStyle/>
          <a:p>
            <a:r>
              <a:rPr lang="en-US" dirty="0"/>
              <a:t>Chapter 1</a:t>
            </a:r>
          </a:p>
        </p:txBody>
      </p:sp>
    </p:spTree>
    <p:extLst>
      <p:ext uri="{BB962C8B-B14F-4D97-AF65-F5344CB8AC3E}">
        <p14:creationId xmlns:p14="http://schemas.microsoft.com/office/powerpoint/2010/main" val="1230787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6A190-A6A7-47B1-B567-E06F883414C7}"/>
              </a:ext>
            </a:extLst>
          </p:cNvPr>
          <p:cNvSpPr>
            <a:spLocks noGrp="1"/>
          </p:cNvSpPr>
          <p:nvPr>
            <p:ph type="title"/>
          </p:nvPr>
        </p:nvSpPr>
        <p:spPr/>
        <p:txBody>
          <a:bodyPr/>
          <a:lstStyle/>
          <a:p>
            <a:r>
              <a:rPr lang="en-US" b="1" dirty="0"/>
              <a:t>Rewards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089BBF0-46DC-46DA-B93B-43E1ABB215C2}"/>
                  </a:ext>
                </a:extLst>
              </p:cNvPr>
              <p:cNvSpPr txBox="1"/>
              <p:nvPr/>
            </p:nvSpPr>
            <p:spPr>
              <a:xfrm>
                <a:off x="397042" y="1576137"/>
                <a:ext cx="11285621" cy="6124754"/>
              </a:xfrm>
              <a:prstGeom prst="rect">
                <a:avLst/>
              </a:prstGeom>
              <a:noFill/>
            </p:spPr>
            <p:txBody>
              <a:bodyPr wrap="square" rtlCol="0">
                <a:spAutoFit/>
              </a:bodyPr>
              <a:lstStyle/>
              <a:p>
                <a:pPr marL="457200" indent="-457200">
                  <a:buFont typeface="Arial" panose="020B0604020202020204" pitchFamily="34" charset="0"/>
                  <a:buChar char="•"/>
                </a:pPr>
                <a:r>
                  <a:rPr lang="en-US" sz="2800" dirty="0"/>
                  <a:t>A reward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𝑅</m:t>
                        </m:r>
                      </m:e>
                      <m:sub>
                        <m:r>
                          <a:rPr lang="en-US" sz="2800" b="0" i="1" smtClean="0">
                            <a:latin typeface="Cambria Math" panose="02040503050406030204" pitchFamily="18" charset="0"/>
                          </a:rPr>
                          <m:t>𝑡</m:t>
                        </m:r>
                      </m:sub>
                    </m:sSub>
                  </m:oMath>
                </a14:m>
                <a:r>
                  <a:rPr lang="en-US" sz="2800" dirty="0"/>
                  <a:t> is a scalar feedback signal</a:t>
                </a:r>
              </a:p>
              <a:p>
                <a:pPr marL="457200" indent="-457200">
                  <a:buFont typeface="Arial" panose="020B0604020202020204" pitchFamily="34" charset="0"/>
                  <a:buChar char="•"/>
                </a:pPr>
                <a:r>
                  <a:rPr lang="en-US" sz="2800" dirty="0"/>
                  <a:t>Indicates how well agent is doing at step t</a:t>
                </a:r>
              </a:p>
              <a:p>
                <a:pPr marL="457200" indent="-457200">
                  <a:buFont typeface="Arial" panose="020B0604020202020204" pitchFamily="34" charset="0"/>
                  <a:buChar char="•"/>
                </a:pPr>
                <a:r>
                  <a:rPr lang="en-US" sz="2800" dirty="0"/>
                  <a:t>The agent’s job is to maximize cumulative reward</a:t>
                </a:r>
              </a:p>
              <a:p>
                <a:endParaRPr lang="en-US" sz="2800" dirty="0"/>
              </a:p>
              <a:p>
                <a:r>
                  <a:rPr lang="en-US" sz="2800" dirty="0"/>
                  <a:t>Examples of Rewards:</a:t>
                </a:r>
              </a:p>
              <a:p>
                <a:pPr marL="457200" indent="-457200">
                  <a:buFont typeface="Arial" panose="020B0604020202020204" pitchFamily="34" charset="0"/>
                  <a:buChar char="•"/>
                </a:pPr>
                <a:r>
                  <a:rPr lang="en-US" sz="2800" b="1" dirty="0"/>
                  <a:t>Robot arm returning a ball over the net</a:t>
                </a:r>
              </a:p>
              <a:p>
                <a:pPr marL="914400" lvl="1" indent="-457200">
                  <a:buFont typeface="Wingdings" panose="05000000000000000000" pitchFamily="2" charset="2"/>
                  <a:buChar char="§"/>
                </a:pPr>
                <a:r>
                  <a:rPr lang="en-US" sz="2800" dirty="0"/>
                  <a:t>+ reward for hitting the ball successfully</a:t>
                </a:r>
              </a:p>
              <a:p>
                <a:pPr marL="914400" lvl="1" indent="-457200">
                  <a:buFont typeface="Wingdings" panose="05000000000000000000" pitchFamily="2" charset="2"/>
                  <a:buChar char="§"/>
                </a:pPr>
                <a:r>
                  <a:rPr lang="en-US" sz="2800" dirty="0"/>
                  <a:t>- reward for missing a hit</a:t>
                </a:r>
              </a:p>
              <a:p>
                <a:pPr marL="457200" indent="-457200">
                  <a:buFont typeface="Arial" panose="020B0604020202020204" pitchFamily="34" charset="0"/>
                  <a:buChar char="•"/>
                </a:pPr>
                <a:r>
                  <a:rPr lang="en-US" sz="2800" b="1" dirty="0"/>
                  <a:t>Fly stunt maneuvers</a:t>
                </a:r>
              </a:p>
              <a:p>
                <a:pPr marL="914400" lvl="1" indent="-457200">
                  <a:buFont typeface="Wingdings" panose="05000000000000000000" pitchFamily="2" charset="2"/>
                  <a:buChar char="§"/>
                </a:pPr>
                <a:r>
                  <a:rPr lang="en-US" sz="2800" dirty="0"/>
                  <a:t>+ reward for following the desired trajectory</a:t>
                </a:r>
              </a:p>
              <a:p>
                <a:pPr marL="914400" lvl="1" indent="-457200">
                  <a:buFont typeface="Wingdings" panose="05000000000000000000" pitchFamily="2" charset="2"/>
                  <a:buChar char="§"/>
                </a:pPr>
                <a:r>
                  <a:rPr lang="en-US" sz="2800" dirty="0"/>
                  <a:t>- reward for crashing</a:t>
                </a:r>
              </a:p>
              <a:p>
                <a:pPr marL="914400" lvl="1" indent="-457200">
                  <a:buFont typeface="Wingdings" panose="05000000000000000000" pitchFamily="2" charset="2"/>
                  <a:buChar char="§"/>
                </a:pPr>
                <a:endParaRPr lang="en-US" sz="2800" dirty="0"/>
              </a:p>
              <a:p>
                <a:pPr marL="457200" indent="-457200">
                  <a:buFont typeface="Arial" panose="020B0604020202020204" pitchFamily="34" charset="0"/>
                  <a:buChar char="•"/>
                </a:pPr>
                <a:endParaRPr lang="en-US" sz="2800" dirty="0"/>
              </a:p>
              <a:p>
                <a:endParaRPr lang="en-US" sz="2800" dirty="0"/>
              </a:p>
            </p:txBody>
          </p:sp>
        </mc:Choice>
        <mc:Fallback xmlns="">
          <p:sp>
            <p:nvSpPr>
              <p:cNvPr id="4" name="TextBox 3">
                <a:extLst>
                  <a:ext uri="{FF2B5EF4-FFF2-40B4-BE49-F238E27FC236}">
                    <a16:creationId xmlns:a16="http://schemas.microsoft.com/office/drawing/2014/main" id="{5089BBF0-46DC-46DA-B93B-43E1ABB215C2}"/>
                  </a:ext>
                </a:extLst>
              </p:cNvPr>
              <p:cNvSpPr txBox="1">
                <a:spLocks noRot="1" noChangeAspect="1" noMove="1" noResize="1" noEditPoints="1" noAdjustHandles="1" noChangeArrowheads="1" noChangeShapeType="1" noTextEdit="1"/>
              </p:cNvSpPr>
              <p:nvPr/>
            </p:nvSpPr>
            <p:spPr>
              <a:xfrm>
                <a:off x="397042" y="1576137"/>
                <a:ext cx="11285621" cy="6124754"/>
              </a:xfrm>
              <a:prstGeom prst="rect">
                <a:avLst/>
              </a:prstGeom>
              <a:blipFill>
                <a:blip r:embed="rId2"/>
                <a:stretch>
                  <a:fillRect l="-1080" t="-996"/>
                </a:stretch>
              </a:blipFill>
            </p:spPr>
            <p:txBody>
              <a:bodyPr/>
              <a:lstStyle/>
              <a:p>
                <a:r>
                  <a:rPr lang="en-US">
                    <a:noFill/>
                  </a:rPr>
                  <a:t> </a:t>
                </a:r>
              </a:p>
            </p:txBody>
          </p:sp>
        </mc:Fallback>
      </mc:AlternateContent>
    </p:spTree>
    <p:extLst>
      <p:ext uri="{BB962C8B-B14F-4D97-AF65-F5344CB8AC3E}">
        <p14:creationId xmlns:p14="http://schemas.microsoft.com/office/powerpoint/2010/main" val="3787508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DBE43-21CA-425E-B270-15D9D20B38E9}"/>
              </a:ext>
            </a:extLst>
          </p:cNvPr>
          <p:cNvSpPr>
            <a:spLocks noGrp="1"/>
          </p:cNvSpPr>
          <p:nvPr>
            <p:ph type="title"/>
          </p:nvPr>
        </p:nvSpPr>
        <p:spPr/>
        <p:txBody>
          <a:bodyPr/>
          <a:lstStyle/>
          <a:p>
            <a:r>
              <a:rPr lang="en-US" b="1" dirty="0"/>
              <a:t>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32B19B-0965-4F7B-A641-6598D3C1E33E}"/>
                  </a:ext>
                </a:extLst>
              </p:cNvPr>
              <p:cNvSpPr>
                <a:spLocks noGrp="1"/>
              </p:cNvSpPr>
              <p:nvPr>
                <p:ph idx="1"/>
              </p:nvPr>
            </p:nvSpPr>
            <p:spPr/>
            <p:txBody>
              <a:bodyPr/>
              <a:lstStyle/>
              <a:p>
                <a:r>
                  <a:rPr lang="en-US" dirty="0"/>
                  <a:t>A model predicts what the environment will do next</a:t>
                </a:r>
              </a:p>
              <a:p>
                <a:r>
                  <a:rPr lang="en-US" dirty="0"/>
                  <a:t>P predicts the next state (i.e. dynamics)</a:t>
                </a:r>
              </a:p>
              <a:p>
                <a:r>
                  <a:rPr lang="en-US" dirty="0"/>
                  <a:t>R predicts the next (immediate) reward, e.g.</a:t>
                </a:r>
              </a:p>
              <a:p>
                <a:endParaRPr lang="en-US" dirty="0"/>
              </a:p>
              <a:p>
                <a:pPr marL="0" indent="0">
                  <a:buNone/>
                </a:pPr>
                <a:r>
                  <a:rPr lang="en-US" dirty="0"/>
                  <a:t>	</a:t>
                </a:r>
                <a14:m>
                  <m:oMath xmlns:m="http://schemas.openxmlformats.org/officeDocument/2006/math">
                    <m:sSubSup>
                      <m:sSubSupPr>
                        <m:ctrlPr>
                          <a:rPr lang="en-US" b="0" i="1" dirty="0" smtClean="0">
                            <a:latin typeface="Cambria Math" panose="02040503050406030204" pitchFamily="18" charset="0"/>
                          </a:rPr>
                        </m:ctrlPr>
                      </m:sSubSupPr>
                      <m:e>
                        <m:r>
                          <a:rPr lang="en-US" i="1" dirty="0" smtClean="0">
                            <a:latin typeface="Cambria Math" panose="02040503050406030204" pitchFamily="18" charset="0"/>
                          </a:rPr>
                          <m:t>𝑃</m:t>
                        </m:r>
                      </m:e>
                      <m:sub>
                        <m:r>
                          <a:rPr lang="en-US" b="0" i="1" dirty="0" smtClean="0">
                            <a:latin typeface="Cambria Math" panose="02040503050406030204" pitchFamily="18" charset="0"/>
                          </a:rPr>
                          <m:t>𝑠𝑠</m:t>
                        </m:r>
                        <m:r>
                          <a:rPr lang="en-US" b="0" i="1" dirty="0" smtClean="0">
                            <a:latin typeface="Cambria Math" panose="02040503050406030204" pitchFamily="18" charset="0"/>
                          </a:rPr>
                          <m:t>′</m:t>
                        </m:r>
                      </m:sub>
                      <m:sup>
                        <m:r>
                          <a:rPr lang="en-US" b="0" i="1" dirty="0" smtClean="0">
                            <a:latin typeface="Cambria Math" panose="02040503050406030204" pitchFamily="18" charset="0"/>
                          </a:rPr>
                          <m:t>𝑎</m:t>
                        </m:r>
                      </m:sup>
                    </m:sSubSup>
                    <m:r>
                      <a:rPr lang="en-US" i="1" dirty="0">
                        <a:latin typeface="Cambria Math" panose="02040503050406030204" pitchFamily="18" charset="0"/>
                      </a:rPr>
                      <m:t>= </m:t>
                    </m:r>
                    <m:r>
                      <a:rPr lang="en-US" i="1" dirty="0">
                        <a:latin typeface="Cambria Math" panose="02040503050406030204" pitchFamily="18" charset="0"/>
                      </a:rPr>
                      <m:t>𝑃</m:t>
                    </m:r>
                    <m:d>
                      <m:dPr>
                        <m:begChr m:val="["/>
                        <m:endChr m:val="|"/>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i="1" dirty="0">
                                <a:latin typeface="Cambria Math" panose="02040503050406030204" pitchFamily="18" charset="0"/>
                              </a:rPr>
                              <m:t>𝑆</m:t>
                            </m:r>
                          </m:e>
                          <m:sub>
                            <m:r>
                              <a:rPr lang="en-US" b="0" i="1" dirty="0" smtClean="0">
                                <a:latin typeface="Cambria Math" panose="02040503050406030204" pitchFamily="18" charset="0"/>
                              </a:rPr>
                              <m:t>𝑡</m:t>
                            </m:r>
                            <m:r>
                              <a:rPr lang="en-US" b="0" i="1" dirty="0" smtClean="0">
                                <a:latin typeface="Cambria Math" panose="02040503050406030204" pitchFamily="18" charset="0"/>
                              </a:rPr>
                              <m:t>+1</m:t>
                            </m:r>
                          </m:sub>
                        </m:sSub>
                        <m:r>
                          <a:rPr lang="en-US" i="1" dirty="0">
                            <a:latin typeface="Cambria Math" panose="02040503050406030204" pitchFamily="18" charset="0"/>
                          </a:rPr>
                          <m:t> =</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𝑠</m:t>
                            </m:r>
                          </m:e>
                          <m:sup>
                            <m:r>
                              <a:rPr lang="en-US" b="0" i="1" dirty="0" smtClean="0">
                                <a:latin typeface="Cambria Math" panose="02040503050406030204" pitchFamily="18" charset="0"/>
                              </a:rPr>
                              <m:t>′</m:t>
                            </m:r>
                          </m:sup>
                        </m:sSup>
                      </m:e>
                    </m:d>
                    <m:sSub>
                      <m:sSubPr>
                        <m:ctrlPr>
                          <a:rPr lang="en-US" b="0" i="1" dirty="0" smtClean="0">
                            <a:latin typeface="Cambria Math" panose="02040503050406030204" pitchFamily="18" charset="0"/>
                          </a:rPr>
                        </m:ctrlPr>
                      </m:sSubPr>
                      <m:e>
                        <m:r>
                          <a:rPr lang="en-US" i="1" dirty="0">
                            <a:latin typeface="Cambria Math" panose="02040503050406030204" pitchFamily="18" charset="0"/>
                          </a:rPr>
                          <m:t>𝑆</m:t>
                        </m:r>
                      </m:e>
                      <m:sub>
                        <m:r>
                          <a:rPr lang="en-US" b="0" i="1" dirty="0" smtClean="0">
                            <a:latin typeface="Cambria Math" panose="02040503050406030204" pitchFamily="18" charset="0"/>
                          </a:rPr>
                          <m:t>𝑡</m:t>
                        </m:r>
                      </m:sub>
                    </m:sSub>
                    <m:r>
                      <a:rPr lang="en-US" i="1" dirty="0">
                        <a:latin typeface="Cambria Math" panose="02040503050406030204" pitchFamily="18" charset="0"/>
                      </a:rPr>
                      <m:t> = </m:t>
                    </m:r>
                    <m:r>
                      <a:rPr lang="en-US" i="1" dirty="0">
                        <a:latin typeface="Cambria Math" panose="02040503050406030204" pitchFamily="18" charset="0"/>
                      </a:rPr>
                      <m:t>𝑠</m:t>
                    </m:r>
                    <m:r>
                      <a:rPr lang="en-US" b="0" i="1" dirty="0" smtClean="0">
                        <a:latin typeface="Cambria Math" panose="02040503050406030204" pitchFamily="18" charset="0"/>
                      </a:rPr>
                      <m:t>,</m:t>
                    </m:r>
                    <m:r>
                      <a:rPr lang="en-US" i="1" dirty="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 </m:t>
                        </m:r>
                        <m:r>
                          <a:rPr lang="en-US" i="1" dirty="0">
                            <a:latin typeface="Cambria Math" panose="02040503050406030204" pitchFamily="18" charset="0"/>
                          </a:rPr>
                          <m:t>𝐴</m:t>
                        </m:r>
                      </m:e>
                      <m:sub>
                        <m:r>
                          <a:rPr lang="en-US" b="0" i="1" dirty="0" smtClean="0">
                            <a:latin typeface="Cambria Math" panose="02040503050406030204" pitchFamily="18" charset="0"/>
                          </a:rPr>
                          <m:t>𝑡</m:t>
                        </m:r>
                      </m:sub>
                    </m:sSub>
                    <m:r>
                      <a:rPr lang="en-US" i="1" dirty="0">
                        <a:latin typeface="Cambria Math" panose="02040503050406030204" pitchFamily="18" charset="0"/>
                      </a:rPr>
                      <m:t> = </m:t>
                    </m:r>
                    <m:r>
                      <a:rPr lang="en-US" i="1" dirty="0">
                        <a:latin typeface="Cambria Math" panose="02040503050406030204" pitchFamily="18" charset="0"/>
                      </a:rPr>
                      <m:t>𝑎</m:t>
                    </m:r>
                    <m:r>
                      <a:rPr lang="en-US" i="1" dirty="0" smtClean="0">
                        <a:latin typeface="Cambria Math" panose="02040503050406030204" pitchFamily="18" charset="0"/>
                      </a:rPr>
                      <m:t>]</m:t>
                    </m:r>
                  </m:oMath>
                </a14:m>
                <a:endParaRPr lang="en-US" dirty="0"/>
              </a:p>
              <a:p>
                <a:pPr marL="0" indent="0">
                  <a:buNone/>
                </a:pPr>
                <a:r>
                  <a:rPr lang="en-US" dirty="0"/>
                  <a:t>	</a:t>
                </a:r>
                <a14:m>
                  <m:oMath xmlns:m="http://schemas.openxmlformats.org/officeDocument/2006/math">
                    <m:sSubSup>
                      <m:sSubSupPr>
                        <m:ctrlPr>
                          <a:rPr lang="en-US" b="0" i="1" dirty="0" smtClean="0">
                            <a:latin typeface="Cambria Math" panose="02040503050406030204" pitchFamily="18" charset="0"/>
                          </a:rPr>
                        </m:ctrlPr>
                      </m:sSubSupPr>
                      <m:e>
                        <m:r>
                          <a:rPr lang="en-US" i="1" dirty="0" smtClean="0">
                            <a:latin typeface="Cambria Math" panose="02040503050406030204" pitchFamily="18" charset="0"/>
                          </a:rPr>
                          <m:t>𝑅</m:t>
                        </m:r>
                      </m:e>
                      <m:sub>
                        <m:r>
                          <a:rPr lang="en-US" b="0" i="1" dirty="0" smtClean="0">
                            <a:latin typeface="Cambria Math" panose="02040503050406030204" pitchFamily="18" charset="0"/>
                          </a:rPr>
                          <m:t>𝑠</m:t>
                        </m:r>
                      </m:sub>
                      <m:sup>
                        <m:r>
                          <a:rPr lang="en-US" b="0" i="1" dirty="0" smtClean="0">
                            <a:latin typeface="Cambria Math" panose="02040503050406030204" pitchFamily="18" charset="0"/>
                          </a:rPr>
                          <m:t>𝑎</m:t>
                        </m:r>
                      </m:sup>
                    </m:sSubSup>
                    <m:r>
                      <a:rPr lang="en-US" i="1" dirty="0" smtClean="0">
                        <a:latin typeface="Cambria Math" panose="02040503050406030204" pitchFamily="18" charset="0"/>
                      </a:rPr>
                      <m:t> = </m:t>
                    </m:r>
                    <m:r>
                      <a:rPr lang="en-US" i="1" dirty="0">
                        <a:latin typeface="Cambria Math" panose="02040503050406030204" pitchFamily="18" charset="0"/>
                      </a:rPr>
                      <m:t>𝐸</m:t>
                    </m:r>
                    <m:d>
                      <m:dPr>
                        <m:begChr m:val="["/>
                        <m:endChr m:val="|"/>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𝑡</m:t>
                            </m:r>
                            <m:r>
                              <a:rPr lang="en-US" b="0" i="1" dirty="0" smtClean="0">
                                <a:latin typeface="Cambria Math" panose="02040503050406030204" pitchFamily="18" charset="0"/>
                              </a:rPr>
                              <m:t>+1</m:t>
                            </m:r>
                          </m:sub>
                        </m:sSub>
                        <m:r>
                          <a:rPr lang="en-US" i="1" dirty="0">
                            <a:latin typeface="Cambria Math" panose="02040503050406030204" pitchFamily="18" charset="0"/>
                          </a:rPr>
                          <m:t> </m:t>
                        </m:r>
                      </m:e>
                    </m:d>
                    <m:sSub>
                      <m:sSubPr>
                        <m:ctrlPr>
                          <a:rPr lang="en-US" b="0" i="1" dirty="0" smtClean="0">
                            <a:latin typeface="Cambria Math" panose="02040503050406030204" pitchFamily="18" charset="0"/>
                          </a:rPr>
                        </m:ctrlPr>
                      </m:sSubPr>
                      <m:e>
                        <m:r>
                          <a:rPr lang="en-US" i="1" dirty="0">
                            <a:latin typeface="Cambria Math" panose="02040503050406030204" pitchFamily="18" charset="0"/>
                          </a:rPr>
                          <m:t>𝑆</m:t>
                        </m:r>
                      </m:e>
                      <m:sub>
                        <m:r>
                          <a:rPr lang="en-US" b="0" i="1" dirty="0" smtClean="0">
                            <a:latin typeface="Cambria Math" panose="02040503050406030204" pitchFamily="18" charset="0"/>
                          </a:rPr>
                          <m:t>𝑡</m:t>
                        </m:r>
                      </m:sub>
                    </m:sSub>
                    <m:r>
                      <a:rPr lang="en-US" i="1" dirty="0">
                        <a:latin typeface="Cambria Math" panose="02040503050406030204" pitchFamily="18" charset="0"/>
                      </a:rPr>
                      <m:t> = </m:t>
                    </m:r>
                    <m:r>
                      <a:rPr lang="en-US" i="1" dirty="0">
                        <a:latin typeface="Cambria Math" panose="02040503050406030204" pitchFamily="18" charset="0"/>
                      </a:rPr>
                      <m:t>𝑠</m:t>
                    </m:r>
                    <m:r>
                      <a:rPr lang="en-US" b="0" i="1" dirty="0" smtClean="0">
                        <a:latin typeface="Cambria Math" panose="02040503050406030204" pitchFamily="18" charset="0"/>
                      </a:rPr>
                      <m:t>,</m:t>
                    </m:r>
                    <m:r>
                      <a:rPr lang="en-US" i="1" dirty="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 </m:t>
                        </m:r>
                        <m:r>
                          <a:rPr lang="en-US" i="1" dirty="0">
                            <a:latin typeface="Cambria Math" panose="02040503050406030204" pitchFamily="18" charset="0"/>
                          </a:rPr>
                          <m:t>𝐴</m:t>
                        </m:r>
                      </m:e>
                      <m:sub>
                        <m:r>
                          <a:rPr lang="en-US" b="0" i="1" dirty="0" smtClean="0">
                            <a:latin typeface="Cambria Math" panose="02040503050406030204" pitchFamily="18" charset="0"/>
                          </a:rPr>
                          <m:t>𝑡</m:t>
                        </m:r>
                      </m:sub>
                    </m:sSub>
                    <m:r>
                      <a:rPr lang="en-US" i="1" dirty="0">
                        <a:latin typeface="Cambria Math" panose="02040503050406030204" pitchFamily="18" charset="0"/>
                      </a:rPr>
                      <m:t> = </m:t>
                    </m:r>
                    <m:r>
                      <a:rPr lang="en-US" i="1" dirty="0">
                        <a:latin typeface="Cambria Math" panose="02040503050406030204" pitchFamily="18" charset="0"/>
                      </a:rPr>
                      <m:t>𝑎</m:t>
                    </m:r>
                    <m:r>
                      <a:rPr lang="en-US" i="1" dirty="0">
                        <a:latin typeface="Cambria Math" panose="02040503050406030204" pitchFamily="18" charset="0"/>
                      </a:rPr>
                      <m:t>]</m:t>
                    </m:r>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BE32B19B-0965-4F7B-A641-6598D3C1E33E}"/>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D803C740-C67F-44DB-B902-4D3BA85E3D5E}"/>
              </a:ext>
            </a:extLst>
          </p:cNvPr>
          <p:cNvSpPr txBox="1"/>
          <p:nvPr/>
        </p:nvSpPr>
        <p:spPr>
          <a:xfrm>
            <a:off x="7988968" y="3910263"/>
            <a:ext cx="2454443" cy="369332"/>
          </a:xfrm>
          <a:prstGeom prst="rect">
            <a:avLst/>
          </a:prstGeom>
          <a:noFill/>
          <a:ln>
            <a:solidFill>
              <a:srgbClr val="FF0000"/>
            </a:solidFill>
          </a:ln>
        </p:spPr>
        <p:txBody>
          <a:bodyPr wrap="square" rtlCol="0">
            <a:spAutoFit/>
          </a:bodyPr>
          <a:lstStyle/>
          <a:p>
            <a:r>
              <a:rPr lang="en-US" dirty="0">
                <a:solidFill>
                  <a:srgbClr val="FF0000"/>
                </a:solidFill>
              </a:rPr>
              <a:t>State transition model</a:t>
            </a:r>
          </a:p>
        </p:txBody>
      </p:sp>
      <p:sp>
        <p:nvSpPr>
          <p:cNvPr id="5" name="TextBox 4">
            <a:extLst>
              <a:ext uri="{FF2B5EF4-FFF2-40B4-BE49-F238E27FC236}">
                <a16:creationId xmlns:a16="http://schemas.microsoft.com/office/drawing/2014/main" id="{1A27D7C4-58C8-4406-A1CF-1B533B98EFC5}"/>
              </a:ext>
            </a:extLst>
          </p:cNvPr>
          <p:cNvSpPr txBox="1"/>
          <p:nvPr/>
        </p:nvSpPr>
        <p:spPr>
          <a:xfrm>
            <a:off x="7988967" y="4414532"/>
            <a:ext cx="2454443" cy="369332"/>
          </a:xfrm>
          <a:prstGeom prst="rect">
            <a:avLst/>
          </a:prstGeom>
          <a:noFill/>
          <a:ln>
            <a:solidFill>
              <a:srgbClr val="FF0000"/>
            </a:solidFill>
          </a:ln>
        </p:spPr>
        <p:txBody>
          <a:bodyPr wrap="square" rtlCol="0">
            <a:spAutoFit/>
          </a:bodyPr>
          <a:lstStyle/>
          <a:p>
            <a:r>
              <a:rPr lang="en-US" dirty="0">
                <a:solidFill>
                  <a:srgbClr val="FF0000"/>
                </a:solidFill>
              </a:rPr>
              <a:t>Reward model</a:t>
            </a:r>
          </a:p>
        </p:txBody>
      </p:sp>
      <p:sp>
        <p:nvSpPr>
          <p:cNvPr id="6" name="TextBox 5">
            <a:extLst>
              <a:ext uri="{FF2B5EF4-FFF2-40B4-BE49-F238E27FC236}">
                <a16:creationId xmlns:a16="http://schemas.microsoft.com/office/drawing/2014/main" id="{503768A1-C574-4EE3-BAA4-EBAFAB0B2740}"/>
              </a:ext>
            </a:extLst>
          </p:cNvPr>
          <p:cNvSpPr txBox="1"/>
          <p:nvPr/>
        </p:nvSpPr>
        <p:spPr>
          <a:xfrm>
            <a:off x="693683" y="5770179"/>
            <a:ext cx="9837683" cy="369332"/>
          </a:xfrm>
          <a:prstGeom prst="rect">
            <a:avLst/>
          </a:prstGeom>
          <a:noFill/>
        </p:spPr>
        <p:txBody>
          <a:bodyPr wrap="square" rtlCol="0">
            <a:spAutoFit/>
          </a:bodyPr>
          <a:lstStyle/>
          <a:p>
            <a:r>
              <a:rPr lang="en-US" b="1" dirty="0">
                <a:solidFill>
                  <a:srgbClr val="FF0000"/>
                </a:solidFill>
              </a:rPr>
              <a:t>***This is an optional requirement</a:t>
            </a:r>
          </a:p>
        </p:txBody>
      </p:sp>
    </p:spTree>
    <p:extLst>
      <p:ext uri="{BB962C8B-B14F-4D97-AF65-F5344CB8AC3E}">
        <p14:creationId xmlns:p14="http://schemas.microsoft.com/office/powerpoint/2010/main" val="3629220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1A021-FB46-48F8-9AAB-FBCAC5B551E6}"/>
              </a:ext>
            </a:extLst>
          </p:cNvPr>
          <p:cNvSpPr>
            <a:spLocks noGrp="1"/>
          </p:cNvSpPr>
          <p:nvPr>
            <p:ph type="title"/>
          </p:nvPr>
        </p:nvSpPr>
        <p:spPr/>
        <p:txBody>
          <a:bodyPr/>
          <a:lstStyle/>
          <a:p>
            <a:r>
              <a:rPr lang="en-US" dirty="0"/>
              <a:t>Machine Learning</a:t>
            </a:r>
          </a:p>
        </p:txBody>
      </p:sp>
      <p:pic>
        <p:nvPicPr>
          <p:cNvPr id="4" name="Content Placeholder 3">
            <a:extLst>
              <a:ext uri="{FF2B5EF4-FFF2-40B4-BE49-F238E27FC236}">
                <a16:creationId xmlns:a16="http://schemas.microsoft.com/office/drawing/2014/main" id="{0E24B4F8-9E30-4844-A17C-45CD8F6B7147}"/>
              </a:ext>
            </a:extLst>
          </p:cNvPr>
          <p:cNvPicPr>
            <a:picLocks noGrp="1" noChangeAspect="1"/>
          </p:cNvPicPr>
          <p:nvPr>
            <p:ph idx="1"/>
          </p:nvPr>
        </p:nvPicPr>
        <p:blipFill>
          <a:blip r:embed="rId3"/>
          <a:stretch>
            <a:fillRect/>
          </a:stretch>
        </p:blipFill>
        <p:spPr>
          <a:xfrm>
            <a:off x="3582790" y="1807006"/>
            <a:ext cx="5026419" cy="4351338"/>
          </a:xfrm>
          <a:prstGeom prst="rect">
            <a:avLst/>
          </a:prstGeom>
        </p:spPr>
      </p:pic>
    </p:spTree>
    <p:extLst>
      <p:ext uri="{BB962C8B-B14F-4D97-AF65-F5344CB8AC3E}">
        <p14:creationId xmlns:p14="http://schemas.microsoft.com/office/powerpoint/2010/main" val="701303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5F541-F44A-4BDD-AFCC-CA4C4E9D76E6}"/>
              </a:ext>
            </a:extLst>
          </p:cNvPr>
          <p:cNvSpPr>
            <a:spLocks noGrp="1"/>
          </p:cNvSpPr>
          <p:nvPr>
            <p:ph type="title"/>
          </p:nvPr>
        </p:nvSpPr>
        <p:spPr/>
        <p:txBody>
          <a:bodyPr/>
          <a:lstStyle/>
          <a:p>
            <a:r>
              <a:rPr lang="en-US" b="1" dirty="0"/>
              <a:t>Elements of Reinforcement Learning (RL)</a:t>
            </a:r>
          </a:p>
        </p:txBody>
      </p:sp>
      <p:sp>
        <p:nvSpPr>
          <p:cNvPr id="3" name="Content Placeholder 2">
            <a:extLst>
              <a:ext uri="{FF2B5EF4-FFF2-40B4-BE49-F238E27FC236}">
                <a16:creationId xmlns:a16="http://schemas.microsoft.com/office/drawing/2014/main" id="{FBC60A3E-0CFA-4D84-8F4F-EE087E59F199}"/>
              </a:ext>
            </a:extLst>
          </p:cNvPr>
          <p:cNvSpPr>
            <a:spLocks noGrp="1"/>
          </p:cNvSpPr>
          <p:nvPr>
            <p:ph idx="1"/>
          </p:nvPr>
        </p:nvSpPr>
        <p:spPr>
          <a:xfrm>
            <a:off x="385711" y="1605109"/>
            <a:ext cx="11367674" cy="3223369"/>
          </a:xfrm>
        </p:spPr>
        <p:txBody>
          <a:bodyPr>
            <a:normAutofit fontScale="92500" lnSpcReduction="20000"/>
          </a:bodyPr>
          <a:lstStyle/>
          <a:p>
            <a:pPr marL="0" indent="0" algn="ctr">
              <a:buNone/>
            </a:pPr>
            <a:r>
              <a:rPr lang="en-US" sz="2300" u="sng" dirty="0"/>
              <a:t>RL is the science for decision making (optimal way to make decisions)</a:t>
            </a:r>
          </a:p>
          <a:p>
            <a:pPr marL="0" indent="0">
              <a:buNone/>
            </a:pPr>
            <a:endParaRPr lang="en-US" sz="2300" dirty="0"/>
          </a:p>
          <a:p>
            <a:pPr marL="0" indent="0">
              <a:buNone/>
            </a:pPr>
            <a:r>
              <a:rPr lang="en-US" sz="2300" dirty="0"/>
              <a:t>What makes RL different from other machine learning paradigms?</a:t>
            </a:r>
          </a:p>
          <a:p>
            <a:pPr marL="0" indent="0">
              <a:buNone/>
            </a:pPr>
            <a:endParaRPr lang="en-US" sz="2300" dirty="0"/>
          </a:p>
          <a:p>
            <a:r>
              <a:rPr lang="en-US" sz="2300" dirty="0"/>
              <a:t>There is no supervisor, only a reward signal (good/bad)</a:t>
            </a:r>
          </a:p>
          <a:p>
            <a:r>
              <a:rPr lang="en-US" sz="2300" dirty="0"/>
              <a:t>Feedback (good/bad) is delayed, not instantaneous </a:t>
            </a:r>
          </a:p>
          <a:p>
            <a:r>
              <a:rPr lang="en-US" sz="2300" dirty="0"/>
              <a:t>Time really matters (sequential, non labeled data)</a:t>
            </a:r>
          </a:p>
          <a:p>
            <a:r>
              <a:rPr lang="en-US" sz="2300" dirty="0"/>
              <a:t>Agent’s actions affect the subsequent data it receives (moving </a:t>
            </a:r>
          </a:p>
          <a:p>
            <a:pPr marL="0" indent="0">
              <a:buNone/>
            </a:pPr>
            <a:r>
              <a:rPr lang="en-US" sz="2300" dirty="0"/>
              <a:t>left vs right)</a:t>
            </a:r>
          </a:p>
        </p:txBody>
      </p:sp>
      <p:sp>
        <p:nvSpPr>
          <p:cNvPr id="5" name="Rectangle 4">
            <a:extLst>
              <a:ext uri="{FF2B5EF4-FFF2-40B4-BE49-F238E27FC236}">
                <a16:creationId xmlns:a16="http://schemas.microsoft.com/office/drawing/2014/main" id="{F1CC9D8E-B340-4171-8C63-79C8F45AE260}"/>
              </a:ext>
            </a:extLst>
          </p:cNvPr>
          <p:cNvSpPr/>
          <p:nvPr/>
        </p:nvSpPr>
        <p:spPr>
          <a:xfrm>
            <a:off x="409074" y="5950232"/>
            <a:ext cx="11562967" cy="707886"/>
          </a:xfrm>
          <a:prstGeom prst="rect">
            <a:avLst/>
          </a:prstGeom>
        </p:spPr>
        <p:txBody>
          <a:bodyPr wrap="square">
            <a:spAutoFit/>
          </a:bodyPr>
          <a:lstStyle/>
          <a:p>
            <a:r>
              <a:rPr lang="en-US" sz="2000" dirty="0">
                <a:solidFill>
                  <a:srgbClr val="FF0000"/>
                </a:solidFill>
                <a:latin typeface="TimesNewRomanPS"/>
              </a:rPr>
              <a:t>The goal of reinforcement learning is to discover an optimal policy </a:t>
            </a:r>
            <a:r>
              <a:rPr lang="el-GR" sz="2000" i="1" dirty="0">
                <a:solidFill>
                  <a:srgbClr val="FF0000"/>
                </a:solidFill>
                <a:latin typeface="RMTMI"/>
              </a:rPr>
              <a:t>π</a:t>
            </a:r>
            <a:r>
              <a:rPr lang="en-US" sz="2000" i="1" dirty="0">
                <a:solidFill>
                  <a:srgbClr val="FF0000"/>
                </a:solidFill>
                <a:latin typeface="RMTMI"/>
              </a:rPr>
              <a:t> </a:t>
            </a:r>
            <a:r>
              <a:rPr lang="en-US" sz="900" i="0" u="none" strike="noStrike" baseline="0" dirty="0">
                <a:solidFill>
                  <a:srgbClr val="FF0000"/>
                </a:solidFill>
                <a:latin typeface="MTSY"/>
              </a:rPr>
              <a:t>∗ </a:t>
            </a:r>
            <a:r>
              <a:rPr lang="en-US" sz="2000" dirty="0">
                <a:solidFill>
                  <a:srgbClr val="FF0000"/>
                </a:solidFill>
                <a:latin typeface="TimesNewRomanPS"/>
              </a:rPr>
              <a:t>that maps states (or observations) to actions so as to maximize the expected return </a:t>
            </a:r>
            <a:r>
              <a:rPr lang="en-US" sz="2000" i="1" dirty="0">
                <a:solidFill>
                  <a:srgbClr val="FF0000"/>
                </a:solidFill>
                <a:latin typeface="TimesNewRomanPS-Italic"/>
              </a:rPr>
              <a:t>J</a:t>
            </a:r>
            <a:r>
              <a:rPr lang="en-US" sz="2000" dirty="0">
                <a:solidFill>
                  <a:srgbClr val="FF0000"/>
                </a:solidFill>
                <a:latin typeface="TimesNewRomanPS"/>
              </a:rPr>
              <a:t>, which corresponds to the cumulative expected reward.</a:t>
            </a:r>
            <a:endParaRPr lang="en-US" sz="2000" dirty="0">
              <a:solidFill>
                <a:srgbClr val="FF0000"/>
              </a:solidFill>
            </a:endParaRPr>
          </a:p>
        </p:txBody>
      </p:sp>
      <p:pic>
        <p:nvPicPr>
          <p:cNvPr id="6" name="Picture 5">
            <a:extLst>
              <a:ext uri="{FF2B5EF4-FFF2-40B4-BE49-F238E27FC236}">
                <a16:creationId xmlns:a16="http://schemas.microsoft.com/office/drawing/2014/main" id="{0821CD4C-9468-4737-994B-9DB8BD6F13CF}"/>
              </a:ext>
            </a:extLst>
          </p:cNvPr>
          <p:cNvPicPr/>
          <p:nvPr/>
        </p:nvPicPr>
        <p:blipFill>
          <a:blip r:embed="rId3"/>
          <a:stretch>
            <a:fillRect/>
          </a:stretch>
        </p:blipFill>
        <p:spPr>
          <a:xfrm>
            <a:off x="8054633" y="2127495"/>
            <a:ext cx="3397669" cy="3455156"/>
          </a:xfrm>
          <a:prstGeom prst="rect">
            <a:avLst/>
          </a:prstGeom>
        </p:spPr>
      </p:pic>
    </p:spTree>
    <p:extLst>
      <p:ext uri="{BB962C8B-B14F-4D97-AF65-F5344CB8AC3E}">
        <p14:creationId xmlns:p14="http://schemas.microsoft.com/office/powerpoint/2010/main" val="3569793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85623-5F76-4654-9DE6-F7C4727BC186}"/>
              </a:ext>
            </a:extLst>
          </p:cNvPr>
          <p:cNvSpPr>
            <a:spLocks noGrp="1"/>
          </p:cNvSpPr>
          <p:nvPr>
            <p:ph type="title"/>
          </p:nvPr>
        </p:nvSpPr>
        <p:spPr/>
        <p:txBody>
          <a:bodyPr/>
          <a:lstStyle/>
          <a:p>
            <a:r>
              <a:rPr lang="en-US" b="1" dirty="0"/>
              <a:t>Major Components of RL</a:t>
            </a:r>
          </a:p>
        </p:txBody>
      </p:sp>
      <p:sp>
        <p:nvSpPr>
          <p:cNvPr id="3" name="Content Placeholder 2">
            <a:extLst>
              <a:ext uri="{FF2B5EF4-FFF2-40B4-BE49-F238E27FC236}">
                <a16:creationId xmlns:a16="http://schemas.microsoft.com/office/drawing/2014/main" id="{74DFC65F-D20C-4DEB-8145-C46527DCBF86}"/>
              </a:ext>
            </a:extLst>
          </p:cNvPr>
          <p:cNvSpPr>
            <a:spLocks noGrp="1"/>
          </p:cNvSpPr>
          <p:nvPr>
            <p:ph idx="1"/>
          </p:nvPr>
        </p:nvSpPr>
        <p:spPr/>
        <p:txBody>
          <a:bodyPr/>
          <a:lstStyle/>
          <a:p>
            <a:pPr marL="0" indent="0">
              <a:buNone/>
            </a:pPr>
            <a:r>
              <a:rPr lang="en-US" dirty="0"/>
              <a:t>An RL agent may include </a:t>
            </a:r>
            <a:r>
              <a:rPr lang="en-US" u="sng" dirty="0"/>
              <a:t>one or more </a:t>
            </a:r>
            <a:r>
              <a:rPr lang="en-US" dirty="0"/>
              <a:t>of these components:</a:t>
            </a:r>
          </a:p>
          <a:p>
            <a:pPr marL="0" indent="0">
              <a:buNone/>
            </a:pPr>
            <a:endParaRPr lang="en-US" dirty="0"/>
          </a:p>
          <a:p>
            <a:r>
              <a:rPr lang="en-US" b="1" dirty="0"/>
              <a:t>Policy</a:t>
            </a:r>
            <a:r>
              <a:rPr lang="en-US" dirty="0"/>
              <a:t>: agent's behavior function</a:t>
            </a:r>
          </a:p>
          <a:p>
            <a:r>
              <a:rPr lang="en-US" b="1" dirty="0"/>
              <a:t>Value function</a:t>
            </a:r>
            <a:r>
              <a:rPr lang="en-US" dirty="0"/>
              <a:t>: how good is each state and/or action in the long run (prediction of rewards)</a:t>
            </a:r>
          </a:p>
          <a:p>
            <a:r>
              <a:rPr lang="en-US" b="1" dirty="0"/>
              <a:t>Reward Signal: </a:t>
            </a:r>
            <a:r>
              <a:rPr lang="en-US" dirty="0"/>
              <a:t>signal indicating what are good/bad events for the agent in the immediate sense</a:t>
            </a:r>
          </a:p>
          <a:p>
            <a:r>
              <a:rPr lang="en-US" b="1" dirty="0"/>
              <a:t>Model (optional)</a:t>
            </a:r>
            <a:r>
              <a:rPr lang="en-US" dirty="0"/>
              <a:t>: agent's representation of the environment</a:t>
            </a:r>
          </a:p>
        </p:txBody>
      </p:sp>
    </p:spTree>
    <p:extLst>
      <p:ext uri="{BB962C8B-B14F-4D97-AF65-F5344CB8AC3E}">
        <p14:creationId xmlns:p14="http://schemas.microsoft.com/office/powerpoint/2010/main" val="693950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DE44B-D62F-426C-BCD9-366FC2916F72}"/>
              </a:ext>
            </a:extLst>
          </p:cNvPr>
          <p:cNvSpPr>
            <a:spLocks noGrp="1"/>
          </p:cNvSpPr>
          <p:nvPr>
            <p:ph type="title"/>
          </p:nvPr>
        </p:nvSpPr>
        <p:spPr>
          <a:xfrm>
            <a:off x="838200" y="365125"/>
            <a:ext cx="10515600" cy="1325563"/>
          </a:xfrm>
        </p:spPr>
        <p:txBody>
          <a:bodyPr/>
          <a:lstStyle/>
          <a:p>
            <a:r>
              <a:rPr lang="en-US" b="1" dirty="0"/>
              <a:t>RL Example: Tic-Tac-Toe</a:t>
            </a:r>
          </a:p>
        </p:txBody>
      </p:sp>
      <p:pic>
        <p:nvPicPr>
          <p:cNvPr id="8" name="Picture 7">
            <a:extLst>
              <a:ext uri="{FF2B5EF4-FFF2-40B4-BE49-F238E27FC236}">
                <a16:creationId xmlns:a16="http://schemas.microsoft.com/office/drawing/2014/main" id="{60859D50-BE88-4DFC-848A-C250BEFC4671}"/>
              </a:ext>
            </a:extLst>
          </p:cNvPr>
          <p:cNvPicPr>
            <a:picLocks noChangeAspect="1"/>
          </p:cNvPicPr>
          <p:nvPr/>
        </p:nvPicPr>
        <p:blipFill>
          <a:blip r:embed="rId3"/>
          <a:stretch>
            <a:fillRect/>
          </a:stretch>
        </p:blipFill>
        <p:spPr>
          <a:xfrm>
            <a:off x="975615" y="2577790"/>
            <a:ext cx="2524125" cy="2438400"/>
          </a:xfrm>
          <a:prstGeom prst="rect">
            <a:avLst/>
          </a:prstGeom>
        </p:spPr>
      </p:pic>
      <p:pic>
        <p:nvPicPr>
          <p:cNvPr id="9" name="Picture 8">
            <a:extLst>
              <a:ext uri="{FF2B5EF4-FFF2-40B4-BE49-F238E27FC236}">
                <a16:creationId xmlns:a16="http://schemas.microsoft.com/office/drawing/2014/main" id="{2D239C56-102C-4069-A5EC-91BCFE88EF49}"/>
              </a:ext>
            </a:extLst>
          </p:cNvPr>
          <p:cNvPicPr>
            <a:picLocks noChangeAspect="1"/>
          </p:cNvPicPr>
          <p:nvPr/>
        </p:nvPicPr>
        <p:blipFill>
          <a:blip r:embed="rId4"/>
          <a:stretch>
            <a:fillRect/>
          </a:stretch>
        </p:blipFill>
        <p:spPr>
          <a:xfrm>
            <a:off x="4525202" y="1520826"/>
            <a:ext cx="6055795" cy="4972049"/>
          </a:xfrm>
          <a:prstGeom prst="rect">
            <a:avLst/>
          </a:prstGeom>
        </p:spPr>
      </p:pic>
    </p:spTree>
    <p:extLst>
      <p:ext uri="{BB962C8B-B14F-4D97-AF65-F5344CB8AC3E}">
        <p14:creationId xmlns:p14="http://schemas.microsoft.com/office/powerpoint/2010/main" val="12356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DE44B-D62F-426C-BCD9-366FC2916F72}"/>
              </a:ext>
            </a:extLst>
          </p:cNvPr>
          <p:cNvSpPr>
            <a:spLocks noGrp="1"/>
          </p:cNvSpPr>
          <p:nvPr>
            <p:ph type="title"/>
          </p:nvPr>
        </p:nvSpPr>
        <p:spPr>
          <a:xfrm>
            <a:off x="838200" y="365125"/>
            <a:ext cx="10515600" cy="1325563"/>
          </a:xfrm>
        </p:spPr>
        <p:txBody>
          <a:bodyPr/>
          <a:lstStyle/>
          <a:p>
            <a:r>
              <a:rPr lang="en-US" b="1" dirty="0"/>
              <a:t>RL Example: Robotic Arm</a:t>
            </a:r>
          </a:p>
        </p:txBody>
      </p:sp>
      <p:sp>
        <p:nvSpPr>
          <p:cNvPr id="3" name="Content Placeholder 2">
            <a:extLst>
              <a:ext uri="{FF2B5EF4-FFF2-40B4-BE49-F238E27FC236}">
                <a16:creationId xmlns:a16="http://schemas.microsoft.com/office/drawing/2014/main" id="{2355797C-6F00-4E40-9D18-61C06AED0B89}"/>
              </a:ext>
            </a:extLst>
          </p:cNvPr>
          <p:cNvSpPr>
            <a:spLocks noGrp="1"/>
          </p:cNvSpPr>
          <p:nvPr>
            <p:ph idx="1"/>
          </p:nvPr>
        </p:nvSpPr>
        <p:spPr>
          <a:xfrm>
            <a:off x="838200" y="1825625"/>
            <a:ext cx="6765758" cy="4351338"/>
          </a:xfrm>
        </p:spPr>
        <p:txBody>
          <a:bodyPr>
            <a:normAutofit lnSpcReduction="10000"/>
          </a:bodyPr>
          <a:lstStyle/>
          <a:p>
            <a:pPr marL="0" indent="0">
              <a:buNone/>
            </a:pPr>
            <a:r>
              <a:rPr lang="en-US" sz="2400" b="1" dirty="0"/>
              <a:t>Training a robot to return a ball over the net</a:t>
            </a:r>
          </a:p>
          <a:p>
            <a:pPr marL="0" indent="0">
              <a:buNone/>
            </a:pPr>
            <a:endParaRPr lang="en-US" sz="2000" b="1" dirty="0"/>
          </a:p>
          <a:p>
            <a:r>
              <a:rPr lang="en-US" sz="2000" b="1" i="1" dirty="0"/>
              <a:t>State s: </a:t>
            </a:r>
            <a:r>
              <a:rPr lang="en-US" sz="2000" dirty="0"/>
              <a:t>current internal arm observations (specifying ball pos/vel and the internal dynamics of the joint pos/vel)</a:t>
            </a:r>
            <a:endParaRPr lang="en-US" sz="2000" i="1" dirty="0"/>
          </a:p>
          <a:p>
            <a:r>
              <a:rPr lang="en-US" sz="2000" b="1" i="1" dirty="0"/>
              <a:t>Actions a:</a:t>
            </a:r>
            <a:r>
              <a:rPr lang="en-US" sz="2000" b="1" dirty="0"/>
              <a:t> </a:t>
            </a:r>
            <a:r>
              <a:rPr lang="en-US" sz="2000" dirty="0"/>
              <a:t>torques sent to the motors or the desired accelerations</a:t>
            </a:r>
          </a:p>
          <a:p>
            <a:r>
              <a:rPr lang="en-US" sz="2000" b="1" dirty="0"/>
              <a:t>Policy function </a:t>
            </a:r>
            <a:r>
              <a:rPr lang="el-GR" sz="2000" b="1" dirty="0"/>
              <a:t>π</a:t>
            </a:r>
            <a:r>
              <a:rPr lang="en-US" sz="2000" b="1" dirty="0"/>
              <a:t> </a:t>
            </a:r>
            <a:r>
              <a:rPr lang="en-US" sz="2000" dirty="0"/>
              <a:t>(maps states to actions):</a:t>
            </a:r>
          </a:p>
          <a:p>
            <a:pPr>
              <a:buFontTx/>
              <a:buChar char="-"/>
            </a:pPr>
            <a:r>
              <a:rPr lang="en-US" sz="2000" dirty="0"/>
              <a:t>generates the motor commands (i.e. the actions) </a:t>
            </a:r>
          </a:p>
          <a:p>
            <a:pPr>
              <a:buFontTx/>
              <a:buChar char="-"/>
            </a:pPr>
            <a:r>
              <a:rPr lang="en-US" sz="2000" dirty="0"/>
              <a:t>based on the incoming ball and current internal arm observations (i.e. the state). </a:t>
            </a:r>
          </a:p>
          <a:p>
            <a:r>
              <a:rPr lang="en-US" sz="2000" b="1" dirty="0"/>
              <a:t>The reward function </a:t>
            </a:r>
            <a:r>
              <a:rPr lang="en-US" sz="2000" dirty="0"/>
              <a:t>could be based on the success of the hits as well as secondary criteria such as energy consumption.</a:t>
            </a:r>
          </a:p>
          <a:p>
            <a:pPr marL="0" indent="0">
              <a:buNone/>
            </a:pPr>
            <a:endParaRPr lang="en-US" sz="2000" dirty="0"/>
          </a:p>
          <a:p>
            <a:pPr marL="0" indent="0">
              <a:buNone/>
            </a:pPr>
            <a:endParaRPr lang="en-US" sz="2000" dirty="0"/>
          </a:p>
          <a:p>
            <a:endParaRPr lang="en-US" sz="2000" dirty="0"/>
          </a:p>
          <a:p>
            <a:endParaRPr lang="en-US" sz="2000" dirty="0"/>
          </a:p>
        </p:txBody>
      </p:sp>
      <p:pic>
        <p:nvPicPr>
          <p:cNvPr id="4" name="Picture 3">
            <a:extLst>
              <a:ext uri="{FF2B5EF4-FFF2-40B4-BE49-F238E27FC236}">
                <a16:creationId xmlns:a16="http://schemas.microsoft.com/office/drawing/2014/main" id="{CEBBED62-F830-4AAD-8599-61D4A9E0EBBC}"/>
              </a:ext>
            </a:extLst>
          </p:cNvPr>
          <p:cNvPicPr>
            <a:picLocks noChangeAspect="1"/>
          </p:cNvPicPr>
          <p:nvPr/>
        </p:nvPicPr>
        <p:blipFill>
          <a:blip r:embed="rId3"/>
          <a:stretch>
            <a:fillRect/>
          </a:stretch>
        </p:blipFill>
        <p:spPr>
          <a:xfrm>
            <a:off x="7603958" y="1690688"/>
            <a:ext cx="4379231" cy="4351338"/>
          </a:xfrm>
          <a:prstGeom prst="rect">
            <a:avLst/>
          </a:prstGeom>
        </p:spPr>
      </p:pic>
    </p:spTree>
    <p:extLst>
      <p:ext uri="{BB962C8B-B14F-4D97-AF65-F5344CB8AC3E}">
        <p14:creationId xmlns:p14="http://schemas.microsoft.com/office/powerpoint/2010/main" val="1760676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77116-1C0C-463B-B0C7-66459878F200}"/>
              </a:ext>
            </a:extLst>
          </p:cNvPr>
          <p:cNvSpPr>
            <a:spLocks noGrp="1"/>
          </p:cNvSpPr>
          <p:nvPr>
            <p:ph type="title"/>
          </p:nvPr>
        </p:nvSpPr>
        <p:spPr>
          <a:xfrm>
            <a:off x="838200" y="2766218"/>
            <a:ext cx="10515600" cy="1325563"/>
          </a:xfrm>
        </p:spPr>
        <p:txBody>
          <a:bodyPr/>
          <a:lstStyle/>
          <a:p>
            <a:pPr algn="ctr"/>
            <a:r>
              <a:rPr lang="en-US" b="1" dirty="0"/>
              <a:t>Back Up Slides</a:t>
            </a:r>
          </a:p>
        </p:txBody>
      </p:sp>
    </p:spTree>
    <p:extLst>
      <p:ext uri="{BB962C8B-B14F-4D97-AF65-F5344CB8AC3E}">
        <p14:creationId xmlns:p14="http://schemas.microsoft.com/office/powerpoint/2010/main" val="406643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6A190-A6A7-47B1-B567-E06F883414C7}"/>
              </a:ext>
            </a:extLst>
          </p:cNvPr>
          <p:cNvSpPr>
            <a:spLocks noGrp="1"/>
          </p:cNvSpPr>
          <p:nvPr>
            <p:ph type="title"/>
          </p:nvPr>
        </p:nvSpPr>
        <p:spPr/>
        <p:txBody>
          <a:bodyPr/>
          <a:lstStyle/>
          <a:p>
            <a:r>
              <a:rPr lang="en-US" b="1" dirty="0"/>
              <a:t>Policy</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089BBF0-46DC-46DA-B93B-43E1ABB215C2}"/>
                  </a:ext>
                </a:extLst>
              </p:cNvPr>
              <p:cNvSpPr txBox="1"/>
              <p:nvPr/>
            </p:nvSpPr>
            <p:spPr>
              <a:xfrm>
                <a:off x="698124" y="2011035"/>
                <a:ext cx="11285621"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t>A </a:t>
                </a:r>
                <a:r>
                  <a:rPr lang="en-US" sz="2800" dirty="0">
                    <a:solidFill>
                      <a:srgbClr val="FF0000"/>
                    </a:solidFill>
                  </a:rPr>
                  <a:t>policy</a:t>
                </a:r>
                <a:r>
                  <a:rPr lang="en-US" sz="2800" dirty="0"/>
                  <a:t> is the agent's behavior</a:t>
                </a:r>
              </a:p>
              <a:p>
                <a:pPr marL="457200" indent="-457200">
                  <a:buFont typeface="Arial" panose="020B0604020202020204" pitchFamily="34" charset="0"/>
                  <a:buChar char="•"/>
                </a:pPr>
                <a:r>
                  <a:rPr lang="en-US" sz="2800" dirty="0"/>
                  <a:t>It is a map from state to action, e.g.</a:t>
                </a:r>
              </a:p>
              <a:p>
                <a:pPr marL="457200" indent="-457200">
                  <a:buFont typeface="Arial" panose="020B0604020202020204" pitchFamily="34" charset="0"/>
                  <a:buChar char="•"/>
                </a:pPr>
                <a:r>
                  <a:rPr lang="en-US" sz="2800" dirty="0"/>
                  <a:t>Deterministic policy: a = </a:t>
                </a:r>
                <a:r>
                  <a:rPr lang="el-GR" sz="2800" dirty="0"/>
                  <a:t>π </a:t>
                </a:r>
                <a:r>
                  <a:rPr lang="en-US" sz="2800" dirty="0"/>
                  <a:t>(s)</a:t>
                </a:r>
              </a:p>
              <a:p>
                <a:pPr marL="457200" indent="-457200">
                  <a:buFont typeface="Arial" panose="020B0604020202020204" pitchFamily="34" charset="0"/>
                  <a:buChar char="•"/>
                </a:pPr>
                <a:r>
                  <a:rPr lang="en-US" sz="2800" dirty="0"/>
                  <a:t>Stochastic policy: </a:t>
                </a:r>
                <a:r>
                  <a:rPr lang="el-GR" sz="2800" dirty="0"/>
                  <a:t>π </a:t>
                </a:r>
                <a:r>
                  <a:rPr lang="en-US" sz="2800" dirty="0"/>
                  <a:t>(a | s) = P[</a:t>
                </a:r>
                <a14:m>
                  <m:oMath xmlns:m="http://schemas.openxmlformats.org/officeDocument/2006/math">
                    <m:sSub>
                      <m:sSubPr>
                        <m:ctrlPr>
                          <a:rPr lang="en-US" sz="2800" b="0" i="1" dirty="0" smtClean="0">
                            <a:latin typeface="Cambria Math" panose="02040503050406030204" pitchFamily="18" charset="0"/>
                          </a:rPr>
                        </m:ctrlPr>
                      </m:sSubPr>
                      <m:e>
                        <m:r>
                          <a:rPr lang="en-US" sz="2800" i="1" dirty="0" smtClean="0">
                            <a:latin typeface="Cambria Math" panose="02040503050406030204" pitchFamily="18" charset="0"/>
                          </a:rPr>
                          <m:t>𝐴</m:t>
                        </m:r>
                      </m:e>
                      <m:sub>
                        <m:r>
                          <a:rPr lang="en-US" sz="2800" b="0" i="1" dirty="0" smtClean="0">
                            <a:latin typeface="Cambria Math" panose="02040503050406030204" pitchFamily="18" charset="0"/>
                          </a:rPr>
                          <m:t>𝑡</m:t>
                        </m:r>
                      </m:sub>
                    </m:sSub>
                  </m:oMath>
                </a14:m>
                <a:r>
                  <a:rPr lang="en-US" sz="2800" dirty="0"/>
                  <a:t> = a |</a:t>
                </a:r>
                <a14:m>
                  <m:oMath xmlns:m="http://schemas.openxmlformats.org/officeDocument/2006/math">
                    <m:sSub>
                      <m:sSubPr>
                        <m:ctrlPr>
                          <a:rPr lang="en-US" sz="2800" b="0" i="1" dirty="0" smtClean="0">
                            <a:latin typeface="Cambria Math" panose="02040503050406030204" pitchFamily="18" charset="0"/>
                          </a:rPr>
                        </m:ctrlPr>
                      </m:sSubPr>
                      <m:e>
                        <m:r>
                          <a:rPr lang="en-US" sz="2800" i="1" dirty="0" smtClean="0">
                            <a:latin typeface="Cambria Math" panose="02040503050406030204" pitchFamily="18" charset="0"/>
                          </a:rPr>
                          <m:t>𝑆</m:t>
                        </m:r>
                      </m:e>
                      <m:sub>
                        <m:r>
                          <a:rPr lang="en-US" sz="2800" b="0" i="1" dirty="0" smtClean="0">
                            <a:latin typeface="Cambria Math" panose="02040503050406030204" pitchFamily="18" charset="0"/>
                          </a:rPr>
                          <m:t>𝑡</m:t>
                        </m:r>
                      </m:sub>
                    </m:sSub>
                    <m:r>
                      <a:rPr lang="en-US" sz="2800" i="1" dirty="0" smtClean="0">
                        <a:latin typeface="Cambria Math" panose="02040503050406030204" pitchFamily="18" charset="0"/>
                      </a:rPr>
                      <m:t> </m:t>
                    </m:r>
                  </m:oMath>
                </a14:m>
                <a:r>
                  <a:rPr lang="en-US" sz="2800" dirty="0"/>
                  <a:t>= s]</a:t>
                </a:r>
              </a:p>
              <a:p>
                <a:pPr marL="457200" indent="-457200">
                  <a:buFont typeface="Arial" panose="020B0604020202020204" pitchFamily="34" charset="0"/>
                  <a:buChar char="•"/>
                </a:pPr>
                <a:endParaRPr lang="en-US" sz="2800" dirty="0"/>
              </a:p>
              <a:p>
                <a:endParaRPr lang="en-US" sz="2800" dirty="0"/>
              </a:p>
            </p:txBody>
          </p:sp>
        </mc:Choice>
        <mc:Fallback xmlns="">
          <p:sp>
            <p:nvSpPr>
              <p:cNvPr id="4" name="TextBox 3">
                <a:extLst>
                  <a:ext uri="{FF2B5EF4-FFF2-40B4-BE49-F238E27FC236}">
                    <a16:creationId xmlns:a16="http://schemas.microsoft.com/office/drawing/2014/main" id="{5089BBF0-46DC-46DA-B93B-43E1ABB215C2}"/>
                  </a:ext>
                </a:extLst>
              </p:cNvPr>
              <p:cNvSpPr txBox="1">
                <a:spLocks noRot="1" noChangeAspect="1" noMove="1" noResize="1" noEditPoints="1" noAdjustHandles="1" noChangeArrowheads="1" noChangeShapeType="1" noTextEdit="1"/>
              </p:cNvSpPr>
              <p:nvPr/>
            </p:nvSpPr>
            <p:spPr>
              <a:xfrm>
                <a:off x="698124" y="2011035"/>
                <a:ext cx="11285621" cy="2677656"/>
              </a:xfrm>
              <a:prstGeom prst="rect">
                <a:avLst/>
              </a:prstGeom>
              <a:blipFill>
                <a:blip r:embed="rId3"/>
                <a:stretch>
                  <a:fillRect l="-972" t="-2278"/>
                </a:stretch>
              </a:blipFill>
            </p:spPr>
            <p:txBody>
              <a:bodyPr/>
              <a:lstStyle/>
              <a:p>
                <a:r>
                  <a:rPr lang="en-US">
                    <a:noFill/>
                  </a:rPr>
                  <a:t> </a:t>
                </a:r>
              </a:p>
            </p:txBody>
          </p:sp>
        </mc:Fallback>
      </mc:AlternateContent>
    </p:spTree>
    <p:extLst>
      <p:ext uri="{BB962C8B-B14F-4D97-AF65-F5344CB8AC3E}">
        <p14:creationId xmlns:p14="http://schemas.microsoft.com/office/powerpoint/2010/main" val="1211011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6A190-A6A7-47B1-B567-E06F883414C7}"/>
              </a:ext>
            </a:extLst>
          </p:cNvPr>
          <p:cNvSpPr>
            <a:spLocks noGrp="1"/>
          </p:cNvSpPr>
          <p:nvPr>
            <p:ph type="title"/>
          </p:nvPr>
        </p:nvSpPr>
        <p:spPr/>
        <p:txBody>
          <a:bodyPr/>
          <a:lstStyle/>
          <a:p>
            <a:r>
              <a:rPr lang="en-US" b="1" dirty="0"/>
              <a:t>Value Function</a:t>
            </a:r>
          </a:p>
        </p:txBody>
      </p:sp>
      <p:sp>
        <p:nvSpPr>
          <p:cNvPr id="4" name="TextBox 3">
            <a:extLst>
              <a:ext uri="{FF2B5EF4-FFF2-40B4-BE49-F238E27FC236}">
                <a16:creationId xmlns:a16="http://schemas.microsoft.com/office/drawing/2014/main" id="{5089BBF0-46DC-46DA-B93B-43E1ABB215C2}"/>
              </a:ext>
            </a:extLst>
          </p:cNvPr>
          <p:cNvSpPr txBox="1"/>
          <p:nvPr/>
        </p:nvSpPr>
        <p:spPr>
          <a:xfrm>
            <a:off x="397042" y="1576137"/>
            <a:ext cx="11285621" cy="5262979"/>
          </a:xfrm>
          <a:prstGeom prst="rect">
            <a:avLst/>
          </a:prstGeom>
          <a:noFill/>
        </p:spPr>
        <p:txBody>
          <a:bodyPr wrap="square" rtlCol="0">
            <a:spAutoFit/>
          </a:bodyPr>
          <a:lstStyle/>
          <a:p>
            <a:pPr marL="457200" indent="-457200">
              <a:buFont typeface="Arial" panose="020B0604020202020204" pitchFamily="34" charset="0"/>
              <a:buChar char="•"/>
            </a:pPr>
            <a:r>
              <a:rPr lang="en-US" sz="2800" dirty="0"/>
              <a:t>Value function is a prediction of future reward</a:t>
            </a:r>
          </a:p>
          <a:p>
            <a:pPr marL="457200" indent="-457200">
              <a:buFont typeface="Arial" panose="020B0604020202020204" pitchFamily="34" charset="0"/>
              <a:buChar char="•"/>
            </a:pPr>
            <a:r>
              <a:rPr lang="en-US" sz="2800" dirty="0"/>
              <a:t>Used to evaluate the goodness/badness of states</a:t>
            </a:r>
          </a:p>
          <a:p>
            <a:pPr marL="457200" indent="-457200">
              <a:buFont typeface="Arial" panose="020B0604020202020204" pitchFamily="34" charset="0"/>
              <a:buChar char="•"/>
            </a:pPr>
            <a:r>
              <a:rPr lang="en-US" sz="2800" dirty="0"/>
              <a:t>And therefore to select between actions, e.g.</a:t>
            </a:r>
          </a:p>
          <a:p>
            <a:pPr marL="457200" indent="-457200">
              <a:buFont typeface="Arial" panose="020B0604020202020204" pitchFamily="34" charset="0"/>
              <a:buChar char="•"/>
            </a:pPr>
            <a:endParaRPr lang="en-US" sz="2800" dirty="0"/>
          </a:p>
          <a:p>
            <a:pPr lvl="1"/>
            <a:endParaRPr lang="en-US" sz="2800" b="1" dirty="0"/>
          </a:p>
          <a:p>
            <a:pPr lvl="1"/>
            <a:endParaRPr lang="en-US" sz="2800" dirty="0"/>
          </a:p>
          <a:p>
            <a:pPr marL="457200" indent="-457200">
              <a:buFont typeface="Arial" panose="020B0604020202020204" pitchFamily="34" charset="0"/>
              <a:buChar char="•"/>
            </a:pPr>
            <a:endParaRPr lang="en-US" sz="2800" dirty="0"/>
          </a:p>
          <a:p>
            <a:r>
              <a:rPr lang="en-US" sz="2800" dirty="0"/>
              <a:t>Ex: in the case of the helicopter, if it executes a particular trajectory.. How much reward will that trajectory get?</a:t>
            </a:r>
          </a:p>
          <a:p>
            <a:endParaRPr lang="en-US" sz="2800" dirty="0">
              <a:solidFill>
                <a:srgbClr val="FF0000"/>
              </a:solidFill>
            </a:endParaRPr>
          </a:p>
          <a:p>
            <a:r>
              <a:rPr lang="en-US" sz="2800" dirty="0">
                <a:solidFill>
                  <a:srgbClr val="FF0000"/>
                </a:solidFill>
              </a:rPr>
              <a:t>Helpful quantity for optimizing behavior!</a:t>
            </a:r>
          </a:p>
          <a:p>
            <a:endParaRPr lang="en-US" sz="2800" dirty="0"/>
          </a:p>
        </p:txBody>
      </p:sp>
      <p:pic>
        <p:nvPicPr>
          <p:cNvPr id="3" name="Picture 2">
            <a:extLst>
              <a:ext uri="{FF2B5EF4-FFF2-40B4-BE49-F238E27FC236}">
                <a16:creationId xmlns:a16="http://schemas.microsoft.com/office/drawing/2014/main" id="{40B18875-72FC-4E59-BE60-4B14BC89BD36}"/>
              </a:ext>
            </a:extLst>
          </p:cNvPr>
          <p:cNvPicPr>
            <a:picLocks noChangeAspect="1"/>
          </p:cNvPicPr>
          <p:nvPr/>
        </p:nvPicPr>
        <p:blipFill>
          <a:blip r:embed="rId3"/>
          <a:stretch>
            <a:fillRect/>
          </a:stretch>
        </p:blipFill>
        <p:spPr>
          <a:xfrm>
            <a:off x="2333625" y="3518986"/>
            <a:ext cx="7524750" cy="638175"/>
          </a:xfrm>
          <a:prstGeom prst="rect">
            <a:avLst/>
          </a:prstGeom>
        </p:spPr>
      </p:pic>
    </p:spTree>
    <p:extLst>
      <p:ext uri="{BB962C8B-B14F-4D97-AF65-F5344CB8AC3E}">
        <p14:creationId xmlns:p14="http://schemas.microsoft.com/office/powerpoint/2010/main" val="23996472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3133</TotalTime>
  <Words>1028</Words>
  <Application>Microsoft Office PowerPoint</Application>
  <PresentationFormat>Widescreen</PresentationFormat>
  <Paragraphs>103</Paragraphs>
  <Slides>11</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Calibri</vt:lpstr>
      <vt:lpstr>Calibri Light</vt:lpstr>
      <vt:lpstr>Cambria Math</vt:lpstr>
      <vt:lpstr>MTSY</vt:lpstr>
      <vt:lpstr>RMTMI</vt:lpstr>
      <vt:lpstr>TimesNewRomanPS</vt:lpstr>
      <vt:lpstr>TimesNewRomanPS-Italic</vt:lpstr>
      <vt:lpstr>Wingdings</vt:lpstr>
      <vt:lpstr>Office Theme</vt:lpstr>
      <vt:lpstr>Reinforcement Learning</vt:lpstr>
      <vt:lpstr>Machine Learning</vt:lpstr>
      <vt:lpstr>Elements of Reinforcement Learning (RL)</vt:lpstr>
      <vt:lpstr>Major Components of RL</vt:lpstr>
      <vt:lpstr>RL Example: Tic-Tac-Toe</vt:lpstr>
      <vt:lpstr>RL Example: Robotic Arm</vt:lpstr>
      <vt:lpstr>Back Up Slides</vt:lpstr>
      <vt:lpstr>Policy</vt:lpstr>
      <vt:lpstr>Value Function</vt:lpstr>
      <vt:lpstr>Rewards</vt:lpstr>
      <vt:lpstr>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Reinforcement Learning</dc:title>
  <dc:creator>felipe valdez</dc:creator>
  <cp:lastModifiedBy>felipe valdez</cp:lastModifiedBy>
  <cp:revision>12</cp:revision>
  <dcterms:created xsi:type="dcterms:W3CDTF">2019-11-17T21:57:09Z</dcterms:created>
  <dcterms:modified xsi:type="dcterms:W3CDTF">2019-11-20T02:10:21Z</dcterms:modified>
</cp:coreProperties>
</file>