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61" r:id="rId4"/>
    <p:sldId id="262" r:id="rId5"/>
    <p:sldId id="263" r:id="rId6"/>
    <p:sldId id="264" r:id="rId7"/>
    <p:sldId id="265" r:id="rId8"/>
    <p:sldId id="270"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7" autoAdjust="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4ADCF-D9B0-430A-9B79-E71C57CD57E0}"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E8E8F-6D60-4821-8037-BC02AE1C82D7}" type="slidenum">
              <a:rPr lang="en-US" smtClean="0"/>
              <a:t>‹#›</a:t>
            </a:fld>
            <a:endParaRPr lang="en-US"/>
          </a:p>
        </p:txBody>
      </p:sp>
    </p:spTree>
    <p:extLst>
      <p:ext uri="{BB962C8B-B14F-4D97-AF65-F5344CB8AC3E}">
        <p14:creationId xmlns:p14="http://schemas.microsoft.com/office/powerpoint/2010/main" val="208401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to estimate action value (more efficient way – saves memory by including only latest reward)</a:t>
            </a:r>
          </a:p>
        </p:txBody>
      </p:sp>
      <p:sp>
        <p:nvSpPr>
          <p:cNvPr id="4" name="Slide Number Placeholder 3"/>
          <p:cNvSpPr>
            <a:spLocks noGrp="1"/>
          </p:cNvSpPr>
          <p:nvPr>
            <p:ph type="sldNum" sz="quarter" idx="5"/>
          </p:nvPr>
        </p:nvSpPr>
        <p:spPr/>
        <p:txBody>
          <a:bodyPr/>
          <a:lstStyle/>
          <a:p>
            <a:fld id="{BC9E8E8F-6D60-4821-8037-BC02AE1C82D7}" type="slidenum">
              <a:rPr lang="en-US" smtClean="0"/>
              <a:t>3</a:t>
            </a:fld>
            <a:endParaRPr lang="en-US"/>
          </a:p>
        </p:txBody>
      </p:sp>
    </p:spTree>
    <p:extLst>
      <p:ext uri="{BB962C8B-B14F-4D97-AF65-F5344CB8AC3E}">
        <p14:creationId xmlns:p14="http://schemas.microsoft.com/office/powerpoint/2010/main" val="16870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real life, it is common to find distributions that change over time. In this case, the problem gets harder to solve just because </a:t>
            </a:r>
            <a:r>
              <a:rPr lang="en-US" sz="1200" b="1" i="0" u="none" strike="noStrike" kern="1200" dirty="0">
                <a:solidFill>
                  <a:schemeClr val="tx1"/>
                </a:solidFill>
                <a:effectLst/>
                <a:latin typeface="+mn-lt"/>
                <a:ea typeface="+mn-ea"/>
                <a:cs typeface="+mn-cs"/>
              </a:rPr>
              <a:t>previous observations are less useful: they might not be reflecting the truth about the current state of the bandit. </a:t>
            </a:r>
            <a:endParaRPr lang="en-US" b="1" dirty="0"/>
          </a:p>
        </p:txBody>
      </p:sp>
      <p:sp>
        <p:nvSpPr>
          <p:cNvPr id="4" name="Slide Number Placeholder 3"/>
          <p:cNvSpPr>
            <a:spLocks noGrp="1"/>
          </p:cNvSpPr>
          <p:nvPr>
            <p:ph type="sldNum" sz="quarter" idx="5"/>
          </p:nvPr>
        </p:nvSpPr>
        <p:spPr/>
        <p:txBody>
          <a:bodyPr/>
          <a:lstStyle/>
          <a:p>
            <a:fld id="{BC9E8E8F-6D60-4821-8037-BC02AE1C82D7}" type="slidenum">
              <a:rPr lang="en-US" smtClean="0"/>
              <a:t>4</a:t>
            </a:fld>
            <a:endParaRPr lang="en-US"/>
          </a:p>
        </p:txBody>
      </p:sp>
    </p:spTree>
    <p:extLst>
      <p:ext uri="{BB962C8B-B14F-4D97-AF65-F5344CB8AC3E}">
        <p14:creationId xmlns:p14="http://schemas.microsoft.com/office/powerpoint/2010/main" val="292433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In most of this chapter we have used sample averages to estimate action values </a:t>
                </a:r>
                <a:r>
                  <a:rPr lang="en-US" b="1" dirty="0"/>
                  <a:t>because sample averages do not produce the initial bias that constant step sizes do</a:t>
                </a:r>
              </a:p>
              <a:p>
                <a:endParaRPr lang="en-US" b="1" dirty="0"/>
              </a:p>
              <a:p>
                <a:r>
                  <a:rPr lang="en-US" sz="1200" b="0" i="0" u="none" strike="noStrike" kern="1200" baseline="0" dirty="0">
                    <a:solidFill>
                      <a:schemeClr val="tx1"/>
                    </a:solidFill>
                    <a:latin typeface="+mn-lt"/>
                    <a:ea typeface="+mn-ea"/>
                    <a:cs typeface="+mn-cs"/>
                  </a:rPr>
                  <a:t>However, sample averages are not a completely satisfactory solution because they may perform poorly on nonstationary problems.</a:t>
                </a:r>
              </a:p>
              <a:p>
                <a:endParaRPr lang="en-US" sz="1200" b="0" i="0" u="none" strike="noStrike" kern="1200" baseline="0" dirty="0">
                  <a:solidFill>
                    <a:schemeClr val="tx1"/>
                  </a:solidFill>
                  <a:latin typeface="+mn-lt"/>
                  <a:ea typeface="+mn-ea"/>
                  <a:cs typeface="+mn-cs"/>
                </a:endParaRPr>
              </a:p>
              <a:p>
                <a:r>
                  <a:rPr lang="en-US" sz="1800" dirty="0"/>
                  <a:t>All the previous methods are dependent to some extent on the initial action-value estimates,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m:t>
                        </m:r>
                      </m:e>
                    </m:d>
                  </m:oMath>
                </a14:m>
                <a:r>
                  <a:rPr lang="en-US" sz="1800" b="0" dirty="0"/>
                  <a:t>, so they are biased by their initial estimates. Downside is that the initial estimate must be pick by the user. Upside is that they provide prior knowledge about what level of rewards can be expected.</a:t>
                </a:r>
              </a:p>
              <a:p>
                <a:pPr lvl="1"/>
                <a:r>
                  <a:rPr lang="en-US" sz="1400" b="0" dirty="0"/>
                  <a:t>For sample-average methods</a:t>
                </a:r>
                <a:r>
                  <a:rPr lang="en-US" sz="1400" dirty="0"/>
                  <a:t>, the bias disappears once all actions have been selected at least once.</a:t>
                </a:r>
              </a:p>
              <a:p>
                <a:pPr lvl="1"/>
                <a:r>
                  <a:rPr lang="en-US" sz="1400" b="0" dirty="0"/>
                  <a:t>For methods with constant </a:t>
                </a:r>
                <a:r>
                  <a:rPr lang="el-GR" sz="1400" b="0" dirty="0"/>
                  <a:t>α</a:t>
                </a:r>
                <a:r>
                  <a:rPr lang="en-US" sz="1400" dirty="0"/>
                  <a:t>, the bias is permanent, though decreasing over time.</a:t>
                </a:r>
              </a:p>
              <a:p>
                <a:endParaRPr lang="en-US" b="1" dirty="0"/>
              </a:p>
            </p:txBody>
          </p:sp>
        </mc:Choice>
        <mc:Fallback>
          <p:sp>
            <p:nvSpPr>
              <p:cNvPr id="3" name="Notes Placeholder 2"/>
              <p:cNvSpPr>
                <a:spLocks noGrp="1"/>
              </p:cNvSpPr>
              <p:nvPr>
                <p:ph type="body" idx="1"/>
              </p:nvPr>
            </p:nvSpPr>
            <p:spPr/>
            <p:txBody>
              <a:bodyPr/>
              <a:lstStyle/>
              <a:p>
                <a:r>
                  <a:rPr lang="en-US" dirty="0"/>
                  <a:t>In most of this chapter we have used sample averages to estimate action values </a:t>
                </a:r>
                <a:r>
                  <a:rPr lang="en-US" b="1" dirty="0"/>
                  <a:t>because sample averages do not produce the initial bias that constant step sizes do</a:t>
                </a:r>
              </a:p>
              <a:p>
                <a:endParaRPr lang="en-US" b="1" dirty="0"/>
              </a:p>
              <a:p>
                <a:r>
                  <a:rPr lang="en-US" sz="1200" b="0" i="0" u="none" strike="noStrike" kern="1200" baseline="0" dirty="0">
                    <a:solidFill>
                      <a:schemeClr val="tx1"/>
                    </a:solidFill>
                    <a:latin typeface="+mn-lt"/>
                    <a:ea typeface="+mn-ea"/>
                    <a:cs typeface="+mn-cs"/>
                  </a:rPr>
                  <a:t>However, sample averages are not a completely satisfactory solution because they may perform poorly on nonstationary problems.</a:t>
                </a:r>
              </a:p>
              <a:p>
                <a:endParaRPr lang="en-US" sz="1200" b="0" i="0" u="none" strike="noStrike" kern="1200" baseline="0" dirty="0">
                  <a:solidFill>
                    <a:schemeClr val="tx1"/>
                  </a:solidFill>
                  <a:latin typeface="+mn-lt"/>
                  <a:ea typeface="+mn-ea"/>
                  <a:cs typeface="+mn-cs"/>
                </a:endParaRPr>
              </a:p>
              <a:p>
                <a:r>
                  <a:rPr lang="en-US" sz="1800" dirty="0"/>
                  <a:t>All the previous methods are dependent to some extent on the initial action-value estimates, </a:t>
                </a:r>
                <a:r>
                  <a:rPr lang="en-US" sz="1800" b="0" i="0">
                    <a:latin typeface="Cambria Math" panose="02040503050406030204" pitchFamily="18" charset="0"/>
                  </a:rPr>
                  <a:t>𝑄_1 (𝑎)</a:t>
                </a:r>
                <a:r>
                  <a:rPr lang="en-US" sz="1800" b="0" dirty="0"/>
                  <a:t>, so they are biased by their initial estimates. Downside is that the initial estimate must be pick by the user. Upside is that they provide prior knowledge about what level of rewards can be expected.</a:t>
                </a:r>
              </a:p>
              <a:p>
                <a:pPr lvl="1"/>
                <a:r>
                  <a:rPr lang="en-US" sz="1400" b="0" dirty="0"/>
                  <a:t>For sample-average methods</a:t>
                </a:r>
                <a:r>
                  <a:rPr lang="en-US" sz="1400" dirty="0"/>
                  <a:t>, the bias disappears once all actions have been selected at least once.</a:t>
                </a:r>
              </a:p>
              <a:p>
                <a:pPr lvl="1"/>
                <a:r>
                  <a:rPr lang="en-US" sz="1400" b="0" dirty="0"/>
                  <a:t>For methods with constant </a:t>
                </a:r>
                <a:r>
                  <a:rPr lang="el-GR" sz="1400" b="0" dirty="0"/>
                  <a:t>α</a:t>
                </a:r>
                <a:r>
                  <a:rPr lang="en-US" sz="1400" dirty="0"/>
                  <a:t>, the bias is permanent, though decreasing over time.</a:t>
                </a:r>
              </a:p>
              <a:p>
                <a:endParaRPr lang="en-US" b="1" dirty="0"/>
              </a:p>
            </p:txBody>
          </p:sp>
        </mc:Fallback>
      </mc:AlternateContent>
      <p:sp>
        <p:nvSpPr>
          <p:cNvPr id="4" name="Slide Number Placeholder 3"/>
          <p:cNvSpPr>
            <a:spLocks noGrp="1"/>
          </p:cNvSpPr>
          <p:nvPr>
            <p:ph type="sldNum" sz="quarter" idx="5"/>
          </p:nvPr>
        </p:nvSpPr>
        <p:spPr/>
        <p:txBody>
          <a:bodyPr/>
          <a:lstStyle/>
          <a:p>
            <a:fld id="{BC9E8E8F-6D60-4821-8037-BC02AE1C82D7}" type="slidenum">
              <a:rPr lang="en-US" smtClean="0"/>
              <a:t>5</a:t>
            </a:fld>
            <a:endParaRPr lang="en-US"/>
          </a:p>
        </p:txBody>
      </p:sp>
    </p:spTree>
    <p:extLst>
      <p:ext uri="{BB962C8B-B14F-4D97-AF65-F5344CB8AC3E}">
        <p14:creationId xmlns:p14="http://schemas.microsoft.com/office/powerpoint/2010/main" val="403218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Take into account each action’s </a:t>
            </a:r>
            <a:r>
              <a:rPr lang="en-US" sz="1200" b="1" dirty="0"/>
              <a:t>potential</a:t>
            </a:r>
            <a:r>
              <a:rPr lang="en-US" sz="1200" dirty="0"/>
              <a:t> to be optimal</a:t>
            </a:r>
          </a:p>
          <a:p>
            <a:pPr marL="171450" indent="-171450">
              <a:buFontTx/>
              <a:buChar char="-"/>
            </a:pPr>
            <a:r>
              <a:rPr lang="en-US" dirty="0"/>
              <a:t>Selected less </a:t>
            </a:r>
            <a:r>
              <a:rPr lang="en-US" dirty="0">
                <a:sym typeface="Wingdings" panose="05000000000000000000" pitchFamily="2" charset="2"/>
              </a:rPr>
              <a:t> more potential</a:t>
            </a:r>
          </a:p>
          <a:p>
            <a:pPr marL="171450" indent="-171450">
              <a:buFontTx/>
              <a:buChar char="-"/>
            </a:pPr>
            <a:r>
              <a:rPr lang="en-US" dirty="0">
                <a:sym typeface="Wingdings" panose="05000000000000000000" pitchFamily="2" charset="2"/>
              </a:rPr>
              <a:t>Difficult to extend beyond multi-armed bandits</a:t>
            </a:r>
          </a:p>
          <a:p>
            <a:pPr marL="171450" indent="-171450">
              <a:buFontTx/>
              <a:buChar char="-"/>
            </a:pPr>
            <a:endParaRPr lang="en-US" dirty="0"/>
          </a:p>
          <a:p>
            <a:r>
              <a:rPr lang="en-US" b="1" dirty="0"/>
              <a:t>Larger </a:t>
            </a:r>
            <a:r>
              <a:rPr lang="en-US" b="1" u="sng" dirty="0"/>
              <a:t>number of trials </a:t>
            </a:r>
            <a:r>
              <a:rPr lang="en-US" b="1" dirty="0"/>
              <a:t>N(a) gives as smaller bound  Ut(a)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question is </a:t>
            </a:r>
            <a:r>
              <a:rPr lang="en-US" i="1" dirty="0"/>
              <a:t>how to estimate the upper confidence bound</a:t>
            </a:r>
            <a:r>
              <a:rPr lang="en-US" dirty="0"/>
              <a:t>.</a:t>
            </a:r>
          </a:p>
          <a:p>
            <a:endParaRPr lang="en-US" dirty="0"/>
          </a:p>
        </p:txBody>
      </p:sp>
      <p:sp>
        <p:nvSpPr>
          <p:cNvPr id="4" name="Slide Number Placeholder 3"/>
          <p:cNvSpPr>
            <a:spLocks noGrp="1"/>
          </p:cNvSpPr>
          <p:nvPr>
            <p:ph type="sldNum" sz="quarter" idx="5"/>
          </p:nvPr>
        </p:nvSpPr>
        <p:spPr/>
        <p:txBody>
          <a:bodyPr/>
          <a:lstStyle/>
          <a:p>
            <a:fld id="{BC9E8E8F-6D60-4821-8037-BC02AE1C82D7}" type="slidenum">
              <a:rPr lang="en-US" smtClean="0"/>
              <a:t>6</a:t>
            </a:fld>
            <a:endParaRPr lang="en-US"/>
          </a:p>
        </p:txBody>
      </p:sp>
    </p:spTree>
    <p:extLst>
      <p:ext uri="{BB962C8B-B14F-4D97-AF65-F5344CB8AC3E}">
        <p14:creationId xmlns:p14="http://schemas.microsoft.com/office/powerpoint/2010/main" val="354374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Gradient bandit algorithms estimate not action values, but action preferences, and favor the more preferred actions in a graded, probabilistic manner using a soft-max distribution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Pi(a) =  the probability of taking action a at time t</a:t>
            </a:r>
            <a:endParaRPr lang="en-US" dirty="0"/>
          </a:p>
        </p:txBody>
      </p:sp>
      <p:sp>
        <p:nvSpPr>
          <p:cNvPr id="4" name="Slide Number Placeholder 3"/>
          <p:cNvSpPr>
            <a:spLocks noGrp="1"/>
          </p:cNvSpPr>
          <p:nvPr>
            <p:ph type="sldNum" sz="quarter" idx="5"/>
          </p:nvPr>
        </p:nvSpPr>
        <p:spPr/>
        <p:txBody>
          <a:bodyPr/>
          <a:lstStyle/>
          <a:p>
            <a:fld id="{BC9E8E8F-6D60-4821-8037-BC02AE1C82D7}" type="slidenum">
              <a:rPr lang="en-US" smtClean="0"/>
              <a:t>7</a:t>
            </a:fld>
            <a:endParaRPr lang="en-US"/>
          </a:p>
        </p:txBody>
      </p:sp>
    </p:spTree>
    <p:extLst>
      <p:ext uri="{BB962C8B-B14F-4D97-AF65-F5344CB8AC3E}">
        <p14:creationId xmlns:p14="http://schemas.microsoft.com/office/powerpoint/2010/main" val="1733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Gradient bandit algorithms estimate not action values, but action preferences, and favor the more preferred actions in a graded, probabilistic manner using a soft-max distribution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Pi(a) =  the probability of taking action a at time t</a:t>
            </a:r>
            <a:endParaRPr lang="en-US" dirty="0"/>
          </a:p>
        </p:txBody>
      </p:sp>
      <p:sp>
        <p:nvSpPr>
          <p:cNvPr id="4" name="Slide Number Placeholder 3"/>
          <p:cNvSpPr>
            <a:spLocks noGrp="1"/>
          </p:cNvSpPr>
          <p:nvPr>
            <p:ph type="sldNum" sz="quarter" idx="5"/>
          </p:nvPr>
        </p:nvSpPr>
        <p:spPr/>
        <p:txBody>
          <a:bodyPr/>
          <a:lstStyle/>
          <a:p>
            <a:fld id="{BC9E8E8F-6D60-4821-8037-BC02AE1C82D7}" type="slidenum">
              <a:rPr lang="en-US" smtClean="0"/>
              <a:t>8</a:t>
            </a:fld>
            <a:endParaRPr lang="en-US"/>
          </a:p>
        </p:txBody>
      </p:sp>
    </p:spTree>
    <p:extLst>
      <p:ext uri="{BB962C8B-B14F-4D97-AF65-F5344CB8AC3E}">
        <p14:creationId xmlns:p14="http://schemas.microsoft.com/office/powerpoint/2010/main" val="3051774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Associative Search task (or Contextual Bandits) involves both trial-and-error learning to search for the best actions, and association of these actions with the situations in which they are best.</a:t>
            </a:r>
          </a:p>
          <a:p>
            <a:pPr lvl="1"/>
            <a:r>
              <a:rPr lang="en-US" sz="1400" dirty="0"/>
              <a:t>Example 1: Suppose you are facing an actual slot machine that changes the color of its display . Now you can learn a policy associating each task, signaled by the color you see, with the best action to take when facing that task—for instance, if red, select arm 1; if green, select arm 2as it changes its action values.</a:t>
            </a:r>
          </a:p>
          <a:p>
            <a:pPr lvl="1"/>
            <a:r>
              <a:rPr lang="en-US" sz="1400" dirty="0"/>
              <a:t>Example 2: Suppose you face a 2-armed bandit task whose true action values change randomly from time step to time step. Specifically, suppose that, for any time step, the true values of actions 1 and 2 are respectively 0.1 and 0.2 with probability 0.5 (case A), and 0.9 and 0.8 with probability 0.5 (case B). If you are not able to tell which case you face at any step, what is the best expectation of success you can achieve and how should you behave to achieve it? Now suppose that on each step you are told whether you are facing case A or case B (although you still don’t know the true action values). This is an associative search task.</a:t>
            </a:r>
          </a:p>
          <a:p>
            <a:pPr lvl="1"/>
            <a:endParaRPr lang="en-US" sz="1400" dirty="0"/>
          </a:p>
          <a:p>
            <a:r>
              <a:rPr lang="en-US" sz="1800" b="1" dirty="0"/>
              <a:t>Associative search tasks are intermediate between the k-armed bandit problem and the full reinforcement learning problem. They are like the full reinforcement learning problem in that they involve learning a policy, but like our version of the k-armed bandit problem in that each action affects only the immediate reward.</a:t>
            </a:r>
          </a:p>
          <a:p>
            <a:pPr lvl="1"/>
            <a:r>
              <a:rPr lang="en-US" sz="1400" dirty="0"/>
              <a:t>If actions are allowed to affect the next situation as well as the reward, then we have the full reinforcement learning problem.</a:t>
            </a:r>
          </a:p>
          <a:p>
            <a:endParaRPr lang="en-US" dirty="0"/>
          </a:p>
        </p:txBody>
      </p:sp>
      <p:sp>
        <p:nvSpPr>
          <p:cNvPr id="4" name="Slide Number Placeholder 3"/>
          <p:cNvSpPr>
            <a:spLocks noGrp="1"/>
          </p:cNvSpPr>
          <p:nvPr>
            <p:ph type="sldNum" sz="quarter" idx="5"/>
          </p:nvPr>
        </p:nvSpPr>
        <p:spPr/>
        <p:txBody>
          <a:bodyPr/>
          <a:lstStyle/>
          <a:p>
            <a:fld id="{BC9E8E8F-6D60-4821-8037-BC02AE1C82D7}" type="slidenum">
              <a:rPr lang="en-US" smtClean="0"/>
              <a:t>9</a:t>
            </a:fld>
            <a:endParaRPr lang="en-US"/>
          </a:p>
        </p:txBody>
      </p:sp>
    </p:spTree>
    <p:extLst>
      <p:ext uri="{BB962C8B-B14F-4D97-AF65-F5344CB8AC3E}">
        <p14:creationId xmlns:p14="http://schemas.microsoft.com/office/powerpoint/2010/main" val="317602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complication is that they all have a parameter; to get a meaningful comparison we have to consider their performance as a function of their parameter.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Our graphs so far have shown the course of learning over time for each algorithm and parameter setting, to produce a </a:t>
            </a:r>
            <a:r>
              <a:rPr lang="en-US" sz="1200" b="1" i="0" u="none" strike="noStrike" kern="1200" baseline="0" dirty="0">
                <a:solidFill>
                  <a:schemeClr val="tx1"/>
                </a:solidFill>
                <a:latin typeface="+mn-lt"/>
                <a:ea typeface="+mn-ea"/>
                <a:cs typeface="+mn-cs"/>
              </a:rPr>
              <a:t>learning curve </a:t>
            </a:r>
            <a:r>
              <a:rPr lang="en-US" sz="1200" b="0" i="0" u="none" strike="noStrike" kern="1200" baseline="0" dirty="0">
                <a:solidFill>
                  <a:schemeClr val="tx1"/>
                </a:solidFill>
                <a:latin typeface="+mn-lt"/>
                <a:ea typeface="+mn-ea"/>
                <a:cs typeface="+mn-cs"/>
              </a:rPr>
              <a:t>for that algorithm and parameter setting.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we plotted learning curves for all algorithms and all parameter settings, then the graph would be too complex and crowded to make clear comparisons. Instead we summarize a complete learning curve by its average value over the 1000 steps; this value is proportional to the area under the learning curve. Figure 2.6 shows this measure for the various bandit algorithms from this chapter, each as a function of its own parameter shown on a single scale on the x-axis. This kind of graph is called a parameter study. Note that the parameter values are varied by factors of two and presented on a log scale.</a:t>
            </a:r>
            <a:endParaRPr lang="en-US" dirty="0"/>
          </a:p>
        </p:txBody>
      </p:sp>
      <p:sp>
        <p:nvSpPr>
          <p:cNvPr id="4" name="Slide Number Placeholder 3"/>
          <p:cNvSpPr>
            <a:spLocks noGrp="1"/>
          </p:cNvSpPr>
          <p:nvPr>
            <p:ph type="sldNum" sz="quarter" idx="5"/>
          </p:nvPr>
        </p:nvSpPr>
        <p:spPr/>
        <p:txBody>
          <a:bodyPr/>
          <a:lstStyle/>
          <a:p>
            <a:fld id="{BC9E8E8F-6D60-4821-8037-BC02AE1C82D7}" type="slidenum">
              <a:rPr lang="en-US" smtClean="0"/>
              <a:t>10</a:t>
            </a:fld>
            <a:endParaRPr lang="en-US"/>
          </a:p>
        </p:txBody>
      </p:sp>
    </p:spTree>
    <p:extLst>
      <p:ext uri="{BB962C8B-B14F-4D97-AF65-F5344CB8AC3E}">
        <p14:creationId xmlns:p14="http://schemas.microsoft.com/office/powerpoint/2010/main" val="362451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DD83-4798-455D-9A40-1589BE823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2182C0-B8E2-4F05-B569-CF13AA71E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7F16E-6109-4B5C-9FDA-FA7B3D63B7CC}"/>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78BA7794-1F4B-4994-B8C0-151367686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ED0FE-46E7-4A6C-BF33-EACECD094656}"/>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277954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38F3-C2F4-4D48-8F69-76C9A4AD71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826790-83E2-47AB-A869-2B39BEE41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1EC7D-C851-4DA3-8FAF-E45533A2B47D}"/>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CA1F3113-B1AA-4573-9DBA-CCAB5D4C4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DFDC4-7C7A-4A5D-879E-B6530E771184}"/>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6040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D29B1-087B-419A-A1D5-1B00F46385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C7A857-9E4C-4AF8-BF1F-49332500A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CBE45-84E3-4BB5-948F-2BA3260ECD97}"/>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2D17D8F2-F9B6-45E6-A47D-529077270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05A9C-9FB2-4E83-BFEE-F77047620C4F}"/>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159938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A1C-CAB2-4B43-955F-4CAD84D57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2E2A9-1D63-4F15-8C8C-6F334D113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0E9A2-C132-4392-9FF0-305F776E36F9}"/>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0CA354D9-5145-45F4-95D1-A3469D5F3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332C1-0B3E-441D-B976-BFC480CEF1C1}"/>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140210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9F1A-3142-431D-91FF-E86CA45B6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D33EB-A22D-4520-A4F2-D8AF60FFB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62EF8-E16B-4A8F-AB9A-DB737C7E993D}"/>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741988BE-7CD4-49FB-AFFD-39307C123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14776-1C22-4DD4-BFB9-CEF27CD20B98}"/>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299528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6EA1-A64D-47C8-ABF2-F98F4E34C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2CA15-9AB0-4B1A-9E3C-E6498635E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6D4A00-9737-4454-895B-099AA68C3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6609B-E280-4D70-8019-6009D98CE1FD}"/>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6" name="Footer Placeholder 5">
            <a:extLst>
              <a:ext uri="{FF2B5EF4-FFF2-40B4-BE49-F238E27FC236}">
                <a16:creationId xmlns:a16="http://schemas.microsoft.com/office/drawing/2014/main" id="{A6B0A072-F1BD-4F0D-9598-DBB7F43251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4A0E7-AAFB-45AA-898A-7DD598AC7771}"/>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395623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B931-3EB9-4458-BD69-F34FDE0C8D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FB1BC-3D0B-467F-BEEC-93874B43D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98029-77A8-48C5-AC3F-AA0D8191E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3312F-B490-4841-86D5-33D754D2C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250BD-1EC8-442E-B557-2EB5669CC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7EF645-A4FA-407B-B2E4-E87C74C228B8}"/>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8" name="Footer Placeholder 7">
            <a:extLst>
              <a:ext uri="{FF2B5EF4-FFF2-40B4-BE49-F238E27FC236}">
                <a16:creationId xmlns:a16="http://schemas.microsoft.com/office/drawing/2014/main" id="{BDEB297C-AD91-47F1-8B96-28CA0C6711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CBFB36-A40F-41C5-B00A-E07D6B10ACB2}"/>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60098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A129-7385-42BD-A5DD-A80D37E7E4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66E9C3-9CDC-404F-8FB4-EB6A4FDC19A4}"/>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4" name="Footer Placeholder 3">
            <a:extLst>
              <a:ext uri="{FF2B5EF4-FFF2-40B4-BE49-F238E27FC236}">
                <a16:creationId xmlns:a16="http://schemas.microsoft.com/office/drawing/2014/main" id="{DA36C593-DE54-45AE-9636-2424E9D2D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C4332-4227-40D0-B58B-EF9BF3F5276E}"/>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302906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0FFA1-1CE6-495B-B17F-F7FFEE9B086A}"/>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3" name="Footer Placeholder 2">
            <a:extLst>
              <a:ext uri="{FF2B5EF4-FFF2-40B4-BE49-F238E27FC236}">
                <a16:creationId xmlns:a16="http://schemas.microsoft.com/office/drawing/2014/main" id="{C7ADC8BE-A50E-46D0-B42C-E3B09FE41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4E926-BC10-483B-ADCB-A85C528CCFF2}"/>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14936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A5DE-9D22-405A-A257-4A4BD0874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5AB56-73A1-4216-8391-4AF96EAE4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8FC1D2-4A8B-4CE3-BDAB-B80FD3E4C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DC485-B9C0-4A8C-A8DC-EE1781E25338}"/>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6" name="Footer Placeholder 5">
            <a:extLst>
              <a:ext uri="{FF2B5EF4-FFF2-40B4-BE49-F238E27FC236}">
                <a16:creationId xmlns:a16="http://schemas.microsoft.com/office/drawing/2014/main" id="{EF45E795-CBD9-4956-86C6-A76ABC4C7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A775C-8FF1-4C96-B69C-AD21ED17D1D2}"/>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383911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8D27-378D-40A4-A4F4-9632C78E3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7DD02-D740-4AFB-94F2-D829D67FE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F0B828-1CCC-44D3-A0E1-8B76CD7C4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D9B45-A521-45C4-BAFA-C46D9ACBC762}"/>
              </a:ext>
            </a:extLst>
          </p:cNvPr>
          <p:cNvSpPr>
            <a:spLocks noGrp="1"/>
          </p:cNvSpPr>
          <p:nvPr>
            <p:ph type="dt" sz="half" idx="10"/>
          </p:nvPr>
        </p:nvSpPr>
        <p:spPr/>
        <p:txBody>
          <a:bodyPr/>
          <a:lstStyle/>
          <a:p>
            <a:fld id="{D78D236C-1F0A-47C4-8187-C3C2D05497EA}" type="datetimeFigureOut">
              <a:rPr lang="en-US" smtClean="0"/>
              <a:t>12/1/2019</a:t>
            </a:fld>
            <a:endParaRPr lang="en-US"/>
          </a:p>
        </p:txBody>
      </p:sp>
      <p:sp>
        <p:nvSpPr>
          <p:cNvPr id="6" name="Footer Placeholder 5">
            <a:extLst>
              <a:ext uri="{FF2B5EF4-FFF2-40B4-BE49-F238E27FC236}">
                <a16:creationId xmlns:a16="http://schemas.microsoft.com/office/drawing/2014/main" id="{EB79A055-5CE5-430F-BF62-A00DA5796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99C7D-8B1E-41BD-8CF3-B79A53CCF092}"/>
              </a:ext>
            </a:extLst>
          </p:cNvPr>
          <p:cNvSpPr>
            <a:spLocks noGrp="1"/>
          </p:cNvSpPr>
          <p:nvPr>
            <p:ph type="sldNum" sz="quarter" idx="12"/>
          </p:nvPr>
        </p:nvSpPr>
        <p:spPr/>
        <p:txBody>
          <a:bodyPr/>
          <a:lstStyle/>
          <a:p>
            <a:fld id="{31A7FD69-53A5-494E-869F-E7EF0FA07F88}" type="slidenum">
              <a:rPr lang="en-US" smtClean="0"/>
              <a:t>‹#›</a:t>
            </a:fld>
            <a:endParaRPr lang="en-US"/>
          </a:p>
        </p:txBody>
      </p:sp>
    </p:spTree>
    <p:extLst>
      <p:ext uri="{BB962C8B-B14F-4D97-AF65-F5344CB8AC3E}">
        <p14:creationId xmlns:p14="http://schemas.microsoft.com/office/powerpoint/2010/main" val="191181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447D4-DE78-46AA-A7AA-6B35B56B3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E50C44-21EA-4FE1-AF67-802A4D1D4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5996D-7BB2-4564-9ADD-2FB81A764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D236C-1F0A-47C4-8187-C3C2D05497EA}" type="datetimeFigureOut">
              <a:rPr lang="en-US" smtClean="0"/>
              <a:t>12/1/2019</a:t>
            </a:fld>
            <a:endParaRPr lang="en-US"/>
          </a:p>
        </p:txBody>
      </p:sp>
      <p:sp>
        <p:nvSpPr>
          <p:cNvPr id="5" name="Footer Placeholder 4">
            <a:extLst>
              <a:ext uri="{FF2B5EF4-FFF2-40B4-BE49-F238E27FC236}">
                <a16:creationId xmlns:a16="http://schemas.microsoft.com/office/drawing/2014/main" id="{09081C1A-2910-4E8A-8F61-CB1180509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729052-BEEF-4C60-BB0A-E2200481C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7FD69-53A5-494E-869F-E7EF0FA07F88}" type="slidenum">
              <a:rPr lang="en-US" smtClean="0"/>
              <a:t>‹#›</a:t>
            </a:fld>
            <a:endParaRPr lang="en-US"/>
          </a:p>
        </p:txBody>
      </p:sp>
    </p:spTree>
    <p:extLst>
      <p:ext uri="{BB962C8B-B14F-4D97-AF65-F5344CB8AC3E}">
        <p14:creationId xmlns:p14="http://schemas.microsoft.com/office/powerpoint/2010/main" val="3059687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drl-journal-club@ucdavi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93E9-0062-4801-A26F-D007E1BBF561}"/>
              </a:ext>
            </a:extLst>
          </p:cNvPr>
          <p:cNvSpPr>
            <a:spLocks noGrp="1"/>
          </p:cNvSpPr>
          <p:nvPr>
            <p:ph type="ctrTitle"/>
          </p:nvPr>
        </p:nvSpPr>
        <p:spPr>
          <a:xfrm>
            <a:off x="1524000" y="1503363"/>
            <a:ext cx="9144000" cy="2387600"/>
          </a:xfrm>
        </p:spPr>
        <p:txBody>
          <a:bodyPr/>
          <a:lstStyle/>
          <a:p>
            <a:r>
              <a:rPr lang="en-US" dirty="0"/>
              <a:t>Chapter 2</a:t>
            </a:r>
          </a:p>
        </p:txBody>
      </p:sp>
      <p:sp>
        <p:nvSpPr>
          <p:cNvPr id="3" name="Subtitle 2">
            <a:extLst>
              <a:ext uri="{FF2B5EF4-FFF2-40B4-BE49-F238E27FC236}">
                <a16:creationId xmlns:a16="http://schemas.microsoft.com/office/drawing/2014/main" id="{EC55EA56-7B24-4536-9BB0-32033A2B19B1}"/>
              </a:ext>
            </a:extLst>
          </p:cNvPr>
          <p:cNvSpPr>
            <a:spLocks noGrp="1"/>
          </p:cNvSpPr>
          <p:nvPr>
            <p:ph type="subTitle" idx="1"/>
          </p:nvPr>
        </p:nvSpPr>
        <p:spPr>
          <a:xfrm>
            <a:off x="1524000" y="3983038"/>
            <a:ext cx="9144000" cy="1655762"/>
          </a:xfrm>
        </p:spPr>
        <p:txBody>
          <a:bodyPr/>
          <a:lstStyle/>
          <a:p>
            <a:r>
              <a:rPr lang="en-US" dirty="0"/>
              <a:t>12/2/19</a:t>
            </a:r>
          </a:p>
        </p:txBody>
      </p:sp>
      <p:sp>
        <p:nvSpPr>
          <p:cNvPr id="4" name="TextBox 3">
            <a:extLst>
              <a:ext uri="{FF2B5EF4-FFF2-40B4-BE49-F238E27FC236}">
                <a16:creationId xmlns:a16="http://schemas.microsoft.com/office/drawing/2014/main" id="{6A4E91CE-725B-4B0E-8D08-80F23D39242F}"/>
              </a:ext>
            </a:extLst>
          </p:cNvPr>
          <p:cNvSpPr txBox="1"/>
          <p:nvPr/>
        </p:nvSpPr>
        <p:spPr>
          <a:xfrm>
            <a:off x="1066801" y="563524"/>
            <a:ext cx="9744074" cy="1754326"/>
          </a:xfrm>
          <a:prstGeom prst="rect">
            <a:avLst/>
          </a:prstGeom>
          <a:noFill/>
        </p:spPr>
        <p:txBody>
          <a:bodyPr wrap="square" rtlCol="0">
            <a:spAutoFit/>
          </a:bodyPr>
          <a:lstStyle/>
          <a:p>
            <a:pPr algn="ctr"/>
            <a:r>
              <a:rPr lang="en-US" sz="5400" dirty="0"/>
              <a:t>Intro to Reinforcement Learning</a:t>
            </a:r>
          </a:p>
          <a:p>
            <a:pPr algn="ctr"/>
            <a:r>
              <a:rPr lang="en-US" sz="5400" dirty="0"/>
              <a:t>By Richard Sutton </a:t>
            </a:r>
          </a:p>
        </p:txBody>
      </p:sp>
    </p:spTree>
    <p:extLst>
      <p:ext uri="{BB962C8B-B14F-4D97-AF65-F5344CB8AC3E}">
        <p14:creationId xmlns:p14="http://schemas.microsoft.com/office/powerpoint/2010/main" val="270275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C345-A5B0-4310-AD4B-D436C2A14466}"/>
              </a:ext>
            </a:extLst>
          </p:cNvPr>
          <p:cNvSpPr>
            <a:spLocks noGrp="1"/>
          </p:cNvSpPr>
          <p:nvPr>
            <p:ph type="title"/>
          </p:nvPr>
        </p:nvSpPr>
        <p:spPr/>
        <p:txBody>
          <a:bodyPr/>
          <a:lstStyle/>
          <a:p>
            <a:r>
              <a:rPr lang="en-US" dirty="0"/>
              <a:t>2.10 Summary</a:t>
            </a:r>
          </a:p>
        </p:txBody>
      </p:sp>
      <p:pic>
        <p:nvPicPr>
          <p:cNvPr id="4" name="Picture 3">
            <a:extLst>
              <a:ext uri="{FF2B5EF4-FFF2-40B4-BE49-F238E27FC236}">
                <a16:creationId xmlns:a16="http://schemas.microsoft.com/office/drawing/2014/main" id="{0644E763-07D3-4560-A86A-168F71AA3271}"/>
              </a:ext>
            </a:extLst>
          </p:cNvPr>
          <p:cNvPicPr>
            <a:picLocks noChangeAspect="1"/>
          </p:cNvPicPr>
          <p:nvPr/>
        </p:nvPicPr>
        <p:blipFill>
          <a:blip r:embed="rId3"/>
          <a:stretch>
            <a:fillRect/>
          </a:stretch>
        </p:blipFill>
        <p:spPr>
          <a:xfrm>
            <a:off x="442264" y="2710598"/>
            <a:ext cx="6239890" cy="3802574"/>
          </a:xfrm>
          <a:prstGeom prst="rect">
            <a:avLst/>
          </a:prstGeom>
        </p:spPr>
      </p:pic>
      <p:sp>
        <p:nvSpPr>
          <p:cNvPr id="5" name="Rectangle 4">
            <a:extLst>
              <a:ext uri="{FF2B5EF4-FFF2-40B4-BE49-F238E27FC236}">
                <a16:creationId xmlns:a16="http://schemas.microsoft.com/office/drawing/2014/main" id="{C511CD5F-E46C-434B-AEC9-4DFF0D3D6F2F}"/>
              </a:ext>
            </a:extLst>
          </p:cNvPr>
          <p:cNvSpPr/>
          <p:nvPr/>
        </p:nvSpPr>
        <p:spPr>
          <a:xfrm>
            <a:off x="2728161" y="2648150"/>
            <a:ext cx="1736566" cy="369332"/>
          </a:xfrm>
          <a:prstGeom prst="rect">
            <a:avLst/>
          </a:prstGeom>
        </p:spPr>
        <p:txBody>
          <a:bodyPr wrap="none">
            <a:spAutoFit/>
          </a:bodyPr>
          <a:lstStyle/>
          <a:p>
            <a:r>
              <a:rPr lang="en-US" dirty="0">
                <a:latin typeface="CMTI10"/>
              </a:rPr>
              <a:t>parameter study</a:t>
            </a:r>
            <a:endParaRPr lang="en-US" dirty="0"/>
          </a:p>
        </p:txBody>
      </p:sp>
      <p:sp>
        <p:nvSpPr>
          <p:cNvPr id="6" name="Rectangle 5">
            <a:extLst>
              <a:ext uri="{FF2B5EF4-FFF2-40B4-BE49-F238E27FC236}">
                <a16:creationId xmlns:a16="http://schemas.microsoft.com/office/drawing/2014/main" id="{A8C1B21A-A255-4352-A064-2FE48FF88462}"/>
              </a:ext>
            </a:extLst>
          </p:cNvPr>
          <p:cNvSpPr/>
          <p:nvPr/>
        </p:nvSpPr>
        <p:spPr>
          <a:xfrm>
            <a:off x="7355396" y="2953445"/>
            <a:ext cx="4494824" cy="3539430"/>
          </a:xfrm>
          <a:prstGeom prst="rect">
            <a:avLst/>
          </a:prstGeom>
        </p:spPr>
        <p:txBody>
          <a:bodyPr wrap="square">
            <a:spAutoFit/>
          </a:bodyPr>
          <a:lstStyle/>
          <a:p>
            <a:pPr marL="285750" indent="-285750">
              <a:buFont typeface="Arial" panose="020B0604020202020204" pitchFamily="34" charset="0"/>
              <a:buChar char="•"/>
            </a:pPr>
            <a:r>
              <a:rPr lang="en-US" sz="1400" dirty="0"/>
              <a:t>All of these algorithms are fairly insensitive, performing well over a range of parameter values varying by about an order of magnitude.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a:t>
            </a:r>
            <a:r>
              <a:rPr lang="el-GR" sz="1400" dirty="0"/>
              <a:t>ϵ</a:t>
            </a:r>
            <a:r>
              <a:rPr lang="en-US" sz="1400" dirty="0"/>
              <a:t>-greedy methods choose randomly a small fraction of the time.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UCB methods choose deterministically but achieve exploration by subtly favoring at each step the actions that have so far received fewer samples.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Gradient bandit algorithms estimate not action values, but action preferences, and favor the more preferred actions in a graded, probabilistic manner using a soft-max distribution</a:t>
            </a:r>
          </a:p>
          <a:p>
            <a:pPr marL="285750" indent="-28575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B6F3DE26-E7DB-446C-8F32-13944B2FCA66}"/>
              </a:ext>
            </a:extLst>
          </p:cNvPr>
          <p:cNvSpPr txBox="1"/>
          <p:nvPr/>
        </p:nvSpPr>
        <p:spPr>
          <a:xfrm>
            <a:off x="763675" y="1507253"/>
            <a:ext cx="5657222" cy="646331"/>
          </a:xfrm>
          <a:prstGeom prst="rect">
            <a:avLst/>
          </a:prstGeom>
          <a:noFill/>
        </p:spPr>
        <p:txBody>
          <a:bodyPr wrap="square" rtlCol="0">
            <a:spAutoFit/>
          </a:bodyPr>
          <a:lstStyle/>
          <a:p>
            <a:pPr marL="285750" indent="-285750">
              <a:buFont typeface="Arial" panose="020B0604020202020204" pitchFamily="34" charset="0"/>
              <a:buChar char="•"/>
            </a:pPr>
            <a:r>
              <a:rPr lang="en-US" dirty="0"/>
              <a:t>Check performance in best setting</a:t>
            </a:r>
          </a:p>
          <a:p>
            <a:pPr marL="285750" indent="-285750">
              <a:buFont typeface="Arial" panose="020B0604020202020204" pitchFamily="34" charset="0"/>
              <a:buChar char="•"/>
            </a:pPr>
            <a:r>
              <a:rPr lang="en-US" dirty="0"/>
              <a:t>Check hyperparameter sensitivity</a:t>
            </a:r>
          </a:p>
        </p:txBody>
      </p:sp>
    </p:spTree>
    <p:extLst>
      <p:ext uri="{BB962C8B-B14F-4D97-AF65-F5344CB8AC3E}">
        <p14:creationId xmlns:p14="http://schemas.microsoft.com/office/powerpoint/2010/main" val="85576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5E0-A8C7-4F2D-AF55-D82FB7B20387}"/>
              </a:ext>
            </a:extLst>
          </p:cNvPr>
          <p:cNvSpPr>
            <a:spLocks noGrp="1"/>
          </p:cNvSpPr>
          <p:nvPr>
            <p:ph type="title"/>
          </p:nvPr>
        </p:nvSpPr>
        <p:spPr/>
        <p:txBody>
          <a:bodyPr/>
          <a:lstStyle/>
          <a:p>
            <a:r>
              <a:rPr lang="en-US" dirty="0"/>
              <a:t>Agenda/Announcements</a:t>
            </a:r>
          </a:p>
        </p:txBody>
      </p:sp>
      <p:sp>
        <p:nvSpPr>
          <p:cNvPr id="3" name="Content Placeholder 2">
            <a:extLst>
              <a:ext uri="{FF2B5EF4-FFF2-40B4-BE49-F238E27FC236}">
                <a16:creationId xmlns:a16="http://schemas.microsoft.com/office/drawing/2014/main" id="{27BD133E-5CE4-4555-958A-904BAB9A6321}"/>
              </a:ext>
            </a:extLst>
          </p:cNvPr>
          <p:cNvSpPr>
            <a:spLocks noGrp="1"/>
          </p:cNvSpPr>
          <p:nvPr>
            <p:ph idx="1"/>
          </p:nvPr>
        </p:nvSpPr>
        <p:spPr/>
        <p:txBody>
          <a:bodyPr>
            <a:normAutofit fontScale="92500" lnSpcReduction="10000"/>
          </a:bodyPr>
          <a:lstStyle/>
          <a:p>
            <a:r>
              <a:rPr lang="en-US" dirty="0"/>
              <a:t>Mailing List has been created and approved</a:t>
            </a:r>
          </a:p>
          <a:p>
            <a:pPr lvl="1"/>
            <a:r>
              <a:rPr lang="en-US" dirty="0">
                <a:hlinkClick r:id="rId2"/>
              </a:rPr>
              <a:t>drl-journal-club@ucdavis.edu</a:t>
            </a:r>
            <a:endParaRPr lang="en-US" dirty="0"/>
          </a:p>
          <a:p>
            <a:pPr marL="0" indent="0">
              <a:buNone/>
            </a:pPr>
            <a:endParaRPr lang="en-US" dirty="0"/>
          </a:p>
          <a:p>
            <a:r>
              <a:rPr lang="en-US" dirty="0"/>
              <a:t>Finish the rest of Ch. 2 (2.5 – 2.10) by today</a:t>
            </a:r>
          </a:p>
          <a:p>
            <a:endParaRPr lang="en-US" dirty="0"/>
          </a:p>
          <a:p>
            <a:r>
              <a:rPr lang="en-US" dirty="0"/>
              <a:t>Start Ch. 3 &amp; </a:t>
            </a:r>
            <a:r>
              <a:rPr lang="en-US" dirty="0" err="1"/>
              <a:t>OpenAI</a:t>
            </a:r>
            <a:r>
              <a:rPr lang="en-US" dirty="0"/>
              <a:t> Gym vs </a:t>
            </a:r>
            <a:r>
              <a:rPr lang="en-US" dirty="0" err="1"/>
              <a:t>Kraggle</a:t>
            </a:r>
            <a:r>
              <a:rPr lang="en-US" dirty="0"/>
              <a:t> discussion by next week or the beginning of next quarter?</a:t>
            </a:r>
          </a:p>
          <a:p>
            <a:endParaRPr lang="en-US" dirty="0"/>
          </a:p>
          <a:p>
            <a:r>
              <a:rPr lang="en-US" dirty="0"/>
              <a:t>Start literature research and implementation by next quarter</a:t>
            </a:r>
          </a:p>
          <a:p>
            <a:pPr lvl="1"/>
            <a:r>
              <a:rPr lang="en-US" dirty="0"/>
              <a:t>First meeting might be a recap of previous meetings and plan to move forward</a:t>
            </a:r>
          </a:p>
          <a:p>
            <a:endParaRPr lang="en-US" dirty="0"/>
          </a:p>
          <a:p>
            <a:endParaRPr lang="en-US" dirty="0"/>
          </a:p>
        </p:txBody>
      </p:sp>
    </p:spTree>
    <p:extLst>
      <p:ext uri="{BB962C8B-B14F-4D97-AF65-F5344CB8AC3E}">
        <p14:creationId xmlns:p14="http://schemas.microsoft.com/office/powerpoint/2010/main" val="326579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0B7B-1032-4C53-ACCB-EC9B462035C7}"/>
              </a:ext>
            </a:extLst>
          </p:cNvPr>
          <p:cNvSpPr>
            <a:spLocks noGrp="1"/>
          </p:cNvSpPr>
          <p:nvPr>
            <p:ph type="title"/>
          </p:nvPr>
        </p:nvSpPr>
        <p:spPr>
          <a:xfrm>
            <a:off x="838200" y="277405"/>
            <a:ext cx="10515600" cy="1325563"/>
          </a:xfrm>
        </p:spPr>
        <p:txBody>
          <a:bodyPr/>
          <a:lstStyle/>
          <a:p>
            <a:r>
              <a:rPr lang="en-US" dirty="0"/>
              <a:t>2.4 Incremental Implementation</a:t>
            </a:r>
          </a:p>
        </p:txBody>
      </p:sp>
      <p:pic>
        <p:nvPicPr>
          <p:cNvPr id="5" name="Picture 4">
            <a:extLst>
              <a:ext uri="{FF2B5EF4-FFF2-40B4-BE49-F238E27FC236}">
                <a16:creationId xmlns:a16="http://schemas.microsoft.com/office/drawing/2014/main" id="{B1EFDB52-CD53-4A8C-9B0B-F4917AE6250C}"/>
              </a:ext>
            </a:extLst>
          </p:cNvPr>
          <p:cNvPicPr>
            <a:picLocks noChangeAspect="1"/>
          </p:cNvPicPr>
          <p:nvPr/>
        </p:nvPicPr>
        <p:blipFill>
          <a:blip r:embed="rId3"/>
          <a:stretch>
            <a:fillRect/>
          </a:stretch>
        </p:blipFill>
        <p:spPr>
          <a:xfrm>
            <a:off x="608214" y="1703978"/>
            <a:ext cx="3159532" cy="737634"/>
          </a:xfrm>
          <a:prstGeom prst="rect">
            <a:avLst/>
          </a:prstGeom>
        </p:spPr>
      </p:pic>
      <p:pic>
        <p:nvPicPr>
          <p:cNvPr id="6" name="Picture 5">
            <a:extLst>
              <a:ext uri="{FF2B5EF4-FFF2-40B4-BE49-F238E27FC236}">
                <a16:creationId xmlns:a16="http://schemas.microsoft.com/office/drawing/2014/main" id="{A08874F7-ABCD-443D-910B-4C5EC32979E3}"/>
              </a:ext>
            </a:extLst>
          </p:cNvPr>
          <p:cNvPicPr>
            <a:picLocks noChangeAspect="1"/>
          </p:cNvPicPr>
          <p:nvPr/>
        </p:nvPicPr>
        <p:blipFill>
          <a:blip r:embed="rId4"/>
          <a:stretch>
            <a:fillRect/>
          </a:stretch>
        </p:blipFill>
        <p:spPr>
          <a:xfrm>
            <a:off x="608214" y="2968478"/>
            <a:ext cx="3619500" cy="3248025"/>
          </a:xfrm>
          <a:prstGeom prst="rect">
            <a:avLst/>
          </a:prstGeom>
        </p:spPr>
      </p:pic>
      <p:pic>
        <p:nvPicPr>
          <p:cNvPr id="7" name="Picture 6">
            <a:extLst>
              <a:ext uri="{FF2B5EF4-FFF2-40B4-BE49-F238E27FC236}">
                <a16:creationId xmlns:a16="http://schemas.microsoft.com/office/drawing/2014/main" id="{FEB7069F-BCD9-4419-8348-CACA557D8FFD}"/>
              </a:ext>
            </a:extLst>
          </p:cNvPr>
          <p:cNvPicPr>
            <a:picLocks noChangeAspect="1"/>
          </p:cNvPicPr>
          <p:nvPr/>
        </p:nvPicPr>
        <p:blipFill>
          <a:blip r:embed="rId5"/>
          <a:stretch>
            <a:fillRect/>
          </a:stretch>
        </p:blipFill>
        <p:spPr>
          <a:xfrm>
            <a:off x="5467740" y="1406610"/>
            <a:ext cx="5429250" cy="504825"/>
          </a:xfrm>
          <a:prstGeom prst="rect">
            <a:avLst/>
          </a:prstGeom>
          <a:ln>
            <a:solidFill>
              <a:schemeClr val="tx1"/>
            </a:solidFill>
          </a:ln>
        </p:spPr>
      </p:pic>
      <p:pic>
        <p:nvPicPr>
          <p:cNvPr id="10" name="Picture 9">
            <a:extLst>
              <a:ext uri="{FF2B5EF4-FFF2-40B4-BE49-F238E27FC236}">
                <a16:creationId xmlns:a16="http://schemas.microsoft.com/office/drawing/2014/main" id="{72919F87-0DD6-487D-8C68-A2A09095E378}"/>
              </a:ext>
            </a:extLst>
          </p:cNvPr>
          <p:cNvPicPr>
            <a:picLocks noChangeAspect="1"/>
          </p:cNvPicPr>
          <p:nvPr/>
        </p:nvPicPr>
        <p:blipFill>
          <a:blip r:embed="rId6"/>
          <a:stretch>
            <a:fillRect/>
          </a:stretch>
        </p:blipFill>
        <p:spPr>
          <a:xfrm>
            <a:off x="4813838" y="2022248"/>
            <a:ext cx="7029450" cy="1419225"/>
          </a:xfrm>
          <a:prstGeom prst="rect">
            <a:avLst/>
          </a:prstGeom>
        </p:spPr>
      </p:pic>
      <p:pic>
        <p:nvPicPr>
          <p:cNvPr id="12" name="Picture 11">
            <a:extLst>
              <a:ext uri="{FF2B5EF4-FFF2-40B4-BE49-F238E27FC236}">
                <a16:creationId xmlns:a16="http://schemas.microsoft.com/office/drawing/2014/main" id="{80B21B54-E180-4004-8F6B-949629108D1C}"/>
              </a:ext>
            </a:extLst>
          </p:cNvPr>
          <p:cNvPicPr>
            <a:picLocks noChangeAspect="1"/>
          </p:cNvPicPr>
          <p:nvPr/>
        </p:nvPicPr>
        <p:blipFill>
          <a:blip r:embed="rId7"/>
          <a:stretch>
            <a:fillRect/>
          </a:stretch>
        </p:blipFill>
        <p:spPr>
          <a:xfrm>
            <a:off x="4832888" y="3475888"/>
            <a:ext cx="7010400" cy="428625"/>
          </a:xfrm>
          <a:prstGeom prst="rect">
            <a:avLst/>
          </a:prstGeom>
        </p:spPr>
      </p:pic>
      <p:pic>
        <p:nvPicPr>
          <p:cNvPr id="13" name="Picture 12">
            <a:extLst>
              <a:ext uri="{FF2B5EF4-FFF2-40B4-BE49-F238E27FC236}">
                <a16:creationId xmlns:a16="http://schemas.microsoft.com/office/drawing/2014/main" id="{91E477B1-063E-4674-BDAC-37F48D06FD1C}"/>
              </a:ext>
            </a:extLst>
          </p:cNvPr>
          <p:cNvPicPr>
            <a:picLocks noChangeAspect="1"/>
          </p:cNvPicPr>
          <p:nvPr/>
        </p:nvPicPr>
        <p:blipFill>
          <a:blip r:embed="rId8"/>
          <a:stretch>
            <a:fillRect/>
          </a:stretch>
        </p:blipFill>
        <p:spPr>
          <a:xfrm>
            <a:off x="5273749" y="4126139"/>
            <a:ext cx="6665232" cy="2641109"/>
          </a:xfrm>
          <a:prstGeom prst="rect">
            <a:avLst/>
          </a:prstGeom>
        </p:spPr>
      </p:pic>
      <p:sp>
        <p:nvSpPr>
          <p:cNvPr id="3" name="Oval 2">
            <a:extLst>
              <a:ext uri="{FF2B5EF4-FFF2-40B4-BE49-F238E27FC236}">
                <a16:creationId xmlns:a16="http://schemas.microsoft.com/office/drawing/2014/main" id="{AC1880A1-42DC-4F70-8951-F2ABC5006672}"/>
              </a:ext>
            </a:extLst>
          </p:cNvPr>
          <p:cNvSpPr/>
          <p:nvPr/>
        </p:nvSpPr>
        <p:spPr>
          <a:xfrm>
            <a:off x="1557495" y="5705751"/>
            <a:ext cx="2110153" cy="6229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37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248D-63F9-4EDB-A79A-79F1B6BE2DAD}"/>
              </a:ext>
            </a:extLst>
          </p:cNvPr>
          <p:cNvSpPr>
            <a:spLocks noGrp="1"/>
          </p:cNvSpPr>
          <p:nvPr>
            <p:ph type="title"/>
          </p:nvPr>
        </p:nvSpPr>
        <p:spPr/>
        <p:txBody>
          <a:bodyPr/>
          <a:lstStyle/>
          <a:p>
            <a:r>
              <a:rPr lang="en-US" dirty="0"/>
              <a:t>2.5 Tracking a Nonstationary Problem</a:t>
            </a:r>
          </a:p>
        </p:txBody>
      </p:sp>
      <p:sp>
        <p:nvSpPr>
          <p:cNvPr id="3" name="Content Placeholder 2">
            <a:extLst>
              <a:ext uri="{FF2B5EF4-FFF2-40B4-BE49-F238E27FC236}">
                <a16:creationId xmlns:a16="http://schemas.microsoft.com/office/drawing/2014/main" id="{D9930530-C946-4342-B54C-16BBA46D1672}"/>
              </a:ext>
            </a:extLst>
          </p:cNvPr>
          <p:cNvSpPr>
            <a:spLocks noGrp="1"/>
          </p:cNvSpPr>
          <p:nvPr>
            <p:ph idx="1"/>
          </p:nvPr>
        </p:nvSpPr>
        <p:spPr>
          <a:xfrm>
            <a:off x="838200" y="1690688"/>
            <a:ext cx="10515600" cy="4486275"/>
          </a:xfrm>
        </p:spPr>
        <p:txBody>
          <a:bodyPr>
            <a:normAutofit/>
          </a:bodyPr>
          <a:lstStyle/>
          <a:p>
            <a:r>
              <a:rPr lang="en-US" sz="1800" dirty="0"/>
              <a:t>Constant step-size parameter </a:t>
            </a:r>
            <a:r>
              <a:rPr lang="el-GR" sz="1800" dirty="0"/>
              <a:t>α</a:t>
            </a:r>
            <a:r>
              <a:rPr lang="en-US" sz="1800" dirty="0"/>
              <a:t>.</a:t>
            </a:r>
          </a:p>
          <a:p>
            <a:r>
              <a:rPr lang="en-US" sz="1800" dirty="0"/>
              <a:t>Give more weight to recent rewards.</a:t>
            </a:r>
          </a:p>
          <a:p>
            <a:pPr marL="0" indent="0">
              <a:buNone/>
            </a:pPr>
            <a:endParaRPr lang="en-US" sz="1800" dirty="0"/>
          </a:p>
        </p:txBody>
      </p:sp>
      <p:pic>
        <p:nvPicPr>
          <p:cNvPr id="5" name="Picture 4">
            <a:extLst>
              <a:ext uri="{FF2B5EF4-FFF2-40B4-BE49-F238E27FC236}">
                <a16:creationId xmlns:a16="http://schemas.microsoft.com/office/drawing/2014/main" id="{3270D065-596E-403A-B964-8A1A1BCF4C9C}"/>
              </a:ext>
            </a:extLst>
          </p:cNvPr>
          <p:cNvPicPr>
            <a:picLocks noChangeAspect="1"/>
          </p:cNvPicPr>
          <p:nvPr/>
        </p:nvPicPr>
        <p:blipFill>
          <a:blip r:embed="rId3"/>
          <a:stretch>
            <a:fillRect/>
          </a:stretch>
        </p:blipFill>
        <p:spPr>
          <a:xfrm>
            <a:off x="5608128" y="1509765"/>
            <a:ext cx="4137936" cy="2027255"/>
          </a:xfrm>
          <a:prstGeom prst="rect">
            <a:avLst/>
          </a:prstGeom>
        </p:spPr>
      </p:pic>
      <p:pic>
        <p:nvPicPr>
          <p:cNvPr id="14" name="Picture 13">
            <a:extLst>
              <a:ext uri="{FF2B5EF4-FFF2-40B4-BE49-F238E27FC236}">
                <a16:creationId xmlns:a16="http://schemas.microsoft.com/office/drawing/2014/main" id="{FA7C8011-AE1D-4CDC-939F-722DB99D0962}"/>
              </a:ext>
            </a:extLst>
          </p:cNvPr>
          <p:cNvPicPr>
            <a:picLocks noChangeAspect="1"/>
          </p:cNvPicPr>
          <p:nvPr/>
        </p:nvPicPr>
        <p:blipFill>
          <a:blip r:embed="rId4"/>
          <a:stretch>
            <a:fillRect/>
          </a:stretch>
        </p:blipFill>
        <p:spPr>
          <a:xfrm>
            <a:off x="1781175" y="3717943"/>
            <a:ext cx="8629650" cy="2924175"/>
          </a:xfrm>
          <a:prstGeom prst="rect">
            <a:avLst/>
          </a:prstGeom>
        </p:spPr>
      </p:pic>
    </p:spTree>
    <p:extLst>
      <p:ext uri="{BB962C8B-B14F-4D97-AF65-F5344CB8AC3E}">
        <p14:creationId xmlns:p14="http://schemas.microsoft.com/office/powerpoint/2010/main" val="356766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565E-09BC-4F37-9AEA-041D3E833CC0}"/>
              </a:ext>
            </a:extLst>
          </p:cNvPr>
          <p:cNvSpPr>
            <a:spLocks noGrp="1"/>
          </p:cNvSpPr>
          <p:nvPr>
            <p:ph type="title"/>
          </p:nvPr>
        </p:nvSpPr>
        <p:spPr/>
        <p:txBody>
          <a:bodyPr/>
          <a:lstStyle/>
          <a:p>
            <a:r>
              <a:rPr lang="en-US" dirty="0"/>
              <a:t>2.6 Optimistic Initial Values</a:t>
            </a:r>
          </a:p>
        </p:txBody>
      </p:sp>
      <p:sp>
        <p:nvSpPr>
          <p:cNvPr id="3" name="Content Placeholder 2">
            <a:extLst>
              <a:ext uri="{FF2B5EF4-FFF2-40B4-BE49-F238E27FC236}">
                <a16:creationId xmlns:a16="http://schemas.microsoft.com/office/drawing/2014/main" id="{64C1E385-DF80-45A0-B079-7CA24FCED6F2}"/>
              </a:ext>
            </a:extLst>
          </p:cNvPr>
          <p:cNvSpPr>
            <a:spLocks noGrp="1"/>
          </p:cNvSpPr>
          <p:nvPr>
            <p:ph idx="1"/>
          </p:nvPr>
        </p:nvSpPr>
        <p:spPr/>
        <p:txBody>
          <a:bodyPr>
            <a:normAutofit/>
          </a:bodyPr>
          <a:lstStyle/>
          <a:p>
            <a:r>
              <a:rPr lang="en-US" sz="1800" b="0" dirty="0"/>
              <a:t>Set initial action values optimistically (ex. +5).</a:t>
            </a:r>
          </a:p>
          <a:p>
            <a:endParaRPr lang="en-US" sz="1800" dirty="0"/>
          </a:p>
          <a:p>
            <a:r>
              <a:rPr lang="en-US" sz="1800" dirty="0"/>
              <a:t>Does not work in nonstationary problems because its drive for exploration is inherently temporary (if the task changes, creating a renewed need for exploration, this method cannot help).</a:t>
            </a:r>
          </a:p>
          <a:p>
            <a:endParaRPr lang="en-US" sz="1800" dirty="0"/>
          </a:p>
          <a:p>
            <a:r>
              <a:rPr lang="en-US" sz="1800" b="0" dirty="0"/>
              <a:t>Can be used to </a:t>
            </a:r>
            <a:r>
              <a:rPr lang="en-US" sz="1800" u="sng" dirty="0"/>
              <a:t>t</a:t>
            </a:r>
            <a:r>
              <a:rPr lang="en-US" sz="1800" b="0" u="sng" dirty="0"/>
              <a:t>emporarily</a:t>
            </a:r>
            <a:r>
              <a:rPr lang="en-US" sz="1800" b="0" dirty="0"/>
              <a:t> encourage exploration:</a:t>
            </a:r>
          </a:p>
          <a:p>
            <a:endParaRPr lang="en-US" sz="1800" b="0" dirty="0"/>
          </a:p>
          <a:p>
            <a:endParaRPr lang="en-US" sz="1800" dirty="0"/>
          </a:p>
        </p:txBody>
      </p:sp>
      <p:pic>
        <p:nvPicPr>
          <p:cNvPr id="4" name="Picture 3">
            <a:extLst>
              <a:ext uri="{FF2B5EF4-FFF2-40B4-BE49-F238E27FC236}">
                <a16:creationId xmlns:a16="http://schemas.microsoft.com/office/drawing/2014/main" id="{6386905D-57D9-4090-82E9-2717E1139131}"/>
              </a:ext>
            </a:extLst>
          </p:cNvPr>
          <p:cNvPicPr>
            <a:picLocks noChangeAspect="1"/>
          </p:cNvPicPr>
          <p:nvPr/>
        </p:nvPicPr>
        <p:blipFill>
          <a:blip r:embed="rId3"/>
          <a:stretch>
            <a:fillRect/>
          </a:stretch>
        </p:blipFill>
        <p:spPr>
          <a:xfrm>
            <a:off x="2883877" y="4081681"/>
            <a:ext cx="5614726" cy="2693874"/>
          </a:xfrm>
          <a:prstGeom prst="rect">
            <a:avLst/>
          </a:prstGeom>
        </p:spPr>
      </p:pic>
    </p:spTree>
    <p:extLst>
      <p:ext uri="{BB962C8B-B14F-4D97-AF65-F5344CB8AC3E}">
        <p14:creationId xmlns:p14="http://schemas.microsoft.com/office/powerpoint/2010/main" val="36544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E7C61-8194-42E1-8F92-6E939AD0730D}"/>
              </a:ext>
            </a:extLst>
          </p:cNvPr>
          <p:cNvSpPr>
            <a:spLocks noGrp="1"/>
          </p:cNvSpPr>
          <p:nvPr>
            <p:ph idx="1"/>
          </p:nvPr>
        </p:nvSpPr>
        <p:spPr>
          <a:xfrm>
            <a:off x="838200" y="1574417"/>
            <a:ext cx="10515600" cy="4351338"/>
          </a:xfrm>
        </p:spPr>
        <p:txBody>
          <a:bodyPr>
            <a:normAutofit/>
          </a:bodyPr>
          <a:lstStyle/>
          <a:p>
            <a:r>
              <a:rPr lang="en-US" sz="1800" dirty="0"/>
              <a:t>Random exploration gives us an opportunity to try out options that we have not known much about. However, due to the randomness, it is possible we end up exploring a bad action which we have confirmed in the past. To avoid such inefficient exploration, one approach is to decrease the parameter ε (ε-greedy) in time and the other is </a:t>
            </a:r>
            <a:r>
              <a:rPr lang="en-US" sz="1800" u="sng" dirty="0"/>
              <a:t>to be optimistic about options with high uncertainty and thus to prefer actions for which we haven’t had a confident value estimation yet</a:t>
            </a:r>
            <a:r>
              <a:rPr lang="en-US" sz="1800" dirty="0"/>
              <a:t>. Or in other words, </a:t>
            </a:r>
            <a:r>
              <a:rPr lang="en-US" sz="1800" u="sng" dirty="0"/>
              <a:t>we favor exploration of actions with a strong potential to have an optimal value.</a:t>
            </a:r>
          </a:p>
          <a:p>
            <a:r>
              <a:rPr lang="en-US" sz="1800" b="1" dirty="0"/>
              <a:t>The Upper Confidence Bounds (UCB)</a:t>
            </a:r>
            <a:r>
              <a:rPr lang="en-US" sz="1800" dirty="0"/>
              <a:t> algorithm measures this</a:t>
            </a:r>
          </a:p>
          <a:p>
            <a:pPr marL="0" indent="0">
              <a:buNone/>
            </a:pPr>
            <a:r>
              <a:rPr lang="en-US" sz="1800" dirty="0"/>
              <a:t>     potential by an upper confidence  bound of the reward value </a:t>
            </a:r>
          </a:p>
          <a:p>
            <a:endParaRPr lang="en-US" sz="1800" dirty="0"/>
          </a:p>
          <a:p>
            <a:endParaRPr lang="en-US" sz="1800" dirty="0"/>
          </a:p>
          <a:p>
            <a:endParaRPr lang="en-US" sz="1800" dirty="0"/>
          </a:p>
        </p:txBody>
      </p:sp>
      <p:pic>
        <p:nvPicPr>
          <p:cNvPr id="4" name="Picture 3">
            <a:extLst>
              <a:ext uri="{FF2B5EF4-FFF2-40B4-BE49-F238E27FC236}">
                <a16:creationId xmlns:a16="http://schemas.microsoft.com/office/drawing/2014/main" id="{0F8F2D98-0651-492D-BCCE-F8F23A30D38E}"/>
              </a:ext>
            </a:extLst>
          </p:cNvPr>
          <p:cNvPicPr>
            <a:picLocks noChangeAspect="1"/>
          </p:cNvPicPr>
          <p:nvPr/>
        </p:nvPicPr>
        <p:blipFill>
          <a:blip r:embed="rId3"/>
          <a:stretch>
            <a:fillRect/>
          </a:stretch>
        </p:blipFill>
        <p:spPr>
          <a:xfrm>
            <a:off x="8226158" y="2962904"/>
            <a:ext cx="3127642" cy="787182"/>
          </a:xfrm>
          <a:prstGeom prst="rect">
            <a:avLst/>
          </a:prstGeom>
        </p:spPr>
      </p:pic>
      <p:sp>
        <p:nvSpPr>
          <p:cNvPr id="2" name="Title 1">
            <a:extLst>
              <a:ext uri="{FF2B5EF4-FFF2-40B4-BE49-F238E27FC236}">
                <a16:creationId xmlns:a16="http://schemas.microsoft.com/office/drawing/2014/main" id="{DEFC6A50-5E1D-4D28-9EF1-9597F9200195}"/>
              </a:ext>
            </a:extLst>
          </p:cNvPr>
          <p:cNvSpPr>
            <a:spLocks noGrp="1"/>
          </p:cNvSpPr>
          <p:nvPr>
            <p:ph type="title"/>
          </p:nvPr>
        </p:nvSpPr>
        <p:spPr>
          <a:xfrm>
            <a:off x="838199" y="365125"/>
            <a:ext cx="10606873" cy="1325563"/>
          </a:xfrm>
        </p:spPr>
        <p:txBody>
          <a:bodyPr>
            <a:normAutofit/>
          </a:bodyPr>
          <a:lstStyle/>
          <a:p>
            <a:r>
              <a:rPr lang="en-US" dirty="0"/>
              <a:t>2.7 Upper-Confidence-Bound Action Selection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BBDF21B-45C7-4707-9AA3-6C3A4AEB3B88}"/>
                  </a:ext>
                </a:extLst>
              </p:cNvPr>
              <p:cNvSpPr txBox="1"/>
              <p:nvPr/>
            </p:nvSpPr>
            <p:spPr>
              <a:xfrm>
                <a:off x="8226158" y="3934559"/>
                <a:ext cx="3127642" cy="1631216"/>
              </a:xfrm>
              <a:prstGeom prst="rect">
                <a:avLst/>
              </a:prstGeom>
              <a:noFill/>
            </p:spPr>
            <p:txBody>
              <a:bodyPr wrap="square" rtlCol="0">
                <a:spAutoFit/>
              </a:bodyPr>
              <a:lstStyle/>
              <a:p>
                <a:pPr marL="171450" indent="-171450">
                  <a:buFont typeface="Arial" panose="020B0604020202020204" pitchFamily="34" charset="0"/>
                  <a:buChar char="•"/>
                </a:pPr>
                <a:r>
                  <a:rPr lang="en-US" sz="1000" dirty="0"/>
                  <a:t>The use of the natural logarithm means that the increases get smaller over time, but are unbounded.</a:t>
                </a:r>
              </a:p>
              <a:p>
                <a:pPr marL="171450" indent="-171450">
                  <a:buFont typeface="Arial" panose="020B0604020202020204" pitchFamily="34" charset="0"/>
                  <a:buChar char="•"/>
                </a:pP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𝑁</m:t>
                        </m:r>
                      </m:e>
                      <m:sub>
                        <m:r>
                          <a:rPr lang="en-US" sz="1000" b="0" i="1" smtClean="0">
                            <a:latin typeface="Cambria Math" panose="02040503050406030204" pitchFamily="18" charset="0"/>
                          </a:rPr>
                          <m:t>𝑡</m:t>
                        </m:r>
                      </m:sub>
                    </m:sSub>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oMath>
                </a14:m>
                <a:r>
                  <a:rPr lang="en-US" sz="1000" dirty="0"/>
                  <a:t> denotes the number of times that action a has been selected.</a:t>
                </a:r>
              </a:p>
              <a:p>
                <a:pPr marL="171450" indent="-171450">
                  <a:buFont typeface="Arial" panose="020B0604020202020204" pitchFamily="34" charset="0"/>
                  <a:buChar char="•"/>
                </a:pPr>
                <a:r>
                  <a:rPr lang="en-US" sz="1000" dirty="0"/>
                  <a:t>C &gt; 0 controls the degree of exploration .</a:t>
                </a:r>
              </a:p>
              <a:p>
                <a:pPr marL="171450" indent="-171450">
                  <a:buFont typeface="Arial" panose="020B0604020202020204" pitchFamily="34" charset="0"/>
                  <a:buChar char="•"/>
                </a:pPr>
                <a:r>
                  <a:rPr lang="en-US" sz="1000" dirty="0"/>
                  <a:t>The square-root term is a measure of the uncertainty or variance in the estimate of a’s value.</a:t>
                </a:r>
              </a:p>
              <a:p>
                <a:pPr marL="171450" indent="-171450">
                  <a:buFont typeface="Arial" panose="020B0604020202020204" pitchFamily="34" charset="0"/>
                  <a:buChar char="•"/>
                </a:pPr>
                <a:r>
                  <a:rPr lang="en-US" sz="1000" dirty="0"/>
                  <a:t>The quantity being </a:t>
                </a:r>
                <a:r>
                  <a:rPr lang="en-US" sz="1000" dirty="0" err="1"/>
                  <a:t>max’ed</a:t>
                </a:r>
                <a:r>
                  <a:rPr lang="en-US" sz="1000" dirty="0"/>
                  <a:t> over is a sort of upper bound on the possible true value of action a, with c determining the confidence level.</a:t>
                </a:r>
              </a:p>
            </p:txBody>
          </p:sp>
        </mc:Choice>
        <mc:Fallback>
          <p:sp>
            <p:nvSpPr>
              <p:cNvPr id="5" name="TextBox 4">
                <a:extLst>
                  <a:ext uri="{FF2B5EF4-FFF2-40B4-BE49-F238E27FC236}">
                    <a16:creationId xmlns:a16="http://schemas.microsoft.com/office/drawing/2014/main" id="{2BBDF21B-45C7-4707-9AA3-6C3A4AEB3B88}"/>
                  </a:ext>
                </a:extLst>
              </p:cNvPr>
              <p:cNvSpPr txBox="1">
                <a:spLocks noRot="1" noChangeAspect="1" noMove="1" noResize="1" noEditPoints="1" noAdjustHandles="1" noChangeArrowheads="1" noChangeShapeType="1" noTextEdit="1"/>
              </p:cNvSpPr>
              <p:nvPr/>
            </p:nvSpPr>
            <p:spPr>
              <a:xfrm>
                <a:off x="8226158" y="3934559"/>
                <a:ext cx="3127642" cy="1631216"/>
              </a:xfrm>
              <a:prstGeom prst="rect">
                <a:avLst/>
              </a:prstGeom>
              <a:blipFill>
                <a:blip r:embed="rId4"/>
                <a:stretch>
                  <a:fillRect b="-149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9EC7AA2-580E-41FC-B24C-7678E21B0D44}"/>
              </a:ext>
            </a:extLst>
          </p:cNvPr>
          <p:cNvPicPr>
            <a:picLocks noChangeAspect="1"/>
          </p:cNvPicPr>
          <p:nvPr/>
        </p:nvPicPr>
        <p:blipFill>
          <a:blip r:embed="rId5"/>
          <a:stretch>
            <a:fillRect/>
          </a:stretch>
        </p:blipFill>
        <p:spPr>
          <a:xfrm>
            <a:off x="188215" y="4099727"/>
            <a:ext cx="5023114" cy="2552285"/>
          </a:xfrm>
          <a:prstGeom prst="rect">
            <a:avLst/>
          </a:prstGeom>
        </p:spPr>
      </p:pic>
      <p:sp>
        <p:nvSpPr>
          <p:cNvPr id="7" name="TextBox 6">
            <a:extLst>
              <a:ext uri="{FF2B5EF4-FFF2-40B4-BE49-F238E27FC236}">
                <a16:creationId xmlns:a16="http://schemas.microsoft.com/office/drawing/2014/main" id="{4B7D2BB6-F77F-4D04-AAD6-0ECAFEFB6027}"/>
              </a:ext>
            </a:extLst>
          </p:cNvPr>
          <p:cNvSpPr txBox="1"/>
          <p:nvPr/>
        </p:nvSpPr>
        <p:spPr>
          <a:xfrm>
            <a:off x="4860548" y="4325124"/>
            <a:ext cx="2759264" cy="1785104"/>
          </a:xfrm>
          <a:prstGeom prst="rect">
            <a:avLst/>
          </a:prstGeom>
          <a:noFill/>
        </p:spPr>
        <p:txBody>
          <a:bodyPr wrap="square" rtlCol="0">
            <a:spAutoFit/>
          </a:bodyPr>
          <a:lstStyle/>
          <a:p>
            <a:pPr marL="171450" indent="-171450">
              <a:buFont typeface="Arial" panose="020B0604020202020204" pitchFamily="34" charset="0"/>
              <a:buChar char="•"/>
            </a:pPr>
            <a:r>
              <a:rPr lang="en-US" sz="1000" dirty="0"/>
              <a:t>UCB often performs well, as shown here, but is more difficult than ϵ-greedy to extend beyond bandits to the more general reinforcement learning settings such as non-stationary problems.</a:t>
            </a:r>
          </a:p>
          <a:p>
            <a:pPr marL="171450" indent="-171450">
              <a:buFont typeface="Arial" panose="020B0604020202020204" pitchFamily="34" charset="0"/>
              <a:buChar char="•"/>
            </a:pPr>
            <a:r>
              <a:rPr lang="en-US" sz="1000" dirty="0"/>
              <a:t>Another difficulty is dealing with large state spaces, particularly when using function approximation.</a:t>
            </a:r>
          </a:p>
          <a:p>
            <a:pPr marL="171450" indent="-171450">
              <a:buFont typeface="Arial" panose="020B0604020202020204" pitchFamily="34" charset="0"/>
              <a:buChar char="•"/>
            </a:pPr>
            <a:r>
              <a:rPr lang="en-US" sz="1000" dirty="0"/>
              <a:t>In these more advanced settings the idea of UCB action selection is usually not practical.</a:t>
            </a:r>
          </a:p>
          <a:p>
            <a:pPr marL="171450" indent="-171450">
              <a:buFont typeface="Arial" panose="020B0604020202020204" pitchFamily="34" charset="0"/>
              <a:buChar char="•"/>
            </a:pPr>
            <a:endParaRPr lang="en-US" sz="1000" dirty="0"/>
          </a:p>
        </p:txBody>
      </p:sp>
      <p:pic>
        <p:nvPicPr>
          <p:cNvPr id="8" name="Picture 7">
            <a:extLst>
              <a:ext uri="{FF2B5EF4-FFF2-40B4-BE49-F238E27FC236}">
                <a16:creationId xmlns:a16="http://schemas.microsoft.com/office/drawing/2014/main" id="{EBB54D8A-95EA-4E23-A687-9F6E4BF8F3E9}"/>
              </a:ext>
            </a:extLst>
          </p:cNvPr>
          <p:cNvPicPr>
            <a:picLocks noChangeAspect="1"/>
          </p:cNvPicPr>
          <p:nvPr/>
        </p:nvPicPr>
        <p:blipFill>
          <a:blip r:embed="rId6"/>
          <a:stretch>
            <a:fillRect/>
          </a:stretch>
        </p:blipFill>
        <p:spPr>
          <a:xfrm>
            <a:off x="6746899" y="6110228"/>
            <a:ext cx="5301073" cy="665964"/>
          </a:xfrm>
          <a:prstGeom prst="rect">
            <a:avLst/>
          </a:prstGeom>
        </p:spPr>
      </p:pic>
      <p:cxnSp>
        <p:nvCxnSpPr>
          <p:cNvPr id="10" name="Straight Arrow Connector 9">
            <a:extLst>
              <a:ext uri="{FF2B5EF4-FFF2-40B4-BE49-F238E27FC236}">
                <a16:creationId xmlns:a16="http://schemas.microsoft.com/office/drawing/2014/main" id="{8C941DDD-929E-4F1F-B244-1759D0ED7057}"/>
              </a:ext>
            </a:extLst>
          </p:cNvPr>
          <p:cNvCxnSpPr/>
          <p:nvPr/>
        </p:nvCxnSpPr>
        <p:spPr>
          <a:xfrm flipV="1">
            <a:off x="6980673" y="3475792"/>
            <a:ext cx="1138395" cy="2742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4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3BCB6-AA53-4C64-BE23-3D0A7D59EEB1}"/>
                  </a:ext>
                </a:extLst>
              </p:cNvPr>
              <p:cNvSpPr>
                <a:spLocks noGrp="1"/>
              </p:cNvSpPr>
              <p:nvPr>
                <p:ph idx="1"/>
              </p:nvPr>
            </p:nvSpPr>
            <p:spPr/>
            <p:txBody>
              <a:bodyPr>
                <a:normAutofit/>
              </a:bodyPr>
              <a:lstStyle/>
              <a:p>
                <a:r>
                  <a:rPr lang="en-US" sz="1800" dirty="0"/>
                  <a:t>This is another method that estimate action values and use those estimates to select actions. </a:t>
                </a:r>
              </a:p>
              <a:p>
                <a:r>
                  <a:rPr lang="en-US" sz="1800" dirty="0"/>
                  <a:t>Learn a numerical preference,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𝐻</m:t>
                        </m:r>
                      </m:e>
                      <m:sub>
                        <m:r>
                          <a:rPr lang="en-US" sz="1800" i="1" dirty="0" smtClean="0">
                            <a:latin typeface="Cambria Math" panose="02040503050406030204" pitchFamily="18" charset="0"/>
                          </a:rPr>
                          <m:t>𝑡</m:t>
                        </m:r>
                      </m:sub>
                    </m:sSub>
                    <m:r>
                      <a:rPr lang="en-US" sz="1800" i="1" dirty="0">
                        <a:latin typeface="Cambria Math" panose="02040503050406030204" pitchFamily="18" charset="0"/>
                      </a:rPr>
                      <m:t>(</m:t>
                    </m:r>
                    <m:r>
                      <a:rPr lang="en-US" sz="1800" i="1" dirty="0">
                        <a:latin typeface="Cambria Math" panose="02040503050406030204" pitchFamily="18" charset="0"/>
                      </a:rPr>
                      <m:t>𝑎</m:t>
                    </m:r>
                    <m:r>
                      <a:rPr lang="en-US" sz="1800" i="1" dirty="0">
                        <a:latin typeface="Cambria Math" panose="02040503050406030204" pitchFamily="18" charset="0"/>
                      </a:rPr>
                      <m:t>)</m:t>
                    </m:r>
                  </m:oMath>
                </a14:m>
                <a:r>
                  <a:rPr lang="en-US" sz="1800" dirty="0"/>
                  <a:t>, for each action which causes it to select the higher preference actions more frequently. </a:t>
                </a:r>
              </a:p>
              <a:p>
                <a:r>
                  <a:rPr lang="en-US" sz="1800" dirty="0"/>
                  <a:t>The preferences are calculated using a </a:t>
                </a:r>
                <a:r>
                  <a:rPr lang="en-US" sz="1800" i="1" dirty="0"/>
                  <a:t>soft-max distribution:</a:t>
                </a:r>
                <a:endParaRPr lang="en-US" sz="1800" dirty="0"/>
              </a:p>
              <a:p>
                <a:endParaRPr lang="en-US" sz="1800" dirty="0"/>
              </a:p>
              <a:p>
                <a:endParaRPr lang="en-US" sz="1800" dirty="0"/>
              </a:p>
            </p:txBody>
          </p:sp>
        </mc:Choice>
        <mc:Fallback>
          <p:sp>
            <p:nvSpPr>
              <p:cNvPr id="3" name="Content Placeholder 2">
                <a:extLst>
                  <a:ext uri="{FF2B5EF4-FFF2-40B4-BE49-F238E27FC236}">
                    <a16:creationId xmlns:a16="http://schemas.microsoft.com/office/drawing/2014/main" id="{D353BCB6-AA53-4C64-BE23-3D0A7D59EEB1}"/>
                  </a:ext>
                </a:extLst>
              </p:cNvPr>
              <p:cNvSpPr>
                <a:spLocks noGrp="1" noRot="1" noChangeAspect="1" noMove="1" noResize="1" noEditPoints="1" noAdjustHandles="1" noChangeArrowheads="1" noChangeShapeType="1" noTextEdit="1"/>
              </p:cNvSpPr>
              <p:nvPr>
                <p:ph idx="1"/>
              </p:nvPr>
            </p:nvSpPr>
            <p:spPr>
              <a:blipFill>
                <a:blip r:embed="rId3"/>
                <a:stretch>
                  <a:fillRect l="-406" t="-12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DBEE913-C201-4B4D-8E02-6C2B0D0D2B8B}"/>
              </a:ext>
            </a:extLst>
          </p:cNvPr>
          <p:cNvPicPr>
            <a:picLocks noChangeAspect="1"/>
          </p:cNvPicPr>
          <p:nvPr/>
        </p:nvPicPr>
        <p:blipFill>
          <a:blip r:embed="rId4"/>
          <a:stretch>
            <a:fillRect/>
          </a:stretch>
        </p:blipFill>
        <p:spPr>
          <a:xfrm>
            <a:off x="7094136" y="2553051"/>
            <a:ext cx="4068746" cy="916141"/>
          </a:xfrm>
          <a:prstGeom prst="rect">
            <a:avLst/>
          </a:prstGeom>
        </p:spPr>
      </p:pic>
      <p:sp>
        <p:nvSpPr>
          <p:cNvPr id="2" name="Title 1">
            <a:extLst>
              <a:ext uri="{FF2B5EF4-FFF2-40B4-BE49-F238E27FC236}">
                <a16:creationId xmlns:a16="http://schemas.microsoft.com/office/drawing/2014/main" id="{924CA4C7-721E-4DC1-81BE-12CC2048CC24}"/>
              </a:ext>
            </a:extLst>
          </p:cNvPr>
          <p:cNvSpPr>
            <a:spLocks noGrp="1"/>
          </p:cNvSpPr>
          <p:nvPr>
            <p:ph type="title"/>
          </p:nvPr>
        </p:nvSpPr>
        <p:spPr/>
        <p:txBody>
          <a:bodyPr/>
          <a:lstStyle/>
          <a:p>
            <a:r>
              <a:rPr lang="en-US" dirty="0"/>
              <a:t>2.8 Gradient Bandit Algorithms</a:t>
            </a:r>
          </a:p>
        </p:txBody>
      </p:sp>
      <p:pic>
        <p:nvPicPr>
          <p:cNvPr id="5" name="Picture 4">
            <a:extLst>
              <a:ext uri="{FF2B5EF4-FFF2-40B4-BE49-F238E27FC236}">
                <a16:creationId xmlns:a16="http://schemas.microsoft.com/office/drawing/2014/main" id="{BD2B99D6-4B94-41A6-9646-ECABDB836C2A}"/>
              </a:ext>
            </a:extLst>
          </p:cNvPr>
          <p:cNvPicPr>
            <a:picLocks noChangeAspect="1"/>
          </p:cNvPicPr>
          <p:nvPr/>
        </p:nvPicPr>
        <p:blipFill>
          <a:blip r:embed="rId5"/>
          <a:stretch>
            <a:fillRect/>
          </a:stretch>
        </p:blipFill>
        <p:spPr>
          <a:xfrm>
            <a:off x="542244" y="3607643"/>
            <a:ext cx="5945313" cy="3063875"/>
          </a:xfrm>
          <a:prstGeom prst="rect">
            <a:avLst/>
          </a:prstGeom>
        </p:spPr>
      </p:pic>
      <p:sp>
        <p:nvSpPr>
          <p:cNvPr id="6" name="TextBox 5">
            <a:extLst>
              <a:ext uri="{FF2B5EF4-FFF2-40B4-BE49-F238E27FC236}">
                <a16:creationId xmlns:a16="http://schemas.microsoft.com/office/drawing/2014/main" id="{9DFD177C-ADAA-49AA-A31E-CEAC5735CF86}"/>
              </a:ext>
            </a:extLst>
          </p:cNvPr>
          <p:cNvSpPr txBox="1"/>
          <p:nvPr/>
        </p:nvSpPr>
        <p:spPr>
          <a:xfrm>
            <a:off x="6783513" y="3693030"/>
            <a:ext cx="5134708"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Gradient bandit algorithm is an instance of stochastic approximation to gradient ascent.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algorithm has robust convergence properties. For example, we could have set it to zero, or to 1000, and the algorithm would still be an instance of stochastic gradient ascent.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choice of the baseline does not affect the expected update of the algorithm, but it does affect the variance of the update and thus the rate of convergence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Choosing it as the average of the rewards may not be the very best, but it is simple and works well in practice</a:t>
            </a:r>
          </a:p>
        </p:txBody>
      </p:sp>
    </p:spTree>
    <p:extLst>
      <p:ext uri="{BB962C8B-B14F-4D97-AF65-F5344CB8AC3E}">
        <p14:creationId xmlns:p14="http://schemas.microsoft.com/office/powerpoint/2010/main" val="384141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53BCB6-AA53-4C64-BE23-3D0A7D59EEB1}"/>
                  </a:ext>
                </a:extLst>
              </p:cNvPr>
              <p:cNvSpPr>
                <a:spLocks noGrp="1"/>
              </p:cNvSpPr>
              <p:nvPr>
                <p:ph idx="1"/>
              </p:nvPr>
            </p:nvSpPr>
            <p:spPr/>
            <p:txBody>
              <a:bodyPr>
                <a:normAutofit/>
              </a:bodyPr>
              <a:lstStyle/>
              <a:p>
                <a:r>
                  <a:rPr lang="en-US" sz="1800" dirty="0"/>
                  <a:t>Update preference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𝑡</m:t>
                        </m:r>
                      </m:sub>
                    </m:sSub>
                    <m:d>
                      <m:dPr>
                        <m:ctrlPr>
                          <a:rPr lang="en-US" sz="1800" i="1" dirty="0">
                            <a:latin typeface="Cambria Math" panose="02040503050406030204" pitchFamily="18" charset="0"/>
                          </a:rPr>
                        </m:ctrlPr>
                      </m:dPr>
                      <m:e>
                        <m:r>
                          <a:rPr lang="en-US" sz="1800" i="1" dirty="0">
                            <a:latin typeface="Cambria Math" panose="02040503050406030204" pitchFamily="18" charset="0"/>
                          </a:rPr>
                          <m:t>𝑎</m:t>
                        </m:r>
                      </m:e>
                    </m:d>
                  </m:oMath>
                </a14:m>
                <a:r>
                  <a:rPr lang="en-US" sz="1800" dirty="0"/>
                  <a:t> with SGA</a:t>
                </a:r>
              </a:p>
              <a:p>
                <a:endParaRPr lang="en-US" sz="1800" dirty="0"/>
              </a:p>
              <a:p>
                <a:endParaRPr lang="en-US" sz="1800" dirty="0"/>
              </a:p>
              <a:p>
                <a:endParaRPr lang="en-US" sz="1800" dirty="0"/>
              </a:p>
              <a:p>
                <a:endParaRPr lang="en-US" sz="1800" dirty="0"/>
              </a:p>
              <a:p>
                <a:r>
                  <a:rPr lang="en-US" sz="1800" dirty="0"/>
                  <a:t>Baseline </a:t>
                </a:r>
                <a14:m>
                  <m:oMath xmlns:m="http://schemas.openxmlformats.org/officeDocument/2006/math">
                    <m:acc>
                      <m:accPr>
                        <m:chr m:val="̅"/>
                        <m:ctrlPr>
                          <a:rPr lang="en-US" sz="1800" i="1" smtClean="0">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e>
                    </m:acc>
                  </m:oMath>
                </a14:m>
                <a:r>
                  <a:rPr lang="en-US" sz="1800" dirty="0"/>
                  <a:t>: average of all rewards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𝑡</m:t>
                        </m:r>
                      </m:sub>
                    </m:sSub>
                  </m:oMath>
                </a14:m>
                <a:endParaRPr lang="en-US" sz="1800" dirty="0"/>
              </a:p>
              <a:p>
                <a:pPr lvl="1"/>
                <a:r>
                  <a:rPr lang="en-US" sz="1400" dirty="0"/>
                  <a:t>Increase probability if reward is above baseline</a:t>
                </a:r>
              </a:p>
              <a:p>
                <a:pPr lvl="1"/>
                <a:r>
                  <a:rPr lang="en-US" sz="1400" dirty="0"/>
                  <a:t>Decrease probability if reward is below baseline</a:t>
                </a:r>
              </a:p>
              <a:p>
                <a:endParaRPr lang="en-US" sz="1800" dirty="0"/>
              </a:p>
            </p:txBody>
          </p:sp>
        </mc:Choice>
        <mc:Fallback>
          <p:sp>
            <p:nvSpPr>
              <p:cNvPr id="3" name="Content Placeholder 2">
                <a:extLst>
                  <a:ext uri="{FF2B5EF4-FFF2-40B4-BE49-F238E27FC236}">
                    <a16:creationId xmlns:a16="http://schemas.microsoft.com/office/drawing/2014/main" id="{D353BCB6-AA53-4C64-BE23-3D0A7D59EEB1}"/>
                  </a:ext>
                </a:extLst>
              </p:cNvPr>
              <p:cNvSpPr>
                <a:spLocks noGrp="1" noRot="1" noChangeAspect="1" noMove="1" noResize="1" noEditPoints="1" noAdjustHandles="1" noChangeArrowheads="1" noChangeShapeType="1" noTextEdit="1"/>
              </p:cNvSpPr>
              <p:nvPr>
                <p:ph idx="1"/>
              </p:nvPr>
            </p:nvSpPr>
            <p:spPr>
              <a:blipFill>
                <a:blip r:embed="rId3"/>
                <a:stretch>
                  <a:fillRect l="-406" t="-12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924CA4C7-721E-4DC1-81BE-12CC2048CC24}"/>
              </a:ext>
            </a:extLst>
          </p:cNvPr>
          <p:cNvSpPr>
            <a:spLocks noGrp="1"/>
          </p:cNvSpPr>
          <p:nvPr>
            <p:ph type="title"/>
          </p:nvPr>
        </p:nvSpPr>
        <p:spPr/>
        <p:txBody>
          <a:bodyPr/>
          <a:lstStyle/>
          <a:p>
            <a:r>
              <a:rPr lang="en-US" dirty="0"/>
              <a:t>2.8 Gradient Bandit Algorithms: Stochastic Gradient ASCENT</a:t>
            </a:r>
          </a:p>
        </p:txBody>
      </p:sp>
      <p:pic>
        <p:nvPicPr>
          <p:cNvPr id="7" name="Picture 6">
            <a:extLst>
              <a:ext uri="{FF2B5EF4-FFF2-40B4-BE49-F238E27FC236}">
                <a16:creationId xmlns:a16="http://schemas.microsoft.com/office/drawing/2014/main" id="{2F316052-00E4-4ECC-814B-0C6F3920FA07}"/>
              </a:ext>
            </a:extLst>
          </p:cNvPr>
          <p:cNvPicPr>
            <a:picLocks noChangeAspect="1"/>
          </p:cNvPicPr>
          <p:nvPr/>
        </p:nvPicPr>
        <p:blipFill>
          <a:blip r:embed="rId4"/>
          <a:stretch>
            <a:fillRect/>
          </a:stretch>
        </p:blipFill>
        <p:spPr>
          <a:xfrm>
            <a:off x="1675562" y="2242500"/>
            <a:ext cx="8077200" cy="1171575"/>
          </a:xfrm>
          <a:prstGeom prst="rect">
            <a:avLst/>
          </a:prstGeom>
        </p:spPr>
      </p:pic>
    </p:spTree>
    <p:extLst>
      <p:ext uri="{BB962C8B-B14F-4D97-AF65-F5344CB8AC3E}">
        <p14:creationId xmlns:p14="http://schemas.microsoft.com/office/powerpoint/2010/main" val="326600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C101-8FF5-4942-876D-A47B0A260CFE}"/>
              </a:ext>
            </a:extLst>
          </p:cNvPr>
          <p:cNvSpPr>
            <a:spLocks noGrp="1"/>
          </p:cNvSpPr>
          <p:nvPr>
            <p:ph type="title"/>
          </p:nvPr>
        </p:nvSpPr>
        <p:spPr/>
        <p:txBody>
          <a:bodyPr/>
          <a:lstStyle/>
          <a:p>
            <a:r>
              <a:rPr lang="en-US" dirty="0"/>
              <a:t>2.9 Associative Search (Contextual Bandits)</a:t>
            </a:r>
          </a:p>
        </p:txBody>
      </p:sp>
      <p:sp>
        <p:nvSpPr>
          <p:cNvPr id="3" name="Content Placeholder 2">
            <a:extLst>
              <a:ext uri="{FF2B5EF4-FFF2-40B4-BE49-F238E27FC236}">
                <a16:creationId xmlns:a16="http://schemas.microsoft.com/office/drawing/2014/main" id="{C91BE265-7200-43F7-85A1-448E9D854820}"/>
              </a:ext>
            </a:extLst>
          </p:cNvPr>
          <p:cNvSpPr>
            <a:spLocks noGrp="1"/>
          </p:cNvSpPr>
          <p:nvPr>
            <p:ph idx="1"/>
          </p:nvPr>
        </p:nvSpPr>
        <p:spPr/>
        <p:txBody>
          <a:bodyPr>
            <a:normAutofit/>
          </a:bodyPr>
          <a:lstStyle/>
          <a:p>
            <a:endParaRPr lang="en-US" sz="1800" dirty="0"/>
          </a:p>
          <a:p>
            <a:endParaRPr lang="en-US" sz="1800" dirty="0"/>
          </a:p>
          <a:p>
            <a:endParaRPr lang="en-US" sz="1800" dirty="0"/>
          </a:p>
        </p:txBody>
      </p:sp>
      <p:sp>
        <p:nvSpPr>
          <p:cNvPr id="4" name="TextBox 3">
            <a:extLst>
              <a:ext uri="{FF2B5EF4-FFF2-40B4-BE49-F238E27FC236}">
                <a16:creationId xmlns:a16="http://schemas.microsoft.com/office/drawing/2014/main" id="{AF803BE1-EC05-4F8C-9BD6-F9C8143BA231}"/>
              </a:ext>
            </a:extLst>
          </p:cNvPr>
          <p:cNvSpPr txBox="1"/>
          <p:nvPr/>
        </p:nvSpPr>
        <p:spPr>
          <a:xfrm>
            <a:off x="838200" y="1690688"/>
            <a:ext cx="104159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Observe some </a:t>
            </a:r>
            <a:r>
              <a:rPr lang="en-US" i="1" dirty="0"/>
              <a:t>context </a:t>
            </a:r>
            <a:r>
              <a:rPr lang="en-US" dirty="0"/>
              <a:t>that can help decision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Intermediate between multi-armed bandit and full RL problem</a:t>
            </a:r>
          </a:p>
          <a:p>
            <a:pPr marL="742950" lvl="1" indent="-285750">
              <a:buFont typeface="Arial" panose="020B0604020202020204" pitchFamily="34" charset="0"/>
              <a:buChar char="•"/>
            </a:pPr>
            <a:r>
              <a:rPr lang="en-US" dirty="0"/>
              <a:t>Need to learn a </a:t>
            </a:r>
            <a:r>
              <a:rPr lang="en-US" b="1" dirty="0"/>
              <a:t>policy</a:t>
            </a:r>
            <a:r>
              <a:rPr lang="en-US" dirty="0"/>
              <a:t> to </a:t>
            </a:r>
            <a:r>
              <a:rPr lang="en-US" i="1" dirty="0"/>
              <a:t>associate</a:t>
            </a:r>
            <a:r>
              <a:rPr lang="en-US" dirty="0"/>
              <a:t> observations and actions</a:t>
            </a:r>
          </a:p>
          <a:p>
            <a:pPr marL="742950" lvl="1" indent="-285750">
              <a:buFont typeface="Arial" panose="020B0604020202020204" pitchFamily="34" charset="0"/>
              <a:buChar char="•"/>
            </a:pPr>
            <a:r>
              <a:rPr lang="en-US" dirty="0"/>
              <a:t>Each action only affects immediate reward</a:t>
            </a:r>
          </a:p>
        </p:txBody>
      </p:sp>
      <p:pic>
        <p:nvPicPr>
          <p:cNvPr id="5" name="Picture 4">
            <a:extLst>
              <a:ext uri="{FF2B5EF4-FFF2-40B4-BE49-F238E27FC236}">
                <a16:creationId xmlns:a16="http://schemas.microsoft.com/office/drawing/2014/main" id="{5CD945AB-98A1-4394-B7AC-99C5292C3A99}"/>
              </a:ext>
            </a:extLst>
          </p:cNvPr>
          <p:cNvPicPr>
            <a:picLocks noChangeAspect="1"/>
          </p:cNvPicPr>
          <p:nvPr/>
        </p:nvPicPr>
        <p:blipFill>
          <a:blip r:embed="rId3"/>
          <a:stretch>
            <a:fillRect/>
          </a:stretch>
        </p:blipFill>
        <p:spPr>
          <a:xfrm>
            <a:off x="2309917" y="3379154"/>
            <a:ext cx="7210425" cy="2228850"/>
          </a:xfrm>
          <a:prstGeom prst="rect">
            <a:avLst/>
          </a:prstGeom>
        </p:spPr>
      </p:pic>
      <p:sp>
        <p:nvSpPr>
          <p:cNvPr id="6" name="Rectangle 5">
            <a:extLst>
              <a:ext uri="{FF2B5EF4-FFF2-40B4-BE49-F238E27FC236}">
                <a16:creationId xmlns:a16="http://schemas.microsoft.com/office/drawing/2014/main" id="{6BA7A7B0-7213-42B2-A724-BE1EA7A49904}"/>
              </a:ext>
            </a:extLst>
          </p:cNvPr>
          <p:cNvSpPr/>
          <p:nvPr/>
        </p:nvSpPr>
        <p:spPr>
          <a:xfrm>
            <a:off x="2088852" y="5608004"/>
            <a:ext cx="7431490" cy="954107"/>
          </a:xfrm>
          <a:prstGeom prst="rect">
            <a:avLst/>
          </a:prstGeom>
        </p:spPr>
        <p:txBody>
          <a:bodyPr wrap="square">
            <a:spAutoFit/>
          </a:bodyPr>
          <a:lstStyle/>
          <a:p>
            <a:pPr lvl="1"/>
            <a:r>
              <a:rPr lang="en-US" sz="1400" b="1" dirty="0"/>
              <a:t>Example</a:t>
            </a:r>
            <a:r>
              <a:rPr lang="en-US" sz="1400" dirty="0"/>
              <a:t>: Suppose you are facing an actual slot machine that changes the color of its display . Now you can learn a policy associating each task, signaled by the color you see, with the best action to take when facing that task—for instance, if red, select arm 1; if green, select arm 2as it changes its action values.</a:t>
            </a:r>
          </a:p>
        </p:txBody>
      </p:sp>
    </p:spTree>
    <p:extLst>
      <p:ext uri="{BB962C8B-B14F-4D97-AF65-F5344CB8AC3E}">
        <p14:creationId xmlns:p14="http://schemas.microsoft.com/office/powerpoint/2010/main" val="411464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3590</TotalTime>
  <Words>1672</Words>
  <Application>Microsoft Office PowerPoint</Application>
  <PresentationFormat>Widescreen</PresentationFormat>
  <Paragraphs>119</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CMTI10</vt:lpstr>
      <vt:lpstr>Office Theme</vt:lpstr>
      <vt:lpstr>Chapter 2</vt:lpstr>
      <vt:lpstr>Agenda/Announcements</vt:lpstr>
      <vt:lpstr>2.4 Incremental Implementation</vt:lpstr>
      <vt:lpstr>2.5 Tracking a Nonstationary Problem</vt:lpstr>
      <vt:lpstr>2.6 Optimistic Initial Values</vt:lpstr>
      <vt:lpstr>2.7 Upper-Confidence-Bound Action Selection</vt:lpstr>
      <vt:lpstr>2.8 Gradient Bandit Algorithms</vt:lpstr>
      <vt:lpstr>2.8 Gradient Bandit Algorithms: Stochastic Gradient ASCENT</vt:lpstr>
      <vt:lpstr>2.9 Associative Search (Contextual Bandits)</vt:lpstr>
      <vt:lpstr>2.10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felipe valdez</dc:creator>
  <cp:lastModifiedBy>felipe valdez</cp:lastModifiedBy>
  <cp:revision>85</cp:revision>
  <dcterms:created xsi:type="dcterms:W3CDTF">2019-11-25T18:36:24Z</dcterms:created>
  <dcterms:modified xsi:type="dcterms:W3CDTF">2019-12-03T03:31:44Z</dcterms:modified>
</cp:coreProperties>
</file>