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LgBkhaZaNbkYSFkPp+5WUTLc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FAA8E7-F736-48B2-86A8-382EF419BF5E}">
  <a:tblStyle styleId="{61FAA8E7-F736-48B2-86A8-382EF419BF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b7f737df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cb7f737df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function for a given policy pi. Could be random or greedy or whatever.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a given state.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all actions, with policy.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probability of going to the next state, getting a reward with the given action.</a:t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we improve the value function </a:t>
            </a:r>
            <a:r>
              <a:rPr lang="en-US"/>
              <a:t>iteratively</a:t>
            </a:r>
            <a:r>
              <a:rPr lang="en-US"/>
              <a:t> and it is proven to converge to v_pi</a:t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488344" y="2196713"/>
            <a:ext cx="616731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384724" y="1216356"/>
            <a:ext cx="8374551" cy="215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84724" y="1216356"/>
            <a:ext cx="8374551" cy="215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3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7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jp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3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incompleteideas.net/book/the-book-2nd.html" TargetMode="External"/><Relationship Id="rId4" Type="http://schemas.openxmlformats.org/officeDocument/2006/relationships/hyperlink" Target="https://www.slideshare.net/SeungJaeLee17/reinforcement-learning-an-introduction-chapter-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800101" y="422643"/>
            <a:ext cx="7308056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Reinforcement Learning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Richard Sutton </a:t>
            </a:r>
            <a:endParaRPr/>
          </a:p>
        </p:txBody>
      </p:sp>
      <p:sp>
        <p:nvSpPr>
          <p:cNvPr id="44" name="Google Shape;44;p1"/>
          <p:cNvSpPr txBox="1"/>
          <p:nvPr>
            <p:ph type="ctrTitle"/>
          </p:nvPr>
        </p:nvSpPr>
        <p:spPr>
          <a:xfrm>
            <a:off x="1143000" y="2185154"/>
            <a:ext cx="6858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4 </a:t>
            </a:r>
            <a:br>
              <a:rPr lang="en-US" sz="3200"/>
            </a:br>
            <a:r>
              <a:rPr lang="en-US" sz="3200"/>
              <a:t>Dynamic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384724" y="503825"/>
            <a:ext cx="46564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Improvement Theorem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384724" y="1216356"/>
            <a:ext cx="42595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policies	, if for all state	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384724" y="2759402"/>
            <a:ext cx="6083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Then,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1410617" y="2759402"/>
            <a:ext cx="33889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is at least as good a policy as	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384724" y="4075881"/>
            <a:ext cx="142811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(Strict inequality if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3609090" y="4075881"/>
            <a:ext cx="8509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3116670" y="1858022"/>
            <a:ext cx="2991491" cy="4042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1457621" y="1209634"/>
            <a:ext cx="513300" cy="30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3769592" y="1242172"/>
            <a:ext cx="729023" cy="2409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3209593" y="3363518"/>
            <a:ext cx="2724769" cy="49457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4534615" y="2854544"/>
            <a:ext cx="183624" cy="1508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1111547" y="2797105"/>
            <a:ext cx="183624" cy="2082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909933" y="4094291"/>
            <a:ext cx="1670034" cy="24092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384724" y="503825"/>
            <a:ext cx="31400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Improvement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475248" y="1176351"/>
            <a:ext cx="6019165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Find better policies with the computed value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a new 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greedy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Satisfies the conditions of Policy Improvement Theorem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467792" y="1576671"/>
            <a:ext cx="166824" cy="189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901449" y="2769672"/>
            <a:ext cx="5307132" cy="15250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7497324" y="303190"/>
            <a:ext cx="1310789" cy="10896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7464742" y="1722139"/>
            <a:ext cx="1351258" cy="11205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7464742" y="3242161"/>
            <a:ext cx="1355378" cy="109996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384724" y="503825"/>
            <a:ext cx="54825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Guarantees of Policy Improvement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475248" y="1216356"/>
            <a:ext cx="61417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	,         then the Bellman Optimality Equation holds.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384724" y="3273751"/>
            <a:ext cx="78657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→	Policy Improvement always returns a better policy unless already optimal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1365215" y="1783630"/>
            <a:ext cx="6418782" cy="1258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1156695" y="1338847"/>
            <a:ext cx="796423" cy="173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384724" y="503825"/>
            <a:ext cx="23507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475248" y="1176351"/>
            <a:ext cx="7013575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Repeat 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 Evaluation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 Improvement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Guaranteed improvement for each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Guaranteed convergence in finite number of steps for finite MDPs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009192" y="2955801"/>
            <a:ext cx="7092551" cy="396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384724" y="503825"/>
            <a:ext cx="41033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 in Practice</a:t>
            </a:r>
            <a:endParaRPr/>
          </a:p>
        </p:txBody>
      </p:sp>
      <p:sp>
        <p:nvSpPr>
          <p:cNvPr id="224" name="Google Shape;224;p13"/>
          <p:cNvSpPr txBox="1"/>
          <p:nvPr/>
        </p:nvSpPr>
        <p:spPr>
          <a:xfrm>
            <a:off x="475248" y="1176351"/>
            <a:ext cx="576834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Initialize	        with	   for quicker policy evaluation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Often converges in surprisingly few iterations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1808846" y="1333422"/>
            <a:ext cx="538523" cy="22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2969769" y="1333422"/>
            <a:ext cx="345399" cy="2234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2395494" y="1972802"/>
            <a:ext cx="4348745" cy="29557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384724" y="503825"/>
            <a:ext cx="23126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Iteration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475248" y="1162309"/>
            <a:ext cx="7531100" cy="141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“Truncate” policy evaluation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Don’t wait until                                  	is sufficiently small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Update state values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once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each state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Evaluation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improvement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be simplified to one update operation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Bellman optimality equation turned into an update rule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2584219" y="1570871"/>
            <a:ext cx="1656671" cy="2586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1520124" y="3044843"/>
            <a:ext cx="6103710" cy="14941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6913125" y="486332"/>
            <a:ext cx="1872683" cy="12117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384724" y="503825"/>
            <a:ext cx="4065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Iteration in Practice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475248" y="1216356"/>
            <a:ext cx="58191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Terminate when                           	is sufficiently small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2584219" y="1266072"/>
            <a:ext cx="1656671" cy="2586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1819073" y="2059875"/>
            <a:ext cx="5457852" cy="25157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384724" y="503825"/>
            <a:ext cx="59804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Dynamic Programming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475248" y="1162309"/>
            <a:ext cx="6713855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Don’t sweep over the entire state set systematically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Some states are updated multiple times before other state is updated once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Order/skip states to propagate information efficiently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intermix with real-time interaction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Update states according to the agent’s experience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Allow focusing updates to relevant states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converge, all states must be continuously updated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384724" y="503825"/>
            <a:ext cx="43599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Generalized Policy Iteration</a:t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475248" y="1162309"/>
            <a:ext cx="7362190" cy="147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Idea of interaction between policy evaluation and policy improvement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 improved w.r.t. value function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Value function updated for new policy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Describes most RL methods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Stabilized process guarantees optimal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1779609" y="2782025"/>
            <a:ext cx="1308080" cy="20057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4746476" y="2938255"/>
            <a:ext cx="3017889" cy="16830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384724" y="503825"/>
            <a:ext cx="56451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Efficiency of Dynamic Programming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475248" y="1162309"/>
            <a:ext cx="7196455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Polynomial in	      and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Exponentially faster than direct search in policy space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More practical than linear programming methods in larger problems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Asynchronous DP preferred for large state spaces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Typically converge faster than their worst-case guarantee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Initial values can help faster convergence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2359695" y="1239722"/>
            <a:ext cx="294124" cy="290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3251368" y="1239722"/>
            <a:ext cx="327939" cy="2907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5661963" y="1530471"/>
            <a:ext cx="495973" cy="2907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384724" y="503825"/>
            <a:ext cx="36366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Programming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475248" y="1176351"/>
            <a:ext cx="8225790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Algorithms to compute optimal policies with 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perfect model of environment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value functions to structure searching for good policies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Foundation of all methods hereafter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2722119" y="3052643"/>
            <a:ext cx="1428750" cy="878205"/>
            <a:chOff x="2722119" y="3052643"/>
            <a:chExt cx="1428750" cy="878205"/>
          </a:xfrm>
        </p:grpSpPr>
        <p:sp>
          <p:nvSpPr>
            <p:cNvPr id="52" name="Google Shape;52;p2"/>
            <p:cNvSpPr/>
            <p:nvPr/>
          </p:nvSpPr>
          <p:spPr>
            <a:xfrm>
              <a:off x="2722119" y="3052643"/>
              <a:ext cx="1428750" cy="878205"/>
            </a:xfrm>
            <a:custGeom>
              <a:rect b="b" l="l" r="r" t="t"/>
              <a:pathLst>
                <a:path extrusionOk="0" h="878204" w="1428750">
                  <a:moveTo>
                    <a:pt x="1282247" y="878098"/>
                  </a:moveTo>
                  <a:lnTo>
                    <a:pt x="146349" y="878098"/>
                  </a:lnTo>
                  <a:lnTo>
                    <a:pt x="100092" y="870637"/>
                  </a:lnTo>
                  <a:lnTo>
                    <a:pt x="59918" y="849860"/>
                  </a:lnTo>
                  <a:lnTo>
                    <a:pt x="28237" y="818179"/>
                  </a:lnTo>
                  <a:lnTo>
                    <a:pt x="7461" y="778005"/>
                  </a:lnTo>
                  <a:lnTo>
                    <a:pt x="0" y="731748"/>
                  </a:lnTo>
                  <a:lnTo>
                    <a:pt x="0" y="146349"/>
                  </a:lnTo>
                  <a:lnTo>
                    <a:pt x="7461" y="100092"/>
                  </a:lnTo>
                  <a:lnTo>
                    <a:pt x="28237" y="59918"/>
                  </a:lnTo>
                  <a:lnTo>
                    <a:pt x="59918" y="28237"/>
                  </a:lnTo>
                  <a:lnTo>
                    <a:pt x="100092" y="7461"/>
                  </a:lnTo>
                  <a:lnTo>
                    <a:pt x="146349" y="0"/>
                  </a:lnTo>
                  <a:lnTo>
                    <a:pt x="1282247" y="0"/>
                  </a:lnTo>
                  <a:lnTo>
                    <a:pt x="1338250" y="11143"/>
                  </a:lnTo>
                  <a:lnTo>
                    <a:pt x="1385722" y="42874"/>
                  </a:lnTo>
                  <a:lnTo>
                    <a:pt x="1417453" y="90346"/>
                  </a:lnTo>
                  <a:lnTo>
                    <a:pt x="1428597" y="146349"/>
                  </a:lnTo>
                  <a:lnTo>
                    <a:pt x="1428597" y="731748"/>
                  </a:lnTo>
                  <a:lnTo>
                    <a:pt x="1421135" y="778005"/>
                  </a:lnTo>
                  <a:lnTo>
                    <a:pt x="1400359" y="818179"/>
                  </a:lnTo>
                  <a:lnTo>
                    <a:pt x="1368678" y="849860"/>
                  </a:lnTo>
                  <a:lnTo>
                    <a:pt x="1328504" y="870637"/>
                  </a:lnTo>
                  <a:lnTo>
                    <a:pt x="1282247" y="87809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22119" y="3052643"/>
              <a:ext cx="1428750" cy="878205"/>
            </a:xfrm>
            <a:custGeom>
              <a:rect b="b" l="l" r="r" t="t"/>
              <a:pathLst>
                <a:path extrusionOk="0" h="878204" w="1428750">
                  <a:moveTo>
                    <a:pt x="0" y="146349"/>
                  </a:moveTo>
                  <a:lnTo>
                    <a:pt x="7461" y="100092"/>
                  </a:lnTo>
                  <a:lnTo>
                    <a:pt x="28237" y="59918"/>
                  </a:lnTo>
                  <a:lnTo>
                    <a:pt x="59918" y="28237"/>
                  </a:lnTo>
                  <a:lnTo>
                    <a:pt x="100092" y="7461"/>
                  </a:lnTo>
                  <a:lnTo>
                    <a:pt x="146349" y="0"/>
                  </a:lnTo>
                  <a:lnTo>
                    <a:pt x="1282247" y="0"/>
                  </a:lnTo>
                  <a:lnTo>
                    <a:pt x="1338250" y="11143"/>
                  </a:lnTo>
                  <a:lnTo>
                    <a:pt x="1385722" y="42874"/>
                  </a:lnTo>
                  <a:lnTo>
                    <a:pt x="1417453" y="90346"/>
                  </a:lnTo>
                  <a:lnTo>
                    <a:pt x="1428597" y="146349"/>
                  </a:lnTo>
                  <a:lnTo>
                    <a:pt x="1428597" y="731748"/>
                  </a:lnTo>
                  <a:lnTo>
                    <a:pt x="1421135" y="778005"/>
                  </a:lnTo>
                  <a:lnTo>
                    <a:pt x="1400359" y="818179"/>
                  </a:lnTo>
                  <a:lnTo>
                    <a:pt x="1368678" y="849860"/>
                  </a:lnTo>
                  <a:lnTo>
                    <a:pt x="1328504" y="870637"/>
                  </a:lnTo>
                  <a:lnTo>
                    <a:pt x="1282247" y="878098"/>
                  </a:lnTo>
                  <a:lnTo>
                    <a:pt x="146349" y="878098"/>
                  </a:lnTo>
                  <a:lnTo>
                    <a:pt x="100092" y="870637"/>
                  </a:lnTo>
                  <a:lnTo>
                    <a:pt x="59918" y="849860"/>
                  </a:lnTo>
                  <a:lnTo>
                    <a:pt x="28237" y="818179"/>
                  </a:lnTo>
                  <a:lnTo>
                    <a:pt x="7461" y="778005"/>
                  </a:lnTo>
                  <a:lnTo>
                    <a:pt x="0" y="731748"/>
                  </a:lnTo>
                  <a:lnTo>
                    <a:pt x="0" y="1463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"/>
          <p:cNvSpPr txBox="1"/>
          <p:nvPr/>
        </p:nvSpPr>
        <p:spPr>
          <a:xfrm>
            <a:off x="2890446" y="3262326"/>
            <a:ext cx="109093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187325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 Programming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2"/>
          <p:cNvGrpSpPr/>
          <p:nvPr/>
        </p:nvGrpSpPr>
        <p:grpSpPr>
          <a:xfrm>
            <a:off x="4993264" y="2494145"/>
            <a:ext cx="1428750" cy="878205"/>
            <a:chOff x="4993264" y="2494145"/>
            <a:chExt cx="1428750" cy="878205"/>
          </a:xfrm>
        </p:grpSpPr>
        <p:sp>
          <p:nvSpPr>
            <p:cNvPr id="56" name="Google Shape;56;p2"/>
            <p:cNvSpPr/>
            <p:nvPr/>
          </p:nvSpPr>
          <p:spPr>
            <a:xfrm>
              <a:off x="4993264" y="2494145"/>
              <a:ext cx="1428750" cy="878205"/>
            </a:xfrm>
            <a:custGeom>
              <a:rect b="b" l="l" r="r" t="t"/>
              <a:pathLst>
                <a:path extrusionOk="0" h="878204" w="1428750">
                  <a:moveTo>
                    <a:pt x="1282247" y="878098"/>
                  </a:moveTo>
                  <a:lnTo>
                    <a:pt x="146349" y="878098"/>
                  </a:lnTo>
                  <a:lnTo>
                    <a:pt x="100092" y="870637"/>
                  </a:lnTo>
                  <a:lnTo>
                    <a:pt x="59918" y="849860"/>
                  </a:lnTo>
                  <a:lnTo>
                    <a:pt x="28237" y="818179"/>
                  </a:lnTo>
                  <a:lnTo>
                    <a:pt x="7461" y="778005"/>
                  </a:lnTo>
                  <a:lnTo>
                    <a:pt x="0" y="731748"/>
                  </a:lnTo>
                  <a:lnTo>
                    <a:pt x="0" y="146349"/>
                  </a:lnTo>
                  <a:lnTo>
                    <a:pt x="7461" y="100092"/>
                  </a:lnTo>
                  <a:lnTo>
                    <a:pt x="28237" y="59918"/>
                  </a:lnTo>
                  <a:lnTo>
                    <a:pt x="59918" y="28237"/>
                  </a:lnTo>
                  <a:lnTo>
                    <a:pt x="100092" y="7461"/>
                  </a:lnTo>
                  <a:lnTo>
                    <a:pt x="146349" y="0"/>
                  </a:lnTo>
                  <a:lnTo>
                    <a:pt x="1282247" y="0"/>
                  </a:lnTo>
                  <a:lnTo>
                    <a:pt x="1338250" y="11143"/>
                  </a:lnTo>
                  <a:lnTo>
                    <a:pt x="1385722" y="42874"/>
                  </a:lnTo>
                  <a:lnTo>
                    <a:pt x="1417453" y="90346"/>
                  </a:lnTo>
                  <a:lnTo>
                    <a:pt x="1428597" y="146349"/>
                  </a:lnTo>
                  <a:lnTo>
                    <a:pt x="1428597" y="731748"/>
                  </a:lnTo>
                  <a:lnTo>
                    <a:pt x="1421135" y="778005"/>
                  </a:lnTo>
                  <a:lnTo>
                    <a:pt x="1400359" y="818179"/>
                  </a:lnTo>
                  <a:lnTo>
                    <a:pt x="1368678" y="849860"/>
                  </a:lnTo>
                  <a:lnTo>
                    <a:pt x="1328504" y="870637"/>
                  </a:lnTo>
                  <a:lnTo>
                    <a:pt x="1282247" y="87809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93264" y="2494145"/>
              <a:ext cx="1428750" cy="878205"/>
            </a:xfrm>
            <a:custGeom>
              <a:rect b="b" l="l" r="r" t="t"/>
              <a:pathLst>
                <a:path extrusionOk="0" h="878204" w="1428750">
                  <a:moveTo>
                    <a:pt x="0" y="146349"/>
                  </a:moveTo>
                  <a:lnTo>
                    <a:pt x="7461" y="100092"/>
                  </a:lnTo>
                  <a:lnTo>
                    <a:pt x="28237" y="59918"/>
                  </a:lnTo>
                  <a:lnTo>
                    <a:pt x="59918" y="28237"/>
                  </a:lnTo>
                  <a:lnTo>
                    <a:pt x="100092" y="7461"/>
                  </a:lnTo>
                  <a:lnTo>
                    <a:pt x="146349" y="0"/>
                  </a:lnTo>
                  <a:lnTo>
                    <a:pt x="1282247" y="0"/>
                  </a:lnTo>
                  <a:lnTo>
                    <a:pt x="1338250" y="11143"/>
                  </a:lnTo>
                  <a:lnTo>
                    <a:pt x="1385722" y="42874"/>
                  </a:lnTo>
                  <a:lnTo>
                    <a:pt x="1417453" y="90346"/>
                  </a:lnTo>
                  <a:lnTo>
                    <a:pt x="1428597" y="146349"/>
                  </a:lnTo>
                  <a:lnTo>
                    <a:pt x="1428597" y="731748"/>
                  </a:lnTo>
                  <a:lnTo>
                    <a:pt x="1421135" y="778005"/>
                  </a:lnTo>
                  <a:lnTo>
                    <a:pt x="1400359" y="818179"/>
                  </a:lnTo>
                  <a:lnTo>
                    <a:pt x="1368678" y="849860"/>
                  </a:lnTo>
                  <a:lnTo>
                    <a:pt x="1328504" y="870637"/>
                  </a:lnTo>
                  <a:lnTo>
                    <a:pt x="1282247" y="878098"/>
                  </a:lnTo>
                  <a:lnTo>
                    <a:pt x="146349" y="878098"/>
                  </a:lnTo>
                  <a:lnTo>
                    <a:pt x="100092" y="870637"/>
                  </a:lnTo>
                  <a:lnTo>
                    <a:pt x="59918" y="849860"/>
                  </a:lnTo>
                  <a:lnTo>
                    <a:pt x="28237" y="818179"/>
                  </a:lnTo>
                  <a:lnTo>
                    <a:pt x="7461" y="778005"/>
                  </a:lnTo>
                  <a:lnTo>
                    <a:pt x="0" y="731748"/>
                  </a:lnTo>
                  <a:lnTo>
                    <a:pt x="0" y="1463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5210919" y="2808604"/>
            <a:ext cx="9937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 Carlo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4993264" y="3690767"/>
            <a:ext cx="1428750" cy="878205"/>
            <a:chOff x="4993264" y="3690767"/>
            <a:chExt cx="1428750" cy="878205"/>
          </a:xfrm>
        </p:grpSpPr>
        <p:sp>
          <p:nvSpPr>
            <p:cNvPr id="60" name="Google Shape;60;p2"/>
            <p:cNvSpPr/>
            <p:nvPr/>
          </p:nvSpPr>
          <p:spPr>
            <a:xfrm>
              <a:off x="4993264" y="3690767"/>
              <a:ext cx="1428750" cy="878205"/>
            </a:xfrm>
            <a:custGeom>
              <a:rect b="b" l="l" r="r" t="t"/>
              <a:pathLst>
                <a:path extrusionOk="0" h="878204" w="1428750">
                  <a:moveTo>
                    <a:pt x="1282247" y="878098"/>
                  </a:moveTo>
                  <a:lnTo>
                    <a:pt x="146349" y="878098"/>
                  </a:lnTo>
                  <a:lnTo>
                    <a:pt x="100092" y="870637"/>
                  </a:lnTo>
                  <a:lnTo>
                    <a:pt x="59918" y="849860"/>
                  </a:lnTo>
                  <a:lnTo>
                    <a:pt x="28237" y="818179"/>
                  </a:lnTo>
                  <a:lnTo>
                    <a:pt x="7461" y="778005"/>
                  </a:lnTo>
                  <a:lnTo>
                    <a:pt x="0" y="731748"/>
                  </a:lnTo>
                  <a:lnTo>
                    <a:pt x="0" y="146349"/>
                  </a:lnTo>
                  <a:lnTo>
                    <a:pt x="7461" y="100092"/>
                  </a:lnTo>
                  <a:lnTo>
                    <a:pt x="28237" y="59918"/>
                  </a:lnTo>
                  <a:lnTo>
                    <a:pt x="59918" y="28237"/>
                  </a:lnTo>
                  <a:lnTo>
                    <a:pt x="100092" y="7461"/>
                  </a:lnTo>
                  <a:lnTo>
                    <a:pt x="146349" y="0"/>
                  </a:lnTo>
                  <a:lnTo>
                    <a:pt x="1282247" y="0"/>
                  </a:lnTo>
                  <a:lnTo>
                    <a:pt x="1338250" y="11143"/>
                  </a:lnTo>
                  <a:lnTo>
                    <a:pt x="1385722" y="42874"/>
                  </a:lnTo>
                  <a:lnTo>
                    <a:pt x="1417453" y="90346"/>
                  </a:lnTo>
                  <a:lnTo>
                    <a:pt x="1428597" y="146349"/>
                  </a:lnTo>
                  <a:lnTo>
                    <a:pt x="1428597" y="731748"/>
                  </a:lnTo>
                  <a:lnTo>
                    <a:pt x="1421135" y="778005"/>
                  </a:lnTo>
                  <a:lnTo>
                    <a:pt x="1400359" y="818179"/>
                  </a:lnTo>
                  <a:lnTo>
                    <a:pt x="1368678" y="849860"/>
                  </a:lnTo>
                  <a:lnTo>
                    <a:pt x="1328504" y="870637"/>
                  </a:lnTo>
                  <a:lnTo>
                    <a:pt x="1282247" y="87809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3264" y="3690767"/>
              <a:ext cx="1428750" cy="878205"/>
            </a:xfrm>
            <a:custGeom>
              <a:rect b="b" l="l" r="r" t="t"/>
              <a:pathLst>
                <a:path extrusionOk="0" h="878204" w="1428750">
                  <a:moveTo>
                    <a:pt x="0" y="146349"/>
                  </a:moveTo>
                  <a:lnTo>
                    <a:pt x="7461" y="100092"/>
                  </a:lnTo>
                  <a:lnTo>
                    <a:pt x="28237" y="59918"/>
                  </a:lnTo>
                  <a:lnTo>
                    <a:pt x="59918" y="28237"/>
                  </a:lnTo>
                  <a:lnTo>
                    <a:pt x="100092" y="7461"/>
                  </a:lnTo>
                  <a:lnTo>
                    <a:pt x="146349" y="0"/>
                  </a:lnTo>
                  <a:lnTo>
                    <a:pt x="1282247" y="0"/>
                  </a:lnTo>
                  <a:lnTo>
                    <a:pt x="1338250" y="11143"/>
                  </a:lnTo>
                  <a:lnTo>
                    <a:pt x="1385722" y="42874"/>
                  </a:lnTo>
                  <a:lnTo>
                    <a:pt x="1417453" y="90346"/>
                  </a:lnTo>
                  <a:lnTo>
                    <a:pt x="1428597" y="146349"/>
                  </a:lnTo>
                  <a:lnTo>
                    <a:pt x="1428597" y="731748"/>
                  </a:lnTo>
                  <a:lnTo>
                    <a:pt x="1421135" y="778005"/>
                  </a:lnTo>
                  <a:lnTo>
                    <a:pt x="1400359" y="818179"/>
                  </a:lnTo>
                  <a:lnTo>
                    <a:pt x="1368678" y="849860"/>
                  </a:lnTo>
                  <a:lnTo>
                    <a:pt x="1328504" y="870637"/>
                  </a:lnTo>
                  <a:lnTo>
                    <a:pt x="1282247" y="878098"/>
                  </a:lnTo>
                  <a:lnTo>
                    <a:pt x="146349" y="878098"/>
                  </a:lnTo>
                  <a:lnTo>
                    <a:pt x="100092" y="870637"/>
                  </a:lnTo>
                  <a:lnTo>
                    <a:pt x="59918" y="849860"/>
                  </a:lnTo>
                  <a:lnTo>
                    <a:pt x="28237" y="818179"/>
                  </a:lnTo>
                  <a:lnTo>
                    <a:pt x="7461" y="778005"/>
                  </a:lnTo>
                  <a:lnTo>
                    <a:pt x="0" y="731748"/>
                  </a:lnTo>
                  <a:lnTo>
                    <a:pt x="0" y="1463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"/>
          <p:cNvSpPr txBox="1"/>
          <p:nvPr/>
        </p:nvSpPr>
        <p:spPr>
          <a:xfrm>
            <a:off x="5289921" y="3900452"/>
            <a:ext cx="83566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29209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Temporal  Difference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4150716" y="2940794"/>
            <a:ext cx="832099" cy="1180682"/>
            <a:chOff x="4150716" y="2940794"/>
            <a:chExt cx="832099" cy="1180682"/>
          </a:xfrm>
        </p:grpSpPr>
        <p:sp>
          <p:nvSpPr>
            <p:cNvPr id="64" name="Google Shape;64;p2"/>
            <p:cNvSpPr/>
            <p:nvPr/>
          </p:nvSpPr>
          <p:spPr>
            <a:xfrm>
              <a:off x="4150716" y="2964669"/>
              <a:ext cx="795655" cy="527050"/>
            </a:xfrm>
            <a:custGeom>
              <a:rect b="b" l="l" r="r" t="t"/>
              <a:pathLst>
                <a:path extrusionOk="0" h="527050" w="795654">
                  <a:moveTo>
                    <a:pt x="0" y="527023"/>
                  </a:moveTo>
                  <a:lnTo>
                    <a:pt x="795073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937090" y="2940794"/>
              <a:ext cx="45085" cy="37465"/>
            </a:xfrm>
            <a:custGeom>
              <a:rect b="b" l="l" r="r" t="t"/>
              <a:pathLst>
                <a:path extrusionOk="0" h="37464" w="45085">
                  <a:moveTo>
                    <a:pt x="17374" y="36999"/>
                  </a:moveTo>
                  <a:lnTo>
                    <a:pt x="0" y="10749"/>
                  </a:lnTo>
                  <a:lnTo>
                    <a:pt x="44724" y="0"/>
                  </a:lnTo>
                  <a:lnTo>
                    <a:pt x="17374" y="3699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37090" y="2940794"/>
              <a:ext cx="45085" cy="37465"/>
            </a:xfrm>
            <a:custGeom>
              <a:rect b="b" l="l" r="r" t="t"/>
              <a:pathLst>
                <a:path extrusionOk="0" h="37464" w="45085">
                  <a:moveTo>
                    <a:pt x="17374" y="36999"/>
                  </a:moveTo>
                  <a:lnTo>
                    <a:pt x="44724" y="0"/>
                  </a:lnTo>
                  <a:lnTo>
                    <a:pt x="0" y="10749"/>
                  </a:lnTo>
                  <a:lnTo>
                    <a:pt x="17374" y="3699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50716" y="3491693"/>
              <a:ext cx="797560" cy="603885"/>
            </a:xfrm>
            <a:custGeom>
              <a:rect b="b" l="l" r="r" t="t"/>
              <a:pathLst>
                <a:path extrusionOk="0" h="603885" w="797560">
                  <a:moveTo>
                    <a:pt x="0" y="0"/>
                  </a:moveTo>
                  <a:lnTo>
                    <a:pt x="797148" y="603598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38365" y="4082741"/>
              <a:ext cx="44450" cy="38735"/>
            </a:xfrm>
            <a:custGeom>
              <a:rect b="b" l="l" r="r" t="t"/>
              <a:pathLst>
                <a:path extrusionOk="0" h="38735" w="44450">
                  <a:moveTo>
                    <a:pt x="43949" y="38649"/>
                  </a:moveTo>
                  <a:lnTo>
                    <a:pt x="0" y="25099"/>
                  </a:lnTo>
                  <a:lnTo>
                    <a:pt x="18974" y="0"/>
                  </a:lnTo>
                  <a:lnTo>
                    <a:pt x="43949" y="386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938365" y="4082741"/>
              <a:ext cx="44450" cy="38735"/>
            </a:xfrm>
            <a:custGeom>
              <a:rect b="b" l="l" r="r" t="t"/>
              <a:pathLst>
                <a:path extrusionOk="0" h="38735" w="44450">
                  <a:moveTo>
                    <a:pt x="0" y="25099"/>
                  </a:moveTo>
                  <a:lnTo>
                    <a:pt x="43949" y="38649"/>
                  </a:lnTo>
                  <a:lnTo>
                    <a:pt x="18974" y="0"/>
                  </a:lnTo>
                  <a:lnTo>
                    <a:pt x="0" y="2509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384724" y="503825"/>
            <a:ext cx="2129876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384724" y="1216356"/>
            <a:ext cx="6659245" cy="2018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Reinforcement Learning: An Introduction by Sutton and Barto</a:t>
            </a:r>
            <a:endParaRPr sz="1800" u="sng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9845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Reinforcement-learning-an-introduction-chapter-4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b7f737df_0_0"/>
          <p:cNvSpPr txBox="1"/>
          <p:nvPr>
            <p:ph type="title"/>
          </p:nvPr>
        </p:nvSpPr>
        <p:spPr>
          <a:xfrm>
            <a:off x="384724" y="503825"/>
            <a:ext cx="3636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Programming</a:t>
            </a:r>
            <a:endParaRPr/>
          </a:p>
        </p:txBody>
      </p:sp>
      <p:sp>
        <p:nvSpPr>
          <p:cNvPr id="75" name="Google Shape;75;g7cb7f737df_0_0"/>
          <p:cNvSpPr txBox="1"/>
          <p:nvPr/>
        </p:nvSpPr>
        <p:spPr>
          <a:xfrm>
            <a:off x="475248" y="1176351"/>
            <a:ext cx="82257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Policy Evaluation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Policy Improvement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Value Iteration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7cb7f737df_0_0"/>
          <p:cNvSpPr txBox="1"/>
          <p:nvPr/>
        </p:nvSpPr>
        <p:spPr>
          <a:xfrm>
            <a:off x="459148" y="2466926"/>
            <a:ext cx="82257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Assumes full knowledge of MDP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84724" y="503825"/>
            <a:ext cx="46386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Evaluation (Prediction)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475248" y="1176351"/>
            <a:ext cx="479615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Compute state-value     	for some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the Bellman Equation: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5367564" y="1366972"/>
            <a:ext cx="128074" cy="105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3028843" y="1245707"/>
            <a:ext cx="533400" cy="260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137956" y="2194949"/>
            <a:ext cx="6733399" cy="21546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7180704" y="484465"/>
            <a:ext cx="1590773" cy="11174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84724" y="503825"/>
            <a:ext cx="40836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Policy Evaluation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475248" y="1176351"/>
            <a:ext cx="6253480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Solving linear systems is tedious → Use iterative methods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sequence of approximate value functions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Expected update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using the Bellman equation: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Update based on </a:t>
            </a:r>
            <a:r>
              <a:rPr b="0" i="1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expectation of all possible next states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5875313" y="1637996"/>
            <a:ext cx="1293297" cy="1805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948263" y="2759938"/>
            <a:ext cx="7259394" cy="12417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384724" y="503825"/>
            <a:ext cx="58356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Policy Evaluation in Practice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475248" y="1176351"/>
            <a:ext cx="757174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In-place methods usually converge faster than keeping two arrays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Terminate policy evaluation when	is sufficiently small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4351641" y="1612321"/>
            <a:ext cx="1656671" cy="2586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472617" y="2153053"/>
            <a:ext cx="6220651" cy="25846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84724" y="503825"/>
            <a:ext cx="30213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Gridworld Example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475248" y="1176351"/>
            <a:ext cx="5073650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Deterministic state transition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Off-the-grid actions leave the state unchanged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Undiscounted, episodic task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2243060" y="2885965"/>
            <a:ext cx="4689364" cy="1575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84724" y="503825"/>
            <a:ext cx="47142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Evaluation in Gridworld</a:t>
            </a:r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475248" y="1216356"/>
            <a:ext cx="19030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Random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2473645" y="1324422"/>
            <a:ext cx="183624" cy="150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2471836" y="1868131"/>
            <a:ext cx="1680585" cy="27579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4979399" y="1847067"/>
            <a:ext cx="1762788" cy="28054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7191547" y="265678"/>
            <a:ext cx="1395176" cy="140643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384724" y="503825"/>
            <a:ext cx="49923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Improvement - One state</a:t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1245" y="1629096"/>
            <a:ext cx="117374" cy="145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4780340" y="1324422"/>
            <a:ext cx="183624" cy="1508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2813994" y="1324422"/>
            <a:ext cx="231000" cy="150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5323789" y="1570571"/>
            <a:ext cx="895093" cy="2622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1854473" y="1888221"/>
            <a:ext cx="1679244" cy="2622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8"/>
          <p:cNvGrpSpPr/>
          <p:nvPr/>
        </p:nvGrpSpPr>
        <p:grpSpPr>
          <a:xfrm>
            <a:off x="2442745" y="2897194"/>
            <a:ext cx="391795" cy="783294"/>
            <a:chOff x="2442745" y="2897194"/>
            <a:chExt cx="391795" cy="783294"/>
          </a:xfrm>
        </p:grpSpPr>
        <p:sp>
          <p:nvSpPr>
            <p:cNvPr id="131" name="Google Shape;131;p8"/>
            <p:cNvSpPr/>
            <p:nvPr/>
          </p:nvSpPr>
          <p:spPr>
            <a:xfrm>
              <a:off x="2442745" y="3484442"/>
              <a:ext cx="334645" cy="0"/>
            </a:xfrm>
            <a:custGeom>
              <a:rect b="b" l="l" r="r" t="t"/>
              <a:pathLst>
                <a:path extrusionOk="0" h="120000" w="334644">
                  <a:moveTo>
                    <a:pt x="0" y="0"/>
                  </a:moveTo>
                  <a:lnTo>
                    <a:pt x="334349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777094" y="34687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777094" y="34687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638494" y="3345843"/>
              <a:ext cx="0" cy="334645"/>
            </a:xfrm>
            <a:custGeom>
              <a:rect b="b" l="l" r="r" t="t"/>
              <a:pathLst>
                <a:path extrusionOk="0" h="334645" w="120000">
                  <a:moveTo>
                    <a:pt x="0" y="3343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622769" y="33026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622769" y="33026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499894" y="3484442"/>
              <a:ext cx="334645" cy="0"/>
            </a:xfrm>
            <a:custGeom>
              <a:rect b="b" l="l" r="r" t="t"/>
              <a:pathLst>
                <a:path extrusionOk="0" h="120000" w="334644">
                  <a:moveTo>
                    <a:pt x="33434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456670" y="34687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3224" y="31449"/>
                  </a:moveTo>
                  <a:lnTo>
                    <a:pt x="0" y="15724"/>
                  </a:lnTo>
                  <a:lnTo>
                    <a:pt x="43224" y="0"/>
                  </a:lnTo>
                  <a:lnTo>
                    <a:pt x="43224" y="314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2456670" y="34687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3224" y="0"/>
                  </a:moveTo>
                  <a:lnTo>
                    <a:pt x="0" y="15724"/>
                  </a:lnTo>
                  <a:lnTo>
                    <a:pt x="43224" y="31449"/>
                  </a:lnTo>
                  <a:lnTo>
                    <a:pt x="4322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638494" y="3288693"/>
              <a:ext cx="0" cy="334645"/>
            </a:xfrm>
            <a:custGeom>
              <a:rect b="b" l="l" r="r" t="t"/>
              <a:pathLst>
                <a:path extrusionOk="0" h="334645" w="120000">
                  <a:moveTo>
                    <a:pt x="0" y="0"/>
                  </a:moveTo>
                  <a:lnTo>
                    <a:pt x="0" y="334349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622769" y="362304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622769" y="362304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442745" y="3288693"/>
              <a:ext cx="391795" cy="391795"/>
            </a:xfrm>
            <a:custGeom>
              <a:rect b="b" l="l" r="r" t="t"/>
              <a:pathLst>
                <a:path extrusionOk="0" h="391795" w="391794">
                  <a:moveTo>
                    <a:pt x="391499" y="391499"/>
                  </a:moveTo>
                  <a:lnTo>
                    <a:pt x="0" y="391499"/>
                  </a:lnTo>
                  <a:lnTo>
                    <a:pt x="0" y="0"/>
                  </a:lnTo>
                  <a:lnTo>
                    <a:pt x="391499" y="0"/>
                  </a:lnTo>
                  <a:lnTo>
                    <a:pt x="391499" y="391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442745" y="3288693"/>
              <a:ext cx="391795" cy="391795"/>
            </a:xfrm>
            <a:custGeom>
              <a:rect b="b" l="l" r="r" t="t"/>
              <a:pathLst>
                <a:path extrusionOk="0" h="391795" w="391794">
                  <a:moveTo>
                    <a:pt x="0" y="0"/>
                  </a:moveTo>
                  <a:lnTo>
                    <a:pt x="391499" y="0"/>
                  </a:lnTo>
                  <a:lnTo>
                    <a:pt x="391499" y="391499"/>
                  </a:lnTo>
                  <a:lnTo>
                    <a:pt x="0" y="391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442745" y="2897194"/>
              <a:ext cx="391795" cy="391795"/>
            </a:xfrm>
            <a:custGeom>
              <a:rect b="b" l="l" r="r" t="t"/>
              <a:pathLst>
                <a:path extrusionOk="0" h="391795" w="391794">
                  <a:moveTo>
                    <a:pt x="391499" y="391499"/>
                  </a:moveTo>
                  <a:lnTo>
                    <a:pt x="0" y="391499"/>
                  </a:lnTo>
                  <a:lnTo>
                    <a:pt x="0" y="0"/>
                  </a:lnTo>
                  <a:lnTo>
                    <a:pt x="391499" y="0"/>
                  </a:lnTo>
                  <a:lnTo>
                    <a:pt x="391499" y="3914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442745" y="2897194"/>
              <a:ext cx="391795" cy="391795"/>
            </a:xfrm>
            <a:custGeom>
              <a:rect b="b" l="l" r="r" t="t"/>
              <a:pathLst>
                <a:path extrusionOk="0" h="391795" w="391794">
                  <a:moveTo>
                    <a:pt x="0" y="0"/>
                  </a:moveTo>
                  <a:lnTo>
                    <a:pt x="391499" y="0"/>
                  </a:lnTo>
                  <a:lnTo>
                    <a:pt x="391499" y="391499"/>
                  </a:lnTo>
                  <a:lnTo>
                    <a:pt x="0" y="391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8"/>
          <p:cNvSpPr txBox="1"/>
          <p:nvPr/>
        </p:nvSpPr>
        <p:spPr>
          <a:xfrm>
            <a:off x="475248" y="1176351"/>
            <a:ext cx="47307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Suppose we know   	for some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a state	, see if there is a better 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Check if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true, greedily selecting	is better than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Special case of </a:t>
            </a:r>
            <a:r>
              <a:rPr b="0" i="1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 Improvement Theorem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9560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2834244" y="3288693"/>
            <a:ext cx="391795" cy="391795"/>
          </a:xfrm>
          <a:custGeom>
            <a:rect b="b" l="l" r="r" t="t"/>
            <a:pathLst>
              <a:path extrusionOk="0" h="391795" w="391794">
                <a:moveTo>
                  <a:pt x="0" y="0"/>
                </a:moveTo>
                <a:lnTo>
                  <a:pt x="391499" y="0"/>
                </a:lnTo>
                <a:lnTo>
                  <a:pt x="391499" y="391499"/>
                </a:lnTo>
                <a:lnTo>
                  <a:pt x="0" y="391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2938291" y="3359853"/>
            <a:ext cx="18351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2442745" y="3680192"/>
            <a:ext cx="391795" cy="391795"/>
          </a:xfrm>
          <a:custGeom>
            <a:rect b="b" l="l" r="r" t="t"/>
            <a:pathLst>
              <a:path extrusionOk="0" h="391795" w="391794">
                <a:moveTo>
                  <a:pt x="0" y="0"/>
                </a:moveTo>
                <a:lnTo>
                  <a:pt x="391499" y="0"/>
                </a:lnTo>
                <a:lnTo>
                  <a:pt x="391499" y="391499"/>
                </a:lnTo>
                <a:lnTo>
                  <a:pt x="0" y="391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2546795" y="3751358"/>
            <a:ext cx="18351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2051245" y="3288693"/>
            <a:ext cx="391795" cy="391795"/>
          </a:xfrm>
          <a:custGeom>
            <a:rect b="b" l="l" r="r" t="t"/>
            <a:pathLst>
              <a:path extrusionOk="0" h="391795" w="391794">
                <a:moveTo>
                  <a:pt x="0" y="0"/>
                </a:moveTo>
                <a:lnTo>
                  <a:pt x="391499" y="0"/>
                </a:lnTo>
                <a:lnTo>
                  <a:pt x="391499" y="391499"/>
                </a:lnTo>
                <a:lnTo>
                  <a:pt x="0" y="391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2155290" y="3359853"/>
            <a:ext cx="18351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8"/>
          <p:cNvGraphicFramePr/>
          <p:nvPr/>
        </p:nvGraphicFramePr>
        <p:xfrm>
          <a:off x="5913475" y="2892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{61FAA8E7-F736-48B2-86A8-382EF419BF5E}</a:tableStyleId>
              </a:tblPr>
              <a:tblGrid>
                <a:gridCol w="391800"/>
                <a:gridCol w="196225"/>
                <a:gridCol w="196225"/>
                <a:gridCol w="391800"/>
              </a:tblGrid>
              <a:tr h="39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3825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00">
                <a:tc>
                  <a:txBody>
                    <a:bodyPr/>
                    <a:lstStyle/>
                    <a:p>
                      <a:pPr indent="0" lvl="0" marL="1162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3825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62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3825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162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3825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155" name="Google Shape;155;p8"/>
          <p:cNvGrpSpPr/>
          <p:nvPr/>
        </p:nvGrpSpPr>
        <p:grpSpPr>
          <a:xfrm>
            <a:off x="2442745" y="3288693"/>
            <a:ext cx="391794" cy="391795"/>
            <a:chOff x="2442745" y="3288693"/>
            <a:chExt cx="391794" cy="391795"/>
          </a:xfrm>
        </p:grpSpPr>
        <p:sp>
          <p:nvSpPr>
            <p:cNvPr id="156" name="Google Shape;156;p8"/>
            <p:cNvSpPr/>
            <p:nvPr/>
          </p:nvSpPr>
          <p:spPr>
            <a:xfrm>
              <a:off x="2638494" y="3288693"/>
              <a:ext cx="0" cy="334645"/>
            </a:xfrm>
            <a:custGeom>
              <a:rect b="b" l="l" r="r" t="t"/>
              <a:pathLst>
                <a:path extrusionOk="0" h="334645" w="120000">
                  <a:moveTo>
                    <a:pt x="0" y="0"/>
                  </a:moveTo>
                  <a:lnTo>
                    <a:pt x="0" y="334349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622769" y="362304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22769" y="362304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638494" y="3345843"/>
              <a:ext cx="0" cy="334645"/>
            </a:xfrm>
            <a:custGeom>
              <a:rect b="b" l="l" r="r" t="t"/>
              <a:pathLst>
                <a:path extrusionOk="0" h="334645" w="120000">
                  <a:moveTo>
                    <a:pt x="0" y="3343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622769" y="33026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622769" y="3302618"/>
              <a:ext cx="31750" cy="43814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442745" y="3484443"/>
              <a:ext cx="334645" cy="0"/>
            </a:xfrm>
            <a:custGeom>
              <a:rect b="b" l="l" r="r" t="t"/>
              <a:pathLst>
                <a:path extrusionOk="0" h="120000" w="334644">
                  <a:moveTo>
                    <a:pt x="0" y="0"/>
                  </a:moveTo>
                  <a:lnTo>
                    <a:pt x="334349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777094" y="3468718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777094" y="3468718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499894" y="3484443"/>
              <a:ext cx="334645" cy="0"/>
            </a:xfrm>
            <a:custGeom>
              <a:rect b="b" l="l" r="r" t="t"/>
              <a:pathLst>
                <a:path extrusionOk="0" h="120000" w="334644">
                  <a:moveTo>
                    <a:pt x="33434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456670" y="3468718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3224" y="31449"/>
                  </a:moveTo>
                  <a:lnTo>
                    <a:pt x="0" y="15724"/>
                  </a:lnTo>
                  <a:lnTo>
                    <a:pt x="43224" y="0"/>
                  </a:lnTo>
                  <a:lnTo>
                    <a:pt x="43224" y="314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456670" y="3468718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3224" y="0"/>
                  </a:moveTo>
                  <a:lnTo>
                    <a:pt x="0" y="15724"/>
                  </a:lnTo>
                  <a:lnTo>
                    <a:pt x="43224" y="31449"/>
                  </a:lnTo>
                  <a:lnTo>
                    <a:pt x="4322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489762" y="3302618"/>
            <a:ext cx="31750" cy="43815"/>
            <a:chOff x="6489762" y="3302618"/>
            <a:chExt cx="31750" cy="43815"/>
          </a:xfrm>
        </p:grpSpPr>
        <p:sp>
          <p:nvSpPr>
            <p:cNvPr id="169" name="Google Shape;169;p8"/>
            <p:cNvSpPr/>
            <p:nvPr/>
          </p:nvSpPr>
          <p:spPr>
            <a:xfrm>
              <a:off x="6489762" y="33026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489762" y="33026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8"/>
          <p:cNvSpPr/>
          <p:nvPr/>
        </p:nvSpPr>
        <p:spPr>
          <a:xfrm>
            <a:off x="2314752" y="4267441"/>
            <a:ext cx="647466" cy="3914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6389937" y="4347641"/>
            <a:ext cx="231099" cy="2310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3311268" y="2245695"/>
            <a:ext cx="117374" cy="11737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4641040" y="2186030"/>
            <a:ext cx="391499" cy="23670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2020-01-15T21:04:37Z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2020-01-15T00:00:00Z</vt:filetime>
  </property>
</Properties>
</file>