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FDD0E-BE28-4FD6-9B13-0CC2181088D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B61E2-BD7D-4943-8FA2-E92A1D86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90F8A-6D6B-4248-9A32-F2407F1BB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2139" y="2196719"/>
            <a:ext cx="59197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DD83-4798-455D-9A40-1589BE823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47477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182C0-B8E2-4F05-B569-CF13AA71E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F16E-6109-4B5C-9FDA-FA7B3D63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D78D236C-1F0A-47C4-8187-C3C2D05497E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7794-1F4B-4994-B8C0-15136768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D0FE-46E7-4A6C-BF33-EACECD0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31A7FD69-53A5-494E-869F-E7EF0FA0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6865620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16355"/>
            <a:ext cx="8374549" cy="215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-anw.cs.umass.edu/%7Ebarto/courses/cs687/Chapter%2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www.youtube.com/watch?v=qaMdN6LS9r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39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8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eungJaeLee17/reinforcement-learning-an-introduction-chapter-5" TargetMode="External"/><Relationship Id="rId2" Type="http://schemas.openxmlformats.org/officeDocument/2006/relationships/hyperlink" Target="http://incompleteideas.net/book/the-book-2n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3E9-0062-4801-A26F-D007E1BBF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20039"/>
            <a:ext cx="6858000" cy="984885"/>
          </a:xfrm>
        </p:spPr>
        <p:txBody>
          <a:bodyPr/>
          <a:lstStyle/>
          <a:p>
            <a:r>
              <a:rPr lang="en-US" sz="3200" dirty="0"/>
              <a:t>Chapter 5</a:t>
            </a:r>
            <a:br>
              <a:rPr lang="en-US" sz="3200" dirty="0"/>
            </a:br>
            <a:r>
              <a:rPr lang="en-US" sz="3200" dirty="0"/>
              <a:t>Monte Carlo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E91CE-725B-4B0E-8D08-80F23D39242F}"/>
              </a:ext>
            </a:extLst>
          </p:cNvPr>
          <p:cNvSpPr txBox="1"/>
          <p:nvPr/>
        </p:nvSpPr>
        <p:spPr>
          <a:xfrm>
            <a:off x="800101" y="422643"/>
            <a:ext cx="73080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/>
              <a:t>Intro to Reinforcement Learning</a:t>
            </a:r>
          </a:p>
          <a:p>
            <a:pPr algn="ctr"/>
            <a:r>
              <a:rPr lang="en-US" sz="4050" dirty="0"/>
              <a:t>By Richard Sutton </a:t>
            </a:r>
          </a:p>
        </p:txBody>
      </p:sp>
    </p:spTree>
    <p:extLst>
      <p:ext uri="{BB962C8B-B14F-4D97-AF65-F5344CB8AC3E}">
        <p14:creationId xmlns:p14="http://schemas.microsoft.com/office/powerpoint/2010/main" val="270275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26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Soap Bubble Example: </a:t>
            </a:r>
            <a:r>
              <a:rPr spc="-5" dirty="0"/>
              <a:t>DP </a:t>
            </a:r>
            <a:r>
              <a:rPr dirty="0"/>
              <a:t>vs.</a:t>
            </a:r>
            <a:r>
              <a:rPr spc="-70" dirty="0"/>
              <a:t> </a:t>
            </a:r>
            <a:r>
              <a:rPr dirty="0"/>
              <a:t>MC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25" y="4887520"/>
            <a:ext cx="3988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http://www-anw.cs.umass.edu/~barto/courses/cs687/Chapter%205.pdf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395" y="1212089"/>
            <a:ext cx="37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593" y="1519937"/>
            <a:ext cx="362077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Update heights by its neighboring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heights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Iteratively </a:t>
            </a:r>
            <a:r>
              <a:rPr sz="1400" dirty="0">
                <a:latin typeface="Arial"/>
                <a:cs typeface="Arial"/>
              </a:rPr>
              <a:t>sweep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grid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620" y="1212089"/>
            <a:ext cx="421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6893" y="1519937"/>
            <a:ext cx="384746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random </a:t>
            </a:r>
            <a:r>
              <a:rPr sz="1400" spc="-5" dirty="0">
                <a:latin typeface="Arial"/>
                <a:cs typeface="Arial"/>
              </a:rPr>
              <a:t>walk until boundary is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reached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Average </a:t>
            </a:r>
            <a:r>
              <a:rPr sz="1400" dirty="0">
                <a:latin typeface="Arial"/>
                <a:cs typeface="Arial"/>
              </a:rPr>
              <a:t>sampled </a:t>
            </a:r>
            <a:r>
              <a:rPr sz="1400" spc="-5" dirty="0">
                <a:latin typeface="Arial"/>
                <a:cs typeface="Arial"/>
              </a:rPr>
              <a:t>boundary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height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6011" y="2448941"/>
            <a:ext cx="1832930" cy="196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1844" y="2430354"/>
            <a:ext cx="1873798" cy="2010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325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Monte </a:t>
            </a:r>
            <a:r>
              <a:rPr spc="-5" dirty="0"/>
              <a:t>Carlo</a:t>
            </a:r>
            <a:r>
              <a:rPr spc="-100" dirty="0"/>
              <a:t> </a:t>
            </a:r>
            <a:r>
              <a:rPr spc="-10" dirty="0"/>
              <a:t>Prediction: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147559" cy="12306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useful if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is not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Can determine policy without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  <a:tab pos="3969385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Converges quadratically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	when infinite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samples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Need exploration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all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state-action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pairs need to be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visited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infinitely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6474" y="1819239"/>
            <a:ext cx="738573" cy="27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9550" y="637874"/>
            <a:ext cx="486099" cy="42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0133" y="2644250"/>
            <a:ext cx="2572192" cy="192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8575" y="2644257"/>
            <a:ext cx="2525299" cy="1924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7900" y="259514"/>
            <a:ext cx="1802547" cy="1382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025" y="4887520"/>
            <a:ext cx="28517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https://www.youtube.com/watch?v=qaMdN6LS9rA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34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Exploring Starts</a:t>
            </a:r>
            <a:r>
              <a:rPr spc="-85" dirty="0"/>
              <a:t> </a:t>
            </a:r>
            <a:r>
              <a:rPr dirty="0"/>
              <a:t>(ES)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591439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Specify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state-action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pair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start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episode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Cannot be used when learning from actual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interactions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8312" y="2474599"/>
            <a:ext cx="1227373" cy="460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453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7735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2" y="0"/>
                </a:lnTo>
                <a:lnTo>
                  <a:pt x="420282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8017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453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7735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2" y="0"/>
                </a:lnTo>
                <a:lnTo>
                  <a:pt x="420282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7735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2" y="0"/>
                </a:lnTo>
                <a:lnTo>
                  <a:pt x="420282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8017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453" y="4099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7735" y="4099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2" y="0"/>
                </a:lnTo>
                <a:lnTo>
                  <a:pt x="420282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8017" y="4099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299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8299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8299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8299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8299" y="4099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6778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7061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7343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26778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7061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47061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7343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6778" y="4099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7061" y="4099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7343" y="4099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7624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87624" y="324259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87624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7624" y="3671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87624" y="4099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5429" y="321444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65710" y="321444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85992" y="321444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45429" y="364311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5710" y="364311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5710" y="364311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85992" y="364311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45429" y="407178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65710" y="407178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85992" y="407178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06274" y="321444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06274" y="3214441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06274" y="364311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06274" y="364311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06274" y="407178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99475" y="418982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133649" y="267299"/>
                </a:move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9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99475" y="418982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5449" y="418982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133649" y="267299"/>
                </a:move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9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5449" y="418982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20525" y="375195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133649" y="267299"/>
                </a:move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8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20525" y="375195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22824" y="372379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133649" y="267299"/>
                </a:move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9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22824" y="372379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9100" y="3960774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904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3367" y="39175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3367" y="39175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66775" y="4323474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3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05125" y="43077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05125" y="43077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731341" y="3237828"/>
          <a:ext cx="1678935" cy="128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3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7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7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4938442" y="35096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38442" y="35096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90124" y="3857449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3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28475" y="3841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28475" y="3841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533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Monte </a:t>
            </a:r>
            <a:r>
              <a:rPr spc="-5" dirty="0"/>
              <a:t>Carlo</a:t>
            </a:r>
            <a:r>
              <a:rPr spc="-100" dirty="0"/>
              <a:t> 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269480" cy="1711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Control: approximate optimal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policies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 Generalized Policy Iteration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(GPI)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Maintain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approximate policy and approximate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Policy evaluation: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Monte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Carlo Prediction for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one episode with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start chosen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Policy Improvement: Greedy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selection\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No proof 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convergence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2062" y="3275250"/>
            <a:ext cx="7119875" cy="39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605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Monte </a:t>
            </a:r>
            <a:r>
              <a:rPr spc="-5" dirty="0"/>
              <a:t>Carlo ES</a:t>
            </a:r>
            <a:r>
              <a:rPr spc="-105" dirty="0"/>
              <a:t> </a:t>
            </a:r>
            <a:r>
              <a:rPr spc="-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1381012" y="1186512"/>
            <a:ext cx="6364956" cy="343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3974" y="2883874"/>
            <a:ext cx="2757805" cy="0"/>
          </a:xfrm>
          <a:custGeom>
            <a:avLst/>
            <a:gdLst/>
            <a:ahLst/>
            <a:cxnLst/>
            <a:rect l="l" t="t" r="r" b="b"/>
            <a:pathLst>
              <a:path w="2757804">
                <a:moveTo>
                  <a:pt x="0" y="0"/>
                </a:moveTo>
                <a:lnTo>
                  <a:pt x="27572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6674" y="4494650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1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558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Blackjack Example</a:t>
            </a:r>
            <a:r>
              <a:rPr spc="-85" dirty="0"/>
              <a:t> </a:t>
            </a:r>
            <a:r>
              <a:rPr spc="-5" dirty="0"/>
              <a:t>Revisited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249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Prediction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→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1997" y="1620509"/>
            <a:ext cx="4095402" cy="292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170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ε-soft</a:t>
            </a:r>
            <a:r>
              <a:rPr spc="-95" dirty="0"/>
              <a:t> </a:t>
            </a:r>
            <a:r>
              <a:rPr spc="-5"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020559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Avoid exploring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starts →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Add exploration to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Soft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policy: every action has nonzero probability of being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selected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559380"/>
            <a:ext cx="417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ε-soft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policy: every action has at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3971" y="2559380"/>
            <a:ext cx="285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probability of being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selected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49" y="3534033"/>
            <a:ext cx="4896485" cy="8572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ex) ε-greedy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  <a:tab pos="29451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Select greedily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for	probability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  <a:tab pos="261112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Select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randomly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for	probability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(including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greedy)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4361" y="1985650"/>
            <a:ext cx="1675285" cy="39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6350" y="2577517"/>
            <a:ext cx="881099" cy="28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0399" y="3065250"/>
            <a:ext cx="2463195" cy="572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3025" y="3931800"/>
            <a:ext cx="517376" cy="234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075" y="4228950"/>
            <a:ext cx="105399" cy="172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787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ε-soft </a:t>
            </a:r>
            <a:r>
              <a:rPr dirty="0"/>
              <a:t>vs</a:t>
            </a:r>
            <a:r>
              <a:rPr spc="-100" dirty="0"/>
              <a:t> </a:t>
            </a:r>
            <a:r>
              <a:rPr spc="-5" dirty="0"/>
              <a:t>ε-greedy</a:t>
            </a:r>
          </a:p>
        </p:txBody>
      </p:sp>
      <p:sp>
        <p:nvSpPr>
          <p:cNvPr id="3" name="object 3"/>
          <p:cNvSpPr/>
          <p:nvPr/>
        </p:nvSpPr>
        <p:spPr>
          <a:xfrm>
            <a:off x="3641249" y="3654425"/>
            <a:ext cx="2033270" cy="0"/>
          </a:xfrm>
          <a:custGeom>
            <a:avLst/>
            <a:gdLst/>
            <a:ahLst/>
            <a:cxnLst/>
            <a:rect l="l" t="t" r="r" b="b"/>
            <a:pathLst>
              <a:path w="2033270">
                <a:moveTo>
                  <a:pt x="2032949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97286" y="3592938"/>
            <a:ext cx="158251" cy="122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2250" y="3821563"/>
            <a:ext cx="4991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Softer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11812" y="2826924"/>
            <a:ext cx="843915" cy="0"/>
          </a:xfrm>
          <a:custGeom>
            <a:avLst/>
            <a:gdLst/>
            <a:ahLst/>
            <a:cxnLst/>
            <a:rect l="l" t="t" r="r" b="b"/>
            <a:pathLst>
              <a:path w="843915">
                <a:moveTo>
                  <a:pt x="0" y="0"/>
                </a:moveTo>
                <a:lnTo>
                  <a:pt x="843700" y="0"/>
                </a:lnTo>
              </a:path>
            </a:pathLst>
          </a:custGeom>
          <a:ln w="112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062" y="280787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112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4712" y="2699324"/>
            <a:ext cx="6107430" cy="225425"/>
          </a:xfrm>
          <a:custGeom>
            <a:avLst/>
            <a:gdLst/>
            <a:ahLst/>
            <a:cxnLst/>
            <a:rect l="l" t="t" r="r" b="b"/>
            <a:pathLst>
              <a:path w="6107430" h="225425">
                <a:moveTo>
                  <a:pt x="0" y="0"/>
                </a:moveTo>
                <a:lnTo>
                  <a:pt x="6107099" y="0"/>
                </a:lnTo>
                <a:lnTo>
                  <a:pt x="6107099" y="224999"/>
                </a:lnTo>
                <a:lnTo>
                  <a:pt x="0" y="224999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712" y="2699324"/>
            <a:ext cx="6107430" cy="225425"/>
          </a:xfrm>
          <a:custGeom>
            <a:avLst/>
            <a:gdLst/>
            <a:ahLst/>
            <a:cxnLst/>
            <a:rect l="l" t="t" r="r" b="b"/>
            <a:pathLst>
              <a:path w="6107430" h="225425">
                <a:moveTo>
                  <a:pt x="0" y="0"/>
                </a:moveTo>
                <a:lnTo>
                  <a:pt x="6107099" y="0"/>
                </a:lnTo>
                <a:lnTo>
                  <a:pt x="6107099" y="224999"/>
                </a:lnTo>
                <a:lnTo>
                  <a:pt x="0" y="224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9352" y="3147638"/>
            <a:ext cx="6978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8115" marR="5080" indent="-14605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Random  </a:t>
            </a:r>
            <a:r>
              <a:rPr sz="1400" dirty="0">
                <a:latin typeface="Arial"/>
                <a:cs typeface="Arial"/>
              </a:rPr>
              <a:t>ε =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2046" y="3147638"/>
            <a:ext cx="6076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3664" marR="5080" indent="-1016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Greedy  </a:t>
            </a:r>
            <a:r>
              <a:rPr sz="1400" dirty="0">
                <a:latin typeface="Arial"/>
                <a:cs typeface="Arial"/>
              </a:rPr>
              <a:t>ε =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7887" y="2868875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21284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2154" y="28256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2154" y="28256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394" y="2042487"/>
            <a:ext cx="7067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8900" marR="5080" indent="-7683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ε-greedy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ε =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1180" y="2042487"/>
            <a:ext cx="5537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143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ε-soft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ε =</a:t>
            </a:r>
            <a:r>
              <a:rPr sz="14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94700" y="2694562"/>
            <a:ext cx="234524" cy="23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6112" y="2880274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20144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0379" y="28370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4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40379" y="28370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4" y="4322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356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On-policy ε-soft </a:t>
            </a:r>
            <a:r>
              <a:rPr dirty="0"/>
              <a:t>MC control</a:t>
            </a:r>
            <a:r>
              <a:rPr spc="-110" dirty="0"/>
              <a:t> </a:t>
            </a:r>
            <a:r>
              <a:rPr spc="-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1988647" y="1594647"/>
            <a:ext cx="5170851" cy="3281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249" y="1216355"/>
            <a:ext cx="714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On-policy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Evaluate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improve policy that is used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4550" y="4438350"/>
            <a:ext cx="2588895" cy="359410"/>
          </a:xfrm>
          <a:custGeom>
            <a:avLst/>
            <a:gdLst/>
            <a:ahLst/>
            <a:cxnLst/>
            <a:rect l="l" t="t" r="r" b="b"/>
            <a:pathLst>
              <a:path w="2588895" h="359410">
                <a:moveTo>
                  <a:pt x="0" y="0"/>
                </a:moveTo>
                <a:lnTo>
                  <a:pt x="2588399" y="0"/>
                </a:lnTo>
                <a:lnTo>
                  <a:pt x="2588399" y="358799"/>
                </a:lnTo>
                <a:lnTo>
                  <a:pt x="0" y="358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72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On-policy </a:t>
            </a:r>
            <a:r>
              <a:rPr dirty="0"/>
              <a:t>vs.</a:t>
            </a:r>
            <a:r>
              <a:rPr spc="-100" dirty="0"/>
              <a:t> </a:t>
            </a:r>
            <a:r>
              <a:rPr spc="-5" dirty="0"/>
              <a:t>Off-policy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155940" cy="2409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On-policy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Evaluate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improve policy that is used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Requires ε-soft policy: near optimal but never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optimal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Simple, low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Off-policy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Evaluate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improve policy different from that used to generate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  <a:tab pos="2149475" algn="l"/>
              </a:tabLst>
            </a:pP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Target policy	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policy to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evaluate</a:t>
            </a:r>
            <a:endParaRPr sz="14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  <a:tab pos="2287905" algn="l"/>
              </a:tabLst>
            </a:pP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Behavior policy	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policy for taking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actions</a:t>
            </a:r>
            <a:endParaRPr sz="14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powerful 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general</a:t>
            </a:r>
            <a:endParaRPr sz="14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High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variance, slower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convergence</a:t>
            </a:r>
            <a:endParaRPr sz="14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Can learn from non-learning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controller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or human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expert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1500" y="2412625"/>
            <a:ext cx="140675" cy="159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5475" y="2632075"/>
            <a:ext cx="91449" cy="18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39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New </a:t>
            </a:r>
            <a:r>
              <a:rPr dirty="0"/>
              <a:t>method: Monte </a:t>
            </a:r>
            <a:r>
              <a:rPr spc="-5" dirty="0"/>
              <a:t>Carlo</a:t>
            </a:r>
            <a:r>
              <a:rPr spc="-105" dirty="0"/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650865" cy="2228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 not assume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complete knowledge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Only need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experience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Can use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simulated</a:t>
            </a:r>
            <a:r>
              <a:rPr sz="1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experience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Average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 General Policy Iteration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(GPI)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Prediction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compute value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Policy Improvement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: improve policy from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: discover optimal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8776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Coverage assumption for off-policy</a:t>
            </a:r>
            <a:r>
              <a:rPr spc="-8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9" y="1216355"/>
            <a:ext cx="762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  <a:tab pos="3196590" algn="l"/>
                <a:tab pos="5874385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 estimate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values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under	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 possible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actions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	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 taken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2245055"/>
            <a:ext cx="420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960" indent="-683895">
              <a:lnSpc>
                <a:spcPct val="100000"/>
              </a:lnSpc>
              <a:spcBef>
                <a:spcPts val="100"/>
              </a:spcBef>
              <a:buChar char="●"/>
              <a:tabLst>
                <a:tab pos="695325" algn="l"/>
                <a:tab pos="6965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stochastic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states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6449" y="1310625"/>
            <a:ext cx="140676" cy="159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250" y="1310625"/>
            <a:ext cx="140676" cy="159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1710" y="1683162"/>
            <a:ext cx="3820581" cy="39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6050" y="2288175"/>
            <a:ext cx="1716249" cy="266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075" y="2279100"/>
            <a:ext cx="114899" cy="2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7525" y="1233750"/>
            <a:ext cx="114899" cy="2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1191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1473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1755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1191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1473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1473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1755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91" y="3624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1473" y="3624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69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1755" y="3624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72037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72037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2037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2037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2037" y="3624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2712" y="371880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133649" y="267299"/>
                </a:move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8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2712" y="371880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6362" y="3489750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904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0629" y="34465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40629" y="34465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0012" y="385245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3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8362" y="3836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28362" y="3836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9300" y="4188449"/>
            <a:ext cx="404899" cy="469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1691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71973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92255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1691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1973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1973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92255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51691" y="3624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71973" y="3624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92255" y="3624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12537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12537" y="2767590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2537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12537" y="3196263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12537" y="3624935"/>
            <a:ext cx="420370" cy="429259"/>
          </a:xfrm>
          <a:custGeom>
            <a:avLst/>
            <a:gdLst/>
            <a:ahLst/>
            <a:cxnLst/>
            <a:rect l="l" t="t" r="r" b="b"/>
            <a:pathLst>
              <a:path w="420370" h="42926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3212" y="371880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133649" y="267299"/>
                </a:move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8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63212" y="371880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96862" y="3489750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904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1129" y="34465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81129" y="34465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30512" y="385245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3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68862" y="3836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68862" y="3836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24849" y="3847374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3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81624" y="38316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81624" y="38316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80875" y="4188450"/>
            <a:ext cx="222755" cy="469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769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Importance</a:t>
            </a:r>
            <a:r>
              <a:rPr spc="-95" dirty="0"/>
              <a:t> </a:t>
            </a:r>
            <a:r>
              <a:rPr spc="-5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891145" cy="12242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Trajectories have different probabilities under different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policies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Estimate expected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from one distribution given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Weight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importance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r>
              <a:rPr sz="1800" i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ratio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Relative probability of trajectory occurring under the target and behavior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125" y="2613650"/>
            <a:ext cx="7848599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34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Ordinary Importance</a:t>
            </a:r>
            <a:r>
              <a:rPr spc="-100" dirty="0"/>
              <a:t> </a:t>
            </a:r>
            <a:r>
              <a:rPr spc="-5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402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Zero bias but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unbounded</a:t>
            </a:r>
            <a:r>
              <a:rPr sz="1800" b="1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759405"/>
            <a:ext cx="223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single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5751" y="1758419"/>
            <a:ext cx="3392220" cy="749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5100" y="3188675"/>
            <a:ext cx="2253811" cy="39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545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Ordinary Importance </a:t>
            </a:r>
            <a:r>
              <a:rPr spc="-10" dirty="0"/>
              <a:t>Sampling: </a:t>
            </a:r>
            <a:r>
              <a:rPr spc="-5" dirty="0"/>
              <a:t>Zero</a:t>
            </a:r>
            <a:r>
              <a:rPr spc="-95" dirty="0"/>
              <a:t> </a:t>
            </a:r>
            <a:r>
              <a:rPr spc="-5" dirty="0"/>
              <a:t>Bias</a:t>
            </a:r>
          </a:p>
        </p:txBody>
      </p:sp>
      <p:sp>
        <p:nvSpPr>
          <p:cNvPr id="3" name="object 3"/>
          <p:cNvSpPr/>
          <p:nvPr/>
        </p:nvSpPr>
        <p:spPr>
          <a:xfrm>
            <a:off x="1139400" y="1387502"/>
            <a:ext cx="6865199" cy="294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Ordinary Importance </a:t>
            </a:r>
            <a:r>
              <a:rPr spc="-10" dirty="0"/>
              <a:t>Sampling:</a:t>
            </a:r>
            <a:r>
              <a:rPr spc="-100" dirty="0"/>
              <a:t> </a:t>
            </a:r>
            <a:r>
              <a:rPr spc="-5" dirty="0"/>
              <a:t>Unbounded  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402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1-state, 2-action undiscounted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MDP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30680"/>
            <a:ext cx="273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2595" indent="-430530">
              <a:lnSpc>
                <a:spcPct val="100000"/>
              </a:lnSpc>
              <a:spcBef>
                <a:spcPts val="100"/>
              </a:spcBef>
              <a:buChar char="●"/>
              <a:tabLst>
                <a:tab pos="442595" algn="l"/>
                <a:tab pos="4432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Off-policy first-visit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3588080"/>
            <a:ext cx="292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Variance of an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estimator: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6643" y="2046611"/>
            <a:ext cx="2351569" cy="131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9205" y="2246790"/>
            <a:ext cx="1339976" cy="97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4136" y="4014075"/>
            <a:ext cx="4575723" cy="446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Ordinary Importance </a:t>
            </a:r>
            <a:r>
              <a:rPr spc="-10" dirty="0"/>
              <a:t>Sampling:</a:t>
            </a:r>
            <a:r>
              <a:rPr spc="-100" dirty="0"/>
              <a:t> </a:t>
            </a:r>
            <a:r>
              <a:rPr spc="-5" dirty="0"/>
              <a:t>Unbounded  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558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Just consider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all-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left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episodes with different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lengths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93" y="1498423"/>
            <a:ext cx="502285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Any trajectory with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right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has importance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sampling ratio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All-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left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trajectory have importance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sampling ratio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00501" y="1202764"/>
            <a:ext cx="1659509" cy="930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4925" y="1751047"/>
            <a:ext cx="241823" cy="23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5238" y="2295364"/>
            <a:ext cx="989601" cy="719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2950" y="2103750"/>
            <a:ext cx="3998086" cy="2863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Ordinary Importance </a:t>
            </a:r>
            <a:r>
              <a:rPr spc="-10" dirty="0"/>
              <a:t>Sampling:</a:t>
            </a:r>
            <a:r>
              <a:rPr spc="-95" dirty="0"/>
              <a:t> </a:t>
            </a:r>
            <a:r>
              <a:rPr spc="-5" dirty="0"/>
              <a:t>Unbounded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932451"/>
            <a:ext cx="656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Vari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384" y="978835"/>
            <a:ext cx="77025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spc="-5" dirty="0">
                <a:latin typeface="Arial"/>
                <a:cs typeface="Arial"/>
              </a:rPr>
              <a:t>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8482" y="1364426"/>
            <a:ext cx="6393288" cy="320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1387" y="1330874"/>
            <a:ext cx="3438525" cy="1167765"/>
          </a:xfrm>
          <a:custGeom>
            <a:avLst/>
            <a:gdLst/>
            <a:ahLst/>
            <a:cxnLst/>
            <a:rect l="l" t="t" r="r" b="b"/>
            <a:pathLst>
              <a:path w="3438525" h="1167764">
                <a:moveTo>
                  <a:pt x="0" y="0"/>
                </a:moveTo>
                <a:lnTo>
                  <a:pt x="3438299" y="0"/>
                </a:lnTo>
                <a:lnTo>
                  <a:pt x="3438299" y="1167599"/>
                </a:lnTo>
                <a:lnTo>
                  <a:pt x="0" y="1167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972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Weighted Importance</a:t>
            </a:r>
            <a:r>
              <a:rPr spc="-100" dirty="0"/>
              <a:t> </a:t>
            </a:r>
            <a:r>
              <a:rPr spc="-5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510159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Has bias that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converges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asymptotically to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zero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Strongly preferred due to lower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073730"/>
            <a:ext cx="223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single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14017" y="2028343"/>
            <a:ext cx="3699855" cy="860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8267" y="3501399"/>
            <a:ext cx="1227473" cy="34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924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Blackjack </a:t>
            </a:r>
            <a:r>
              <a:rPr spc="-5" dirty="0"/>
              <a:t>example for Importance</a:t>
            </a:r>
            <a:r>
              <a:rPr spc="-90" dirty="0"/>
              <a:t> </a:t>
            </a:r>
            <a:r>
              <a:rPr spc="-5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4956810" cy="11049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Evaluated 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single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player’s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sum =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13, has usable ace, dealer’s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card 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Behavior policy: uniform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random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Target policy: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stick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iff player’s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sum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&gt;=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1939" y="2417788"/>
            <a:ext cx="4643644" cy="226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11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 </a:t>
            </a:r>
            <a:r>
              <a:rPr dirty="0"/>
              <a:t>Monte</a:t>
            </a:r>
            <a:r>
              <a:rPr spc="-100" dirty="0"/>
              <a:t> </a:t>
            </a:r>
            <a:r>
              <a:rPr spc="-5" dirty="0"/>
              <a:t>Carlo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445325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Update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without tracking all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Ordinary importance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559380"/>
            <a:ext cx="359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Weighted importance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6450" y="3089325"/>
            <a:ext cx="4651074" cy="68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2804" y="1944100"/>
            <a:ext cx="3138397" cy="57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2436" y="4093674"/>
            <a:ext cx="2619100" cy="312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325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Monte </a:t>
            </a:r>
            <a:r>
              <a:rPr spc="-5" dirty="0"/>
              <a:t>Carlo</a:t>
            </a:r>
            <a:r>
              <a:rPr spc="-100" dirty="0"/>
              <a:t> </a:t>
            </a:r>
            <a:r>
              <a:rPr spc="-10" dirty="0"/>
              <a:t>Prediction: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484759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  <a:tab pos="170815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Estimate	from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Converges as more returns are</a:t>
            </a:r>
            <a:r>
              <a:rPr sz="1800" b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observed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4100" y="673150"/>
            <a:ext cx="441199" cy="28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0599" y="1331775"/>
            <a:ext cx="243999" cy="15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02912" y="2824662"/>
          <a:ext cx="1175385" cy="1174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68212" y="3289962"/>
            <a:ext cx="253424" cy="253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0800" y="2904275"/>
            <a:ext cx="241935" cy="24193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0" y="0"/>
                </a:moveTo>
                <a:lnTo>
                  <a:pt x="241799" y="241799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3800" y="2907275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799" y="0"/>
                </a:moveTo>
                <a:lnTo>
                  <a:pt x="0" y="235799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2712" y="3681462"/>
            <a:ext cx="253424" cy="253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4025" y="3687274"/>
            <a:ext cx="241935" cy="24193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0" y="0"/>
                </a:moveTo>
                <a:lnTo>
                  <a:pt x="241799" y="241799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7025" y="3690275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235799" y="0"/>
                </a:moveTo>
                <a:lnTo>
                  <a:pt x="0" y="235799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2712" y="3289962"/>
            <a:ext cx="253424" cy="253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4862" y="341667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78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2712" y="34009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2712" y="34009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49" y="3263630"/>
            <a:ext cx="243999" cy="301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44450" y="2548550"/>
            <a:ext cx="220726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Return 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observed 10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Return 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observed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Return </a:t>
            </a:r>
            <a:r>
              <a:rPr sz="1400" dirty="0">
                <a:latin typeface="Arial"/>
                <a:cs typeface="Arial"/>
              </a:rPr>
              <a:t>-1 </a:t>
            </a:r>
            <a:r>
              <a:rPr sz="1400" spc="-5" dirty="0">
                <a:latin typeface="Arial"/>
                <a:cs typeface="Arial"/>
              </a:rPr>
              <a:t>observed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07724" y="3313037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6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1992" y="36146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1992" y="36146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89231" y="3808162"/>
            <a:ext cx="4692319" cy="54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98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 </a:t>
            </a:r>
            <a:r>
              <a:rPr dirty="0"/>
              <a:t>Monte </a:t>
            </a:r>
            <a:r>
              <a:rPr spc="-5" dirty="0"/>
              <a:t>Carlo</a:t>
            </a:r>
            <a:r>
              <a:rPr spc="-100" dirty="0"/>
              <a:t> </a:t>
            </a:r>
            <a:r>
              <a:rPr spc="-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1732410" y="1203182"/>
            <a:ext cx="5704550" cy="332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9150" y="3578099"/>
            <a:ext cx="3212465" cy="437515"/>
          </a:xfrm>
          <a:custGeom>
            <a:avLst/>
            <a:gdLst/>
            <a:ahLst/>
            <a:cxnLst/>
            <a:rect l="l" t="t" r="r" b="b"/>
            <a:pathLst>
              <a:path w="3212465" h="437514">
                <a:moveTo>
                  <a:pt x="0" y="0"/>
                </a:moveTo>
                <a:lnTo>
                  <a:pt x="3212099" y="0"/>
                </a:lnTo>
                <a:lnTo>
                  <a:pt x="3212099" y="437099"/>
                </a:lnTo>
                <a:lnTo>
                  <a:pt x="0" y="437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00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Off-policy </a:t>
            </a:r>
            <a:r>
              <a:rPr dirty="0"/>
              <a:t>Monte </a:t>
            </a:r>
            <a:r>
              <a:rPr spc="-5" dirty="0"/>
              <a:t>Carlo</a:t>
            </a:r>
            <a:r>
              <a:rPr spc="-100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01726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Off-policy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target policy and behavior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Monte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Carlo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Learn from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bootstrapping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Find optimal policy through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89427" y="2389044"/>
            <a:ext cx="169378" cy="2303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1066" y="2765978"/>
            <a:ext cx="2802338" cy="1562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860" y="3022239"/>
          <a:ext cx="1026159" cy="75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219888" y="3426059"/>
            <a:ext cx="338908" cy="320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7869" y="3860052"/>
            <a:ext cx="246988" cy="275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7700" y="3278333"/>
            <a:ext cx="256540" cy="251460"/>
          </a:xfrm>
          <a:custGeom>
            <a:avLst/>
            <a:gdLst/>
            <a:ahLst/>
            <a:cxnLst/>
            <a:rect l="l" t="t" r="r" b="b"/>
            <a:pathLst>
              <a:path w="256539" h="251460">
                <a:moveTo>
                  <a:pt x="0" y="0"/>
                </a:moveTo>
                <a:lnTo>
                  <a:pt x="256371" y="0"/>
                </a:lnTo>
                <a:lnTo>
                  <a:pt x="256371" y="251330"/>
                </a:lnTo>
                <a:lnTo>
                  <a:pt x="0" y="25133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0444" y="3278333"/>
            <a:ext cx="256540" cy="251460"/>
          </a:xfrm>
          <a:custGeom>
            <a:avLst/>
            <a:gdLst/>
            <a:ahLst/>
            <a:cxnLst/>
            <a:rect l="l" t="t" r="r" b="b"/>
            <a:pathLst>
              <a:path w="256539" h="251460">
                <a:moveTo>
                  <a:pt x="0" y="0"/>
                </a:moveTo>
                <a:lnTo>
                  <a:pt x="256372" y="0"/>
                </a:lnTo>
                <a:lnTo>
                  <a:pt x="256372" y="251330"/>
                </a:lnTo>
                <a:lnTo>
                  <a:pt x="0" y="251330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96565" y="3022239"/>
          <a:ext cx="1026159" cy="75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786255" y="3426059"/>
            <a:ext cx="505246" cy="3201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6130" y="3860053"/>
            <a:ext cx="135880" cy="275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871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Off-policy </a:t>
            </a:r>
            <a:r>
              <a:rPr dirty="0"/>
              <a:t>Monte </a:t>
            </a:r>
            <a:r>
              <a:rPr spc="-5" dirty="0"/>
              <a:t>Carlo Control</a:t>
            </a:r>
            <a:r>
              <a:rPr spc="-100" dirty="0"/>
              <a:t> </a:t>
            </a:r>
            <a:r>
              <a:rPr spc="-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1725652" y="1177889"/>
            <a:ext cx="5692695" cy="3481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9100" y="4137174"/>
            <a:ext cx="3893185" cy="0"/>
          </a:xfrm>
          <a:custGeom>
            <a:avLst/>
            <a:gdLst/>
            <a:ahLst/>
            <a:cxnLst/>
            <a:rect l="l" t="t" r="r" b="b"/>
            <a:pathLst>
              <a:path w="3893185">
                <a:moveTo>
                  <a:pt x="0" y="0"/>
                </a:moveTo>
                <a:lnTo>
                  <a:pt x="38930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992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Discounting-aware Importance </a:t>
            </a:r>
            <a:r>
              <a:rPr spc="-10" dirty="0"/>
              <a:t>Sampling:</a:t>
            </a:r>
            <a:r>
              <a:rPr spc="-90" dirty="0"/>
              <a:t> </a:t>
            </a:r>
            <a:r>
              <a:rPr spc="-5" dirty="0"/>
              <a:t>Intuition*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728335" cy="9163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Exploit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return’s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internal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structure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reduce</a:t>
            </a:r>
            <a:r>
              <a:rPr sz="1800" b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Return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Discounted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sum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rewards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Consider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myopic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discount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8425" y="1822049"/>
            <a:ext cx="540276" cy="24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1265" y="2467526"/>
            <a:ext cx="6621472" cy="78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1299" y="333017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2464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5567" y="3286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5567" y="3286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3174" y="333017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2464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7442" y="3286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4" y="43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442" y="3286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4" y="4322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3974" y="3595825"/>
            <a:ext cx="3698875" cy="572770"/>
          </a:xfrm>
          <a:custGeom>
            <a:avLst/>
            <a:gdLst/>
            <a:ahLst/>
            <a:cxnLst/>
            <a:rect l="l" t="t" r="r" b="b"/>
            <a:pathLst>
              <a:path w="3698875" h="572770">
                <a:moveTo>
                  <a:pt x="0" y="95451"/>
                </a:moveTo>
                <a:lnTo>
                  <a:pt x="7501" y="58297"/>
                </a:lnTo>
                <a:lnTo>
                  <a:pt x="27957" y="27957"/>
                </a:lnTo>
                <a:lnTo>
                  <a:pt x="58297" y="7501"/>
                </a:lnTo>
                <a:lnTo>
                  <a:pt x="95451" y="0"/>
                </a:lnTo>
                <a:lnTo>
                  <a:pt x="3603248" y="0"/>
                </a:lnTo>
                <a:lnTo>
                  <a:pt x="3656205" y="16037"/>
                </a:lnTo>
                <a:lnTo>
                  <a:pt x="3691434" y="58923"/>
                </a:lnTo>
                <a:lnTo>
                  <a:pt x="3698699" y="95451"/>
                </a:lnTo>
                <a:lnTo>
                  <a:pt x="3698699" y="477247"/>
                </a:lnTo>
                <a:lnTo>
                  <a:pt x="3691198" y="514402"/>
                </a:lnTo>
                <a:lnTo>
                  <a:pt x="3670742" y="544742"/>
                </a:lnTo>
                <a:lnTo>
                  <a:pt x="3640402" y="565198"/>
                </a:lnTo>
                <a:lnTo>
                  <a:pt x="3603248" y="572699"/>
                </a:lnTo>
                <a:lnTo>
                  <a:pt x="95451" y="572699"/>
                </a:lnTo>
                <a:lnTo>
                  <a:pt x="58297" y="565198"/>
                </a:lnTo>
                <a:lnTo>
                  <a:pt x="27957" y="544742"/>
                </a:lnTo>
                <a:lnTo>
                  <a:pt x="7501" y="514402"/>
                </a:lnTo>
                <a:lnTo>
                  <a:pt x="0" y="477247"/>
                </a:lnTo>
                <a:lnTo>
                  <a:pt x="0" y="95451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2120" y="3757588"/>
            <a:ext cx="2679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Irrelevant to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return: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adds</a:t>
            </a:r>
            <a:r>
              <a:rPr sz="14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variance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568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Discounting as </a:t>
            </a:r>
            <a:r>
              <a:rPr spc="-10" dirty="0"/>
              <a:t>Partial</a:t>
            </a:r>
            <a:r>
              <a:rPr spc="-85" dirty="0"/>
              <a:t> </a:t>
            </a:r>
            <a:r>
              <a:rPr spc="-5" dirty="0"/>
              <a:t>Termination*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543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Consider discount as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degree of partial</a:t>
            </a:r>
            <a:r>
              <a:rPr sz="18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termination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9087" y="1498423"/>
            <a:ext cx="460438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all episodes terminate after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receiving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reward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episode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could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terminate after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 steps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probability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193" y="1498423"/>
            <a:ext cx="4015740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Premature termination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results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partial</a:t>
            </a:r>
            <a:r>
              <a:rPr sz="1400" i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returns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49" y="2273630"/>
            <a:ext cx="510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Full Return as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flat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(undiscounted)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partial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0825" y="1808625"/>
            <a:ext cx="717477" cy="18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1100" y="2292473"/>
            <a:ext cx="2211899" cy="279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8875" y="1808625"/>
            <a:ext cx="697174" cy="184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8100" y="3186350"/>
            <a:ext cx="4567775" cy="1113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4650" y="1568875"/>
            <a:ext cx="404925" cy="184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013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Discounting-aware Ordinary Importance</a:t>
            </a:r>
            <a:r>
              <a:rPr spc="-95" dirty="0"/>
              <a:t> </a:t>
            </a:r>
            <a:r>
              <a:rPr spc="-5" dirty="0"/>
              <a:t>Sampling*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985634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Scale flat partial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truncated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importance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ratio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Estimator for Ordinary importance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073730"/>
            <a:ext cx="670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Estimator for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Discounting-aware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ordinary importance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556" y="3593116"/>
            <a:ext cx="8348919" cy="75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1296" y="2042309"/>
            <a:ext cx="3033750" cy="64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152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Discounting-aware Weighted Importance</a:t>
            </a:r>
            <a:r>
              <a:rPr spc="-95" dirty="0"/>
              <a:t> </a:t>
            </a:r>
            <a:r>
              <a:rPr spc="-5" dirty="0"/>
              <a:t>Sampling*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985634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Scale flat partial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truncated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importance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ratio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Estimator for Weighted importance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073730"/>
            <a:ext cx="679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Estimator for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Discounting-aware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weighted importance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4394" y="3582567"/>
            <a:ext cx="8466010" cy="94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7481" y="2022389"/>
            <a:ext cx="3396549" cy="787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018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Per-decision </a:t>
            </a:r>
            <a:r>
              <a:rPr spc="-5" dirty="0"/>
              <a:t>Importance </a:t>
            </a:r>
            <a:r>
              <a:rPr spc="-10" dirty="0"/>
              <a:t>Sampling:</a:t>
            </a:r>
            <a:r>
              <a:rPr spc="-85" dirty="0"/>
              <a:t> </a:t>
            </a:r>
            <a:r>
              <a:rPr spc="-5" dirty="0"/>
              <a:t>Intuition*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3693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Unroll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sum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rewards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759405"/>
            <a:ext cx="699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Can ignore trajectory after 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reward since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are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uncorrelated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9370" y="1715675"/>
            <a:ext cx="6282806" cy="679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7425" y="3330075"/>
            <a:ext cx="6389150" cy="638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057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Per-decision </a:t>
            </a:r>
            <a:r>
              <a:rPr spc="-5" dirty="0"/>
              <a:t>Importance </a:t>
            </a:r>
            <a:r>
              <a:rPr spc="-10" dirty="0"/>
              <a:t>Sampling:</a:t>
            </a:r>
            <a:r>
              <a:rPr spc="-85" dirty="0"/>
              <a:t> </a:t>
            </a:r>
            <a:r>
              <a:rPr spc="-5" dirty="0"/>
              <a:t>Process*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2421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Simplify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expectation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788105"/>
            <a:ext cx="3676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Equivalent expectation for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8787" y="1620330"/>
            <a:ext cx="8386425" cy="1851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875" y="4225025"/>
            <a:ext cx="8252251" cy="343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038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Per-decision </a:t>
            </a:r>
            <a:r>
              <a:rPr spc="-5" dirty="0"/>
              <a:t>Ordinary Importance</a:t>
            </a:r>
            <a:r>
              <a:rPr spc="-90" dirty="0"/>
              <a:t> </a:t>
            </a:r>
            <a:r>
              <a:rPr spc="-5" dirty="0"/>
              <a:t>Sampling*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490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Estimator for Ordinary Importance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Sampling: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759405"/>
            <a:ext cx="608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Estimator for Per-reward Ordinary Importance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Sampling: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1296" y="1751659"/>
            <a:ext cx="3033750" cy="6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7615" y="3291519"/>
            <a:ext cx="2431175" cy="819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027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First-visit </a:t>
            </a:r>
            <a:r>
              <a:rPr dirty="0"/>
              <a:t>MC vs. </a:t>
            </a:r>
            <a:r>
              <a:rPr spc="-10" dirty="0"/>
              <a:t>Every-visit</a:t>
            </a:r>
            <a:r>
              <a:rPr spc="-110" dirty="0"/>
              <a:t> </a:t>
            </a:r>
            <a:r>
              <a:rPr dirty="0"/>
              <a:t>MC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First-visit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93" y="1498423"/>
            <a:ext cx="41141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Average of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returns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following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visits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states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Studied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widely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Primary focus for this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chapter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2219583"/>
            <a:ext cx="7232650" cy="8572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Every-visit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Average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returns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following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all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visits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states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Extended naturally to function approximation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(Ch.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9) and eligibility traces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(Ch.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12)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9799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286346" y="572693"/>
                </a:move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3" y="517445"/>
                </a:lnTo>
                <a:lnTo>
                  <a:pt x="83868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8" y="83869"/>
                </a:lnTo>
                <a:lnTo>
                  <a:pt x="117233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6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6" y="54525"/>
                </a:lnTo>
                <a:lnTo>
                  <a:pt x="488824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6" y="197732"/>
                </a:lnTo>
                <a:lnTo>
                  <a:pt x="569125" y="241281"/>
                </a:lnTo>
                <a:lnTo>
                  <a:pt x="572692" y="286346"/>
                </a:lnTo>
                <a:lnTo>
                  <a:pt x="568945" y="332793"/>
                </a:lnTo>
                <a:lnTo>
                  <a:pt x="558094" y="376854"/>
                </a:lnTo>
                <a:lnTo>
                  <a:pt x="540731" y="417939"/>
                </a:lnTo>
                <a:lnTo>
                  <a:pt x="517444" y="455459"/>
                </a:lnTo>
                <a:lnTo>
                  <a:pt x="488824" y="488824"/>
                </a:lnTo>
                <a:lnTo>
                  <a:pt x="455459" y="517445"/>
                </a:lnTo>
                <a:lnTo>
                  <a:pt x="417939" y="540731"/>
                </a:lnTo>
                <a:lnTo>
                  <a:pt x="376854" y="558095"/>
                </a:lnTo>
                <a:lnTo>
                  <a:pt x="332793" y="568945"/>
                </a:lnTo>
                <a:lnTo>
                  <a:pt x="286346" y="572693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9799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286346"/>
                </a:move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8" y="83869"/>
                </a:lnTo>
                <a:lnTo>
                  <a:pt x="117233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6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6" y="54525"/>
                </a:lnTo>
                <a:lnTo>
                  <a:pt x="488824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6" y="197732"/>
                </a:lnTo>
                <a:lnTo>
                  <a:pt x="569125" y="241281"/>
                </a:lnTo>
                <a:lnTo>
                  <a:pt x="572692" y="286346"/>
                </a:lnTo>
                <a:lnTo>
                  <a:pt x="568945" y="332793"/>
                </a:lnTo>
                <a:lnTo>
                  <a:pt x="558094" y="376854"/>
                </a:lnTo>
                <a:lnTo>
                  <a:pt x="540731" y="417939"/>
                </a:lnTo>
                <a:lnTo>
                  <a:pt x="517444" y="455459"/>
                </a:lnTo>
                <a:lnTo>
                  <a:pt x="488824" y="488824"/>
                </a:lnTo>
                <a:lnTo>
                  <a:pt x="455459" y="517445"/>
                </a:lnTo>
                <a:lnTo>
                  <a:pt x="417939" y="540731"/>
                </a:lnTo>
                <a:lnTo>
                  <a:pt x="376854" y="558095"/>
                </a:lnTo>
                <a:lnTo>
                  <a:pt x="332793" y="568945"/>
                </a:lnTo>
                <a:lnTo>
                  <a:pt x="286346" y="572693"/>
                </a:ln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3" y="517445"/>
                </a:lnTo>
                <a:lnTo>
                  <a:pt x="83868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49606" y="3816358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26288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286346" y="572693"/>
                </a:move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4" y="517445"/>
                </a:lnTo>
                <a:lnTo>
                  <a:pt x="83869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9" y="83869"/>
                </a:lnTo>
                <a:lnTo>
                  <a:pt x="117234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6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6" y="54525"/>
                </a:lnTo>
                <a:lnTo>
                  <a:pt x="488823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7" y="197732"/>
                </a:lnTo>
                <a:lnTo>
                  <a:pt x="569126" y="241281"/>
                </a:lnTo>
                <a:lnTo>
                  <a:pt x="572693" y="286346"/>
                </a:lnTo>
                <a:lnTo>
                  <a:pt x="568945" y="332793"/>
                </a:lnTo>
                <a:lnTo>
                  <a:pt x="558095" y="376854"/>
                </a:lnTo>
                <a:lnTo>
                  <a:pt x="540731" y="417939"/>
                </a:lnTo>
                <a:lnTo>
                  <a:pt x="517444" y="455459"/>
                </a:lnTo>
                <a:lnTo>
                  <a:pt x="488824" y="488824"/>
                </a:lnTo>
                <a:lnTo>
                  <a:pt x="455459" y="517445"/>
                </a:lnTo>
                <a:lnTo>
                  <a:pt x="417939" y="540731"/>
                </a:lnTo>
                <a:lnTo>
                  <a:pt x="376854" y="558095"/>
                </a:lnTo>
                <a:lnTo>
                  <a:pt x="332793" y="568945"/>
                </a:lnTo>
                <a:lnTo>
                  <a:pt x="286346" y="572693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6288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286346"/>
                </a:move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9" y="83869"/>
                </a:lnTo>
                <a:lnTo>
                  <a:pt x="117234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6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6" y="54525"/>
                </a:lnTo>
                <a:lnTo>
                  <a:pt x="488823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7" y="197732"/>
                </a:lnTo>
                <a:lnTo>
                  <a:pt x="569126" y="241281"/>
                </a:lnTo>
                <a:lnTo>
                  <a:pt x="572693" y="286346"/>
                </a:lnTo>
                <a:lnTo>
                  <a:pt x="568945" y="332793"/>
                </a:lnTo>
                <a:lnTo>
                  <a:pt x="558095" y="376854"/>
                </a:lnTo>
                <a:lnTo>
                  <a:pt x="540731" y="417939"/>
                </a:lnTo>
                <a:lnTo>
                  <a:pt x="517444" y="455459"/>
                </a:lnTo>
                <a:lnTo>
                  <a:pt x="488824" y="488824"/>
                </a:lnTo>
                <a:lnTo>
                  <a:pt x="455459" y="517445"/>
                </a:lnTo>
                <a:lnTo>
                  <a:pt x="417939" y="540731"/>
                </a:lnTo>
                <a:lnTo>
                  <a:pt x="376854" y="558095"/>
                </a:lnTo>
                <a:lnTo>
                  <a:pt x="332793" y="568945"/>
                </a:lnTo>
                <a:lnTo>
                  <a:pt x="286346" y="572693"/>
                </a:ln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4" y="517445"/>
                </a:lnTo>
                <a:lnTo>
                  <a:pt x="83869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6095" y="3816358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82776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286346" y="572693"/>
                </a:move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3" y="517445"/>
                </a:lnTo>
                <a:lnTo>
                  <a:pt x="83868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8" y="83869"/>
                </a:lnTo>
                <a:lnTo>
                  <a:pt x="117233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6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6" y="54525"/>
                </a:lnTo>
                <a:lnTo>
                  <a:pt x="488824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6" y="197732"/>
                </a:lnTo>
                <a:lnTo>
                  <a:pt x="569125" y="241281"/>
                </a:lnTo>
                <a:lnTo>
                  <a:pt x="572692" y="286346"/>
                </a:lnTo>
                <a:lnTo>
                  <a:pt x="568945" y="332793"/>
                </a:lnTo>
                <a:lnTo>
                  <a:pt x="558094" y="376854"/>
                </a:lnTo>
                <a:lnTo>
                  <a:pt x="540731" y="417939"/>
                </a:lnTo>
                <a:lnTo>
                  <a:pt x="517444" y="455459"/>
                </a:lnTo>
                <a:lnTo>
                  <a:pt x="488823" y="488824"/>
                </a:lnTo>
                <a:lnTo>
                  <a:pt x="455458" y="517445"/>
                </a:lnTo>
                <a:lnTo>
                  <a:pt x="417939" y="540731"/>
                </a:lnTo>
                <a:lnTo>
                  <a:pt x="376853" y="558095"/>
                </a:lnTo>
                <a:lnTo>
                  <a:pt x="332793" y="568945"/>
                </a:lnTo>
                <a:lnTo>
                  <a:pt x="286346" y="572693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2776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286346"/>
                </a:move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8" y="83869"/>
                </a:lnTo>
                <a:lnTo>
                  <a:pt x="117233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6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6" y="54525"/>
                </a:lnTo>
                <a:lnTo>
                  <a:pt x="488824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6" y="197732"/>
                </a:lnTo>
                <a:lnTo>
                  <a:pt x="569125" y="241281"/>
                </a:lnTo>
                <a:lnTo>
                  <a:pt x="572692" y="286346"/>
                </a:lnTo>
                <a:lnTo>
                  <a:pt x="568945" y="332793"/>
                </a:lnTo>
                <a:lnTo>
                  <a:pt x="558094" y="376854"/>
                </a:lnTo>
                <a:lnTo>
                  <a:pt x="540731" y="417939"/>
                </a:lnTo>
                <a:lnTo>
                  <a:pt x="517444" y="455459"/>
                </a:lnTo>
                <a:lnTo>
                  <a:pt x="488823" y="488824"/>
                </a:lnTo>
                <a:lnTo>
                  <a:pt x="455458" y="517445"/>
                </a:lnTo>
                <a:lnTo>
                  <a:pt x="417939" y="540731"/>
                </a:lnTo>
                <a:lnTo>
                  <a:pt x="376853" y="558095"/>
                </a:lnTo>
                <a:lnTo>
                  <a:pt x="332793" y="568945"/>
                </a:lnTo>
                <a:lnTo>
                  <a:pt x="286346" y="572693"/>
                </a:ln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3" y="517445"/>
                </a:lnTo>
                <a:lnTo>
                  <a:pt x="83868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62583" y="3816358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39263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286346" y="572693"/>
                </a:move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4" y="517445"/>
                </a:lnTo>
                <a:lnTo>
                  <a:pt x="83869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9" y="83869"/>
                </a:lnTo>
                <a:lnTo>
                  <a:pt x="117234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6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6" y="54525"/>
                </a:lnTo>
                <a:lnTo>
                  <a:pt x="488824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7" y="197732"/>
                </a:lnTo>
                <a:lnTo>
                  <a:pt x="569126" y="241281"/>
                </a:lnTo>
                <a:lnTo>
                  <a:pt x="572693" y="286346"/>
                </a:lnTo>
                <a:lnTo>
                  <a:pt x="568945" y="332793"/>
                </a:lnTo>
                <a:lnTo>
                  <a:pt x="558095" y="376854"/>
                </a:lnTo>
                <a:lnTo>
                  <a:pt x="540731" y="417939"/>
                </a:lnTo>
                <a:lnTo>
                  <a:pt x="517445" y="455459"/>
                </a:lnTo>
                <a:lnTo>
                  <a:pt x="488824" y="488824"/>
                </a:lnTo>
                <a:lnTo>
                  <a:pt x="455459" y="517445"/>
                </a:lnTo>
                <a:lnTo>
                  <a:pt x="417939" y="540731"/>
                </a:lnTo>
                <a:lnTo>
                  <a:pt x="376854" y="558095"/>
                </a:lnTo>
                <a:lnTo>
                  <a:pt x="332793" y="568945"/>
                </a:lnTo>
                <a:lnTo>
                  <a:pt x="286346" y="572693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9263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286346"/>
                </a:move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9" y="83869"/>
                </a:lnTo>
                <a:lnTo>
                  <a:pt x="117234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6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6" y="54525"/>
                </a:lnTo>
                <a:lnTo>
                  <a:pt x="488824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7" y="197732"/>
                </a:lnTo>
                <a:lnTo>
                  <a:pt x="569126" y="241281"/>
                </a:lnTo>
                <a:lnTo>
                  <a:pt x="572693" y="286346"/>
                </a:lnTo>
                <a:lnTo>
                  <a:pt x="568945" y="332793"/>
                </a:lnTo>
                <a:lnTo>
                  <a:pt x="558095" y="376854"/>
                </a:lnTo>
                <a:lnTo>
                  <a:pt x="540731" y="417939"/>
                </a:lnTo>
                <a:lnTo>
                  <a:pt x="517445" y="455459"/>
                </a:lnTo>
                <a:lnTo>
                  <a:pt x="488824" y="488824"/>
                </a:lnTo>
                <a:lnTo>
                  <a:pt x="455459" y="517445"/>
                </a:lnTo>
                <a:lnTo>
                  <a:pt x="417939" y="540731"/>
                </a:lnTo>
                <a:lnTo>
                  <a:pt x="376854" y="558095"/>
                </a:lnTo>
                <a:lnTo>
                  <a:pt x="332793" y="568945"/>
                </a:lnTo>
                <a:lnTo>
                  <a:pt x="286346" y="572693"/>
                </a:ln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4" y="517445"/>
                </a:lnTo>
                <a:lnTo>
                  <a:pt x="83869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19071" y="3816358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5752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286345" y="572693"/>
                </a:move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3" y="517445"/>
                </a:lnTo>
                <a:lnTo>
                  <a:pt x="83868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8" y="83869"/>
                </a:lnTo>
                <a:lnTo>
                  <a:pt x="117233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5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5" y="54525"/>
                </a:lnTo>
                <a:lnTo>
                  <a:pt x="488823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6" y="197732"/>
                </a:lnTo>
                <a:lnTo>
                  <a:pt x="569125" y="241281"/>
                </a:lnTo>
                <a:lnTo>
                  <a:pt x="572692" y="286346"/>
                </a:lnTo>
                <a:lnTo>
                  <a:pt x="568944" y="332793"/>
                </a:lnTo>
                <a:lnTo>
                  <a:pt x="558094" y="376854"/>
                </a:lnTo>
                <a:lnTo>
                  <a:pt x="540731" y="417939"/>
                </a:lnTo>
                <a:lnTo>
                  <a:pt x="517444" y="455459"/>
                </a:lnTo>
                <a:lnTo>
                  <a:pt x="488823" y="488824"/>
                </a:lnTo>
                <a:lnTo>
                  <a:pt x="455458" y="517445"/>
                </a:lnTo>
                <a:lnTo>
                  <a:pt x="417938" y="540731"/>
                </a:lnTo>
                <a:lnTo>
                  <a:pt x="376853" y="558095"/>
                </a:lnTo>
                <a:lnTo>
                  <a:pt x="332792" y="568945"/>
                </a:lnTo>
                <a:lnTo>
                  <a:pt x="286345" y="572693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5752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286346"/>
                </a:moveTo>
                <a:lnTo>
                  <a:pt x="3747" y="239900"/>
                </a:lnTo>
                <a:lnTo>
                  <a:pt x="14598" y="195839"/>
                </a:lnTo>
                <a:lnTo>
                  <a:pt x="31961" y="154754"/>
                </a:lnTo>
                <a:lnTo>
                  <a:pt x="55248" y="117234"/>
                </a:lnTo>
                <a:lnTo>
                  <a:pt x="83868" y="83869"/>
                </a:lnTo>
                <a:lnTo>
                  <a:pt x="117233" y="55248"/>
                </a:lnTo>
                <a:lnTo>
                  <a:pt x="154753" y="31961"/>
                </a:lnTo>
                <a:lnTo>
                  <a:pt x="195838" y="14598"/>
                </a:lnTo>
                <a:lnTo>
                  <a:pt x="239899" y="3747"/>
                </a:lnTo>
                <a:lnTo>
                  <a:pt x="286345" y="0"/>
                </a:lnTo>
                <a:lnTo>
                  <a:pt x="331411" y="3567"/>
                </a:lnTo>
                <a:lnTo>
                  <a:pt x="374960" y="14056"/>
                </a:lnTo>
                <a:lnTo>
                  <a:pt x="416225" y="31148"/>
                </a:lnTo>
                <a:lnTo>
                  <a:pt x="454435" y="54525"/>
                </a:lnTo>
                <a:lnTo>
                  <a:pt x="488823" y="83869"/>
                </a:lnTo>
                <a:lnTo>
                  <a:pt x="518167" y="118257"/>
                </a:lnTo>
                <a:lnTo>
                  <a:pt x="541544" y="156467"/>
                </a:lnTo>
                <a:lnTo>
                  <a:pt x="558636" y="197732"/>
                </a:lnTo>
                <a:lnTo>
                  <a:pt x="569125" y="241281"/>
                </a:lnTo>
                <a:lnTo>
                  <a:pt x="572692" y="286346"/>
                </a:lnTo>
                <a:lnTo>
                  <a:pt x="568944" y="332793"/>
                </a:lnTo>
                <a:lnTo>
                  <a:pt x="558094" y="376854"/>
                </a:lnTo>
                <a:lnTo>
                  <a:pt x="540731" y="417939"/>
                </a:lnTo>
                <a:lnTo>
                  <a:pt x="517444" y="455459"/>
                </a:lnTo>
                <a:lnTo>
                  <a:pt x="488823" y="488824"/>
                </a:lnTo>
                <a:lnTo>
                  <a:pt x="455458" y="517445"/>
                </a:lnTo>
                <a:lnTo>
                  <a:pt x="417938" y="540731"/>
                </a:lnTo>
                <a:lnTo>
                  <a:pt x="376853" y="558095"/>
                </a:lnTo>
                <a:lnTo>
                  <a:pt x="332792" y="568945"/>
                </a:lnTo>
                <a:lnTo>
                  <a:pt x="286345" y="572693"/>
                </a:lnTo>
                <a:lnTo>
                  <a:pt x="239899" y="568945"/>
                </a:lnTo>
                <a:lnTo>
                  <a:pt x="195838" y="558095"/>
                </a:lnTo>
                <a:lnTo>
                  <a:pt x="154753" y="540731"/>
                </a:lnTo>
                <a:lnTo>
                  <a:pt x="117233" y="517445"/>
                </a:lnTo>
                <a:lnTo>
                  <a:pt x="83868" y="488824"/>
                </a:lnTo>
                <a:lnTo>
                  <a:pt x="55248" y="455459"/>
                </a:lnTo>
                <a:lnTo>
                  <a:pt x="31961" y="417939"/>
                </a:lnTo>
                <a:lnTo>
                  <a:pt x="14598" y="376854"/>
                </a:lnTo>
                <a:lnTo>
                  <a:pt x="3747" y="332793"/>
                </a:lnTo>
                <a:lnTo>
                  <a:pt x="0" y="286346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75559" y="3816358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52240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572692" y="0"/>
                </a:lnTo>
                <a:lnTo>
                  <a:pt x="572692" y="572693"/>
                </a:lnTo>
                <a:lnTo>
                  <a:pt x="0" y="572693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2240" y="365459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572692" y="0"/>
                </a:lnTo>
                <a:lnTo>
                  <a:pt x="572692" y="572693"/>
                </a:lnTo>
                <a:lnTo>
                  <a:pt x="0" y="57269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42493" y="394094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6747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69240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69240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98981" y="394094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674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5728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5728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5469" y="394094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6747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82216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82216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11957" y="394094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674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38704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38704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68445" y="394094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6747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95192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95192" y="392521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45099" y="3816363"/>
            <a:ext cx="151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Sample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Trajectory: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46274" y="488875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286349" y="572699"/>
                </a:moveTo>
                <a:lnTo>
                  <a:pt x="239902" y="568952"/>
                </a:lnTo>
                <a:lnTo>
                  <a:pt x="195841" y="558101"/>
                </a:lnTo>
                <a:lnTo>
                  <a:pt x="154755" y="540738"/>
                </a:lnTo>
                <a:lnTo>
                  <a:pt x="117235" y="517451"/>
                </a:lnTo>
                <a:lnTo>
                  <a:pt x="83869" y="488830"/>
                </a:lnTo>
                <a:lnTo>
                  <a:pt x="55248" y="455464"/>
                </a:lnTo>
                <a:lnTo>
                  <a:pt x="31961" y="417944"/>
                </a:lnTo>
                <a:lnTo>
                  <a:pt x="14598" y="376858"/>
                </a:lnTo>
                <a:lnTo>
                  <a:pt x="3747" y="332797"/>
                </a:lnTo>
                <a:lnTo>
                  <a:pt x="0" y="286349"/>
                </a:lnTo>
                <a:lnTo>
                  <a:pt x="3747" y="239902"/>
                </a:lnTo>
                <a:lnTo>
                  <a:pt x="14598" y="195841"/>
                </a:lnTo>
                <a:lnTo>
                  <a:pt x="31961" y="154755"/>
                </a:lnTo>
                <a:lnTo>
                  <a:pt x="55248" y="117235"/>
                </a:lnTo>
                <a:lnTo>
                  <a:pt x="83869" y="83869"/>
                </a:lnTo>
                <a:lnTo>
                  <a:pt x="117235" y="55248"/>
                </a:lnTo>
                <a:lnTo>
                  <a:pt x="154755" y="31961"/>
                </a:lnTo>
                <a:lnTo>
                  <a:pt x="195841" y="14598"/>
                </a:lnTo>
                <a:lnTo>
                  <a:pt x="239902" y="3747"/>
                </a:lnTo>
                <a:lnTo>
                  <a:pt x="286349" y="0"/>
                </a:lnTo>
                <a:lnTo>
                  <a:pt x="331415" y="3567"/>
                </a:lnTo>
                <a:lnTo>
                  <a:pt x="374965" y="14056"/>
                </a:lnTo>
                <a:lnTo>
                  <a:pt x="416230" y="31148"/>
                </a:lnTo>
                <a:lnTo>
                  <a:pt x="454441" y="54526"/>
                </a:lnTo>
                <a:lnTo>
                  <a:pt x="488829" y="83869"/>
                </a:lnTo>
                <a:lnTo>
                  <a:pt x="518173" y="118258"/>
                </a:lnTo>
                <a:lnTo>
                  <a:pt x="541551" y="156469"/>
                </a:lnTo>
                <a:lnTo>
                  <a:pt x="558643" y="197734"/>
                </a:lnTo>
                <a:lnTo>
                  <a:pt x="569132" y="241284"/>
                </a:lnTo>
                <a:lnTo>
                  <a:pt x="572699" y="286349"/>
                </a:lnTo>
                <a:lnTo>
                  <a:pt x="568952" y="332797"/>
                </a:lnTo>
                <a:lnTo>
                  <a:pt x="558101" y="376858"/>
                </a:lnTo>
                <a:lnTo>
                  <a:pt x="540738" y="417944"/>
                </a:lnTo>
                <a:lnTo>
                  <a:pt x="517451" y="455464"/>
                </a:lnTo>
                <a:lnTo>
                  <a:pt x="488830" y="488830"/>
                </a:lnTo>
                <a:lnTo>
                  <a:pt x="455464" y="517451"/>
                </a:lnTo>
                <a:lnTo>
                  <a:pt x="417944" y="540738"/>
                </a:lnTo>
                <a:lnTo>
                  <a:pt x="376858" y="558101"/>
                </a:lnTo>
                <a:lnTo>
                  <a:pt x="332797" y="568952"/>
                </a:lnTo>
                <a:lnTo>
                  <a:pt x="286349" y="5726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46274" y="488875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286349"/>
                </a:moveTo>
                <a:lnTo>
                  <a:pt x="3747" y="239902"/>
                </a:lnTo>
                <a:lnTo>
                  <a:pt x="14598" y="195841"/>
                </a:lnTo>
                <a:lnTo>
                  <a:pt x="31961" y="154755"/>
                </a:lnTo>
                <a:lnTo>
                  <a:pt x="55248" y="117235"/>
                </a:lnTo>
                <a:lnTo>
                  <a:pt x="83869" y="83869"/>
                </a:lnTo>
                <a:lnTo>
                  <a:pt x="117235" y="55248"/>
                </a:lnTo>
                <a:lnTo>
                  <a:pt x="154755" y="31961"/>
                </a:lnTo>
                <a:lnTo>
                  <a:pt x="195841" y="14598"/>
                </a:lnTo>
                <a:lnTo>
                  <a:pt x="239902" y="3747"/>
                </a:lnTo>
                <a:lnTo>
                  <a:pt x="286349" y="0"/>
                </a:lnTo>
                <a:lnTo>
                  <a:pt x="331415" y="3567"/>
                </a:lnTo>
                <a:lnTo>
                  <a:pt x="374965" y="14056"/>
                </a:lnTo>
                <a:lnTo>
                  <a:pt x="416230" y="31148"/>
                </a:lnTo>
                <a:lnTo>
                  <a:pt x="454441" y="54526"/>
                </a:lnTo>
                <a:lnTo>
                  <a:pt x="488829" y="83869"/>
                </a:lnTo>
                <a:lnTo>
                  <a:pt x="518173" y="118258"/>
                </a:lnTo>
                <a:lnTo>
                  <a:pt x="541551" y="156469"/>
                </a:lnTo>
                <a:lnTo>
                  <a:pt x="558643" y="197734"/>
                </a:lnTo>
                <a:lnTo>
                  <a:pt x="569132" y="241284"/>
                </a:lnTo>
                <a:lnTo>
                  <a:pt x="572699" y="286349"/>
                </a:lnTo>
                <a:lnTo>
                  <a:pt x="568952" y="332797"/>
                </a:lnTo>
                <a:lnTo>
                  <a:pt x="558101" y="376858"/>
                </a:lnTo>
                <a:lnTo>
                  <a:pt x="540738" y="417944"/>
                </a:lnTo>
                <a:lnTo>
                  <a:pt x="517451" y="455464"/>
                </a:lnTo>
                <a:lnTo>
                  <a:pt x="488830" y="488830"/>
                </a:lnTo>
                <a:lnTo>
                  <a:pt x="455464" y="517451"/>
                </a:lnTo>
                <a:lnTo>
                  <a:pt x="417944" y="540738"/>
                </a:lnTo>
                <a:lnTo>
                  <a:pt x="376858" y="558101"/>
                </a:lnTo>
                <a:lnTo>
                  <a:pt x="332797" y="568952"/>
                </a:lnTo>
                <a:lnTo>
                  <a:pt x="286349" y="572699"/>
                </a:lnTo>
                <a:lnTo>
                  <a:pt x="239902" y="568952"/>
                </a:lnTo>
                <a:lnTo>
                  <a:pt x="195841" y="558101"/>
                </a:lnTo>
                <a:lnTo>
                  <a:pt x="154755" y="540738"/>
                </a:lnTo>
                <a:lnTo>
                  <a:pt x="117235" y="517451"/>
                </a:lnTo>
                <a:lnTo>
                  <a:pt x="83869" y="488830"/>
                </a:lnTo>
                <a:lnTo>
                  <a:pt x="55248" y="455464"/>
                </a:lnTo>
                <a:lnTo>
                  <a:pt x="31961" y="417944"/>
                </a:lnTo>
                <a:lnTo>
                  <a:pt x="14598" y="376858"/>
                </a:lnTo>
                <a:lnTo>
                  <a:pt x="3747" y="332797"/>
                </a:lnTo>
                <a:lnTo>
                  <a:pt x="0" y="2863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26085" y="650638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73575" y="119810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286349" y="572699"/>
                </a:moveTo>
                <a:lnTo>
                  <a:pt x="239902" y="568952"/>
                </a:lnTo>
                <a:lnTo>
                  <a:pt x="195841" y="558101"/>
                </a:lnTo>
                <a:lnTo>
                  <a:pt x="154755" y="540738"/>
                </a:lnTo>
                <a:lnTo>
                  <a:pt x="117235" y="517451"/>
                </a:lnTo>
                <a:lnTo>
                  <a:pt x="83869" y="488830"/>
                </a:lnTo>
                <a:lnTo>
                  <a:pt x="55248" y="455464"/>
                </a:lnTo>
                <a:lnTo>
                  <a:pt x="31961" y="417944"/>
                </a:lnTo>
                <a:lnTo>
                  <a:pt x="14598" y="376858"/>
                </a:lnTo>
                <a:lnTo>
                  <a:pt x="3747" y="332797"/>
                </a:lnTo>
                <a:lnTo>
                  <a:pt x="0" y="286349"/>
                </a:lnTo>
                <a:lnTo>
                  <a:pt x="3747" y="239902"/>
                </a:lnTo>
                <a:lnTo>
                  <a:pt x="14598" y="195841"/>
                </a:lnTo>
                <a:lnTo>
                  <a:pt x="31961" y="154755"/>
                </a:lnTo>
                <a:lnTo>
                  <a:pt x="55248" y="117235"/>
                </a:lnTo>
                <a:lnTo>
                  <a:pt x="83869" y="83869"/>
                </a:lnTo>
                <a:lnTo>
                  <a:pt x="117235" y="55248"/>
                </a:lnTo>
                <a:lnTo>
                  <a:pt x="154755" y="31961"/>
                </a:lnTo>
                <a:lnTo>
                  <a:pt x="195841" y="14598"/>
                </a:lnTo>
                <a:lnTo>
                  <a:pt x="239902" y="3747"/>
                </a:lnTo>
                <a:lnTo>
                  <a:pt x="286349" y="0"/>
                </a:lnTo>
                <a:lnTo>
                  <a:pt x="331415" y="3567"/>
                </a:lnTo>
                <a:lnTo>
                  <a:pt x="374965" y="14056"/>
                </a:lnTo>
                <a:lnTo>
                  <a:pt x="416230" y="31148"/>
                </a:lnTo>
                <a:lnTo>
                  <a:pt x="454441" y="54526"/>
                </a:lnTo>
                <a:lnTo>
                  <a:pt x="488829" y="83869"/>
                </a:lnTo>
                <a:lnTo>
                  <a:pt x="518173" y="118258"/>
                </a:lnTo>
                <a:lnTo>
                  <a:pt x="541551" y="156469"/>
                </a:lnTo>
                <a:lnTo>
                  <a:pt x="558643" y="197734"/>
                </a:lnTo>
                <a:lnTo>
                  <a:pt x="569132" y="241284"/>
                </a:lnTo>
                <a:lnTo>
                  <a:pt x="572699" y="286349"/>
                </a:lnTo>
                <a:lnTo>
                  <a:pt x="568952" y="332797"/>
                </a:lnTo>
                <a:lnTo>
                  <a:pt x="558101" y="376858"/>
                </a:lnTo>
                <a:lnTo>
                  <a:pt x="540738" y="417944"/>
                </a:lnTo>
                <a:lnTo>
                  <a:pt x="517451" y="455464"/>
                </a:lnTo>
                <a:lnTo>
                  <a:pt x="488830" y="488830"/>
                </a:lnTo>
                <a:lnTo>
                  <a:pt x="455464" y="517451"/>
                </a:lnTo>
                <a:lnTo>
                  <a:pt x="417944" y="540738"/>
                </a:lnTo>
                <a:lnTo>
                  <a:pt x="376858" y="558101"/>
                </a:lnTo>
                <a:lnTo>
                  <a:pt x="332797" y="568952"/>
                </a:lnTo>
                <a:lnTo>
                  <a:pt x="286349" y="572699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73575" y="119810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286349"/>
                </a:moveTo>
                <a:lnTo>
                  <a:pt x="3747" y="239902"/>
                </a:lnTo>
                <a:lnTo>
                  <a:pt x="14598" y="195841"/>
                </a:lnTo>
                <a:lnTo>
                  <a:pt x="31961" y="154755"/>
                </a:lnTo>
                <a:lnTo>
                  <a:pt x="55248" y="117235"/>
                </a:lnTo>
                <a:lnTo>
                  <a:pt x="83869" y="83869"/>
                </a:lnTo>
                <a:lnTo>
                  <a:pt x="117235" y="55248"/>
                </a:lnTo>
                <a:lnTo>
                  <a:pt x="154755" y="31961"/>
                </a:lnTo>
                <a:lnTo>
                  <a:pt x="195841" y="14598"/>
                </a:lnTo>
                <a:lnTo>
                  <a:pt x="239902" y="3747"/>
                </a:lnTo>
                <a:lnTo>
                  <a:pt x="286349" y="0"/>
                </a:lnTo>
                <a:lnTo>
                  <a:pt x="331415" y="3567"/>
                </a:lnTo>
                <a:lnTo>
                  <a:pt x="374965" y="14056"/>
                </a:lnTo>
                <a:lnTo>
                  <a:pt x="416230" y="31148"/>
                </a:lnTo>
                <a:lnTo>
                  <a:pt x="454441" y="54526"/>
                </a:lnTo>
                <a:lnTo>
                  <a:pt x="488829" y="83869"/>
                </a:lnTo>
                <a:lnTo>
                  <a:pt x="518173" y="118258"/>
                </a:lnTo>
                <a:lnTo>
                  <a:pt x="541551" y="156469"/>
                </a:lnTo>
                <a:lnTo>
                  <a:pt x="558643" y="197734"/>
                </a:lnTo>
                <a:lnTo>
                  <a:pt x="569132" y="241284"/>
                </a:lnTo>
                <a:lnTo>
                  <a:pt x="572699" y="286349"/>
                </a:lnTo>
                <a:lnTo>
                  <a:pt x="568952" y="332797"/>
                </a:lnTo>
                <a:lnTo>
                  <a:pt x="558101" y="376858"/>
                </a:lnTo>
                <a:lnTo>
                  <a:pt x="540738" y="417944"/>
                </a:lnTo>
                <a:lnTo>
                  <a:pt x="517451" y="455464"/>
                </a:lnTo>
                <a:lnTo>
                  <a:pt x="488830" y="488830"/>
                </a:lnTo>
                <a:lnTo>
                  <a:pt x="455464" y="517451"/>
                </a:lnTo>
                <a:lnTo>
                  <a:pt x="417944" y="540738"/>
                </a:lnTo>
                <a:lnTo>
                  <a:pt x="376858" y="558101"/>
                </a:lnTo>
                <a:lnTo>
                  <a:pt x="332797" y="568952"/>
                </a:lnTo>
                <a:lnTo>
                  <a:pt x="286349" y="572699"/>
                </a:lnTo>
                <a:lnTo>
                  <a:pt x="239902" y="568952"/>
                </a:lnTo>
                <a:lnTo>
                  <a:pt x="195841" y="558101"/>
                </a:lnTo>
                <a:lnTo>
                  <a:pt x="154755" y="540738"/>
                </a:lnTo>
                <a:lnTo>
                  <a:pt x="117235" y="517451"/>
                </a:lnTo>
                <a:lnTo>
                  <a:pt x="83869" y="488830"/>
                </a:lnTo>
                <a:lnTo>
                  <a:pt x="55248" y="455464"/>
                </a:lnTo>
                <a:lnTo>
                  <a:pt x="31961" y="417944"/>
                </a:lnTo>
                <a:lnTo>
                  <a:pt x="14598" y="376858"/>
                </a:lnTo>
                <a:lnTo>
                  <a:pt x="3747" y="332797"/>
                </a:lnTo>
                <a:lnTo>
                  <a:pt x="0" y="2863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53385" y="1359863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18825" y="119810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286349" y="572699"/>
                </a:moveTo>
                <a:lnTo>
                  <a:pt x="239902" y="568952"/>
                </a:lnTo>
                <a:lnTo>
                  <a:pt x="195841" y="558101"/>
                </a:lnTo>
                <a:lnTo>
                  <a:pt x="154755" y="540738"/>
                </a:lnTo>
                <a:lnTo>
                  <a:pt x="117235" y="517451"/>
                </a:lnTo>
                <a:lnTo>
                  <a:pt x="83869" y="488830"/>
                </a:lnTo>
                <a:lnTo>
                  <a:pt x="55248" y="455464"/>
                </a:lnTo>
                <a:lnTo>
                  <a:pt x="31961" y="417944"/>
                </a:lnTo>
                <a:lnTo>
                  <a:pt x="14598" y="376858"/>
                </a:lnTo>
                <a:lnTo>
                  <a:pt x="3747" y="332797"/>
                </a:lnTo>
                <a:lnTo>
                  <a:pt x="0" y="286349"/>
                </a:lnTo>
                <a:lnTo>
                  <a:pt x="3747" y="239902"/>
                </a:lnTo>
                <a:lnTo>
                  <a:pt x="14598" y="195841"/>
                </a:lnTo>
                <a:lnTo>
                  <a:pt x="31961" y="154755"/>
                </a:lnTo>
                <a:lnTo>
                  <a:pt x="55248" y="117235"/>
                </a:lnTo>
                <a:lnTo>
                  <a:pt x="83869" y="83869"/>
                </a:lnTo>
                <a:lnTo>
                  <a:pt x="117235" y="55248"/>
                </a:lnTo>
                <a:lnTo>
                  <a:pt x="154755" y="31961"/>
                </a:lnTo>
                <a:lnTo>
                  <a:pt x="195841" y="14598"/>
                </a:lnTo>
                <a:lnTo>
                  <a:pt x="239902" y="3747"/>
                </a:lnTo>
                <a:lnTo>
                  <a:pt x="286349" y="0"/>
                </a:lnTo>
                <a:lnTo>
                  <a:pt x="331415" y="3567"/>
                </a:lnTo>
                <a:lnTo>
                  <a:pt x="374965" y="14056"/>
                </a:lnTo>
                <a:lnTo>
                  <a:pt x="416230" y="31148"/>
                </a:lnTo>
                <a:lnTo>
                  <a:pt x="454441" y="54526"/>
                </a:lnTo>
                <a:lnTo>
                  <a:pt x="488829" y="83869"/>
                </a:lnTo>
                <a:lnTo>
                  <a:pt x="518173" y="118258"/>
                </a:lnTo>
                <a:lnTo>
                  <a:pt x="541551" y="156469"/>
                </a:lnTo>
                <a:lnTo>
                  <a:pt x="558643" y="197734"/>
                </a:lnTo>
                <a:lnTo>
                  <a:pt x="569132" y="241284"/>
                </a:lnTo>
                <a:lnTo>
                  <a:pt x="572699" y="286349"/>
                </a:lnTo>
                <a:lnTo>
                  <a:pt x="568952" y="332797"/>
                </a:lnTo>
                <a:lnTo>
                  <a:pt x="558101" y="376858"/>
                </a:lnTo>
                <a:lnTo>
                  <a:pt x="540738" y="417944"/>
                </a:lnTo>
                <a:lnTo>
                  <a:pt x="517451" y="455464"/>
                </a:lnTo>
                <a:lnTo>
                  <a:pt x="488830" y="488830"/>
                </a:lnTo>
                <a:lnTo>
                  <a:pt x="455464" y="517451"/>
                </a:lnTo>
                <a:lnTo>
                  <a:pt x="417944" y="540738"/>
                </a:lnTo>
                <a:lnTo>
                  <a:pt x="376858" y="558101"/>
                </a:lnTo>
                <a:lnTo>
                  <a:pt x="332797" y="568952"/>
                </a:lnTo>
                <a:lnTo>
                  <a:pt x="286349" y="572699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18825" y="119810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286349"/>
                </a:moveTo>
                <a:lnTo>
                  <a:pt x="3747" y="239902"/>
                </a:lnTo>
                <a:lnTo>
                  <a:pt x="14598" y="195841"/>
                </a:lnTo>
                <a:lnTo>
                  <a:pt x="31961" y="154755"/>
                </a:lnTo>
                <a:lnTo>
                  <a:pt x="55248" y="117235"/>
                </a:lnTo>
                <a:lnTo>
                  <a:pt x="83869" y="83869"/>
                </a:lnTo>
                <a:lnTo>
                  <a:pt x="117235" y="55248"/>
                </a:lnTo>
                <a:lnTo>
                  <a:pt x="154755" y="31961"/>
                </a:lnTo>
                <a:lnTo>
                  <a:pt x="195841" y="14598"/>
                </a:lnTo>
                <a:lnTo>
                  <a:pt x="239902" y="3747"/>
                </a:lnTo>
                <a:lnTo>
                  <a:pt x="286349" y="0"/>
                </a:lnTo>
                <a:lnTo>
                  <a:pt x="331415" y="3567"/>
                </a:lnTo>
                <a:lnTo>
                  <a:pt x="374965" y="14056"/>
                </a:lnTo>
                <a:lnTo>
                  <a:pt x="416230" y="31148"/>
                </a:lnTo>
                <a:lnTo>
                  <a:pt x="454441" y="54526"/>
                </a:lnTo>
                <a:lnTo>
                  <a:pt x="488829" y="83869"/>
                </a:lnTo>
                <a:lnTo>
                  <a:pt x="518173" y="118258"/>
                </a:lnTo>
                <a:lnTo>
                  <a:pt x="541551" y="156469"/>
                </a:lnTo>
                <a:lnTo>
                  <a:pt x="558643" y="197734"/>
                </a:lnTo>
                <a:lnTo>
                  <a:pt x="569132" y="241284"/>
                </a:lnTo>
                <a:lnTo>
                  <a:pt x="572699" y="286349"/>
                </a:lnTo>
                <a:lnTo>
                  <a:pt x="568952" y="332797"/>
                </a:lnTo>
                <a:lnTo>
                  <a:pt x="558101" y="376858"/>
                </a:lnTo>
                <a:lnTo>
                  <a:pt x="540738" y="417944"/>
                </a:lnTo>
                <a:lnTo>
                  <a:pt x="517451" y="455464"/>
                </a:lnTo>
                <a:lnTo>
                  <a:pt x="488830" y="488830"/>
                </a:lnTo>
                <a:lnTo>
                  <a:pt x="455464" y="517451"/>
                </a:lnTo>
                <a:lnTo>
                  <a:pt x="417944" y="540738"/>
                </a:lnTo>
                <a:lnTo>
                  <a:pt x="376858" y="558101"/>
                </a:lnTo>
                <a:lnTo>
                  <a:pt x="332797" y="568952"/>
                </a:lnTo>
                <a:lnTo>
                  <a:pt x="286349" y="572699"/>
                </a:lnTo>
                <a:lnTo>
                  <a:pt x="239902" y="568952"/>
                </a:lnTo>
                <a:lnTo>
                  <a:pt x="195841" y="558101"/>
                </a:lnTo>
                <a:lnTo>
                  <a:pt x="154755" y="540738"/>
                </a:lnTo>
                <a:lnTo>
                  <a:pt x="117235" y="517451"/>
                </a:lnTo>
                <a:lnTo>
                  <a:pt x="83869" y="488830"/>
                </a:lnTo>
                <a:lnTo>
                  <a:pt x="55248" y="455464"/>
                </a:lnTo>
                <a:lnTo>
                  <a:pt x="31961" y="417944"/>
                </a:lnTo>
                <a:lnTo>
                  <a:pt x="14598" y="376858"/>
                </a:lnTo>
                <a:lnTo>
                  <a:pt x="3747" y="332797"/>
                </a:lnTo>
                <a:lnTo>
                  <a:pt x="0" y="2863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198635" y="1359863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91823" y="775225"/>
            <a:ext cx="254635" cy="375920"/>
          </a:xfrm>
          <a:custGeom>
            <a:avLst/>
            <a:gdLst/>
            <a:ahLst/>
            <a:cxnLst/>
            <a:rect l="l" t="t" r="r" b="b"/>
            <a:pathLst>
              <a:path w="254634" h="375919">
                <a:moveTo>
                  <a:pt x="254451" y="0"/>
                </a:moveTo>
                <a:lnTo>
                  <a:pt x="0" y="375681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67583" y="1142084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5" h="45084">
                <a:moveTo>
                  <a:pt x="0" y="44611"/>
                </a:moveTo>
                <a:lnTo>
                  <a:pt x="11213" y="0"/>
                </a:lnTo>
                <a:lnTo>
                  <a:pt x="37266" y="17645"/>
                </a:lnTo>
                <a:lnTo>
                  <a:pt x="0" y="446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67583" y="1142084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5" h="45084">
                <a:moveTo>
                  <a:pt x="11213" y="0"/>
                </a:moveTo>
                <a:lnTo>
                  <a:pt x="0" y="44611"/>
                </a:lnTo>
                <a:lnTo>
                  <a:pt x="37266" y="17645"/>
                </a:lnTo>
                <a:lnTo>
                  <a:pt x="11213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18974" y="775225"/>
            <a:ext cx="254635" cy="375920"/>
          </a:xfrm>
          <a:custGeom>
            <a:avLst/>
            <a:gdLst/>
            <a:ahLst/>
            <a:cxnLst/>
            <a:rect l="l" t="t" r="r" b="b"/>
            <a:pathLst>
              <a:path w="254634" h="375919">
                <a:moveTo>
                  <a:pt x="0" y="0"/>
                </a:moveTo>
                <a:lnTo>
                  <a:pt x="254451" y="375681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60399" y="1142084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5" h="45084">
                <a:moveTo>
                  <a:pt x="37266" y="44611"/>
                </a:moveTo>
                <a:lnTo>
                  <a:pt x="0" y="17645"/>
                </a:lnTo>
                <a:lnTo>
                  <a:pt x="26052" y="0"/>
                </a:lnTo>
                <a:lnTo>
                  <a:pt x="37266" y="446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60399" y="1142084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5" h="45084">
                <a:moveTo>
                  <a:pt x="0" y="17645"/>
                </a:moveTo>
                <a:lnTo>
                  <a:pt x="37266" y="44611"/>
                </a:lnTo>
                <a:lnTo>
                  <a:pt x="26052" y="0"/>
                </a:lnTo>
                <a:lnTo>
                  <a:pt x="0" y="1764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46274" y="1907325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572699" y="0"/>
                </a:lnTo>
                <a:lnTo>
                  <a:pt x="572699" y="572699"/>
                </a:lnTo>
                <a:lnTo>
                  <a:pt x="0" y="572699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46274" y="1907325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572699" y="0"/>
                </a:lnTo>
                <a:lnTo>
                  <a:pt x="572699" y="572699"/>
                </a:lnTo>
                <a:lnTo>
                  <a:pt x="0" y="572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59924" y="1770800"/>
            <a:ext cx="254635" cy="375920"/>
          </a:xfrm>
          <a:custGeom>
            <a:avLst/>
            <a:gdLst/>
            <a:ahLst/>
            <a:cxnLst/>
            <a:rect l="l" t="t" r="r" b="b"/>
            <a:pathLst>
              <a:path w="254634" h="375919">
                <a:moveTo>
                  <a:pt x="0" y="0"/>
                </a:moveTo>
                <a:lnTo>
                  <a:pt x="254451" y="375681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01349" y="2137659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5" h="45085">
                <a:moveTo>
                  <a:pt x="37266" y="44611"/>
                </a:moveTo>
                <a:lnTo>
                  <a:pt x="0" y="17645"/>
                </a:lnTo>
                <a:lnTo>
                  <a:pt x="26052" y="0"/>
                </a:lnTo>
                <a:lnTo>
                  <a:pt x="37266" y="446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01349" y="2137659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5" h="45085">
                <a:moveTo>
                  <a:pt x="0" y="17645"/>
                </a:moveTo>
                <a:lnTo>
                  <a:pt x="37266" y="44611"/>
                </a:lnTo>
                <a:lnTo>
                  <a:pt x="26052" y="0"/>
                </a:lnTo>
                <a:lnTo>
                  <a:pt x="0" y="1764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51000" y="1770800"/>
            <a:ext cx="254635" cy="375920"/>
          </a:xfrm>
          <a:custGeom>
            <a:avLst/>
            <a:gdLst/>
            <a:ahLst/>
            <a:cxnLst/>
            <a:rect l="l" t="t" r="r" b="b"/>
            <a:pathLst>
              <a:path w="254634" h="375919">
                <a:moveTo>
                  <a:pt x="254174" y="0"/>
                </a:moveTo>
                <a:lnTo>
                  <a:pt x="0" y="37566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26778" y="2137649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5" h="45085">
                <a:moveTo>
                  <a:pt x="0" y="44617"/>
                </a:moveTo>
                <a:lnTo>
                  <a:pt x="11191" y="0"/>
                </a:lnTo>
                <a:lnTo>
                  <a:pt x="37253" y="17632"/>
                </a:lnTo>
                <a:lnTo>
                  <a:pt x="0" y="446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26778" y="2137649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5" h="45085">
                <a:moveTo>
                  <a:pt x="11191" y="0"/>
                </a:moveTo>
                <a:lnTo>
                  <a:pt x="0" y="44617"/>
                </a:lnTo>
                <a:lnTo>
                  <a:pt x="37253" y="17632"/>
                </a:lnTo>
                <a:lnTo>
                  <a:pt x="11191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46274" y="1484449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5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61824" y="1468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61824" y="1468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03275" y="1484449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5155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60050" y="1468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5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60050" y="14687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5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374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Per-decision </a:t>
            </a:r>
            <a:r>
              <a:rPr spc="-5" dirty="0"/>
              <a:t>Weighted Importance</a:t>
            </a:r>
            <a:r>
              <a:rPr spc="-90" dirty="0"/>
              <a:t> </a:t>
            </a:r>
            <a:r>
              <a:rPr spc="-5" dirty="0"/>
              <a:t>Sampling?*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806565" cy="9099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Unclear if per-reward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weighted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importance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 proposed estimators are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inconsistent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Do not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converge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asymptotically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44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916295" cy="31527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Learn from experience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(sample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episodes)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Learn directly from interaction without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Can learn with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simulation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Can focus 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subset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states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No bootstrapping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→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less harmed by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violation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Markov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property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Need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maintain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exploration for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Exploring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starts: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unlikely in learning from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real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experience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On-policy: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maintain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exploration in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Off-policy: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separate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behavior and target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policies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Importance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40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Ordinary importance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40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Weighted importance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1216355"/>
            <a:ext cx="6659245" cy="2539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87500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Reinforcement Learning: An Introduction by Sutton and </a:t>
            </a:r>
            <a:r>
              <a:rPr sz="1800" u="heavy" spc="-5" dirty="0" err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Barto</a:t>
            </a:r>
            <a:endParaRPr lang="en-US" sz="1800" u="heavy" spc="-5" dirty="0">
              <a:solidFill>
                <a:srgbClr val="0097A7"/>
              </a:solidFill>
              <a:uFill>
                <a:solidFill>
                  <a:srgbClr val="0097A7"/>
                </a:solidFill>
              </a:uFill>
              <a:latin typeface="Arial"/>
              <a:cs typeface="Arial"/>
            </a:endParaRPr>
          </a:p>
          <a:p>
            <a:pPr marL="12700" marR="5080" indent="90170">
              <a:lnSpc>
                <a:spcPct val="187500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endParaRPr lang="en-US" u="heavy" spc="-5" dirty="0">
              <a:solidFill>
                <a:srgbClr val="0097A7"/>
              </a:solidFill>
              <a:uFill>
                <a:solidFill>
                  <a:srgbClr val="0097A7"/>
                </a:solidFill>
              </a:uFill>
              <a:latin typeface="Arial"/>
              <a:cs typeface="Arial"/>
            </a:endParaRPr>
          </a:p>
          <a:p>
            <a:pPr marL="12700" marR="5080" indent="90170">
              <a:lnSpc>
                <a:spcPct val="187500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endParaRPr lang="en-US" sz="1800" u="heavy" spc="-5" dirty="0">
              <a:solidFill>
                <a:srgbClr val="0097A7"/>
              </a:solidFill>
              <a:uFill>
                <a:solidFill>
                  <a:srgbClr val="0097A7"/>
                </a:solidFill>
              </a:uFill>
              <a:latin typeface="Arial"/>
              <a:cs typeface="Arial"/>
            </a:endParaRPr>
          </a:p>
          <a:p>
            <a:pPr marL="12700" marR="5080" indent="90170">
              <a:lnSpc>
                <a:spcPct val="187500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dirty="0">
                <a:latin typeface="Arial"/>
                <a:cs typeface="Arial"/>
                <a:hlinkClick r:id="rId3"/>
              </a:rPr>
              <a:t>Reinforcement-learning-an-introduction-chapter-5</a:t>
            </a:r>
            <a:endParaRPr lang="en-US" dirty="0">
              <a:latin typeface="Arial"/>
              <a:cs typeface="Arial"/>
            </a:endParaRPr>
          </a:p>
          <a:p>
            <a:pPr marL="12700" marR="5080" indent="90170">
              <a:lnSpc>
                <a:spcPct val="187500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79C5357-34ED-480D-9F6C-60B8DBB43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175" y="503238"/>
            <a:ext cx="2054225" cy="452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582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First-visit </a:t>
            </a:r>
            <a:r>
              <a:rPr dirty="0"/>
              <a:t>MC </a:t>
            </a:r>
            <a:r>
              <a:rPr spc="-5" dirty="0"/>
              <a:t>prediction in</a:t>
            </a:r>
            <a:r>
              <a:rPr spc="-95" dirty="0"/>
              <a:t> </a:t>
            </a:r>
            <a:r>
              <a:rPr spc="-10" dirty="0"/>
              <a:t>Practice:</a:t>
            </a:r>
          </a:p>
        </p:txBody>
      </p:sp>
      <p:sp>
        <p:nvSpPr>
          <p:cNvPr id="4" name="object 4"/>
          <p:cNvSpPr/>
          <p:nvPr/>
        </p:nvSpPr>
        <p:spPr>
          <a:xfrm>
            <a:off x="6122900" y="673150"/>
            <a:ext cx="441199" cy="28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452" y="1216923"/>
            <a:ext cx="7538228" cy="3345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6499" y="4424300"/>
            <a:ext cx="2532380" cy="0"/>
          </a:xfrm>
          <a:custGeom>
            <a:avLst/>
            <a:gdLst/>
            <a:ahLst/>
            <a:cxnLst/>
            <a:rect l="l" t="t" r="r" b="b"/>
            <a:pathLst>
              <a:path w="2532379">
                <a:moveTo>
                  <a:pt x="0" y="0"/>
                </a:moveTo>
                <a:lnTo>
                  <a:pt x="25322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0000" y="3960050"/>
            <a:ext cx="2982595" cy="0"/>
          </a:xfrm>
          <a:custGeom>
            <a:avLst/>
            <a:gdLst/>
            <a:ahLst/>
            <a:cxnLst/>
            <a:rect l="l" t="t" r="r" b="b"/>
            <a:pathLst>
              <a:path w="2982595">
                <a:moveTo>
                  <a:pt x="0" y="0"/>
                </a:moveTo>
                <a:lnTo>
                  <a:pt x="29822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01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Blackjack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587756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States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(Sum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cards,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Has usable ace, Dealer’s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card)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Action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Hit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(request card),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Stick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(stop)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Reward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+1, 0,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-1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 win, draw,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request cards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if and only if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sum &lt;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188030"/>
            <a:ext cx="644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Difficult to use DP although environment dynamics is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known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37112" y="346626"/>
            <a:ext cx="769573" cy="769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0137" y="346599"/>
            <a:ext cx="769573" cy="769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0800" y="1870364"/>
            <a:ext cx="985224" cy="800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82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Blackjack Example</a:t>
            </a:r>
            <a:r>
              <a:rPr spc="-85" dirty="0"/>
              <a:t> </a:t>
            </a:r>
            <a:r>
              <a:rPr spc="-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598795" cy="609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Less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common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experience have uncertain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estimates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ex) States with usable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5444" y="1935344"/>
            <a:ext cx="4393105" cy="299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724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MC vs.</a:t>
            </a:r>
            <a:r>
              <a:rPr spc="-105" dirty="0"/>
              <a:t> </a:t>
            </a:r>
            <a:r>
              <a:rPr spc="-5" dirty="0"/>
              <a:t>DP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545592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No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bootstrapping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Estimates for each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independent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Can estimate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value of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subset of all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states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286" y="3499616"/>
            <a:ext cx="3307531" cy="24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0226" y="4004088"/>
            <a:ext cx="993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Monte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Carlo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70120" y="2673095"/>
            <a:ext cx="1872687" cy="1211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2459" y="2722116"/>
            <a:ext cx="1590786" cy="1117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6466" y="4004088"/>
            <a:ext cx="18313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Dynamic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Programming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53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Soap Bubble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47509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Compute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shape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soap surface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closed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wire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Height 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surface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is average of heights at neighboring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Surface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 meet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boundaries with the wire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3517" y="2335937"/>
            <a:ext cx="3556964" cy="2399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1076</Words>
  <Application>Microsoft Office PowerPoint</Application>
  <PresentationFormat>On-screen Show (16:9)</PresentationFormat>
  <Paragraphs>203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Chapter 5 Monte Carlo Methods</vt:lpstr>
      <vt:lpstr>New method: Monte Carlo method</vt:lpstr>
      <vt:lpstr>Monte Carlo Prediction:</vt:lpstr>
      <vt:lpstr>First-visit MC vs. Every-visit MC</vt:lpstr>
      <vt:lpstr>First-visit MC prediction in Practice:</vt:lpstr>
      <vt:lpstr>Blackjack Example</vt:lpstr>
      <vt:lpstr>Blackjack Example Results</vt:lpstr>
      <vt:lpstr>MC vs. DP</vt:lpstr>
      <vt:lpstr>Soap Bubble Example</vt:lpstr>
      <vt:lpstr>Soap Bubble Example: DP vs. MC</vt:lpstr>
      <vt:lpstr>Monte Carlo Prediction:</vt:lpstr>
      <vt:lpstr>Exploring Starts (ES)</vt:lpstr>
      <vt:lpstr>Monte Carlo ES</vt:lpstr>
      <vt:lpstr>Monte Carlo ES Pseudocode</vt:lpstr>
      <vt:lpstr>Blackjack Example Revisited</vt:lpstr>
      <vt:lpstr>ε-soft Policy</vt:lpstr>
      <vt:lpstr>ε-soft vs ε-greedy</vt:lpstr>
      <vt:lpstr>On-policy ε-soft MC control Pseudocode</vt:lpstr>
      <vt:lpstr>On-policy vs. Off-policy</vt:lpstr>
      <vt:lpstr>Coverage assumption for off-policy learning</vt:lpstr>
      <vt:lpstr>Importance Sampling</vt:lpstr>
      <vt:lpstr>Ordinary Importance Sampling</vt:lpstr>
      <vt:lpstr>Ordinary Importance Sampling: Zero Bias</vt:lpstr>
      <vt:lpstr>Ordinary Importance Sampling: Unbounded  Variance</vt:lpstr>
      <vt:lpstr>Ordinary Importance Sampling: Unbounded  Variance</vt:lpstr>
      <vt:lpstr>Ordinary Importance Sampling: Unbounded</vt:lpstr>
      <vt:lpstr>Weighted Importance Sampling</vt:lpstr>
      <vt:lpstr>Blackjack example for Importance Sampling</vt:lpstr>
      <vt:lpstr>Incremental Monte Carlo</vt:lpstr>
      <vt:lpstr>Incremental Monte Carlo Pseudocode</vt:lpstr>
      <vt:lpstr>Off-policy Monte Carlo Control</vt:lpstr>
      <vt:lpstr>Off-policy Monte Carlo Control Pseudocode</vt:lpstr>
      <vt:lpstr>Discounting-aware Importance Sampling: Intuition*</vt:lpstr>
      <vt:lpstr>Discounting as Partial Termination*</vt:lpstr>
      <vt:lpstr>Discounting-aware Ordinary Importance Sampling*</vt:lpstr>
      <vt:lpstr>Discounting-aware Weighted Importance Sampling*</vt:lpstr>
      <vt:lpstr>Per-decision Importance Sampling: Intuition*</vt:lpstr>
      <vt:lpstr>Per-decision Importance Sampling: Process*</vt:lpstr>
      <vt:lpstr>Per-decision Ordinary Importance Sampling*</vt:lpstr>
      <vt:lpstr>Per-decision Weighted Importance Sampling?*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Monte Carlo Methods</dc:title>
  <cp:lastModifiedBy>felipe valdez</cp:lastModifiedBy>
  <cp:revision>2</cp:revision>
  <dcterms:created xsi:type="dcterms:W3CDTF">2020-01-15T21:05:52Z</dcterms:created>
  <dcterms:modified xsi:type="dcterms:W3CDTF">2020-01-15T21:19:49Z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