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KxK8H5R08dqEAVi2+DNTPQcdd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40683F-1124-4AF3-B230-11EC584AA205}">
  <a:tblStyle styleId="{9B40683F-1124-4AF3-B230-11EC584AA2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EF20B58-4D48-467F-8070-CD6778787E7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1143000" y="1247477"/>
            <a:ext cx="6858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143000" y="2701528"/>
            <a:ext cx="685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Font typeface="Calibri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50"/>
              <a:buFont typeface="Calibri"/>
              <a:buNone/>
              <a:defRPr sz="135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384725" y="1216355"/>
            <a:ext cx="8374549" cy="215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ctrTitle"/>
          </p:nvPr>
        </p:nvSpPr>
        <p:spPr>
          <a:xfrm>
            <a:off x="855582" y="2196719"/>
            <a:ext cx="743283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384725" y="1216355"/>
            <a:ext cx="8374549" cy="215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Relationship Id="rId4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jpg"/><Relationship Id="rId4" Type="http://schemas.openxmlformats.org/officeDocument/2006/relationships/image" Target="../media/image19.jpg"/><Relationship Id="rId9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5.jpg"/><Relationship Id="rId5" Type="http://schemas.openxmlformats.org/officeDocument/2006/relationships/image" Target="../media/image7.jpg"/><Relationship Id="rId6" Type="http://schemas.openxmlformats.org/officeDocument/2006/relationships/hyperlink" Target="http://www0.cs.ucl.ac.uk/staff/d.silver/web/Teaching_files/MC-TD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jpg"/><Relationship Id="rId6" Type="http://schemas.openxmlformats.org/officeDocument/2006/relationships/image" Target="../media/image27.png"/><Relationship Id="rId7" Type="http://schemas.openxmlformats.org/officeDocument/2006/relationships/image" Target="../media/image3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0.jpg"/><Relationship Id="rId4" Type="http://schemas.openxmlformats.org/officeDocument/2006/relationships/image" Target="../media/image3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jpg"/><Relationship Id="rId4" Type="http://schemas.openxmlformats.org/officeDocument/2006/relationships/image" Target="../media/image35.png"/><Relationship Id="rId5" Type="http://schemas.openxmlformats.org/officeDocument/2006/relationships/image" Target="../media/image3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Relationship Id="rId4" Type="http://schemas.openxmlformats.org/officeDocument/2006/relationships/hyperlink" Target="https://www.endtoend.ai/sutton-barto-notebooks" TargetMode="External"/><Relationship Id="rId5" Type="http://schemas.openxmlformats.org/officeDocument/2006/relationships/image" Target="../media/image4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54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jpg"/><Relationship Id="rId4" Type="http://schemas.openxmlformats.org/officeDocument/2006/relationships/hyperlink" Target="https://arxiv.org/abs/1509.06461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4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incompleteideas.net/book/the-book-2nd.html" TargetMode="External"/><Relationship Id="rId4" Type="http://schemas.openxmlformats.org/officeDocument/2006/relationships/hyperlink" Target="https://www.slideshare.net/SeungJaeLee17/reinforcement-learning-an-introduction-chapter-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3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143000" y="2185154"/>
            <a:ext cx="68580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Chapter 6 </a:t>
            </a:r>
            <a:br>
              <a:rPr lang="en-US" sz="2800"/>
            </a:br>
            <a:r>
              <a:rPr lang="en-US" sz="2800"/>
              <a:t>Temporal Difference Learning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800101" y="422643"/>
            <a:ext cx="7308056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 to Reinforcement Learning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Richard Sutton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384725" y="503825"/>
            <a:ext cx="60407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Walk Example: MC vs. TD(0)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475249" y="1216355"/>
            <a:ext cx="40836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RMS error decreases faster in TD(0)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2777123" y="1776400"/>
            <a:ext cx="3589748" cy="2975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384725" y="503825"/>
            <a:ext cx="24530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 Updating</a:t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4274625" y="3416449"/>
            <a:ext cx="1405890" cy="292735"/>
          </a:xfrm>
          <a:custGeom>
            <a:rect b="b" l="l" r="r" t="t"/>
            <a:pathLst>
              <a:path extrusionOk="0" h="292735" w="1405889">
                <a:moveTo>
                  <a:pt x="0" y="0"/>
                </a:moveTo>
                <a:lnTo>
                  <a:pt x="1405799" y="0"/>
                </a:lnTo>
                <a:lnTo>
                  <a:pt x="1405799" y="292499"/>
                </a:lnTo>
                <a:lnTo>
                  <a:pt x="0" y="292499"/>
                </a:lnTo>
                <a:lnTo>
                  <a:pt x="0" y="0"/>
                </a:lnTo>
                <a:close/>
              </a:path>
            </a:pathLst>
          </a:custGeom>
          <a:solidFill>
            <a:srgbClr val="FCE4C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4274625" y="3123950"/>
            <a:ext cx="1405890" cy="292735"/>
          </a:xfrm>
          <a:custGeom>
            <a:rect b="b" l="l" r="r" t="t"/>
            <a:pathLst>
              <a:path extrusionOk="0" h="292735" w="1405889">
                <a:moveTo>
                  <a:pt x="0" y="0"/>
                </a:moveTo>
                <a:lnTo>
                  <a:pt x="1405799" y="0"/>
                </a:lnTo>
                <a:lnTo>
                  <a:pt x="1405799" y="292499"/>
                </a:lnTo>
                <a:lnTo>
                  <a:pt x="0" y="292499"/>
                </a:lnTo>
                <a:lnTo>
                  <a:pt x="0" y="0"/>
                </a:ln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p11"/>
          <p:cNvGraphicFramePr/>
          <p:nvPr/>
        </p:nvGraphicFramePr>
        <p:xfrm>
          <a:off x="973312" y="31191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{AEF20B58-4D48-467F-8070-CD6778787E79}</a:tableStyleId>
              </a:tblPr>
              <a:tblGrid>
                <a:gridCol w="1405900"/>
              </a:tblGrid>
              <a:tr h="292500">
                <a:tc>
                  <a:txBody>
                    <a:bodyPr/>
                    <a:lstStyle/>
                    <a:p>
                      <a:pPr indent="0" lvl="0" marL="0" marR="2774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Episode 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indent="0" lvl="0" marL="0" marR="2774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Episode 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4CD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indent="0" lvl="0" marL="0" marR="2774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Episode 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0" marR="0" marL="0">
                    <a:lnL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11"/>
          <p:cNvSpPr/>
          <p:nvPr/>
        </p:nvSpPr>
        <p:spPr>
          <a:xfrm>
            <a:off x="1680974" y="4181387"/>
            <a:ext cx="0" cy="337820"/>
          </a:xfrm>
          <a:custGeom>
            <a:rect b="b" l="l" r="r" t="t"/>
            <a:pathLst>
              <a:path extrusionOk="0" h="337820" w="120000">
                <a:moveTo>
                  <a:pt x="0" y="0"/>
                </a:moveTo>
                <a:lnTo>
                  <a:pt x="0" y="337199"/>
                </a:lnTo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2626349" y="3123937"/>
            <a:ext cx="1405890" cy="292735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81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4274625" y="3123937"/>
            <a:ext cx="1405890" cy="585470"/>
          </a:xfrm>
          <a:custGeom>
            <a:rect b="b" l="l" r="r" t="t"/>
            <a:pathLst>
              <a:path extrusionOk="0" h="585470" w="1405889">
                <a:moveTo>
                  <a:pt x="0" y="0"/>
                </a:moveTo>
                <a:lnTo>
                  <a:pt x="1405799" y="0"/>
                </a:lnTo>
                <a:lnTo>
                  <a:pt x="1405799" y="584999"/>
                </a:lnTo>
                <a:lnTo>
                  <a:pt x="0" y="5849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4643870" y="3291850"/>
            <a:ext cx="6673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5927662" y="3416449"/>
            <a:ext cx="1396365" cy="580390"/>
          </a:xfrm>
          <a:prstGeom prst="rect">
            <a:avLst/>
          </a:prstGeom>
          <a:solidFill>
            <a:srgbClr val="FFF1CC"/>
          </a:solidFill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0" lvl="0" marL="3765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7772312" y="3517662"/>
            <a:ext cx="393700" cy="0"/>
          </a:xfrm>
          <a:custGeom>
            <a:rect b="b" l="l" r="r" t="t"/>
            <a:pathLst>
              <a:path extrusionOk="0" h="120000" w="393700">
                <a:moveTo>
                  <a:pt x="0" y="0"/>
                </a:moveTo>
                <a:lnTo>
                  <a:pt x="393599" y="0"/>
                </a:lnTo>
              </a:path>
            </a:pathLst>
          </a:custGeom>
          <a:noFill/>
          <a:ln cap="flat" cmpd="sng" w="380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311699" y="1152475"/>
            <a:ext cx="8521065" cy="3416935"/>
          </a:xfrm>
          <a:custGeom>
            <a:rect b="b" l="l" r="r" t="t"/>
            <a:pathLst>
              <a:path extrusionOk="0" h="3416935" w="8521065">
                <a:moveTo>
                  <a:pt x="0" y="0"/>
                </a:moveTo>
                <a:lnTo>
                  <a:pt x="8520599" y="0"/>
                </a:lnTo>
                <a:lnTo>
                  <a:pt x="8520599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384725" y="1176350"/>
            <a:ext cx="6272530" cy="1797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Repeat learning from same experience until convergence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Useful when finite amount of experience is available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Convergence guaranteed with small step-size parameter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4699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MC and TD converge to different answers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384725" y="503825"/>
            <a:ext cx="48539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the Predictor Example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475249" y="1216355"/>
            <a:ext cx="38315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Suppose you observe 8 episodes: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475249" y="2719401"/>
            <a:ext cx="179895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V(B) = 6 / 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What is V(A)?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3052889" y="1708042"/>
            <a:ext cx="2998762" cy="8154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384725" y="503825"/>
            <a:ext cx="6605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the Predictor Example: Batch MC</a:t>
            </a:r>
            <a:endParaRPr/>
          </a:p>
        </p:txBody>
      </p:sp>
      <p:sp>
        <p:nvSpPr>
          <p:cNvPr id="179" name="Google Shape;179;p13"/>
          <p:cNvSpPr txBox="1"/>
          <p:nvPr/>
        </p:nvSpPr>
        <p:spPr>
          <a:xfrm>
            <a:off x="475249" y="1176350"/>
            <a:ext cx="6468745" cy="1157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State A had zero return in 1 episode → V(A) = 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Minimize mean-squared error (MSE) on the training 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Zero error on the 8 episodes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Does not use the Markov property or sequential property within episode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2109037" y="2416924"/>
            <a:ext cx="666114" cy="666114"/>
          </a:xfrm>
          <a:custGeom>
            <a:rect b="b" l="l" r="r" t="t"/>
            <a:pathLst>
              <a:path extrusionOk="0" h="666114" w="666114">
                <a:moveTo>
                  <a:pt x="0" y="332999"/>
                </a:moveTo>
                <a:lnTo>
                  <a:pt x="3610" y="283791"/>
                </a:lnTo>
                <a:lnTo>
                  <a:pt x="14098" y="236825"/>
                </a:lnTo>
                <a:lnTo>
                  <a:pt x="30949" y="192615"/>
                </a:lnTo>
                <a:lnTo>
                  <a:pt x="53648" y="151678"/>
                </a:lnTo>
                <a:lnTo>
                  <a:pt x="81679" y="114527"/>
                </a:lnTo>
                <a:lnTo>
                  <a:pt x="114527" y="81679"/>
                </a:lnTo>
                <a:lnTo>
                  <a:pt x="151678" y="53648"/>
                </a:lnTo>
                <a:lnTo>
                  <a:pt x="192615" y="30949"/>
                </a:lnTo>
                <a:lnTo>
                  <a:pt x="236825" y="14098"/>
                </a:lnTo>
                <a:lnTo>
                  <a:pt x="283791" y="3610"/>
                </a:lnTo>
                <a:lnTo>
                  <a:pt x="332999" y="0"/>
                </a:lnTo>
                <a:lnTo>
                  <a:pt x="385407" y="4148"/>
                </a:lnTo>
                <a:lnTo>
                  <a:pt x="436051" y="16346"/>
                </a:lnTo>
                <a:lnTo>
                  <a:pt x="484039" y="36223"/>
                </a:lnTo>
                <a:lnTo>
                  <a:pt x="528475" y="63409"/>
                </a:lnTo>
                <a:lnTo>
                  <a:pt x="568466" y="97533"/>
                </a:lnTo>
                <a:lnTo>
                  <a:pt x="602590" y="137524"/>
                </a:lnTo>
                <a:lnTo>
                  <a:pt x="629776" y="181960"/>
                </a:lnTo>
                <a:lnTo>
                  <a:pt x="649653" y="229948"/>
                </a:lnTo>
                <a:lnTo>
                  <a:pt x="661851" y="280592"/>
                </a:lnTo>
                <a:lnTo>
                  <a:pt x="665999" y="332999"/>
                </a:lnTo>
                <a:lnTo>
                  <a:pt x="662389" y="382208"/>
                </a:lnTo>
                <a:lnTo>
                  <a:pt x="651901" y="429174"/>
                </a:lnTo>
                <a:lnTo>
                  <a:pt x="635050" y="473384"/>
                </a:lnTo>
                <a:lnTo>
                  <a:pt x="612351" y="514321"/>
                </a:lnTo>
                <a:lnTo>
                  <a:pt x="584320" y="551472"/>
                </a:lnTo>
                <a:lnTo>
                  <a:pt x="551472" y="584320"/>
                </a:lnTo>
                <a:lnTo>
                  <a:pt x="514321" y="612351"/>
                </a:lnTo>
                <a:lnTo>
                  <a:pt x="473384" y="635050"/>
                </a:lnTo>
                <a:lnTo>
                  <a:pt x="429174" y="651901"/>
                </a:lnTo>
                <a:lnTo>
                  <a:pt x="382208" y="662389"/>
                </a:lnTo>
                <a:lnTo>
                  <a:pt x="332999" y="665999"/>
                </a:lnTo>
                <a:lnTo>
                  <a:pt x="283791" y="662389"/>
                </a:lnTo>
                <a:lnTo>
                  <a:pt x="236825" y="651901"/>
                </a:lnTo>
                <a:lnTo>
                  <a:pt x="192615" y="635050"/>
                </a:lnTo>
                <a:lnTo>
                  <a:pt x="151678" y="612351"/>
                </a:lnTo>
                <a:lnTo>
                  <a:pt x="114527" y="584320"/>
                </a:lnTo>
                <a:lnTo>
                  <a:pt x="81679" y="551472"/>
                </a:lnTo>
                <a:lnTo>
                  <a:pt x="53648" y="514321"/>
                </a:lnTo>
                <a:lnTo>
                  <a:pt x="30949" y="473384"/>
                </a:lnTo>
                <a:lnTo>
                  <a:pt x="14098" y="429174"/>
                </a:lnTo>
                <a:lnTo>
                  <a:pt x="3610" y="382208"/>
                </a:lnTo>
                <a:lnTo>
                  <a:pt x="0" y="332999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2370075" y="2625338"/>
            <a:ext cx="144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2442037" y="3082925"/>
            <a:ext cx="0" cy="322579"/>
          </a:xfrm>
          <a:custGeom>
            <a:rect b="b" l="l" r="r" t="t"/>
            <a:pathLst>
              <a:path extrusionOk="0" h="322579" w="120000">
                <a:moveTo>
                  <a:pt x="0" y="0"/>
                </a:moveTo>
                <a:lnTo>
                  <a:pt x="0" y="32204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2426304" y="3404975"/>
            <a:ext cx="31750" cy="43814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2426304" y="3404975"/>
            <a:ext cx="31750" cy="43814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2257700" y="3461999"/>
            <a:ext cx="369000" cy="33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6395162" y="2663974"/>
            <a:ext cx="666115" cy="666114"/>
          </a:xfrm>
          <a:custGeom>
            <a:rect b="b" l="l" r="r" t="t"/>
            <a:pathLst>
              <a:path extrusionOk="0" h="666114" w="666115">
                <a:moveTo>
                  <a:pt x="0" y="332999"/>
                </a:moveTo>
                <a:lnTo>
                  <a:pt x="3610" y="283791"/>
                </a:lnTo>
                <a:lnTo>
                  <a:pt x="14098" y="236825"/>
                </a:lnTo>
                <a:lnTo>
                  <a:pt x="30949" y="192615"/>
                </a:lnTo>
                <a:lnTo>
                  <a:pt x="53648" y="151678"/>
                </a:lnTo>
                <a:lnTo>
                  <a:pt x="81679" y="114527"/>
                </a:lnTo>
                <a:lnTo>
                  <a:pt x="114527" y="81679"/>
                </a:lnTo>
                <a:lnTo>
                  <a:pt x="151677" y="53648"/>
                </a:lnTo>
                <a:lnTo>
                  <a:pt x="192615" y="30949"/>
                </a:lnTo>
                <a:lnTo>
                  <a:pt x="236825" y="14098"/>
                </a:lnTo>
                <a:lnTo>
                  <a:pt x="283791" y="3610"/>
                </a:lnTo>
                <a:lnTo>
                  <a:pt x="332999" y="0"/>
                </a:lnTo>
                <a:lnTo>
                  <a:pt x="385407" y="4148"/>
                </a:lnTo>
                <a:lnTo>
                  <a:pt x="436052" y="16346"/>
                </a:lnTo>
                <a:lnTo>
                  <a:pt x="484039" y="36223"/>
                </a:lnTo>
                <a:lnTo>
                  <a:pt x="528476" y="63409"/>
                </a:lnTo>
                <a:lnTo>
                  <a:pt x="568466" y="97533"/>
                </a:lnTo>
                <a:lnTo>
                  <a:pt x="602590" y="137524"/>
                </a:lnTo>
                <a:lnTo>
                  <a:pt x="629776" y="181960"/>
                </a:lnTo>
                <a:lnTo>
                  <a:pt x="649653" y="229948"/>
                </a:lnTo>
                <a:lnTo>
                  <a:pt x="661851" y="280592"/>
                </a:lnTo>
                <a:lnTo>
                  <a:pt x="665999" y="332999"/>
                </a:lnTo>
                <a:lnTo>
                  <a:pt x="662389" y="382208"/>
                </a:lnTo>
                <a:lnTo>
                  <a:pt x="651901" y="429174"/>
                </a:lnTo>
                <a:lnTo>
                  <a:pt x="635050" y="473384"/>
                </a:lnTo>
                <a:lnTo>
                  <a:pt x="612351" y="514321"/>
                </a:lnTo>
                <a:lnTo>
                  <a:pt x="584320" y="551472"/>
                </a:lnTo>
                <a:lnTo>
                  <a:pt x="551472" y="584320"/>
                </a:lnTo>
                <a:lnTo>
                  <a:pt x="514322" y="612351"/>
                </a:lnTo>
                <a:lnTo>
                  <a:pt x="473384" y="635050"/>
                </a:lnTo>
                <a:lnTo>
                  <a:pt x="429174" y="651901"/>
                </a:lnTo>
                <a:lnTo>
                  <a:pt x="382208" y="662389"/>
                </a:lnTo>
                <a:lnTo>
                  <a:pt x="332999" y="665999"/>
                </a:lnTo>
                <a:lnTo>
                  <a:pt x="283791" y="662389"/>
                </a:lnTo>
                <a:lnTo>
                  <a:pt x="236825" y="651901"/>
                </a:lnTo>
                <a:lnTo>
                  <a:pt x="192615" y="635050"/>
                </a:lnTo>
                <a:lnTo>
                  <a:pt x="151677" y="612351"/>
                </a:lnTo>
                <a:lnTo>
                  <a:pt x="114527" y="584320"/>
                </a:lnTo>
                <a:lnTo>
                  <a:pt x="81679" y="551472"/>
                </a:lnTo>
                <a:lnTo>
                  <a:pt x="53648" y="514321"/>
                </a:lnTo>
                <a:lnTo>
                  <a:pt x="30949" y="473384"/>
                </a:lnTo>
                <a:lnTo>
                  <a:pt x="14098" y="429174"/>
                </a:lnTo>
                <a:lnTo>
                  <a:pt x="3610" y="382208"/>
                </a:lnTo>
                <a:lnTo>
                  <a:pt x="0" y="332999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6656200" y="2872388"/>
            <a:ext cx="14414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6787199" y="3709049"/>
            <a:ext cx="368935" cy="338455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7273974" y="3709049"/>
            <a:ext cx="368935" cy="338455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7760750" y="3709049"/>
            <a:ext cx="368935" cy="338455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8247525" y="3709049"/>
            <a:ext cx="368935" cy="338455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4840099" y="3709049"/>
            <a:ext cx="368935" cy="338455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5326874" y="3709049"/>
            <a:ext cx="368935" cy="338455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5813649" y="3709049"/>
            <a:ext cx="368935" cy="338455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6300425" y="3709049"/>
            <a:ext cx="368935" cy="338455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5080247" y="3329975"/>
            <a:ext cx="1648460" cy="367030"/>
          </a:xfrm>
          <a:custGeom>
            <a:rect b="b" l="l" r="r" t="t"/>
            <a:pathLst>
              <a:path extrusionOk="0" h="367029" w="1648459">
                <a:moveTo>
                  <a:pt x="1647915" y="0"/>
                </a:moveTo>
                <a:lnTo>
                  <a:pt x="0" y="366783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/>
          <p:nvPr/>
        </p:nvSpPr>
        <p:spPr>
          <a:xfrm>
            <a:off x="5038054" y="3681401"/>
            <a:ext cx="45720" cy="31115"/>
          </a:xfrm>
          <a:custGeom>
            <a:rect b="b" l="l" r="r" t="t"/>
            <a:pathLst>
              <a:path extrusionOk="0" h="31114" w="45720">
                <a:moveTo>
                  <a:pt x="45610" y="30713"/>
                </a:moveTo>
                <a:lnTo>
                  <a:pt x="0" y="24747"/>
                </a:lnTo>
                <a:lnTo>
                  <a:pt x="38774" y="0"/>
                </a:lnTo>
                <a:lnTo>
                  <a:pt x="45610" y="3071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/>
          <p:nvPr/>
        </p:nvSpPr>
        <p:spPr>
          <a:xfrm>
            <a:off x="5038054" y="3681401"/>
            <a:ext cx="45720" cy="31115"/>
          </a:xfrm>
          <a:custGeom>
            <a:rect b="b" l="l" r="r" t="t"/>
            <a:pathLst>
              <a:path extrusionOk="0" h="31114" w="45720">
                <a:moveTo>
                  <a:pt x="38774" y="0"/>
                </a:moveTo>
                <a:lnTo>
                  <a:pt x="0" y="24747"/>
                </a:lnTo>
                <a:lnTo>
                  <a:pt x="45610" y="30713"/>
                </a:lnTo>
                <a:lnTo>
                  <a:pt x="38774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/>
          <p:nvPr/>
        </p:nvSpPr>
        <p:spPr>
          <a:xfrm>
            <a:off x="5565924" y="3329975"/>
            <a:ext cx="1162685" cy="362585"/>
          </a:xfrm>
          <a:custGeom>
            <a:rect b="b" l="l" r="r" t="t"/>
            <a:pathLst>
              <a:path extrusionOk="0" h="362585" w="1162684">
                <a:moveTo>
                  <a:pt x="1162237" y="0"/>
                </a:moveTo>
                <a:lnTo>
                  <a:pt x="0" y="362196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5524656" y="3677151"/>
            <a:ext cx="46355" cy="30480"/>
          </a:xfrm>
          <a:custGeom>
            <a:rect b="b" l="l" r="r" t="t"/>
            <a:pathLst>
              <a:path extrusionOk="0" h="30479" w="46354">
                <a:moveTo>
                  <a:pt x="45948" y="30040"/>
                </a:moveTo>
                <a:lnTo>
                  <a:pt x="0" y="27880"/>
                </a:lnTo>
                <a:lnTo>
                  <a:pt x="36586" y="0"/>
                </a:lnTo>
                <a:lnTo>
                  <a:pt x="45948" y="3004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5524656" y="3677151"/>
            <a:ext cx="46355" cy="30480"/>
          </a:xfrm>
          <a:custGeom>
            <a:rect b="b" l="l" r="r" t="t"/>
            <a:pathLst>
              <a:path extrusionOk="0" h="30479" w="46354">
                <a:moveTo>
                  <a:pt x="36586" y="0"/>
                </a:moveTo>
                <a:lnTo>
                  <a:pt x="0" y="27880"/>
                </a:lnTo>
                <a:lnTo>
                  <a:pt x="45948" y="30040"/>
                </a:lnTo>
                <a:lnTo>
                  <a:pt x="36586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6048681" y="3329975"/>
            <a:ext cx="680085" cy="353060"/>
          </a:xfrm>
          <a:custGeom>
            <a:rect b="b" l="l" r="r" t="t"/>
            <a:pathLst>
              <a:path extrusionOk="0" h="353060" w="680084">
                <a:moveTo>
                  <a:pt x="679481" y="0"/>
                </a:moveTo>
                <a:lnTo>
                  <a:pt x="0" y="352861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6010320" y="3668873"/>
            <a:ext cx="45720" cy="34290"/>
          </a:xfrm>
          <a:custGeom>
            <a:rect b="b" l="l" r="r" t="t"/>
            <a:pathLst>
              <a:path extrusionOk="0" h="34289" w="45720">
                <a:moveTo>
                  <a:pt x="0" y="33883"/>
                </a:moveTo>
                <a:lnTo>
                  <a:pt x="31110" y="0"/>
                </a:lnTo>
                <a:lnTo>
                  <a:pt x="45611" y="27924"/>
                </a:lnTo>
                <a:lnTo>
                  <a:pt x="0" y="3388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6010320" y="3668873"/>
            <a:ext cx="45720" cy="34290"/>
          </a:xfrm>
          <a:custGeom>
            <a:rect b="b" l="l" r="r" t="t"/>
            <a:pathLst>
              <a:path extrusionOk="0" h="34289" w="45720">
                <a:moveTo>
                  <a:pt x="31110" y="0"/>
                </a:moveTo>
                <a:lnTo>
                  <a:pt x="0" y="33883"/>
                </a:lnTo>
                <a:lnTo>
                  <a:pt x="45611" y="27924"/>
                </a:lnTo>
                <a:lnTo>
                  <a:pt x="3111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6515724" y="3329975"/>
            <a:ext cx="212725" cy="331470"/>
          </a:xfrm>
          <a:custGeom>
            <a:rect b="b" l="l" r="r" t="t"/>
            <a:pathLst>
              <a:path extrusionOk="0" h="331470" w="212725">
                <a:moveTo>
                  <a:pt x="212437" y="0"/>
                </a:moveTo>
                <a:lnTo>
                  <a:pt x="0" y="33109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6492382" y="3652578"/>
            <a:ext cx="36830" cy="45085"/>
          </a:xfrm>
          <a:custGeom>
            <a:rect b="b" l="l" r="r" t="t"/>
            <a:pathLst>
              <a:path extrusionOk="0" h="45085" w="36829">
                <a:moveTo>
                  <a:pt x="0" y="44876"/>
                </a:moveTo>
                <a:lnTo>
                  <a:pt x="10100" y="0"/>
                </a:lnTo>
                <a:lnTo>
                  <a:pt x="36583" y="16991"/>
                </a:lnTo>
                <a:lnTo>
                  <a:pt x="0" y="4487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6492382" y="3652578"/>
            <a:ext cx="36830" cy="45085"/>
          </a:xfrm>
          <a:custGeom>
            <a:rect b="b" l="l" r="r" t="t"/>
            <a:pathLst>
              <a:path extrusionOk="0" h="45085" w="36829">
                <a:moveTo>
                  <a:pt x="10100" y="0"/>
                </a:moveTo>
                <a:lnTo>
                  <a:pt x="0" y="44876"/>
                </a:lnTo>
                <a:lnTo>
                  <a:pt x="36583" y="16991"/>
                </a:lnTo>
                <a:lnTo>
                  <a:pt x="1010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6728162" y="3329975"/>
            <a:ext cx="212725" cy="331470"/>
          </a:xfrm>
          <a:custGeom>
            <a:rect b="b" l="l" r="r" t="t"/>
            <a:pathLst>
              <a:path extrusionOk="0" h="331470" w="212725">
                <a:moveTo>
                  <a:pt x="0" y="0"/>
                </a:moveTo>
                <a:lnTo>
                  <a:pt x="212438" y="33109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3"/>
          <p:cNvSpPr/>
          <p:nvPr/>
        </p:nvSpPr>
        <p:spPr>
          <a:xfrm>
            <a:off x="6927359" y="3652578"/>
            <a:ext cx="36830" cy="45085"/>
          </a:xfrm>
          <a:custGeom>
            <a:rect b="b" l="l" r="r" t="t"/>
            <a:pathLst>
              <a:path extrusionOk="0" h="45085" w="36829">
                <a:moveTo>
                  <a:pt x="36583" y="44876"/>
                </a:moveTo>
                <a:lnTo>
                  <a:pt x="0" y="16991"/>
                </a:lnTo>
                <a:lnTo>
                  <a:pt x="26482" y="0"/>
                </a:lnTo>
                <a:lnTo>
                  <a:pt x="36583" y="44876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/>
          <p:nvPr/>
        </p:nvSpPr>
        <p:spPr>
          <a:xfrm>
            <a:off x="6927359" y="3652578"/>
            <a:ext cx="36830" cy="45085"/>
          </a:xfrm>
          <a:custGeom>
            <a:rect b="b" l="l" r="r" t="t"/>
            <a:pathLst>
              <a:path extrusionOk="0" h="45085" w="36829">
                <a:moveTo>
                  <a:pt x="0" y="16991"/>
                </a:moveTo>
                <a:lnTo>
                  <a:pt x="36583" y="44876"/>
                </a:lnTo>
                <a:lnTo>
                  <a:pt x="26482" y="0"/>
                </a:lnTo>
                <a:lnTo>
                  <a:pt x="0" y="16991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3"/>
          <p:cNvSpPr/>
          <p:nvPr/>
        </p:nvSpPr>
        <p:spPr>
          <a:xfrm>
            <a:off x="6728162" y="3329975"/>
            <a:ext cx="680085" cy="353060"/>
          </a:xfrm>
          <a:custGeom>
            <a:rect b="b" l="l" r="r" t="t"/>
            <a:pathLst>
              <a:path extrusionOk="0" h="353060" w="680084">
                <a:moveTo>
                  <a:pt x="0" y="0"/>
                </a:moveTo>
                <a:lnTo>
                  <a:pt x="679481" y="352861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7400393" y="3668873"/>
            <a:ext cx="45720" cy="34290"/>
          </a:xfrm>
          <a:custGeom>
            <a:rect b="b" l="l" r="r" t="t"/>
            <a:pathLst>
              <a:path extrusionOk="0" h="34289" w="45720">
                <a:moveTo>
                  <a:pt x="45611" y="33883"/>
                </a:moveTo>
                <a:lnTo>
                  <a:pt x="0" y="27924"/>
                </a:lnTo>
                <a:lnTo>
                  <a:pt x="14501" y="0"/>
                </a:lnTo>
                <a:lnTo>
                  <a:pt x="45611" y="3388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7400393" y="3668873"/>
            <a:ext cx="45720" cy="34290"/>
          </a:xfrm>
          <a:custGeom>
            <a:rect b="b" l="l" r="r" t="t"/>
            <a:pathLst>
              <a:path extrusionOk="0" h="34289" w="45720">
                <a:moveTo>
                  <a:pt x="0" y="27924"/>
                </a:moveTo>
                <a:lnTo>
                  <a:pt x="45611" y="33883"/>
                </a:lnTo>
                <a:lnTo>
                  <a:pt x="14501" y="0"/>
                </a:lnTo>
                <a:lnTo>
                  <a:pt x="0" y="27924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6728162" y="3329975"/>
            <a:ext cx="1162685" cy="362585"/>
          </a:xfrm>
          <a:custGeom>
            <a:rect b="b" l="l" r="r" t="t"/>
            <a:pathLst>
              <a:path extrusionOk="0" h="362585" w="1162684">
                <a:moveTo>
                  <a:pt x="0" y="0"/>
                </a:moveTo>
                <a:lnTo>
                  <a:pt x="1162238" y="362196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7885719" y="3677151"/>
            <a:ext cx="46355" cy="30480"/>
          </a:xfrm>
          <a:custGeom>
            <a:rect b="b" l="l" r="r" t="t"/>
            <a:pathLst>
              <a:path extrusionOk="0" h="30479" w="46354">
                <a:moveTo>
                  <a:pt x="0" y="30040"/>
                </a:moveTo>
                <a:lnTo>
                  <a:pt x="9361" y="0"/>
                </a:lnTo>
                <a:lnTo>
                  <a:pt x="45949" y="27880"/>
                </a:lnTo>
                <a:lnTo>
                  <a:pt x="0" y="3004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7885719" y="3677151"/>
            <a:ext cx="46355" cy="30480"/>
          </a:xfrm>
          <a:custGeom>
            <a:rect b="b" l="l" r="r" t="t"/>
            <a:pathLst>
              <a:path extrusionOk="0" h="30479" w="46354">
                <a:moveTo>
                  <a:pt x="0" y="30040"/>
                </a:moveTo>
                <a:lnTo>
                  <a:pt x="45949" y="27880"/>
                </a:lnTo>
                <a:lnTo>
                  <a:pt x="9361" y="0"/>
                </a:lnTo>
                <a:lnTo>
                  <a:pt x="0" y="3004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6728162" y="3329975"/>
            <a:ext cx="1648460" cy="367030"/>
          </a:xfrm>
          <a:custGeom>
            <a:rect b="b" l="l" r="r" t="t"/>
            <a:pathLst>
              <a:path extrusionOk="0" h="367029" w="1648459">
                <a:moveTo>
                  <a:pt x="0" y="0"/>
                </a:moveTo>
                <a:lnTo>
                  <a:pt x="1647914" y="366783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8372659" y="3681401"/>
            <a:ext cx="45720" cy="31115"/>
          </a:xfrm>
          <a:custGeom>
            <a:rect b="b" l="l" r="r" t="t"/>
            <a:pathLst>
              <a:path extrusionOk="0" h="31114" w="45720">
                <a:moveTo>
                  <a:pt x="0" y="30713"/>
                </a:moveTo>
                <a:lnTo>
                  <a:pt x="6835" y="0"/>
                </a:lnTo>
                <a:lnTo>
                  <a:pt x="45610" y="24747"/>
                </a:lnTo>
                <a:lnTo>
                  <a:pt x="0" y="3071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8372659" y="3681401"/>
            <a:ext cx="45720" cy="31115"/>
          </a:xfrm>
          <a:custGeom>
            <a:rect b="b" l="l" r="r" t="t"/>
            <a:pathLst>
              <a:path extrusionOk="0" h="31114" w="45720">
                <a:moveTo>
                  <a:pt x="0" y="30713"/>
                </a:moveTo>
                <a:lnTo>
                  <a:pt x="45610" y="24747"/>
                </a:lnTo>
                <a:lnTo>
                  <a:pt x="6835" y="0"/>
                </a:lnTo>
                <a:lnTo>
                  <a:pt x="0" y="30713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2108975" y="4230074"/>
            <a:ext cx="666115" cy="666114"/>
          </a:xfrm>
          <a:custGeom>
            <a:rect b="b" l="l" r="r" t="t"/>
            <a:pathLst>
              <a:path extrusionOk="0" h="666114" w="666115">
                <a:moveTo>
                  <a:pt x="0" y="332999"/>
                </a:moveTo>
                <a:lnTo>
                  <a:pt x="3610" y="283791"/>
                </a:lnTo>
                <a:lnTo>
                  <a:pt x="14098" y="236825"/>
                </a:lnTo>
                <a:lnTo>
                  <a:pt x="30949" y="192615"/>
                </a:lnTo>
                <a:lnTo>
                  <a:pt x="53648" y="151678"/>
                </a:lnTo>
                <a:lnTo>
                  <a:pt x="81679" y="114527"/>
                </a:lnTo>
                <a:lnTo>
                  <a:pt x="114527" y="81679"/>
                </a:lnTo>
                <a:lnTo>
                  <a:pt x="151677" y="53648"/>
                </a:lnTo>
                <a:lnTo>
                  <a:pt x="192615" y="30949"/>
                </a:lnTo>
                <a:lnTo>
                  <a:pt x="236825" y="14098"/>
                </a:lnTo>
                <a:lnTo>
                  <a:pt x="283791" y="3610"/>
                </a:lnTo>
                <a:lnTo>
                  <a:pt x="332999" y="0"/>
                </a:lnTo>
                <a:lnTo>
                  <a:pt x="385407" y="4148"/>
                </a:lnTo>
                <a:lnTo>
                  <a:pt x="436052" y="16346"/>
                </a:lnTo>
                <a:lnTo>
                  <a:pt x="484039" y="36223"/>
                </a:lnTo>
                <a:lnTo>
                  <a:pt x="528476" y="63409"/>
                </a:lnTo>
                <a:lnTo>
                  <a:pt x="568466" y="97533"/>
                </a:lnTo>
                <a:lnTo>
                  <a:pt x="602590" y="137524"/>
                </a:lnTo>
                <a:lnTo>
                  <a:pt x="629776" y="181960"/>
                </a:lnTo>
                <a:lnTo>
                  <a:pt x="649653" y="229948"/>
                </a:lnTo>
                <a:lnTo>
                  <a:pt x="661851" y="280592"/>
                </a:lnTo>
                <a:lnTo>
                  <a:pt x="665999" y="332999"/>
                </a:lnTo>
                <a:lnTo>
                  <a:pt x="662389" y="382208"/>
                </a:lnTo>
                <a:lnTo>
                  <a:pt x="651901" y="429174"/>
                </a:lnTo>
                <a:lnTo>
                  <a:pt x="635050" y="473384"/>
                </a:lnTo>
                <a:lnTo>
                  <a:pt x="612351" y="514321"/>
                </a:lnTo>
                <a:lnTo>
                  <a:pt x="584320" y="551472"/>
                </a:lnTo>
                <a:lnTo>
                  <a:pt x="551472" y="584320"/>
                </a:lnTo>
                <a:lnTo>
                  <a:pt x="514322" y="612351"/>
                </a:lnTo>
                <a:lnTo>
                  <a:pt x="473384" y="635050"/>
                </a:lnTo>
                <a:lnTo>
                  <a:pt x="429174" y="651901"/>
                </a:lnTo>
                <a:lnTo>
                  <a:pt x="382208" y="662389"/>
                </a:lnTo>
                <a:lnTo>
                  <a:pt x="332999" y="665999"/>
                </a:lnTo>
                <a:lnTo>
                  <a:pt x="283791" y="662389"/>
                </a:lnTo>
                <a:lnTo>
                  <a:pt x="236825" y="651901"/>
                </a:lnTo>
                <a:lnTo>
                  <a:pt x="192615" y="635050"/>
                </a:lnTo>
                <a:lnTo>
                  <a:pt x="151677" y="612351"/>
                </a:lnTo>
                <a:lnTo>
                  <a:pt x="114527" y="584320"/>
                </a:lnTo>
                <a:lnTo>
                  <a:pt x="81679" y="551472"/>
                </a:lnTo>
                <a:lnTo>
                  <a:pt x="53648" y="514321"/>
                </a:lnTo>
                <a:lnTo>
                  <a:pt x="30949" y="473384"/>
                </a:lnTo>
                <a:lnTo>
                  <a:pt x="14098" y="429174"/>
                </a:lnTo>
                <a:lnTo>
                  <a:pt x="3610" y="382208"/>
                </a:lnTo>
                <a:lnTo>
                  <a:pt x="0" y="332999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2370025" y="4421776"/>
            <a:ext cx="144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2442037" y="3815850"/>
            <a:ext cx="0" cy="322579"/>
          </a:xfrm>
          <a:custGeom>
            <a:rect b="b" l="l" r="r" t="t"/>
            <a:pathLst>
              <a:path extrusionOk="0" h="322579" w="120000">
                <a:moveTo>
                  <a:pt x="0" y="0"/>
                </a:moveTo>
                <a:lnTo>
                  <a:pt x="0" y="32204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2426304" y="4166975"/>
            <a:ext cx="31750" cy="43814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384725" y="503825"/>
            <a:ext cx="69596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the Predictor Example: Batch TD(0)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475249" y="1176350"/>
            <a:ext cx="7446645" cy="2281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went to B 100% of the time → V(A) = V(B) = 6 / 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Create a best-fit model of the Markov process from the training 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 = maximum likelihood estimate (MLE)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the model is exactly correct, we can compute the true value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Known as the </a:t>
            </a:r>
            <a:r>
              <a:rPr b="0" i="1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certainty-equivalence estimate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Direct computation is unfeasible (	memory,	computations)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TD(0) converges to the certainty-equivalence estimate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9310" lvl="1" marL="1329055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memory needed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6655996" y="3010497"/>
            <a:ext cx="1992964" cy="14157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1324450" y="3252075"/>
            <a:ext cx="457949" cy="2014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3990875" y="2696950"/>
            <a:ext cx="464561" cy="201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5260625" y="2696950"/>
            <a:ext cx="464551" cy="2015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384725" y="503825"/>
            <a:ext cx="63563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Walk Example: Batch Updating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475249" y="1216355"/>
            <a:ext cx="66065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Batch TD(0) has consistently lower RMS error than Batch MC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2456264" y="1669234"/>
            <a:ext cx="4231471" cy="28007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type="title"/>
          </p:nvPr>
        </p:nvSpPr>
        <p:spPr>
          <a:xfrm>
            <a:off x="384725" y="503825"/>
            <a:ext cx="44602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Sarsa: On-policy TD Control</a:t>
            </a:r>
            <a:endParaRPr/>
          </a:p>
        </p:txBody>
      </p:sp>
      <p:sp>
        <p:nvSpPr>
          <p:cNvPr id="246" name="Google Shape;246;p16"/>
          <p:cNvSpPr txBox="1"/>
          <p:nvPr/>
        </p:nvSpPr>
        <p:spPr>
          <a:xfrm>
            <a:off x="475249" y="1176350"/>
            <a:ext cx="313245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 action-value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transition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4578229" y="1176350"/>
            <a:ext cx="116776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7144" lvl="0" marL="127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with TD(0)  for updates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475249" y="3033726"/>
            <a:ext cx="3948429" cy="1157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Change policy	greedily with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Converges if: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	is visited infinitely many times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policy converges to greedy policy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1315848" y="2269518"/>
            <a:ext cx="6490601" cy="4512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8283710" y="664457"/>
            <a:ext cx="307209" cy="15799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3716825" y="1265149"/>
            <a:ext cx="855167" cy="2522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2326400" y="1562900"/>
            <a:ext cx="2193700" cy="2522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4127724" y="2620599"/>
            <a:ext cx="3531870" cy="0"/>
          </a:xfrm>
          <a:custGeom>
            <a:rect b="b" l="l" r="r" t="t"/>
            <a:pathLst>
              <a:path extrusionOk="0" h="120000" w="3531870">
                <a:moveTo>
                  <a:pt x="0" y="0"/>
                </a:moveTo>
                <a:lnTo>
                  <a:pt x="3531599" y="0"/>
                </a:lnTo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5550109" y="2686512"/>
            <a:ext cx="68643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TD error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4020462" y="3157725"/>
            <a:ext cx="247901" cy="22002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2382625" y="3157724"/>
            <a:ext cx="189879" cy="22002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1601150" y="3741700"/>
            <a:ext cx="405567" cy="22002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384725" y="503825"/>
            <a:ext cx="657098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Sarsa: On-Policy TD Control Pseudocode</a:t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1012047" y="1335727"/>
            <a:ext cx="7109450" cy="31225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1720825" y="3846550"/>
            <a:ext cx="4083050" cy="0"/>
          </a:xfrm>
          <a:custGeom>
            <a:rect b="b" l="l" r="r" t="t"/>
            <a:pathLst>
              <a:path extrusionOk="0" h="120000" w="4083050">
                <a:moveTo>
                  <a:pt x="0" y="0"/>
                </a:moveTo>
                <a:lnTo>
                  <a:pt x="40826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1484624" y="2946774"/>
            <a:ext cx="3790950" cy="0"/>
          </a:xfrm>
          <a:custGeom>
            <a:rect b="b" l="l" r="r" t="t"/>
            <a:pathLst>
              <a:path extrusionOk="0" h="120000" w="3790950">
                <a:moveTo>
                  <a:pt x="0" y="0"/>
                </a:moveTo>
                <a:lnTo>
                  <a:pt x="37904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1720825" y="3621599"/>
            <a:ext cx="3891915" cy="0"/>
          </a:xfrm>
          <a:custGeom>
            <a:rect b="b" l="l" r="r" t="t"/>
            <a:pathLst>
              <a:path extrusionOk="0" h="120000" w="3891915">
                <a:moveTo>
                  <a:pt x="0" y="0"/>
                </a:moveTo>
                <a:lnTo>
                  <a:pt x="38915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type="title"/>
          </p:nvPr>
        </p:nvSpPr>
        <p:spPr>
          <a:xfrm>
            <a:off x="384725" y="503825"/>
            <a:ext cx="41046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Windy Gridworld Example</a:t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475249" y="1162308"/>
            <a:ext cx="4217670" cy="135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Gridworld with “Wind”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Actions: 4 directions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Reward: -1 until goal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“Wind” at each column shifts agent upward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“Wind” strength varies by column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475249" y="3195651"/>
            <a:ext cx="464185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Termination not guaranteed for all policies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Monte Carlo cannot be used easily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5502573" y="1226842"/>
            <a:ext cx="3281746" cy="16168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384725" y="503825"/>
            <a:ext cx="41046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Windy Gridworld Example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475249" y="1216355"/>
            <a:ext cx="73374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Converges at 17 steps (instead of optimal 15) due to exploring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2455617" y="1729253"/>
            <a:ext cx="4229401" cy="27698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3216299" y="1671900"/>
            <a:ext cx="2452370" cy="1275080"/>
          </a:xfrm>
          <a:custGeom>
            <a:rect b="b" l="l" r="r" t="t"/>
            <a:pathLst>
              <a:path extrusionOk="0" h="1275080" w="2452370">
                <a:moveTo>
                  <a:pt x="0" y="0"/>
                </a:moveTo>
                <a:lnTo>
                  <a:pt x="2452199" y="0"/>
                </a:lnTo>
                <a:lnTo>
                  <a:pt x="2452199" y="1274999"/>
                </a:lnTo>
                <a:lnTo>
                  <a:pt x="0" y="1274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84725" y="503825"/>
            <a:ext cx="55321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Temporal Difference (TD) Learning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475249" y="1162308"/>
            <a:ext cx="630491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Combine ideas of Dynamic Programming and Monte Carlo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1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Bootstrapping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(DP)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Learn from experience without model (MC)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291583" y="2489942"/>
            <a:ext cx="2607047" cy="15869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446847" y="4150863"/>
            <a:ext cx="27241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3146068" y="2523709"/>
            <a:ext cx="2799839" cy="15487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4421122" y="4150863"/>
            <a:ext cx="3022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6236810" y="2505654"/>
            <a:ext cx="2711921" cy="15792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7465611" y="4150863"/>
            <a:ext cx="26225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73025" y="4887545"/>
            <a:ext cx="38779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http://www0.cs.ucl.ac.uk/staff/d.silver/web/Teaching_files/MC-TD.pdf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384725" y="503825"/>
            <a:ext cx="51885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Q-learning: Off-policy TD Control</a:t>
            </a:r>
            <a:endParaRPr/>
          </a:p>
        </p:txBody>
      </p:sp>
      <p:sp>
        <p:nvSpPr>
          <p:cNvPr id="288" name="Google Shape;288;p20"/>
          <p:cNvSpPr txBox="1"/>
          <p:nvPr/>
        </p:nvSpPr>
        <p:spPr>
          <a:xfrm>
            <a:off x="475249" y="1216355"/>
            <a:ext cx="64090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83895" lvl="0" marL="695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directly approximates	independent of behavior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475249" y="2759405"/>
            <a:ext cx="19665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Converges if all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3049244" y="2759405"/>
            <a:ext cx="30213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is visited infinitely many times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3452925" y="1316837"/>
            <a:ext cx="216576" cy="2033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843525" y="1269991"/>
            <a:ext cx="216573" cy="29698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1362525" y="1900910"/>
            <a:ext cx="6385691" cy="4434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2512175" y="2823050"/>
            <a:ext cx="461049" cy="2501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7976065" y="492581"/>
            <a:ext cx="820350" cy="126024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>
            <p:ph type="title"/>
          </p:nvPr>
        </p:nvSpPr>
        <p:spPr>
          <a:xfrm>
            <a:off x="384725" y="503825"/>
            <a:ext cx="73590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Q-learning: Off-policy TD Control: Pseudocode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922399" y="1406397"/>
            <a:ext cx="7284916" cy="29711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1664599" y="3767825"/>
            <a:ext cx="4622800" cy="0"/>
          </a:xfrm>
          <a:custGeom>
            <a:rect b="b" l="l" r="r" t="t"/>
            <a:pathLst>
              <a:path extrusionOk="0" h="120000" w="4622800">
                <a:moveTo>
                  <a:pt x="0" y="0"/>
                </a:moveTo>
                <a:lnTo>
                  <a:pt x="46226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1675850" y="3272949"/>
            <a:ext cx="3869690" cy="0"/>
          </a:xfrm>
          <a:custGeom>
            <a:rect b="b" l="l" r="r" t="t"/>
            <a:pathLst>
              <a:path extrusionOk="0" h="120000" w="3869690">
                <a:moveTo>
                  <a:pt x="0" y="0"/>
                </a:moveTo>
                <a:lnTo>
                  <a:pt x="38690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384725" y="503825"/>
            <a:ext cx="34759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Cliff Walking Example</a:t>
            </a: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475249" y="1176350"/>
            <a:ext cx="696785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Gridworld with “cliff” with high negative reward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ε-greedy (behavior) policy for both Sarsa and Q-learning (ε = 0.1)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2235771" y="2438950"/>
            <a:ext cx="4656729" cy="20788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384725" y="503825"/>
            <a:ext cx="69043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Cliff Walking Example: Sarsa vs. Q-learning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475249" y="1176350"/>
            <a:ext cx="457962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Q-learning learns optimal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Sarsa learns safe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Q-learning has worse online performance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Both reach optimal policy with ε-decay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5125279" y="2164557"/>
            <a:ext cx="3623582" cy="22677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498739" y="2556051"/>
            <a:ext cx="3820798" cy="170566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>
            <p:ph type="title"/>
          </p:nvPr>
        </p:nvSpPr>
        <p:spPr>
          <a:xfrm>
            <a:off x="384725" y="503825"/>
            <a:ext cx="25285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Sarsa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475249" y="1216355"/>
            <a:ext cx="632079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Instead of maximum (Q-learning), use expected value of Q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475249" y="3233750"/>
            <a:ext cx="784034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Eliminates Sarsa’s variance from random selection of	in ε-soft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“May dominate Sarsa and Q-learning except for small computational cost”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903277" y="1745308"/>
            <a:ext cx="7367289" cy="10573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3655350" y="2125724"/>
            <a:ext cx="3318510" cy="0"/>
          </a:xfrm>
          <a:custGeom>
            <a:rect b="b" l="l" r="r" t="t"/>
            <a:pathLst>
              <a:path extrusionOk="0" h="120000" w="3318509">
                <a:moveTo>
                  <a:pt x="0" y="0"/>
                </a:moveTo>
                <a:lnTo>
                  <a:pt x="33179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4"/>
          <p:cNvSpPr/>
          <p:nvPr/>
        </p:nvSpPr>
        <p:spPr>
          <a:xfrm>
            <a:off x="6340625" y="3317925"/>
            <a:ext cx="518999" cy="280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8084394" y="538240"/>
            <a:ext cx="745725" cy="111858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384725" y="503825"/>
            <a:ext cx="63303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Cliff Walking Example: Parameter Study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114014" y="1200987"/>
            <a:ext cx="5470609" cy="3400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384725" y="503825"/>
            <a:ext cx="28892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Maximization Bias</a:t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475249" y="1162308"/>
            <a:ext cx="6346825" cy="1163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shown control algorithms involve </a:t>
            </a: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maximization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Sarsa: ε-greedy policy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Q-learning: greedy target policy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introduce significant positive bias that hinders learning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type="title"/>
          </p:nvPr>
        </p:nvSpPr>
        <p:spPr>
          <a:xfrm>
            <a:off x="384725" y="503825"/>
            <a:ext cx="43675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Maximization Bias Example</a:t>
            </a:r>
            <a:endParaRPr/>
          </a:p>
        </p:txBody>
      </p:sp>
      <p:sp>
        <p:nvSpPr>
          <p:cNvPr id="347" name="Google Shape;347;p27"/>
          <p:cNvSpPr txBox="1"/>
          <p:nvPr/>
        </p:nvSpPr>
        <p:spPr>
          <a:xfrm>
            <a:off x="475249" y="1162308"/>
            <a:ext cx="4758055" cy="1163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Actions and Reward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left / right in A, reward 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 actions in B, each gives reward from N(-0.1, 1)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Best policy is to always choose right in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2183343" y="3233934"/>
            <a:ext cx="4647530" cy="12854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type="title"/>
          </p:nvPr>
        </p:nvSpPr>
        <p:spPr>
          <a:xfrm>
            <a:off x="384725" y="503825"/>
            <a:ext cx="43675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Maximization Bias Example</a:t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475249" y="1216355"/>
            <a:ext cx="56108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One positive action value causes maximization bias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397312" y="1885025"/>
            <a:ext cx="3681266" cy="24827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73025" y="4818829"/>
            <a:ext cx="326072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https://www.endtoend.ai/sutton-barto-notebooks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8"/>
          <p:cNvSpPr/>
          <p:nvPr/>
        </p:nvSpPr>
        <p:spPr>
          <a:xfrm>
            <a:off x="4712508" y="1983170"/>
            <a:ext cx="3700185" cy="249858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type="title"/>
          </p:nvPr>
        </p:nvSpPr>
        <p:spPr>
          <a:xfrm>
            <a:off x="384725" y="503825"/>
            <a:ext cx="30264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Q-Learning</a:t>
            </a:r>
            <a:endParaRPr/>
          </a:p>
        </p:txBody>
      </p:sp>
      <p:sp>
        <p:nvSpPr>
          <p:cNvPr id="363" name="Google Shape;363;p29"/>
          <p:cNvSpPr txBox="1"/>
          <p:nvPr/>
        </p:nvSpPr>
        <p:spPr>
          <a:xfrm>
            <a:off x="475249" y="1162308"/>
            <a:ext cx="7118984" cy="141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Maximization bias stems from using the same sample in two ways: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Determining the maximizing action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Estimating action value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two action-values estimates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Update one with equal probability: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75249" y="3816680"/>
            <a:ext cx="36556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use average or sum of both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4928298" y="3816680"/>
            <a:ext cx="28162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ε-greedy behavior policy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4196373" y="2092000"/>
            <a:ext cx="621924" cy="2301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763043" y="2837250"/>
            <a:ext cx="7617930" cy="2301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763031" y="3264499"/>
            <a:ext cx="7617930" cy="2301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4196373" y="3875250"/>
            <a:ext cx="621924" cy="2301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1780664" y="3359257"/>
            <a:ext cx="5610037" cy="5199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2469738" y="1812610"/>
            <a:ext cx="4233721" cy="55475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4266024" y="3799275"/>
            <a:ext cx="1970405" cy="0"/>
          </a:xfrm>
          <a:custGeom>
            <a:rect b="b" l="l" r="r" t="t"/>
            <a:pathLst>
              <a:path extrusionOk="0" h="120000" w="1970404">
                <a:moveTo>
                  <a:pt x="0" y="0"/>
                </a:moveTo>
                <a:lnTo>
                  <a:pt x="19697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5078150" y="2240375"/>
            <a:ext cx="308610" cy="0"/>
          </a:xfrm>
          <a:custGeom>
            <a:rect b="b" l="l" r="r" t="t"/>
            <a:pathLst>
              <a:path extrusionOk="0" h="120000" w="308610">
                <a:moveTo>
                  <a:pt x="0" y="0"/>
                </a:moveTo>
                <a:lnTo>
                  <a:pt x="3080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5078150" y="1857624"/>
            <a:ext cx="1381760" cy="0"/>
          </a:xfrm>
          <a:custGeom>
            <a:rect b="b" l="l" r="r" t="t"/>
            <a:pathLst>
              <a:path extrusionOk="0" h="120000" w="1381760">
                <a:moveTo>
                  <a:pt x="0" y="0"/>
                </a:moveTo>
                <a:lnTo>
                  <a:pt x="1381499" y="0"/>
                </a:lnTo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4294025" y="3435224"/>
            <a:ext cx="2978150" cy="0"/>
          </a:xfrm>
          <a:custGeom>
            <a:rect b="b" l="l" r="r" t="t"/>
            <a:pathLst>
              <a:path extrusionOk="0" h="120000" w="2978150">
                <a:moveTo>
                  <a:pt x="0" y="0"/>
                </a:moveTo>
                <a:lnTo>
                  <a:pt x="2977799" y="0"/>
                </a:lnTo>
              </a:path>
            </a:pathLst>
          </a:custGeom>
          <a:noFill/>
          <a:ln cap="flat" cmpd="sng" w="190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75249" y="2648272"/>
            <a:ext cx="5650865" cy="1456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82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1-step TD / TD(0): wait until next time step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TD error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9017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Bootstrapping target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475249" y="1149772"/>
            <a:ext cx="5657215" cy="631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3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Monte Carlo: wait until end of episode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MC error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>
            <p:ph type="title"/>
          </p:nvPr>
        </p:nvSpPr>
        <p:spPr>
          <a:xfrm>
            <a:off x="384725" y="503825"/>
            <a:ext cx="37312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One-step TD Prediction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/>
          <p:nvPr>
            <p:ph type="title"/>
          </p:nvPr>
        </p:nvSpPr>
        <p:spPr>
          <a:xfrm>
            <a:off x="384725" y="503825"/>
            <a:ext cx="50958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Q-Learning Pseudocode</a:t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1425081" y="1249690"/>
            <a:ext cx="6284709" cy="32885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2049199" y="2827900"/>
            <a:ext cx="3965575" cy="0"/>
          </a:xfrm>
          <a:custGeom>
            <a:rect b="b" l="l" r="r" t="t"/>
            <a:pathLst>
              <a:path extrusionOk="0" h="120000" w="3965575">
                <a:moveTo>
                  <a:pt x="0" y="0"/>
                </a:moveTo>
                <a:lnTo>
                  <a:pt x="39650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2284850" y="3524625"/>
            <a:ext cx="5092700" cy="0"/>
          </a:xfrm>
          <a:custGeom>
            <a:rect b="b" l="l" r="r" t="t"/>
            <a:pathLst>
              <a:path extrusionOk="0" h="120000" w="5092700">
                <a:moveTo>
                  <a:pt x="0" y="0"/>
                </a:moveTo>
                <a:lnTo>
                  <a:pt x="50921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2295100" y="4026675"/>
            <a:ext cx="5113020" cy="0"/>
          </a:xfrm>
          <a:custGeom>
            <a:rect b="b" l="l" r="r" t="t"/>
            <a:pathLst>
              <a:path extrusionOk="0" h="120000" w="5113020">
                <a:moveTo>
                  <a:pt x="0" y="0"/>
                </a:moveTo>
                <a:lnTo>
                  <a:pt x="5112899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384725" y="503825"/>
            <a:ext cx="412940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Q-Learning Result</a:t>
            </a: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2214684" y="1544941"/>
            <a:ext cx="4418543" cy="29836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384725" y="503825"/>
            <a:ext cx="69869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Q-Learning in Practice: Double DQN</a:t>
            </a:r>
            <a:endParaRPr/>
          </a:p>
        </p:txBody>
      </p:sp>
      <p:sp>
        <p:nvSpPr>
          <p:cNvPr id="390" name="Google Shape;390;p32"/>
          <p:cNvSpPr txBox="1"/>
          <p:nvPr/>
        </p:nvSpPr>
        <p:spPr>
          <a:xfrm>
            <a:off x="475249" y="1162308"/>
            <a:ext cx="5441950" cy="916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Singificantly improves to Deep Q-Network (DQN)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Q-Learning with Q estimated with artificial neural networks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Implemented in almost all DQN papers afterwards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2"/>
          <p:cNvSpPr/>
          <p:nvPr/>
        </p:nvSpPr>
        <p:spPr>
          <a:xfrm>
            <a:off x="2413261" y="2827610"/>
            <a:ext cx="4371325" cy="1231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3418419" y="4147988"/>
            <a:ext cx="23056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on Atari 2600 games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73025" y="4818829"/>
            <a:ext cx="220218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https://arxiv.org/abs/1509.06461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384725" y="503825"/>
            <a:ext cx="41827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Afterstate Value Functions</a:t>
            </a:r>
            <a:endParaRPr/>
          </a:p>
        </p:txBody>
      </p:sp>
      <p:sp>
        <p:nvSpPr>
          <p:cNvPr id="399" name="Google Shape;399;p33"/>
          <p:cNvSpPr txBox="1"/>
          <p:nvPr/>
        </p:nvSpPr>
        <p:spPr>
          <a:xfrm>
            <a:off x="475249" y="1176350"/>
            <a:ext cx="4966970" cy="1157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Evaluate the state after the action (</a:t>
            </a: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afterstate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Useful when: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immediate effect of action is known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multiple	can lead to same afterstate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3"/>
          <p:cNvSpPr/>
          <p:nvPr/>
        </p:nvSpPr>
        <p:spPr>
          <a:xfrm>
            <a:off x="1979375" y="2116075"/>
            <a:ext cx="461049" cy="2501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2559761" y="2583077"/>
            <a:ext cx="4031017" cy="23034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384725" y="503825"/>
            <a:ext cx="15443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07" name="Google Shape;407;p34"/>
          <p:cNvSpPr txBox="1"/>
          <p:nvPr/>
        </p:nvSpPr>
        <p:spPr>
          <a:xfrm>
            <a:off x="448047" y="1176350"/>
            <a:ext cx="6413500" cy="148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665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be applied on-line with minimal amount of computation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665" lvl="0" marL="4064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Uses experience generated from interaction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665" lvl="0" marL="4064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Expressed simply by single equations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→	Used most widely in Reinforcement Learning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475249" y="3348051"/>
            <a:ext cx="5913755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was </a:t>
            </a: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one-step, tabular, model-free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TD methods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Can be extended in all three ways to be more powerful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384724" y="503825"/>
            <a:ext cx="2053675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14" name="Google Shape;414;p35"/>
          <p:cNvSpPr txBox="1"/>
          <p:nvPr/>
        </p:nvSpPr>
        <p:spPr>
          <a:xfrm>
            <a:off x="384725" y="1216355"/>
            <a:ext cx="6659245" cy="2018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90170" lvl="0" marL="10287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Reinforcement Learning: An Introduction by Sutton and Barto</a:t>
            </a:r>
            <a:endParaRPr sz="1800" u="sng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4129" lvl="0" marL="10287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t/>
            </a:r>
            <a:endParaRPr sz="1800" u="sng">
              <a:solidFill>
                <a:srgbClr val="0097A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0170" lvl="0" marL="10287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Reinforcement-learning-an-introduction-chapter-6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4129" lvl="0" marL="102870" marR="508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84725" y="503825"/>
            <a:ext cx="58000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One-step TD Prediction Pseudocode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42377" y="1311087"/>
            <a:ext cx="74592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624149" y="3911300"/>
            <a:ext cx="3342004" cy="0"/>
          </a:xfrm>
          <a:custGeom>
            <a:rect b="b" l="l" r="r" t="t"/>
            <a:pathLst>
              <a:path extrusionOk="0" h="120000" w="3342004">
                <a:moveTo>
                  <a:pt x="3341999" y="0"/>
                </a:moveTo>
                <a:lnTo>
                  <a:pt x="0" y="0"/>
                </a:lnTo>
              </a:path>
            </a:pathLst>
          </a:custGeom>
          <a:noFill/>
          <a:ln cap="flat" cmpd="sng" w="190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84725" y="503825"/>
            <a:ext cx="36576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Driving Home Example</a:t>
            </a:r>
            <a:endParaRPr/>
          </a:p>
        </p:txBody>
      </p:sp>
      <p:sp>
        <p:nvSpPr>
          <p:cNvPr id="94" name="Google Shape;94;p5"/>
          <p:cNvSpPr txBox="1"/>
          <p:nvPr/>
        </p:nvSpPr>
        <p:spPr>
          <a:xfrm>
            <a:off x="475249" y="1162308"/>
            <a:ext cx="43103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Predict how long it takes to drive home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Reward: Elapsed time for each segment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Value of state: </a:t>
            </a:r>
            <a:r>
              <a:rPr b="0" i="1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expected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time to go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1633650" y="2862094"/>
            <a:ext cx="5782998" cy="16331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787599" y="2548425"/>
            <a:ext cx="0" cy="204470"/>
          </a:xfrm>
          <a:custGeom>
            <a:rect b="b" l="l" r="r" t="t"/>
            <a:pathLst>
              <a:path extrusionOk="0" h="204469" w="120000">
                <a:moveTo>
                  <a:pt x="0" y="0"/>
                </a:moveTo>
                <a:lnTo>
                  <a:pt x="0" y="20414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5771867" y="2752575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771867" y="2752575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6817300" y="2548425"/>
            <a:ext cx="0" cy="204470"/>
          </a:xfrm>
          <a:custGeom>
            <a:rect b="b" l="l" r="r" t="t"/>
            <a:pathLst>
              <a:path extrusionOk="0" h="204469" w="120000">
                <a:moveTo>
                  <a:pt x="0" y="0"/>
                </a:moveTo>
                <a:lnTo>
                  <a:pt x="0" y="20414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801567" y="2752575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4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6801567" y="2752575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5530162" y="2235500"/>
            <a:ext cx="514879" cy="2612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6549300" y="2235499"/>
            <a:ext cx="535999" cy="2612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4356050" y="2235500"/>
            <a:ext cx="431901" cy="2612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4572000" y="2571750"/>
            <a:ext cx="0" cy="204470"/>
          </a:xfrm>
          <a:custGeom>
            <a:rect b="b" l="l" r="r" t="t"/>
            <a:pathLst>
              <a:path extrusionOk="0" h="204469" w="120000">
                <a:moveTo>
                  <a:pt x="0" y="0"/>
                </a:moveTo>
                <a:lnTo>
                  <a:pt x="0" y="20414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4556267" y="2775899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4556267" y="2775899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5"/>
          <p:cNvGraphicFramePr/>
          <p:nvPr/>
        </p:nvGraphicFramePr>
        <p:xfrm>
          <a:off x="7670450" y="21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{9B40683F-1124-4AF3-B230-11EC584AA205}</a:tableStyleId>
              </a:tblPr>
              <a:tblGrid>
                <a:gridCol w="1084575"/>
              </a:tblGrid>
              <a:tr h="81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Actual Remaining Time G</a:t>
                      </a:r>
                      <a:r>
                        <a:rPr baseline="-25000"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t:T</a:t>
                      </a:r>
                      <a:endParaRPr baseline="-25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43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38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13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0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 sz="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5"/>
          <p:cNvSpPr txBox="1"/>
          <p:nvPr/>
        </p:nvSpPr>
        <p:spPr>
          <a:xfrm>
            <a:off x="973425" y="2645350"/>
            <a:ext cx="4658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84725" y="503825"/>
            <a:ext cx="54305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Driving Home Example: MC vs TD</a:t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432240" y="1366787"/>
            <a:ext cx="8226900" cy="289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384725" y="503825"/>
            <a:ext cx="59982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TD Prediction methods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475249" y="1162308"/>
            <a:ext cx="5549900" cy="141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vs. Dynamic Programming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model required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vs. Monte Carlo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Allows online incremental learning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Does not need to ignore episodes with experimental actions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475249" y="3262326"/>
            <a:ext cx="4165600" cy="1157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Still guarantees convergence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Works better for exploration</a:t>
            </a:r>
            <a:endParaRPr sz="1800">
              <a:solidFill>
                <a:srgbClr val="595959"/>
              </a:solidFill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Converges faster than MC </a:t>
            </a:r>
            <a:r>
              <a:rPr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practice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ex) Random Walk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0" i="1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theoretical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results yet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384725" y="503825"/>
            <a:ext cx="37350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Walk Example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475249" y="1176350"/>
            <a:ext cx="5113020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Start at C, move left/right with equal probability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Only nonzero reward 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True state values: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475249" y="2833701"/>
            <a:ext cx="3932554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100 episodes for MC and TD(0)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value estimates initialized to 0.5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3306700" y="1569525"/>
            <a:ext cx="1102199" cy="2851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1021886" y="3754252"/>
            <a:ext cx="7177352" cy="7808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8"/>
          <p:cNvGrpSpPr/>
          <p:nvPr/>
        </p:nvGrpSpPr>
        <p:grpSpPr>
          <a:xfrm>
            <a:off x="2704100" y="1820450"/>
            <a:ext cx="1296050" cy="396300"/>
            <a:chOff x="2704100" y="1820450"/>
            <a:chExt cx="1296050" cy="396300"/>
          </a:xfrm>
        </p:grpSpPr>
        <p:sp>
          <p:nvSpPr>
            <p:cNvPr id="133" name="Google Shape;133;p8"/>
            <p:cNvSpPr/>
            <p:nvPr/>
          </p:nvSpPr>
          <p:spPr>
            <a:xfrm>
              <a:off x="2766850" y="1854725"/>
              <a:ext cx="1233300" cy="2853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704100" y="1820450"/>
              <a:ext cx="283200" cy="396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384725" y="503825"/>
            <a:ext cx="60432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Walk Example: Convergence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475249" y="1162308"/>
            <a:ext cx="302196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675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Converges to true value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Not exactly due to step size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3018425" y="1900326"/>
            <a:ext cx="3103155" cy="28475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3587849" y="1574600"/>
            <a:ext cx="503699" cy="1844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2020-01-15T21:06:27Z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