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9592" y="2196719"/>
            <a:ext cx="578481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1437" y="503825"/>
            <a:ext cx="68611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16355"/>
            <a:ext cx="8374549" cy="215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uai.org/uai2018/proceedings/papers/282.pdf" TargetMode="Externa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incompleteideas.net/book/the-book-2n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9592" y="2196719"/>
            <a:ext cx="577850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Chapter 7</a:t>
            </a:r>
            <a:endParaRPr lang="en-US" sz="3200" spc="-5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 n-step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Bootstrapping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25BA57C-0C12-4F1A-9052-E8B71D57356A}"/>
              </a:ext>
            </a:extLst>
          </p:cNvPr>
          <p:cNvSpPr txBox="1"/>
          <p:nvPr/>
        </p:nvSpPr>
        <p:spPr>
          <a:xfrm>
            <a:off x="1524000" y="590550"/>
            <a:ext cx="57785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latin typeface="Arial"/>
                <a:cs typeface="Arial"/>
              </a:rPr>
              <a:t>Intro to Reinforcement Learning By Richard Sutton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38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n-step</a:t>
            </a:r>
            <a:r>
              <a:rPr spc="-90" dirty="0"/>
              <a:t> </a:t>
            </a:r>
            <a:r>
              <a:rPr spc="-5" dirty="0"/>
              <a:t>Sarsa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5107940" cy="8572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Extend n-step TD Prediction to Control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(Sarsa)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Need to use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Q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instead of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Use ε-greedy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policy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740355"/>
            <a:ext cx="337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Redefine n-step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3769055"/>
            <a:ext cx="295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Naturally extend to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Sarsa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4709" y="499859"/>
            <a:ext cx="3015900" cy="2851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400" y="3242325"/>
            <a:ext cx="7579176" cy="29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8088" y="4209623"/>
            <a:ext cx="6642366" cy="244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04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n-step </a:t>
            </a:r>
            <a:r>
              <a:rPr spc="-10" dirty="0"/>
              <a:t>Sarsa </a:t>
            </a:r>
            <a:r>
              <a:rPr dirty="0"/>
              <a:t>vs.</a:t>
            </a:r>
            <a:r>
              <a:rPr spc="-85" dirty="0"/>
              <a:t> </a:t>
            </a:r>
            <a:r>
              <a:rPr spc="-5" dirty="0"/>
              <a:t>Sarsa(0)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506412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Gridworld with nonzero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reward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only at the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n-step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learn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much more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from one</a:t>
            </a:r>
            <a:r>
              <a:rPr sz="18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episode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32" y="1975043"/>
            <a:ext cx="8513088" cy="2521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207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n-step </a:t>
            </a:r>
            <a:r>
              <a:rPr spc="-10" dirty="0"/>
              <a:t>Sarsa:</a:t>
            </a:r>
            <a:r>
              <a:rPr spc="-90" dirty="0"/>
              <a:t> </a:t>
            </a:r>
            <a:r>
              <a:rPr spc="-5" dirty="0"/>
              <a:t>Pseudocode</a:t>
            </a:r>
          </a:p>
        </p:txBody>
      </p:sp>
      <p:sp>
        <p:nvSpPr>
          <p:cNvPr id="4" name="object 4"/>
          <p:cNvSpPr/>
          <p:nvPr/>
        </p:nvSpPr>
        <p:spPr>
          <a:xfrm>
            <a:off x="2302625" y="1199326"/>
            <a:ext cx="4497753" cy="3677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4975" y="4508699"/>
            <a:ext cx="2349500" cy="0"/>
          </a:xfrm>
          <a:custGeom>
            <a:avLst/>
            <a:gdLst/>
            <a:ahLst/>
            <a:cxnLst/>
            <a:rect l="l" t="t" r="r" b="b"/>
            <a:pathLst>
              <a:path w="2349500">
                <a:moveTo>
                  <a:pt x="0" y="0"/>
                </a:moveTo>
                <a:lnTo>
                  <a:pt x="23492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6075" y="4368024"/>
            <a:ext cx="2419985" cy="0"/>
          </a:xfrm>
          <a:custGeom>
            <a:avLst/>
            <a:gdLst/>
            <a:ahLst/>
            <a:cxnLst/>
            <a:rect l="l" t="t" r="r" b="b"/>
            <a:pathLst>
              <a:path w="2419985">
                <a:moveTo>
                  <a:pt x="0" y="0"/>
                </a:moveTo>
                <a:lnTo>
                  <a:pt x="24194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4875" y="4638774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6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14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n-step </a:t>
            </a:r>
            <a:r>
              <a:rPr spc="-10" dirty="0"/>
              <a:t>Expected</a:t>
            </a:r>
            <a:r>
              <a:rPr spc="-90" dirty="0"/>
              <a:t> </a:t>
            </a:r>
            <a:r>
              <a:rPr spc="-5" dirty="0"/>
              <a:t>Sarsa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5339715" cy="9163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Same update as Sarsa except the last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Consider all possible actions in the last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Same n-step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as Sarsa except the last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3321380"/>
            <a:ext cx="271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Same update as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Sarsa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29316" y="1224116"/>
            <a:ext cx="644769" cy="3295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8088" y="3887698"/>
            <a:ext cx="6642366" cy="244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1581" y="2264846"/>
            <a:ext cx="5528580" cy="2211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1796" y="2743718"/>
            <a:ext cx="2251276" cy="4344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4774" y="2520400"/>
            <a:ext cx="1120775" cy="0"/>
          </a:xfrm>
          <a:custGeom>
            <a:avLst/>
            <a:gdLst/>
            <a:ahLst/>
            <a:cxnLst/>
            <a:rect l="l" t="t" r="r" b="b"/>
            <a:pathLst>
              <a:path w="1120775">
                <a:moveTo>
                  <a:pt x="0" y="0"/>
                </a:moveTo>
                <a:lnTo>
                  <a:pt x="11201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090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Off-policy n-step</a:t>
            </a:r>
            <a:r>
              <a:rPr spc="-95" dirty="0"/>
              <a:t> </a:t>
            </a:r>
            <a:r>
              <a:rPr spc="-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311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Need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importance</a:t>
            </a:r>
            <a:r>
              <a:rPr sz="1800" i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559380"/>
            <a:ext cx="630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Update target policy’s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 behavior policy’s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3848358"/>
            <a:ext cx="3511550" cy="6096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Generalizes the on-policy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  <a:tab pos="162369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If	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387" y="1718680"/>
            <a:ext cx="2313912" cy="637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974" y="3183849"/>
            <a:ext cx="7788794" cy="297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8662" y="3540301"/>
            <a:ext cx="978535" cy="0"/>
          </a:xfrm>
          <a:custGeom>
            <a:avLst/>
            <a:gdLst/>
            <a:ahLst/>
            <a:cxnLst/>
            <a:rect l="l" t="t" r="r" b="b"/>
            <a:pathLst>
              <a:path w="978535">
                <a:moveTo>
                  <a:pt x="0" y="0"/>
                </a:moveTo>
                <a:lnTo>
                  <a:pt x="9779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0275" y="4275962"/>
            <a:ext cx="476049" cy="147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4425" y="4275982"/>
            <a:ext cx="476049" cy="197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33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Off-policy n-step</a:t>
            </a:r>
            <a:r>
              <a:rPr spc="-95" dirty="0"/>
              <a:t> </a:t>
            </a:r>
            <a:r>
              <a:rPr spc="-5" dirty="0"/>
              <a:t>Sarsa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6381750" cy="90995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Update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instead 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Importance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 ratio starts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one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later for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1033144" lvl="1" indent="-533400">
              <a:lnSpc>
                <a:spcPct val="100000"/>
              </a:lnSpc>
              <a:spcBef>
                <a:spcPts val="330"/>
              </a:spcBef>
              <a:buChar char="○"/>
              <a:tabLst>
                <a:tab pos="1033144" algn="l"/>
                <a:tab pos="103378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is already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chosen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4175" y="1893225"/>
            <a:ext cx="210650" cy="18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643" y="2603480"/>
            <a:ext cx="7688604" cy="257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2947099"/>
            <a:ext cx="880110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795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801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Off-policy n-step </a:t>
            </a:r>
            <a:r>
              <a:rPr spc="-10" dirty="0"/>
              <a:t>Sarsa:</a:t>
            </a:r>
            <a:r>
              <a:rPr spc="-90" dirty="0"/>
              <a:t> </a:t>
            </a:r>
            <a:r>
              <a:rPr spc="-5" dirty="0"/>
              <a:t>Pseudocode</a:t>
            </a:r>
          </a:p>
        </p:txBody>
      </p:sp>
      <p:sp>
        <p:nvSpPr>
          <p:cNvPr id="4" name="object 4"/>
          <p:cNvSpPr/>
          <p:nvPr/>
        </p:nvSpPr>
        <p:spPr>
          <a:xfrm>
            <a:off x="2392681" y="1186067"/>
            <a:ext cx="4367037" cy="3594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5575" y="1821950"/>
            <a:ext cx="1177290" cy="0"/>
          </a:xfrm>
          <a:custGeom>
            <a:avLst/>
            <a:gdLst/>
            <a:ahLst/>
            <a:cxnLst/>
            <a:rect l="l" t="t" r="r" b="b"/>
            <a:pathLst>
              <a:path w="1177289">
                <a:moveTo>
                  <a:pt x="0" y="0"/>
                </a:moveTo>
                <a:lnTo>
                  <a:pt x="11771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9125" y="3896174"/>
            <a:ext cx="2950210" cy="673100"/>
          </a:xfrm>
          <a:custGeom>
            <a:avLst/>
            <a:gdLst/>
            <a:ahLst/>
            <a:cxnLst/>
            <a:rect l="l" t="t" r="r" b="b"/>
            <a:pathLst>
              <a:path w="2950210" h="673100">
                <a:moveTo>
                  <a:pt x="0" y="0"/>
                </a:moveTo>
                <a:lnTo>
                  <a:pt x="2950199" y="0"/>
                </a:lnTo>
                <a:lnTo>
                  <a:pt x="2950199" y="672599"/>
                </a:lnTo>
                <a:lnTo>
                  <a:pt x="0" y="672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208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Off-policy n-step </a:t>
            </a:r>
            <a:r>
              <a:rPr spc="-10" dirty="0"/>
              <a:t>Expected</a:t>
            </a:r>
            <a:r>
              <a:rPr spc="-90" dirty="0"/>
              <a:t> </a:t>
            </a:r>
            <a:r>
              <a:rPr spc="-5" dirty="0"/>
              <a:t>Sarsa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21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Importance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 ratio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ends one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earlier for Expected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Sarsa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759405"/>
            <a:ext cx="314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 expected n-step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2317" y="3332652"/>
            <a:ext cx="6063992" cy="242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216" y="1953850"/>
            <a:ext cx="7535558" cy="27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1995" y="2275237"/>
            <a:ext cx="1010919" cy="0"/>
          </a:xfrm>
          <a:custGeom>
            <a:avLst/>
            <a:gdLst/>
            <a:ahLst/>
            <a:cxnLst/>
            <a:rect l="l" t="t" r="r" b="b"/>
            <a:pathLst>
              <a:path w="1010920">
                <a:moveTo>
                  <a:pt x="0" y="0"/>
                </a:moveTo>
                <a:lnTo>
                  <a:pt x="10103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40925" y="2275237"/>
            <a:ext cx="616585" cy="0"/>
          </a:xfrm>
          <a:custGeom>
            <a:avLst/>
            <a:gdLst/>
            <a:ahLst/>
            <a:cxnLst/>
            <a:rect l="l" t="t" r="r" b="b"/>
            <a:pathLst>
              <a:path w="616585">
                <a:moveTo>
                  <a:pt x="0" y="0"/>
                </a:moveTo>
                <a:lnTo>
                  <a:pt x="6161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1796" y="3935143"/>
            <a:ext cx="2251276" cy="434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628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Per-decision </a:t>
            </a:r>
            <a:r>
              <a:rPr spc="-5" dirty="0"/>
              <a:t>Off-policy </a:t>
            </a:r>
            <a:r>
              <a:rPr dirty="0"/>
              <a:t>Methods:</a:t>
            </a:r>
            <a:r>
              <a:rPr spc="-90" dirty="0"/>
              <a:t> </a:t>
            </a:r>
            <a:r>
              <a:rPr spc="-5" dirty="0"/>
              <a:t>Intuition*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426529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efficient off-policy n-step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Write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recursively: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819658"/>
            <a:ext cx="3464560" cy="8572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Naive importance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  <a:tab pos="162369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If	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Estimate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shrinks,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higher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variance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1214" y="2034843"/>
            <a:ext cx="2640403" cy="271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7948" y="2489659"/>
            <a:ext cx="1977118" cy="307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2409" y="3916628"/>
            <a:ext cx="2943163" cy="298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06384" y="4350197"/>
            <a:ext cx="4946690" cy="2473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4250" y="3233523"/>
            <a:ext cx="539699" cy="192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23725" y="3220525"/>
            <a:ext cx="700199" cy="1776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188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Per-decision </a:t>
            </a:r>
            <a:r>
              <a:rPr spc="-5" dirty="0"/>
              <a:t>Off-policy</a:t>
            </a:r>
            <a:r>
              <a:rPr spc="-90" dirty="0"/>
              <a:t> </a:t>
            </a:r>
            <a:r>
              <a:rPr dirty="0"/>
              <a:t>Methods*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518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  <a:tab pos="199898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Better: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If	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leave the estimate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unchanged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759405"/>
            <a:ext cx="41230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Expected update is unchanged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4302455"/>
            <a:ext cx="554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  <a:tab pos="3428365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Used with TD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update</a:t>
            </a:r>
            <a:r>
              <a:rPr sz="180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without	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importance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6384" y="1885797"/>
            <a:ext cx="4946690" cy="247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0300" y="1314348"/>
            <a:ext cx="539699" cy="192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6850" y="2221700"/>
            <a:ext cx="1830070" cy="0"/>
          </a:xfrm>
          <a:custGeom>
            <a:avLst/>
            <a:gdLst/>
            <a:ahLst/>
            <a:cxnLst/>
            <a:rect l="l" t="t" r="r" b="b"/>
            <a:pathLst>
              <a:path w="1830070">
                <a:moveTo>
                  <a:pt x="0" y="0"/>
                </a:moveTo>
                <a:lnTo>
                  <a:pt x="18296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30752" y="2288629"/>
            <a:ext cx="1040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Control</a:t>
            </a:r>
            <a:r>
              <a:rPr sz="12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Variate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06075" y="2794103"/>
            <a:ext cx="1035174" cy="284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7162" y="3435484"/>
            <a:ext cx="4738134" cy="541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80664" y="3359257"/>
            <a:ext cx="5610037" cy="519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9738" y="1812610"/>
            <a:ext cx="4233721" cy="554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6024" y="3799275"/>
            <a:ext cx="1970405" cy="0"/>
          </a:xfrm>
          <a:custGeom>
            <a:avLst/>
            <a:gdLst/>
            <a:ahLst/>
            <a:cxnLst/>
            <a:rect l="l" t="t" r="r" b="b"/>
            <a:pathLst>
              <a:path w="1970404">
                <a:moveTo>
                  <a:pt x="0" y="0"/>
                </a:moveTo>
                <a:lnTo>
                  <a:pt x="19697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8150" y="2240375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0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78150" y="1857624"/>
            <a:ext cx="1381760" cy="0"/>
          </a:xfrm>
          <a:custGeom>
            <a:avLst/>
            <a:gdLst/>
            <a:ahLst/>
            <a:cxnLst/>
            <a:rect l="l" t="t" r="r" b="b"/>
            <a:pathLst>
              <a:path w="1381760">
                <a:moveTo>
                  <a:pt x="0" y="0"/>
                </a:moveTo>
                <a:lnTo>
                  <a:pt x="13814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4025" y="3435224"/>
            <a:ext cx="2978150" cy="0"/>
          </a:xfrm>
          <a:custGeom>
            <a:avLst/>
            <a:gdLst/>
            <a:ahLst/>
            <a:cxnLst/>
            <a:rect l="l" t="t" r="r" b="b"/>
            <a:pathLst>
              <a:path w="2978150">
                <a:moveTo>
                  <a:pt x="0" y="0"/>
                </a:moveTo>
                <a:lnTo>
                  <a:pt x="29777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5249" y="1149772"/>
            <a:ext cx="5657215" cy="6318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6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Monte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Carlo: wait until end of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episode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MC</a:t>
            </a:r>
            <a:r>
              <a:rPr sz="14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error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828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Recap: </a:t>
            </a:r>
            <a:r>
              <a:rPr dirty="0"/>
              <a:t>MC vs</a:t>
            </a:r>
            <a:r>
              <a:rPr spc="-100" dirty="0"/>
              <a:t> </a:t>
            </a:r>
            <a:r>
              <a:rPr spc="-5" dirty="0"/>
              <a:t>TD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5249" y="2292500"/>
            <a:ext cx="5650865" cy="181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0804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1-step TD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TD(0): wait until next time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TD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error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3858895" algn="ctr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Bootstrapping</a:t>
            </a:r>
            <a:r>
              <a:rPr sz="1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target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66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Per-decision </a:t>
            </a:r>
            <a:r>
              <a:rPr spc="-5" dirty="0"/>
              <a:t>Off-policy </a:t>
            </a:r>
            <a:r>
              <a:rPr dirty="0"/>
              <a:t>Methods:</a:t>
            </a:r>
            <a:r>
              <a:rPr spc="-90" dirty="0"/>
              <a:t> </a:t>
            </a:r>
            <a:r>
              <a:rPr spc="-5" dirty="0"/>
              <a:t>Q*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3992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 Expected Sarsa’s n-step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759405"/>
            <a:ext cx="390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Off-policy form with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control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variate: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7207" y="3252699"/>
            <a:ext cx="6770719" cy="765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1593" y="1714096"/>
            <a:ext cx="5528580" cy="221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1809" y="2211643"/>
            <a:ext cx="2251276" cy="434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025" y="4302455"/>
            <a:ext cx="8023225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781050" algn="l"/>
                <a:tab pos="781685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Analogous to Expected Sarsa after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combining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 TD update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algorithm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http://auai.org/uai2018/proceedings/papers/282.pdf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718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n-step Tree </a:t>
            </a:r>
            <a:r>
              <a:rPr spc="-10" dirty="0"/>
              <a:t>Backup</a:t>
            </a:r>
            <a:r>
              <a:rPr spc="-9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178040" cy="115760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Off-policy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without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importance</a:t>
            </a:r>
            <a:r>
              <a:rPr sz="180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Update from entire tree of estimated action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Leaf action nodes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(not selected) contribute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to the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target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Selected action nodes does not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contribute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but weighs all next-level action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20930" y="1073381"/>
            <a:ext cx="807011" cy="339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7837" y="2571750"/>
            <a:ext cx="345440" cy="345440"/>
          </a:xfrm>
          <a:custGeom>
            <a:avLst/>
            <a:gdLst/>
            <a:ahLst/>
            <a:cxnLst/>
            <a:rect l="l" t="t" r="r" b="b"/>
            <a:pathLst>
              <a:path w="345439" h="345439">
                <a:moveTo>
                  <a:pt x="172649" y="345299"/>
                </a:moveTo>
                <a:lnTo>
                  <a:pt x="126752" y="339132"/>
                </a:lnTo>
                <a:lnTo>
                  <a:pt x="85510" y="321728"/>
                </a:lnTo>
                <a:lnTo>
                  <a:pt x="50567" y="294731"/>
                </a:lnTo>
                <a:lnTo>
                  <a:pt x="23571" y="259789"/>
                </a:lnTo>
                <a:lnTo>
                  <a:pt x="6167" y="218547"/>
                </a:lnTo>
                <a:lnTo>
                  <a:pt x="0" y="172649"/>
                </a:lnTo>
                <a:lnTo>
                  <a:pt x="6167" y="126752"/>
                </a:lnTo>
                <a:lnTo>
                  <a:pt x="23571" y="85510"/>
                </a:lnTo>
                <a:lnTo>
                  <a:pt x="50567" y="50567"/>
                </a:lnTo>
                <a:lnTo>
                  <a:pt x="85510" y="23571"/>
                </a:lnTo>
                <a:lnTo>
                  <a:pt x="126752" y="6167"/>
                </a:lnTo>
                <a:lnTo>
                  <a:pt x="172649" y="0"/>
                </a:lnTo>
                <a:lnTo>
                  <a:pt x="206489" y="3348"/>
                </a:lnTo>
                <a:lnTo>
                  <a:pt x="268436" y="29007"/>
                </a:lnTo>
                <a:lnTo>
                  <a:pt x="316292" y="76863"/>
                </a:lnTo>
                <a:lnTo>
                  <a:pt x="341951" y="138810"/>
                </a:lnTo>
                <a:lnTo>
                  <a:pt x="345299" y="172649"/>
                </a:lnTo>
                <a:lnTo>
                  <a:pt x="339132" y="218547"/>
                </a:lnTo>
                <a:lnTo>
                  <a:pt x="321728" y="259789"/>
                </a:lnTo>
                <a:lnTo>
                  <a:pt x="294731" y="294731"/>
                </a:lnTo>
                <a:lnTo>
                  <a:pt x="259789" y="321728"/>
                </a:lnTo>
                <a:lnTo>
                  <a:pt x="218547" y="339132"/>
                </a:lnTo>
                <a:lnTo>
                  <a:pt x="172649" y="345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7837" y="2571750"/>
            <a:ext cx="345440" cy="345440"/>
          </a:xfrm>
          <a:custGeom>
            <a:avLst/>
            <a:gdLst/>
            <a:ahLst/>
            <a:cxnLst/>
            <a:rect l="l" t="t" r="r" b="b"/>
            <a:pathLst>
              <a:path w="345439" h="345439">
                <a:moveTo>
                  <a:pt x="0" y="172649"/>
                </a:moveTo>
                <a:lnTo>
                  <a:pt x="6167" y="126752"/>
                </a:lnTo>
                <a:lnTo>
                  <a:pt x="23571" y="85510"/>
                </a:lnTo>
                <a:lnTo>
                  <a:pt x="50567" y="50567"/>
                </a:lnTo>
                <a:lnTo>
                  <a:pt x="85510" y="23571"/>
                </a:lnTo>
                <a:lnTo>
                  <a:pt x="126752" y="6167"/>
                </a:lnTo>
                <a:lnTo>
                  <a:pt x="172649" y="0"/>
                </a:lnTo>
                <a:lnTo>
                  <a:pt x="238720" y="13142"/>
                </a:lnTo>
                <a:lnTo>
                  <a:pt x="294731" y="50567"/>
                </a:lnTo>
                <a:lnTo>
                  <a:pt x="332157" y="106579"/>
                </a:lnTo>
                <a:lnTo>
                  <a:pt x="345299" y="172649"/>
                </a:lnTo>
                <a:lnTo>
                  <a:pt x="339132" y="218547"/>
                </a:lnTo>
                <a:lnTo>
                  <a:pt x="321728" y="259789"/>
                </a:lnTo>
                <a:lnTo>
                  <a:pt x="294731" y="294731"/>
                </a:lnTo>
                <a:lnTo>
                  <a:pt x="259789" y="321728"/>
                </a:lnTo>
                <a:lnTo>
                  <a:pt x="218547" y="339132"/>
                </a:lnTo>
                <a:lnTo>
                  <a:pt x="172649" y="345299"/>
                </a:lnTo>
                <a:lnTo>
                  <a:pt x="126752" y="339132"/>
                </a:lnTo>
                <a:lnTo>
                  <a:pt x="85510" y="321728"/>
                </a:lnTo>
                <a:lnTo>
                  <a:pt x="50567" y="294731"/>
                </a:lnTo>
                <a:lnTo>
                  <a:pt x="23571" y="259789"/>
                </a:lnTo>
                <a:lnTo>
                  <a:pt x="6167" y="218547"/>
                </a:lnTo>
                <a:lnTo>
                  <a:pt x="0" y="1726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0687" y="3236549"/>
            <a:ext cx="520065" cy="523240"/>
          </a:xfrm>
          <a:custGeom>
            <a:avLst/>
            <a:gdLst/>
            <a:ahLst/>
            <a:cxnLst/>
            <a:rect l="l" t="t" r="r" b="b"/>
            <a:pathLst>
              <a:path w="520064" h="523239">
                <a:moveTo>
                  <a:pt x="0" y="261449"/>
                </a:moveTo>
                <a:lnTo>
                  <a:pt x="4185" y="214453"/>
                </a:lnTo>
                <a:lnTo>
                  <a:pt x="16253" y="170221"/>
                </a:lnTo>
                <a:lnTo>
                  <a:pt x="35470" y="129491"/>
                </a:lnTo>
                <a:lnTo>
                  <a:pt x="61101" y="93001"/>
                </a:lnTo>
                <a:lnTo>
                  <a:pt x="92414" y="61489"/>
                </a:lnTo>
                <a:lnTo>
                  <a:pt x="128673" y="35695"/>
                </a:lnTo>
                <a:lnTo>
                  <a:pt x="169147" y="16356"/>
                </a:lnTo>
                <a:lnTo>
                  <a:pt x="213100" y="4212"/>
                </a:lnTo>
                <a:lnTo>
                  <a:pt x="259799" y="0"/>
                </a:lnTo>
                <a:lnTo>
                  <a:pt x="310721" y="5070"/>
                </a:lnTo>
                <a:lnTo>
                  <a:pt x="359221" y="19901"/>
                </a:lnTo>
                <a:lnTo>
                  <a:pt x="403937" y="43926"/>
                </a:lnTo>
                <a:lnTo>
                  <a:pt x="443506" y="76576"/>
                </a:lnTo>
                <a:lnTo>
                  <a:pt x="475950" y="116397"/>
                </a:lnTo>
                <a:lnTo>
                  <a:pt x="499823" y="161397"/>
                </a:lnTo>
                <a:lnTo>
                  <a:pt x="514561" y="210205"/>
                </a:lnTo>
                <a:lnTo>
                  <a:pt x="519599" y="261449"/>
                </a:lnTo>
                <a:lnTo>
                  <a:pt x="515414" y="308446"/>
                </a:lnTo>
                <a:lnTo>
                  <a:pt x="503346" y="352678"/>
                </a:lnTo>
                <a:lnTo>
                  <a:pt x="484129" y="393408"/>
                </a:lnTo>
                <a:lnTo>
                  <a:pt x="458498" y="429898"/>
                </a:lnTo>
                <a:lnTo>
                  <a:pt x="427185" y="461410"/>
                </a:lnTo>
                <a:lnTo>
                  <a:pt x="390925" y="487204"/>
                </a:lnTo>
                <a:lnTo>
                  <a:pt x="350452" y="506543"/>
                </a:lnTo>
                <a:lnTo>
                  <a:pt x="306499" y="518687"/>
                </a:lnTo>
                <a:lnTo>
                  <a:pt x="259799" y="522899"/>
                </a:lnTo>
                <a:lnTo>
                  <a:pt x="213100" y="518687"/>
                </a:lnTo>
                <a:lnTo>
                  <a:pt x="169147" y="506543"/>
                </a:lnTo>
                <a:lnTo>
                  <a:pt x="128673" y="487204"/>
                </a:lnTo>
                <a:lnTo>
                  <a:pt x="92414" y="461410"/>
                </a:lnTo>
                <a:lnTo>
                  <a:pt x="61101" y="429898"/>
                </a:lnTo>
                <a:lnTo>
                  <a:pt x="35470" y="393408"/>
                </a:lnTo>
                <a:lnTo>
                  <a:pt x="16253" y="352678"/>
                </a:lnTo>
                <a:lnTo>
                  <a:pt x="4185" y="308446"/>
                </a:lnTo>
                <a:lnTo>
                  <a:pt x="0" y="2614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5462" y="4202300"/>
            <a:ext cx="345440" cy="345440"/>
          </a:xfrm>
          <a:custGeom>
            <a:avLst/>
            <a:gdLst/>
            <a:ahLst/>
            <a:cxnLst/>
            <a:rect l="l" t="t" r="r" b="b"/>
            <a:pathLst>
              <a:path w="345439" h="345439">
                <a:moveTo>
                  <a:pt x="172649" y="345299"/>
                </a:moveTo>
                <a:lnTo>
                  <a:pt x="126752" y="339132"/>
                </a:lnTo>
                <a:lnTo>
                  <a:pt x="85510" y="321728"/>
                </a:lnTo>
                <a:lnTo>
                  <a:pt x="50567" y="294731"/>
                </a:lnTo>
                <a:lnTo>
                  <a:pt x="23571" y="259789"/>
                </a:lnTo>
                <a:lnTo>
                  <a:pt x="6167" y="218547"/>
                </a:lnTo>
                <a:lnTo>
                  <a:pt x="0" y="172649"/>
                </a:lnTo>
                <a:lnTo>
                  <a:pt x="6167" y="126752"/>
                </a:lnTo>
                <a:lnTo>
                  <a:pt x="23571" y="85510"/>
                </a:lnTo>
                <a:lnTo>
                  <a:pt x="50567" y="50567"/>
                </a:lnTo>
                <a:lnTo>
                  <a:pt x="85510" y="23571"/>
                </a:lnTo>
                <a:lnTo>
                  <a:pt x="126752" y="6167"/>
                </a:lnTo>
                <a:lnTo>
                  <a:pt x="172649" y="0"/>
                </a:lnTo>
                <a:lnTo>
                  <a:pt x="206489" y="3348"/>
                </a:lnTo>
                <a:lnTo>
                  <a:pt x="268436" y="29007"/>
                </a:lnTo>
                <a:lnTo>
                  <a:pt x="316292" y="76863"/>
                </a:lnTo>
                <a:lnTo>
                  <a:pt x="341951" y="138810"/>
                </a:lnTo>
                <a:lnTo>
                  <a:pt x="345299" y="172649"/>
                </a:lnTo>
                <a:lnTo>
                  <a:pt x="339132" y="218547"/>
                </a:lnTo>
                <a:lnTo>
                  <a:pt x="321728" y="259789"/>
                </a:lnTo>
                <a:lnTo>
                  <a:pt x="294731" y="294731"/>
                </a:lnTo>
                <a:lnTo>
                  <a:pt x="259789" y="321728"/>
                </a:lnTo>
                <a:lnTo>
                  <a:pt x="218547" y="339132"/>
                </a:lnTo>
                <a:lnTo>
                  <a:pt x="172649" y="345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5462" y="4202300"/>
            <a:ext cx="345440" cy="345440"/>
          </a:xfrm>
          <a:custGeom>
            <a:avLst/>
            <a:gdLst/>
            <a:ahLst/>
            <a:cxnLst/>
            <a:rect l="l" t="t" r="r" b="b"/>
            <a:pathLst>
              <a:path w="345439" h="345439">
                <a:moveTo>
                  <a:pt x="0" y="172649"/>
                </a:moveTo>
                <a:lnTo>
                  <a:pt x="6167" y="126752"/>
                </a:lnTo>
                <a:lnTo>
                  <a:pt x="23571" y="85510"/>
                </a:lnTo>
                <a:lnTo>
                  <a:pt x="50567" y="50567"/>
                </a:lnTo>
                <a:lnTo>
                  <a:pt x="85510" y="23571"/>
                </a:lnTo>
                <a:lnTo>
                  <a:pt x="126752" y="6167"/>
                </a:lnTo>
                <a:lnTo>
                  <a:pt x="172649" y="0"/>
                </a:lnTo>
                <a:lnTo>
                  <a:pt x="238720" y="13142"/>
                </a:lnTo>
                <a:lnTo>
                  <a:pt x="294731" y="50567"/>
                </a:lnTo>
                <a:lnTo>
                  <a:pt x="332157" y="106579"/>
                </a:lnTo>
                <a:lnTo>
                  <a:pt x="345299" y="172649"/>
                </a:lnTo>
                <a:lnTo>
                  <a:pt x="339132" y="218547"/>
                </a:lnTo>
                <a:lnTo>
                  <a:pt x="321728" y="259789"/>
                </a:lnTo>
                <a:lnTo>
                  <a:pt x="294731" y="294731"/>
                </a:lnTo>
                <a:lnTo>
                  <a:pt x="259789" y="321728"/>
                </a:lnTo>
                <a:lnTo>
                  <a:pt x="218547" y="339132"/>
                </a:lnTo>
                <a:lnTo>
                  <a:pt x="172649" y="345299"/>
                </a:lnTo>
                <a:lnTo>
                  <a:pt x="126752" y="339132"/>
                </a:lnTo>
                <a:lnTo>
                  <a:pt x="85510" y="321728"/>
                </a:lnTo>
                <a:lnTo>
                  <a:pt x="50567" y="294731"/>
                </a:lnTo>
                <a:lnTo>
                  <a:pt x="23571" y="259789"/>
                </a:lnTo>
                <a:lnTo>
                  <a:pt x="6167" y="218547"/>
                </a:lnTo>
                <a:lnTo>
                  <a:pt x="0" y="1726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7837" y="4202300"/>
            <a:ext cx="345440" cy="345440"/>
          </a:xfrm>
          <a:custGeom>
            <a:avLst/>
            <a:gdLst/>
            <a:ahLst/>
            <a:cxnLst/>
            <a:rect l="l" t="t" r="r" b="b"/>
            <a:pathLst>
              <a:path w="345439" h="345439">
                <a:moveTo>
                  <a:pt x="172649" y="345299"/>
                </a:moveTo>
                <a:lnTo>
                  <a:pt x="126752" y="339132"/>
                </a:lnTo>
                <a:lnTo>
                  <a:pt x="85510" y="321728"/>
                </a:lnTo>
                <a:lnTo>
                  <a:pt x="50567" y="294731"/>
                </a:lnTo>
                <a:lnTo>
                  <a:pt x="23571" y="259789"/>
                </a:lnTo>
                <a:lnTo>
                  <a:pt x="6167" y="218547"/>
                </a:lnTo>
                <a:lnTo>
                  <a:pt x="0" y="172649"/>
                </a:lnTo>
                <a:lnTo>
                  <a:pt x="6167" y="126752"/>
                </a:lnTo>
                <a:lnTo>
                  <a:pt x="23571" y="85510"/>
                </a:lnTo>
                <a:lnTo>
                  <a:pt x="50567" y="50567"/>
                </a:lnTo>
                <a:lnTo>
                  <a:pt x="85510" y="23571"/>
                </a:lnTo>
                <a:lnTo>
                  <a:pt x="126752" y="6167"/>
                </a:lnTo>
                <a:lnTo>
                  <a:pt x="172649" y="0"/>
                </a:lnTo>
                <a:lnTo>
                  <a:pt x="206489" y="3348"/>
                </a:lnTo>
                <a:lnTo>
                  <a:pt x="268436" y="29007"/>
                </a:lnTo>
                <a:lnTo>
                  <a:pt x="316292" y="76863"/>
                </a:lnTo>
                <a:lnTo>
                  <a:pt x="341951" y="138810"/>
                </a:lnTo>
                <a:lnTo>
                  <a:pt x="345299" y="172649"/>
                </a:lnTo>
                <a:lnTo>
                  <a:pt x="339132" y="218547"/>
                </a:lnTo>
                <a:lnTo>
                  <a:pt x="321728" y="259789"/>
                </a:lnTo>
                <a:lnTo>
                  <a:pt x="294731" y="294731"/>
                </a:lnTo>
                <a:lnTo>
                  <a:pt x="259789" y="321728"/>
                </a:lnTo>
                <a:lnTo>
                  <a:pt x="218547" y="339132"/>
                </a:lnTo>
                <a:lnTo>
                  <a:pt x="172649" y="345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7837" y="4202300"/>
            <a:ext cx="345440" cy="345440"/>
          </a:xfrm>
          <a:custGeom>
            <a:avLst/>
            <a:gdLst/>
            <a:ahLst/>
            <a:cxnLst/>
            <a:rect l="l" t="t" r="r" b="b"/>
            <a:pathLst>
              <a:path w="345439" h="345439">
                <a:moveTo>
                  <a:pt x="0" y="172649"/>
                </a:moveTo>
                <a:lnTo>
                  <a:pt x="6167" y="126752"/>
                </a:lnTo>
                <a:lnTo>
                  <a:pt x="23571" y="85510"/>
                </a:lnTo>
                <a:lnTo>
                  <a:pt x="50567" y="50567"/>
                </a:lnTo>
                <a:lnTo>
                  <a:pt x="85510" y="23571"/>
                </a:lnTo>
                <a:lnTo>
                  <a:pt x="126752" y="6167"/>
                </a:lnTo>
                <a:lnTo>
                  <a:pt x="172649" y="0"/>
                </a:lnTo>
                <a:lnTo>
                  <a:pt x="238720" y="13142"/>
                </a:lnTo>
                <a:lnTo>
                  <a:pt x="294731" y="50567"/>
                </a:lnTo>
                <a:lnTo>
                  <a:pt x="332157" y="106579"/>
                </a:lnTo>
                <a:lnTo>
                  <a:pt x="345299" y="172649"/>
                </a:lnTo>
                <a:lnTo>
                  <a:pt x="339132" y="218547"/>
                </a:lnTo>
                <a:lnTo>
                  <a:pt x="321728" y="259789"/>
                </a:lnTo>
                <a:lnTo>
                  <a:pt x="294731" y="294731"/>
                </a:lnTo>
                <a:lnTo>
                  <a:pt x="259789" y="321728"/>
                </a:lnTo>
                <a:lnTo>
                  <a:pt x="218547" y="339132"/>
                </a:lnTo>
                <a:lnTo>
                  <a:pt x="172649" y="345299"/>
                </a:lnTo>
                <a:lnTo>
                  <a:pt x="126752" y="339132"/>
                </a:lnTo>
                <a:lnTo>
                  <a:pt x="85510" y="321728"/>
                </a:lnTo>
                <a:lnTo>
                  <a:pt x="50567" y="294731"/>
                </a:lnTo>
                <a:lnTo>
                  <a:pt x="23571" y="259789"/>
                </a:lnTo>
                <a:lnTo>
                  <a:pt x="6167" y="218547"/>
                </a:lnTo>
                <a:lnTo>
                  <a:pt x="0" y="1726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0212" y="4202300"/>
            <a:ext cx="345440" cy="345440"/>
          </a:xfrm>
          <a:custGeom>
            <a:avLst/>
            <a:gdLst/>
            <a:ahLst/>
            <a:cxnLst/>
            <a:rect l="l" t="t" r="r" b="b"/>
            <a:pathLst>
              <a:path w="345439" h="345439">
                <a:moveTo>
                  <a:pt x="172649" y="345299"/>
                </a:moveTo>
                <a:lnTo>
                  <a:pt x="126752" y="339132"/>
                </a:lnTo>
                <a:lnTo>
                  <a:pt x="85510" y="321728"/>
                </a:lnTo>
                <a:lnTo>
                  <a:pt x="50567" y="294731"/>
                </a:lnTo>
                <a:lnTo>
                  <a:pt x="23571" y="259789"/>
                </a:lnTo>
                <a:lnTo>
                  <a:pt x="6167" y="218547"/>
                </a:lnTo>
                <a:lnTo>
                  <a:pt x="0" y="172649"/>
                </a:lnTo>
                <a:lnTo>
                  <a:pt x="6167" y="126752"/>
                </a:lnTo>
                <a:lnTo>
                  <a:pt x="23571" y="85510"/>
                </a:lnTo>
                <a:lnTo>
                  <a:pt x="50567" y="50567"/>
                </a:lnTo>
                <a:lnTo>
                  <a:pt x="85510" y="23571"/>
                </a:lnTo>
                <a:lnTo>
                  <a:pt x="126752" y="6167"/>
                </a:lnTo>
                <a:lnTo>
                  <a:pt x="172649" y="0"/>
                </a:lnTo>
                <a:lnTo>
                  <a:pt x="206489" y="3348"/>
                </a:lnTo>
                <a:lnTo>
                  <a:pt x="268436" y="29007"/>
                </a:lnTo>
                <a:lnTo>
                  <a:pt x="316292" y="76863"/>
                </a:lnTo>
                <a:lnTo>
                  <a:pt x="341951" y="138810"/>
                </a:lnTo>
                <a:lnTo>
                  <a:pt x="345299" y="172649"/>
                </a:lnTo>
                <a:lnTo>
                  <a:pt x="339132" y="218547"/>
                </a:lnTo>
                <a:lnTo>
                  <a:pt x="321728" y="259789"/>
                </a:lnTo>
                <a:lnTo>
                  <a:pt x="294731" y="294731"/>
                </a:lnTo>
                <a:lnTo>
                  <a:pt x="259789" y="321728"/>
                </a:lnTo>
                <a:lnTo>
                  <a:pt x="218547" y="339132"/>
                </a:lnTo>
                <a:lnTo>
                  <a:pt x="172649" y="345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0212" y="4202300"/>
            <a:ext cx="345440" cy="345440"/>
          </a:xfrm>
          <a:custGeom>
            <a:avLst/>
            <a:gdLst/>
            <a:ahLst/>
            <a:cxnLst/>
            <a:rect l="l" t="t" r="r" b="b"/>
            <a:pathLst>
              <a:path w="345439" h="345439">
                <a:moveTo>
                  <a:pt x="0" y="172649"/>
                </a:moveTo>
                <a:lnTo>
                  <a:pt x="6167" y="126752"/>
                </a:lnTo>
                <a:lnTo>
                  <a:pt x="23571" y="85510"/>
                </a:lnTo>
                <a:lnTo>
                  <a:pt x="50567" y="50567"/>
                </a:lnTo>
                <a:lnTo>
                  <a:pt x="85510" y="23571"/>
                </a:lnTo>
                <a:lnTo>
                  <a:pt x="126752" y="6167"/>
                </a:lnTo>
                <a:lnTo>
                  <a:pt x="172649" y="0"/>
                </a:lnTo>
                <a:lnTo>
                  <a:pt x="238720" y="13142"/>
                </a:lnTo>
                <a:lnTo>
                  <a:pt x="294731" y="50567"/>
                </a:lnTo>
                <a:lnTo>
                  <a:pt x="332157" y="106579"/>
                </a:lnTo>
                <a:lnTo>
                  <a:pt x="345299" y="172649"/>
                </a:lnTo>
                <a:lnTo>
                  <a:pt x="339132" y="218547"/>
                </a:lnTo>
                <a:lnTo>
                  <a:pt x="321728" y="259789"/>
                </a:lnTo>
                <a:lnTo>
                  <a:pt x="294731" y="294731"/>
                </a:lnTo>
                <a:lnTo>
                  <a:pt x="259789" y="321728"/>
                </a:lnTo>
                <a:lnTo>
                  <a:pt x="218547" y="339132"/>
                </a:lnTo>
                <a:lnTo>
                  <a:pt x="172649" y="345299"/>
                </a:lnTo>
                <a:lnTo>
                  <a:pt x="126752" y="339132"/>
                </a:lnTo>
                <a:lnTo>
                  <a:pt x="85510" y="321728"/>
                </a:lnTo>
                <a:lnTo>
                  <a:pt x="50567" y="294731"/>
                </a:lnTo>
                <a:lnTo>
                  <a:pt x="23571" y="259789"/>
                </a:lnTo>
                <a:lnTo>
                  <a:pt x="6167" y="218547"/>
                </a:lnTo>
                <a:lnTo>
                  <a:pt x="0" y="1726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0487" y="291705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3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94754" y="31793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4754" y="31793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8024" y="3682872"/>
            <a:ext cx="288925" cy="520065"/>
          </a:xfrm>
          <a:custGeom>
            <a:avLst/>
            <a:gdLst/>
            <a:ahLst/>
            <a:cxnLst/>
            <a:rect l="l" t="t" r="r" b="b"/>
            <a:pathLst>
              <a:path w="288925" h="520064">
                <a:moveTo>
                  <a:pt x="288756" y="0"/>
                </a:moveTo>
                <a:lnTo>
                  <a:pt x="0" y="520035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7040" y="4195271"/>
            <a:ext cx="34925" cy="45720"/>
          </a:xfrm>
          <a:custGeom>
            <a:avLst/>
            <a:gdLst/>
            <a:ahLst/>
            <a:cxnLst/>
            <a:rect l="l" t="t" r="r" b="b"/>
            <a:pathLst>
              <a:path w="34925" h="45720">
                <a:moveTo>
                  <a:pt x="0" y="45427"/>
                </a:moveTo>
                <a:lnTo>
                  <a:pt x="7228" y="0"/>
                </a:lnTo>
                <a:lnTo>
                  <a:pt x="34738" y="15274"/>
                </a:lnTo>
                <a:lnTo>
                  <a:pt x="0" y="454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7040" y="4195271"/>
            <a:ext cx="34925" cy="45720"/>
          </a:xfrm>
          <a:custGeom>
            <a:avLst/>
            <a:gdLst/>
            <a:ahLst/>
            <a:cxnLst/>
            <a:rect l="l" t="t" r="r" b="b"/>
            <a:pathLst>
              <a:path w="34925" h="45720">
                <a:moveTo>
                  <a:pt x="7228" y="0"/>
                </a:moveTo>
                <a:lnTo>
                  <a:pt x="0" y="45427"/>
                </a:lnTo>
                <a:lnTo>
                  <a:pt x="34738" y="15274"/>
                </a:lnTo>
                <a:lnTo>
                  <a:pt x="7228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0487" y="3759449"/>
            <a:ext cx="0" cy="38608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0"/>
                </a:moveTo>
                <a:lnTo>
                  <a:pt x="0" y="385649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94754" y="414510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94754" y="414510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4193" y="3682872"/>
            <a:ext cx="288925" cy="520065"/>
          </a:xfrm>
          <a:custGeom>
            <a:avLst/>
            <a:gdLst/>
            <a:ahLst/>
            <a:cxnLst/>
            <a:rect l="l" t="t" r="r" b="b"/>
            <a:pathLst>
              <a:path w="288925" h="520064">
                <a:moveTo>
                  <a:pt x="0" y="0"/>
                </a:moveTo>
                <a:lnTo>
                  <a:pt x="288756" y="520035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69195" y="4195271"/>
            <a:ext cx="34925" cy="45720"/>
          </a:xfrm>
          <a:custGeom>
            <a:avLst/>
            <a:gdLst/>
            <a:ahLst/>
            <a:cxnLst/>
            <a:rect l="l" t="t" r="r" b="b"/>
            <a:pathLst>
              <a:path w="34925" h="45720">
                <a:moveTo>
                  <a:pt x="34738" y="45427"/>
                </a:moveTo>
                <a:lnTo>
                  <a:pt x="0" y="15274"/>
                </a:lnTo>
                <a:lnTo>
                  <a:pt x="27509" y="0"/>
                </a:lnTo>
                <a:lnTo>
                  <a:pt x="34738" y="454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69195" y="4195271"/>
            <a:ext cx="34925" cy="45720"/>
          </a:xfrm>
          <a:custGeom>
            <a:avLst/>
            <a:gdLst/>
            <a:ahLst/>
            <a:cxnLst/>
            <a:rect l="l" t="t" r="r" b="b"/>
            <a:pathLst>
              <a:path w="34925" h="45720">
                <a:moveTo>
                  <a:pt x="0" y="15274"/>
                </a:moveTo>
                <a:lnTo>
                  <a:pt x="34738" y="45427"/>
                </a:lnTo>
                <a:lnTo>
                  <a:pt x="27509" y="0"/>
                </a:lnTo>
                <a:lnTo>
                  <a:pt x="0" y="1527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0487" y="4547599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349"/>
                </a:lnTo>
              </a:path>
            </a:pathLst>
          </a:custGeom>
          <a:ln w="9524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94754" y="4896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94754" y="4896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512" y="3682875"/>
            <a:ext cx="1290258" cy="193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94181" y="3870981"/>
            <a:ext cx="1479306" cy="193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94187" y="4682350"/>
            <a:ext cx="708932" cy="193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0650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n-step Tree </a:t>
            </a:r>
            <a:r>
              <a:rPr spc="-10" dirty="0"/>
              <a:t>Backup Algorithm: </a:t>
            </a:r>
            <a:r>
              <a:rPr spc="-5" dirty="0"/>
              <a:t>n-step</a:t>
            </a:r>
            <a:r>
              <a:rPr spc="-75" dirty="0"/>
              <a:t> </a:t>
            </a:r>
            <a:r>
              <a:rPr spc="-5" dirty="0"/>
              <a:t>Return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168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1-step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245055"/>
            <a:ext cx="168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2-step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20930" y="1073381"/>
            <a:ext cx="807011" cy="339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6256" y="1625787"/>
            <a:ext cx="3507273" cy="410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2174" y="2675661"/>
            <a:ext cx="5881609" cy="14858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0650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n-step Tree </a:t>
            </a:r>
            <a:r>
              <a:rPr spc="-10" dirty="0"/>
              <a:t>Backup Algorithm: </a:t>
            </a:r>
            <a:r>
              <a:rPr spc="-5" dirty="0"/>
              <a:t>n-step</a:t>
            </a:r>
            <a:r>
              <a:rPr spc="-75" dirty="0"/>
              <a:t> </a:t>
            </a:r>
            <a:r>
              <a:rPr spc="-5" dirty="0"/>
              <a:t>Return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168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2-step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3273755"/>
            <a:ext cx="168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n-step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20930" y="1073381"/>
            <a:ext cx="807011" cy="339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2174" y="1602161"/>
            <a:ext cx="5881609" cy="1485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2256" y="3720628"/>
            <a:ext cx="6448423" cy="496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885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n-step Tree </a:t>
            </a:r>
            <a:r>
              <a:rPr spc="-10" dirty="0"/>
              <a:t>Backup Algorithm:</a:t>
            </a:r>
            <a:r>
              <a:rPr spc="-85" dirty="0"/>
              <a:t> </a:t>
            </a:r>
            <a:r>
              <a:rPr spc="-5" dirty="0"/>
              <a:t>Pseudocode</a:t>
            </a:r>
          </a:p>
        </p:txBody>
      </p:sp>
      <p:sp>
        <p:nvSpPr>
          <p:cNvPr id="4" name="object 4"/>
          <p:cNvSpPr/>
          <p:nvPr/>
        </p:nvSpPr>
        <p:spPr>
          <a:xfrm>
            <a:off x="1960731" y="1152475"/>
            <a:ext cx="5225940" cy="3728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47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95900" algn="l"/>
              </a:tabLst>
            </a:pP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Unifyin</a:t>
            </a:r>
            <a:r>
              <a:rPr dirty="0"/>
              <a:t>g</a:t>
            </a:r>
            <a:r>
              <a:rPr spc="-5" dirty="0"/>
              <a:t> </a:t>
            </a:r>
            <a:r>
              <a:rPr spc="-10" dirty="0"/>
              <a:t>Algorithm</a:t>
            </a:r>
            <a:r>
              <a:rPr dirty="0"/>
              <a:t>:</a:t>
            </a:r>
            <a:r>
              <a:rPr spc="-10" dirty="0"/>
              <a:t> </a:t>
            </a:r>
            <a:r>
              <a:rPr spc="-5" dirty="0"/>
              <a:t>n-ste</a:t>
            </a:r>
            <a:r>
              <a:rPr dirty="0"/>
              <a:t>p	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156575" cy="6096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Unify Sarsa, Tree Backup and Expected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Sarsa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Decide on each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step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to use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sample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action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(Sarsa)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or expectation of all actions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(Tree</a:t>
            </a:r>
            <a:r>
              <a:rPr sz="1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Backup)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43025" y="572925"/>
            <a:ext cx="696176" cy="39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1589" y="1875760"/>
            <a:ext cx="3575421" cy="2629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422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Unifying </a:t>
            </a:r>
            <a:r>
              <a:rPr spc="-10" dirty="0"/>
              <a:t>Algorithm:</a:t>
            </a:r>
            <a:r>
              <a:rPr spc="-100" dirty="0"/>
              <a:t> </a:t>
            </a:r>
            <a:r>
              <a:rPr spc="-5" dirty="0"/>
              <a:t>n-step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302" y="503825"/>
            <a:ext cx="1938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: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Equations*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216355"/>
            <a:ext cx="465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2055" indent="-1189990">
              <a:lnSpc>
                <a:spcPct val="100000"/>
              </a:lnSpc>
              <a:spcBef>
                <a:spcPts val="100"/>
              </a:spcBef>
              <a:buChar char="●"/>
              <a:tabLst>
                <a:tab pos="1202055" algn="l"/>
                <a:tab pos="120269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degree of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sampling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on timestep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2705358"/>
            <a:ext cx="3931920" cy="8572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Slide linearly between two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weights: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Sarsa: Importance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sampling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ratio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Tree Backup: Policy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probability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3025" y="572925"/>
            <a:ext cx="696176" cy="39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25" y="1297550"/>
            <a:ext cx="877474" cy="23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3483" y="1690509"/>
            <a:ext cx="6642909" cy="606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5074" y="2006999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29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0650" y="3157475"/>
            <a:ext cx="299024" cy="122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8055" y="3396602"/>
            <a:ext cx="973443" cy="164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4422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Unifying </a:t>
            </a:r>
            <a:r>
              <a:rPr sz="2800" spc="-10" dirty="0">
                <a:latin typeface="Arial"/>
                <a:cs typeface="Arial"/>
              </a:rPr>
              <a:t>Algorithm: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n-step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8980">
              <a:lnSpc>
                <a:spcPct val="100000"/>
              </a:lnSpc>
              <a:spcBef>
                <a:spcPts val="100"/>
              </a:spcBef>
            </a:pPr>
            <a:r>
              <a:rPr dirty="0"/>
              <a:t>:</a:t>
            </a:r>
            <a:r>
              <a:rPr spc="-100" dirty="0"/>
              <a:t> </a:t>
            </a:r>
            <a:r>
              <a:rPr spc="-5" dirty="0"/>
              <a:t>Pseudocode*</a:t>
            </a:r>
          </a:p>
        </p:txBody>
      </p:sp>
      <p:sp>
        <p:nvSpPr>
          <p:cNvPr id="5" name="object 5"/>
          <p:cNvSpPr/>
          <p:nvPr/>
        </p:nvSpPr>
        <p:spPr>
          <a:xfrm>
            <a:off x="4943025" y="572925"/>
            <a:ext cx="696176" cy="39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29264" y="1152475"/>
            <a:ext cx="4679377" cy="3801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44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8113395" cy="2971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n-step: Look ahead to the next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rewards, states,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 actions</a:t>
            </a:r>
            <a:endParaRPr sz="1800">
              <a:latin typeface="Arial"/>
              <a:cs typeface="Arial"/>
            </a:endParaRPr>
          </a:p>
          <a:p>
            <a:pPr marL="504190">
              <a:lnSpc>
                <a:spcPct val="100000"/>
              </a:lnSpc>
              <a:spcBef>
                <a:spcPts val="330"/>
              </a:spcBef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+	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Perform better than either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MC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TD</a:t>
            </a:r>
            <a:endParaRPr sz="1400">
              <a:latin typeface="Arial"/>
              <a:cs typeface="Arial"/>
            </a:endParaRPr>
          </a:p>
          <a:p>
            <a:pPr marL="504190">
              <a:lnSpc>
                <a:spcPct val="100000"/>
              </a:lnSpc>
              <a:spcBef>
                <a:spcPts val="270"/>
              </a:spcBef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+	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Escapes the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tyranny of the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single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400" i="1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step</a:t>
            </a:r>
            <a:endParaRPr sz="1400">
              <a:latin typeface="Arial"/>
              <a:cs typeface="Arial"/>
            </a:endParaRPr>
          </a:p>
          <a:p>
            <a:pPr marL="836294" lvl="1" indent="-288290">
              <a:lnSpc>
                <a:spcPct val="100000"/>
              </a:lnSpc>
              <a:spcBef>
                <a:spcPts val="270"/>
              </a:spcBef>
              <a:buChar char="-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Delay of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steps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before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endParaRPr sz="1400">
              <a:latin typeface="Arial"/>
              <a:cs typeface="Arial"/>
            </a:endParaRPr>
          </a:p>
          <a:p>
            <a:pPr marL="836294" lvl="1" indent="-288290">
              <a:lnSpc>
                <a:spcPct val="100000"/>
              </a:lnSpc>
              <a:spcBef>
                <a:spcPts val="270"/>
              </a:spcBef>
              <a:buChar char="-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More memory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computation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per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timestep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Extended to Eligibility Traces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(Ch.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12)</a:t>
            </a:r>
            <a:endParaRPr sz="1800">
              <a:latin typeface="Arial"/>
              <a:cs typeface="Arial"/>
            </a:endParaRPr>
          </a:p>
          <a:p>
            <a:pPr marL="504190">
              <a:lnSpc>
                <a:spcPct val="100000"/>
              </a:lnSpc>
              <a:spcBef>
                <a:spcPts val="330"/>
              </a:spcBef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+	Minimize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additional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memory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computation</a:t>
            </a:r>
            <a:endParaRPr sz="1400">
              <a:latin typeface="Arial"/>
              <a:cs typeface="Arial"/>
            </a:endParaRPr>
          </a:p>
          <a:p>
            <a:pPr marL="836294" lvl="1" indent="-288290">
              <a:lnSpc>
                <a:spcPct val="100000"/>
              </a:lnSpc>
              <a:spcBef>
                <a:spcPts val="270"/>
              </a:spcBef>
              <a:buChar char="-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complex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Two approaches to off-policy n-step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  <a:p>
            <a:pPr marL="836294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Importance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sampling: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high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variance</a:t>
            </a:r>
            <a:endParaRPr sz="1400">
              <a:latin typeface="Arial"/>
              <a:cs typeface="Arial"/>
            </a:endParaRPr>
          </a:p>
          <a:p>
            <a:pPr marL="836294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Tree backup: limited to few-step bootstrapping if policies are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very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different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(even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if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large)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44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2363941" y="1210014"/>
            <a:ext cx="4459275" cy="3279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301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n-step</a:t>
            </a:r>
            <a:r>
              <a:rPr spc="-85" dirty="0"/>
              <a:t> </a:t>
            </a:r>
            <a:r>
              <a:rPr spc="-5" dirty="0"/>
              <a:t>Bootstrapping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6449695" cy="1216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Perform update based on intermediate number of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rewards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Freed from 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“tyranny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 the time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step”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TD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Different time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step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action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selection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(1)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bootstrapping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interval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(n)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Called n-step TD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since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still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bootstrap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1216355"/>
            <a:ext cx="6659245" cy="1550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Original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content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endParaRPr sz="1800" dirty="0">
              <a:latin typeface="Arial"/>
              <a:cs typeface="Arial"/>
            </a:endParaRPr>
          </a:p>
          <a:p>
            <a:pPr marL="12700" marR="5080" indent="90170">
              <a:lnSpc>
                <a:spcPct val="187500"/>
              </a:lnSpc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   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Reinforcement Learning: An Introduction by Sutton and </a:t>
            </a:r>
            <a:r>
              <a:rPr sz="1800" u="heavy" spc="-5" dirty="0" err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Barto</a:t>
            </a:r>
            <a:endParaRPr lang="en-US" sz="1800" u="heavy" spc="-5" dirty="0">
              <a:solidFill>
                <a:srgbClr val="0097A7"/>
              </a:solidFill>
              <a:uFill>
                <a:solidFill>
                  <a:srgbClr val="0097A7"/>
                </a:solidFill>
              </a:uFill>
              <a:latin typeface="Arial"/>
              <a:cs typeface="Arial"/>
            </a:endParaRPr>
          </a:p>
          <a:p>
            <a:pPr marL="12700" marR="5080" indent="90170">
              <a:lnSpc>
                <a:spcPct val="187500"/>
              </a:lnSpc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endParaRPr sz="1600" dirty="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Chapter 7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7398E-AD58-4671-90CE-514EC9D660CA}"/>
              </a:ext>
            </a:extLst>
          </p:cNvPr>
          <p:cNvSpPr txBox="1"/>
          <p:nvPr/>
        </p:nvSpPr>
        <p:spPr>
          <a:xfrm>
            <a:off x="457200" y="36195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301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n-step</a:t>
            </a:r>
            <a:r>
              <a:rPr spc="-85" dirty="0"/>
              <a:t> </a:t>
            </a:r>
            <a:r>
              <a:rPr spc="-5" dirty="0"/>
              <a:t>Bootstrapping</a:t>
            </a:r>
          </a:p>
        </p:txBody>
      </p:sp>
      <p:sp>
        <p:nvSpPr>
          <p:cNvPr id="4" name="object 4"/>
          <p:cNvSpPr/>
          <p:nvPr/>
        </p:nvSpPr>
        <p:spPr>
          <a:xfrm>
            <a:off x="2618120" y="1165524"/>
            <a:ext cx="3901812" cy="3425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7849" y="1017724"/>
            <a:ext cx="2296795" cy="3734435"/>
          </a:xfrm>
          <a:custGeom>
            <a:avLst/>
            <a:gdLst/>
            <a:ahLst/>
            <a:cxnLst/>
            <a:rect l="l" t="t" r="r" b="b"/>
            <a:pathLst>
              <a:path w="2296795" h="3734435">
                <a:moveTo>
                  <a:pt x="0" y="0"/>
                </a:moveTo>
                <a:lnTo>
                  <a:pt x="2296499" y="0"/>
                </a:lnTo>
                <a:lnTo>
                  <a:pt x="2296499" y="3734399"/>
                </a:lnTo>
                <a:lnTo>
                  <a:pt x="0" y="3734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26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n-step TD</a:t>
            </a:r>
            <a:r>
              <a:rPr spc="-95" dirty="0"/>
              <a:t> </a:t>
            </a:r>
            <a:r>
              <a:rPr spc="-5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4126865" cy="6096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 truncated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n-step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return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target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Use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n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rewards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bootstrap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452700"/>
            <a:ext cx="5099050" cy="6540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Needs future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rewards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not available at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timestep</a:t>
            </a:r>
            <a:endParaRPr sz="1800">
              <a:latin typeface="Arial"/>
              <a:cs typeface="Arial"/>
            </a:endParaRPr>
          </a:p>
          <a:p>
            <a:pPr marL="758825" indent="-746760">
              <a:lnSpc>
                <a:spcPct val="100000"/>
              </a:lnSpc>
              <a:spcBef>
                <a:spcPts val="315"/>
              </a:spcBef>
              <a:buChar char="●"/>
              <a:tabLst>
                <a:tab pos="758825" algn="l"/>
                <a:tab pos="75946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cannot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 updated until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timestep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5216" y="1982278"/>
            <a:ext cx="6729743" cy="301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6548" y="3343519"/>
            <a:ext cx="6934341" cy="334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7915" y="2526851"/>
            <a:ext cx="104537" cy="23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9449" y="2883874"/>
            <a:ext cx="494923" cy="199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4975" y="2852525"/>
            <a:ext cx="218049" cy="2382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27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n-step TD </a:t>
            </a:r>
            <a:r>
              <a:rPr spc="-10" dirty="0"/>
              <a:t>Prediction:</a:t>
            </a:r>
            <a:r>
              <a:rPr spc="-90" dirty="0"/>
              <a:t> </a:t>
            </a:r>
            <a:r>
              <a:rPr spc="-5" dirty="0"/>
              <a:t>Pseudocode</a:t>
            </a:r>
          </a:p>
        </p:txBody>
      </p:sp>
      <p:sp>
        <p:nvSpPr>
          <p:cNvPr id="4" name="object 4"/>
          <p:cNvSpPr/>
          <p:nvPr/>
        </p:nvSpPr>
        <p:spPr>
          <a:xfrm>
            <a:off x="2056085" y="1204299"/>
            <a:ext cx="5017068" cy="3344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6874" y="3798049"/>
            <a:ext cx="2425065" cy="318770"/>
          </a:xfrm>
          <a:custGeom>
            <a:avLst/>
            <a:gdLst/>
            <a:ahLst/>
            <a:cxnLst/>
            <a:rect l="l" t="t" r="r" b="b"/>
            <a:pathLst>
              <a:path w="2425065" h="318770">
                <a:moveTo>
                  <a:pt x="0" y="0"/>
                </a:moveTo>
                <a:lnTo>
                  <a:pt x="2424599" y="0"/>
                </a:lnTo>
                <a:lnTo>
                  <a:pt x="2424599" y="318599"/>
                </a:lnTo>
                <a:lnTo>
                  <a:pt x="0" y="31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6874" y="4116649"/>
            <a:ext cx="2425065" cy="177800"/>
          </a:xfrm>
          <a:custGeom>
            <a:avLst/>
            <a:gdLst/>
            <a:ahLst/>
            <a:cxnLst/>
            <a:rect l="l" t="t" r="r" b="b"/>
            <a:pathLst>
              <a:path w="2425065" h="177800">
                <a:moveTo>
                  <a:pt x="0" y="0"/>
                </a:moveTo>
                <a:lnTo>
                  <a:pt x="2424599" y="0"/>
                </a:lnTo>
                <a:lnTo>
                  <a:pt x="2424599" y="177299"/>
                </a:lnTo>
                <a:lnTo>
                  <a:pt x="0" y="177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74500" y="3863445"/>
            <a:ext cx="1295400" cy="426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Compute n-step</a:t>
            </a:r>
            <a:r>
              <a:rPr sz="10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Update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568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n-step TD </a:t>
            </a:r>
            <a:r>
              <a:rPr spc="-10" dirty="0"/>
              <a:t>Prediction:</a:t>
            </a:r>
            <a:r>
              <a:rPr spc="-90" dirty="0"/>
              <a:t> </a:t>
            </a:r>
            <a:r>
              <a:rPr spc="-5" dirty="0"/>
              <a:t>Convergence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5564505" cy="6096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 n-step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has the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error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reduction</a:t>
            </a:r>
            <a:r>
              <a:rPr sz="18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property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  <a:tab pos="5206365" algn="l"/>
              </a:tabLst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Expectatio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o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n-ste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i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bette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estimat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o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	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than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3591" y="1532713"/>
            <a:ext cx="1901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in the worst-state</a:t>
            </a:r>
            <a:r>
              <a:rPr sz="1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sense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3007055"/>
            <a:ext cx="673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Converges to true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under appropriate technical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conditions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1267" y="2188909"/>
            <a:ext cx="6821465" cy="51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2750" y="1608199"/>
            <a:ext cx="239149" cy="184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2425" y="1574040"/>
            <a:ext cx="583799" cy="218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35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 Walk</a:t>
            </a:r>
            <a:r>
              <a:rPr spc="-9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564896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Rewards only on exit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(-1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on left exit,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right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exit)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n-step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return: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propagate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reward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up 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latest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9074" y="3775624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>
                <a:moveTo>
                  <a:pt x="3280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4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584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1000" y="342807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0" y="347549"/>
                </a:moveTo>
                <a:lnTo>
                  <a:pt x="3172" y="300389"/>
                </a:lnTo>
                <a:lnTo>
                  <a:pt x="12414" y="255157"/>
                </a:lnTo>
                <a:lnTo>
                  <a:pt x="27312" y="212267"/>
                </a:lnTo>
                <a:lnTo>
                  <a:pt x="47450" y="172134"/>
                </a:lnTo>
                <a:lnTo>
                  <a:pt x="72416" y="135172"/>
                </a:lnTo>
                <a:lnTo>
                  <a:pt x="101795" y="101795"/>
                </a:lnTo>
                <a:lnTo>
                  <a:pt x="135172" y="72416"/>
                </a:lnTo>
                <a:lnTo>
                  <a:pt x="172134" y="47450"/>
                </a:lnTo>
                <a:lnTo>
                  <a:pt x="212267" y="27312"/>
                </a:lnTo>
                <a:lnTo>
                  <a:pt x="255157" y="12414"/>
                </a:lnTo>
                <a:lnTo>
                  <a:pt x="300389" y="3172"/>
                </a:lnTo>
                <a:lnTo>
                  <a:pt x="347549" y="0"/>
                </a:lnTo>
                <a:lnTo>
                  <a:pt x="393233" y="3014"/>
                </a:lnTo>
                <a:lnTo>
                  <a:pt x="437747" y="11907"/>
                </a:lnTo>
                <a:lnTo>
                  <a:pt x="480551" y="26455"/>
                </a:lnTo>
                <a:lnTo>
                  <a:pt x="521106" y="46435"/>
                </a:lnTo>
                <a:lnTo>
                  <a:pt x="558870" y="71623"/>
                </a:lnTo>
                <a:lnTo>
                  <a:pt x="593304" y="101794"/>
                </a:lnTo>
                <a:lnTo>
                  <a:pt x="623476" y="136229"/>
                </a:lnTo>
                <a:lnTo>
                  <a:pt x="648664" y="173993"/>
                </a:lnTo>
                <a:lnTo>
                  <a:pt x="668644" y="214548"/>
                </a:lnTo>
                <a:lnTo>
                  <a:pt x="683192" y="257352"/>
                </a:lnTo>
                <a:lnTo>
                  <a:pt x="692085" y="301866"/>
                </a:lnTo>
                <a:lnTo>
                  <a:pt x="695099" y="347549"/>
                </a:lnTo>
                <a:lnTo>
                  <a:pt x="691927" y="394710"/>
                </a:lnTo>
                <a:lnTo>
                  <a:pt x="682685" y="439942"/>
                </a:lnTo>
                <a:lnTo>
                  <a:pt x="667787" y="482832"/>
                </a:lnTo>
                <a:lnTo>
                  <a:pt x="647649" y="522965"/>
                </a:lnTo>
                <a:lnTo>
                  <a:pt x="622683" y="559927"/>
                </a:lnTo>
                <a:lnTo>
                  <a:pt x="593304" y="593304"/>
                </a:lnTo>
                <a:lnTo>
                  <a:pt x="559927" y="622683"/>
                </a:lnTo>
                <a:lnTo>
                  <a:pt x="522965" y="647649"/>
                </a:lnTo>
                <a:lnTo>
                  <a:pt x="482832" y="667787"/>
                </a:lnTo>
                <a:lnTo>
                  <a:pt x="439942" y="682685"/>
                </a:lnTo>
                <a:lnTo>
                  <a:pt x="394710" y="691927"/>
                </a:lnTo>
                <a:lnTo>
                  <a:pt x="347549" y="695099"/>
                </a:lnTo>
                <a:lnTo>
                  <a:pt x="300389" y="691927"/>
                </a:lnTo>
                <a:lnTo>
                  <a:pt x="255157" y="682685"/>
                </a:lnTo>
                <a:lnTo>
                  <a:pt x="212267" y="667787"/>
                </a:lnTo>
                <a:lnTo>
                  <a:pt x="172134" y="647649"/>
                </a:lnTo>
                <a:lnTo>
                  <a:pt x="135172" y="622683"/>
                </a:lnTo>
                <a:lnTo>
                  <a:pt x="101795" y="593304"/>
                </a:lnTo>
                <a:lnTo>
                  <a:pt x="72416" y="559927"/>
                </a:lnTo>
                <a:lnTo>
                  <a:pt x="47450" y="522965"/>
                </a:lnTo>
                <a:lnTo>
                  <a:pt x="27312" y="482832"/>
                </a:lnTo>
                <a:lnTo>
                  <a:pt x="12414" y="439942"/>
                </a:lnTo>
                <a:lnTo>
                  <a:pt x="3172" y="394710"/>
                </a:lnTo>
                <a:lnTo>
                  <a:pt x="0" y="3475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80267" y="3666341"/>
            <a:ext cx="296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61277" y="342807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0" y="347549"/>
                </a:moveTo>
                <a:lnTo>
                  <a:pt x="3172" y="300389"/>
                </a:lnTo>
                <a:lnTo>
                  <a:pt x="12414" y="255157"/>
                </a:lnTo>
                <a:lnTo>
                  <a:pt x="27312" y="212267"/>
                </a:lnTo>
                <a:lnTo>
                  <a:pt x="47450" y="172134"/>
                </a:lnTo>
                <a:lnTo>
                  <a:pt x="72416" y="135172"/>
                </a:lnTo>
                <a:lnTo>
                  <a:pt x="101794" y="101795"/>
                </a:lnTo>
                <a:lnTo>
                  <a:pt x="135172" y="72416"/>
                </a:lnTo>
                <a:lnTo>
                  <a:pt x="172134" y="47450"/>
                </a:lnTo>
                <a:lnTo>
                  <a:pt x="212267" y="27312"/>
                </a:lnTo>
                <a:lnTo>
                  <a:pt x="255157" y="12414"/>
                </a:lnTo>
                <a:lnTo>
                  <a:pt x="300389" y="3172"/>
                </a:lnTo>
                <a:lnTo>
                  <a:pt x="347549" y="0"/>
                </a:lnTo>
                <a:lnTo>
                  <a:pt x="393233" y="3014"/>
                </a:lnTo>
                <a:lnTo>
                  <a:pt x="437747" y="11907"/>
                </a:lnTo>
                <a:lnTo>
                  <a:pt x="480551" y="26455"/>
                </a:lnTo>
                <a:lnTo>
                  <a:pt x="521105" y="46435"/>
                </a:lnTo>
                <a:lnTo>
                  <a:pt x="558870" y="71623"/>
                </a:lnTo>
                <a:lnTo>
                  <a:pt x="593304" y="101794"/>
                </a:lnTo>
                <a:lnTo>
                  <a:pt x="623476" y="136229"/>
                </a:lnTo>
                <a:lnTo>
                  <a:pt x="648664" y="173993"/>
                </a:lnTo>
                <a:lnTo>
                  <a:pt x="668644" y="214548"/>
                </a:lnTo>
                <a:lnTo>
                  <a:pt x="683192" y="257352"/>
                </a:lnTo>
                <a:lnTo>
                  <a:pt x="692085" y="301866"/>
                </a:lnTo>
                <a:lnTo>
                  <a:pt x="695099" y="347549"/>
                </a:lnTo>
                <a:lnTo>
                  <a:pt x="691927" y="394710"/>
                </a:lnTo>
                <a:lnTo>
                  <a:pt x="682685" y="439942"/>
                </a:lnTo>
                <a:lnTo>
                  <a:pt x="667787" y="482832"/>
                </a:lnTo>
                <a:lnTo>
                  <a:pt x="647649" y="522965"/>
                </a:lnTo>
                <a:lnTo>
                  <a:pt x="622683" y="559927"/>
                </a:lnTo>
                <a:lnTo>
                  <a:pt x="593304" y="593304"/>
                </a:lnTo>
                <a:lnTo>
                  <a:pt x="559927" y="622683"/>
                </a:lnTo>
                <a:lnTo>
                  <a:pt x="522964" y="647649"/>
                </a:lnTo>
                <a:lnTo>
                  <a:pt x="482832" y="667787"/>
                </a:lnTo>
                <a:lnTo>
                  <a:pt x="439942" y="682685"/>
                </a:lnTo>
                <a:lnTo>
                  <a:pt x="394710" y="691927"/>
                </a:lnTo>
                <a:lnTo>
                  <a:pt x="347549" y="695099"/>
                </a:lnTo>
                <a:lnTo>
                  <a:pt x="300389" y="691927"/>
                </a:lnTo>
                <a:lnTo>
                  <a:pt x="255157" y="682685"/>
                </a:lnTo>
                <a:lnTo>
                  <a:pt x="212267" y="667787"/>
                </a:lnTo>
                <a:lnTo>
                  <a:pt x="172134" y="647649"/>
                </a:lnTo>
                <a:lnTo>
                  <a:pt x="135172" y="622683"/>
                </a:lnTo>
                <a:lnTo>
                  <a:pt x="101794" y="593304"/>
                </a:lnTo>
                <a:lnTo>
                  <a:pt x="72416" y="559927"/>
                </a:lnTo>
                <a:lnTo>
                  <a:pt x="47450" y="522965"/>
                </a:lnTo>
                <a:lnTo>
                  <a:pt x="27312" y="482832"/>
                </a:lnTo>
                <a:lnTo>
                  <a:pt x="12414" y="439942"/>
                </a:lnTo>
                <a:lnTo>
                  <a:pt x="3172" y="394710"/>
                </a:lnTo>
                <a:lnTo>
                  <a:pt x="0" y="3475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60544" y="3666341"/>
            <a:ext cx="296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41550" y="342807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0" y="347549"/>
                </a:moveTo>
                <a:lnTo>
                  <a:pt x="3172" y="300389"/>
                </a:lnTo>
                <a:lnTo>
                  <a:pt x="12414" y="255157"/>
                </a:lnTo>
                <a:lnTo>
                  <a:pt x="27312" y="212267"/>
                </a:lnTo>
                <a:lnTo>
                  <a:pt x="47450" y="172134"/>
                </a:lnTo>
                <a:lnTo>
                  <a:pt x="72416" y="135172"/>
                </a:lnTo>
                <a:lnTo>
                  <a:pt x="101794" y="101795"/>
                </a:lnTo>
                <a:lnTo>
                  <a:pt x="135172" y="72416"/>
                </a:lnTo>
                <a:lnTo>
                  <a:pt x="172134" y="47450"/>
                </a:lnTo>
                <a:lnTo>
                  <a:pt x="212267" y="27312"/>
                </a:lnTo>
                <a:lnTo>
                  <a:pt x="255157" y="12414"/>
                </a:lnTo>
                <a:lnTo>
                  <a:pt x="300389" y="3172"/>
                </a:lnTo>
                <a:lnTo>
                  <a:pt x="347549" y="0"/>
                </a:lnTo>
                <a:lnTo>
                  <a:pt x="393233" y="3014"/>
                </a:lnTo>
                <a:lnTo>
                  <a:pt x="437747" y="11907"/>
                </a:lnTo>
                <a:lnTo>
                  <a:pt x="480551" y="26455"/>
                </a:lnTo>
                <a:lnTo>
                  <a:pt x="521106" y="46435"/>
                </a:lnTo>
                <a:lnTo>
                  <a:pt x="558870" y="71623"/>
                </a:lnTo>
                <a:lnTo>
                  <a:pt x="593304" y="101794"/>
                </a:lnTo>
                <a:lnTo>
                  <a:pt x="623476" y="136229"/>
                </a:lnTo>
                <a:lnTo>
                  <a:pt x="648664" y="173993"/>
                </a:lnTo>
                <a:lnTo>
                  <a:pt x="668644" y="214548"/>
                </a:lnTo>
                <a:lnTo>
                  <a:pt x="683192" y="257352"/>
                </a:lnTo>
                <a:lnTo>
                  <a:pt x="692085" y="301866"/>
                </a:lnTo>
                <a:lnTo>
                  <a:pt x="695099" y="347549"/>
                </a:lnTo>
                <a:lnTo>
                  <a:pt x="691927" y="394710"/>
                </a:lnTo>
                <a:lnTo>
                  <a:pt x="682685" y="439942"/>
                </a:lnTo>
                <a:lnTo>
                  <a:pt x="667787" y="482832"/>
                </a:lnTo>
                <a:lnTo>
                  <a:pt x="647649" y="522965"/>
                </a:lnTo>
                <a:lnTo>
                  <a:pt x="622683" y="559927"/>
                </a:lnTo>
                <a:lnTo>
                  <a:pt x="593305" y="593304"/>
                </a:lnTo>
                <a:lnTo>
                  <a:pt x="559927" y="622683"/>
                </a:lnTo>
                <a:lnTo>
                  <a:pt x="522965" y="647649"/>
                </a:lnTo>
                <a:lnTo>
                  <a:pt x="482832" y="667787"/>
                </a:lnTo>
                <a:lnTo>
                  <a:pt x="439942" y="682685"/>
                </a:lnTo>
                <a:lnTo>
                  <a:pt x="394710" y="691927"/>
                </a:lnTo>
                <a:lnTo>
                  <a:pt x="347549" y="695099"/>
                </a:lnTo>
                <a:lnTo>
                  <a:pt x="300389" y="691927"/>
                </a:lnTo>
                <a:lnTo>
                  <a:pt x="255157" y="682685"/>
                </a:lnTo>
                <a:lnTo>
                  <a:pt x="212267" y="667787"/>
                </a:lnTo>
                <a:lnTo>
                  <a:pt x="172134" y="647649"/>
                </a:lnTo>
                <a:lnTo>
                  <a:pt x="135172" y="622683"/>
                </a:lnTo>
                <a:lnTo>
                  <a:pt x="101794" y="593304"/>
                </a:lnTo>
                <a:lnTo>
                  <a:pt x="72416" y="559927"/>
                </a:lnTo>
                <a:lnTo>
                  <a:pt x="47450" y="522965"/>
                </a:lnTo>
                <a:lnTo>
                  <a:pt x="27312" y="482832"/>
                </a:lnTo>
                <a:lnTo>
                  <a:pt x="12414" y="439942"/>
                </a:lnTo>
                <a:lnTo>
                  <a:pt x="3172" y="394710"/>
                </a:lnTo>
                <a:lnTo>
                  <a:pt x="0" y="3475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40817" y="3666341"/>
            <a:ext cx="296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21825" y="342807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0" y="0"/>
                </a:moveTo>
                <a:lnTo>
                  <a:pt x="695099" y="0"/>
                </a:lnTo>
                <a:lnTo>
                  <a:pt x="695099" y="695099"/>
                </a:lnTo>
                <a:lnTo>
                  <a:pt x="0" y="6950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21825" y="342807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0" y="0"/>
                </a:moveTo>
                <a:lnTo>
                  <a:pt x="695099" y="0"/>
                </a:lnTo>
                <a:lnTo>
                  <a:pt x="695099" y="695099"/>
                </a:lnTo>
                <a:lnTo>
                  <a:pt x="0" y="695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3225" y="3775624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5">
                <a:moveTo>
                  <a:pt x="0" y="0"/>
                </a:moveTo>
                <a:lnTo>
                  <a:pt x="2708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999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8999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4124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04124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13525" y="3775624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5">
                <a:moveTo>
                  <a:pt x="0" y="0"/>
                </a:moveTo>
                <a:lnTo>
                  <a:pt x="2708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7029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5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7029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5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84424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84424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7124" y="342807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0" y="347549"/>
                </a:moveTo>
                <a:lnTo>
                  <a:pt x="3172" y="300389"/>
                </a:lnTo>
                <a:lnTo>
                  <a:pt x="12414" y="255157"/>
                </a:lnTo>
                <a:lnTo>
                  <a:pt x="27312" y="212267"/>
                </a:lnTo>
                <a:lnTo>
                  <a:pt x="47450" y="172134"/>
                </a:lnTo>
                <a:lnTo>
                  <a:pt x="72416" y="135172"/>
                </a:lnTo>
                <a:lnTo>
                  <a:pt x="101795" y="101795"/>
                </a:lnTo>
                <a:lnTo>
                  <a:pt x="135172" y="72416"/>
                </a:lnTo>
                <a:lnTo>
                  <a:pt x="172134" y="47450"/>
                </a:lnTo>
                <a:lnTo>
                  <a:pt x="212267" y="27312"/>
                </a:lnTo>
                <a:lnTo>
                  <a:pt x="255157" y="12414"/>
                </a:lnTo>
                <a:lnTo>
                  <a:pt x="300389" y="3172"/>
                </a:lnTo>
                <a:lnTo>
                  <a:pt x="347549" y="0"/>
                </a:lnTo>
                <a:lnTo>
                  <a:pt x="393233" y="3014"/>
                </a:lnTo>
                <a:lnTo>
                  <a:pt x="437747" y="11907"/>
                </a:lnTo>
                <a:lnTo>
                  <a:pt x="480551" y="26455"/>
                </a:lnTo>
                <a:lnTo>
                  <a:pt x="521106" y="46435"/>
                </a:lnTo>
                <a:lnTo>
                  <a:pt x="558870" y="71623"/>
                </a:lnTo>
                <a:lnTo>
                  <a:pt x="593304" y="101794"/>
                </a:lnTo>
                <a:lnTo>
                  <a:pt x="623476" y="136229"/>
                </a:lnTo>
                <a:lnTo>
                  <a:pt x="648664" y="173993"/>
                </a:lnTo>
                <a:lnTo>
                  <a:pt x="668644" y="214548"/>
                </a:lnTo>
                <a:lnTo>
                  <a:pt x="683192" y="257352"/>
                </a:lnTo>
                <a:lnTo>
                  <a:pt x="692085" y="301866"/>
                </a:lnTo>
                <a:lnTo>
                  <a:pt x="695099" y="347549"/>
                </a:lnTo>
                <a:lnTo>
                  <a:pt x="691927" y="394710"/>
                </a:lnTo>
                <a:lnTo>
                  <a:pt x="682685" y="439942"/>
                </a:lnTo>
                <a:lnTo>
                  <a:pt x="667787" y="482832"/>
                </a:lnTo>
                <a:lnTo>
                  <a:pt x="647649" y="522965"/>
                </a:lnTo>
                <a:lnTo>
                  <a:pt x="622683" y="559927"/>
                </a:lnTo>
                <a:lnTo>
                  <a:pt x="593304" y="593304"/>
                </a:lnTo>
                <a:lnTo>
                  <a:pt x="559927" y="622683"/>
                </a:lnTo>
                <a:lnTo>
                  <a:pt x="522965" y="647649"/>
                </a:lnTo>
                <a:lnTo>
                  <a:pt x="482832" y="667787"/>
                </a:lnTo>
                <a:lnTo>
                  <a:pt x="439942" y="682685"/>
                </a:lnTo>
                <a:lnTo>
                  <a:pt x="394710" y="691927"/>
                </a:lnTo>
                <a:lnTo>
                  <a:pt x="347549" y="695099"/>
                </a:lnTo>
                <a:lnTo>
                  <a:pt x="300389" y="691927"/>
                </a:lnTo>
                <a:lnTo>
                  <a:pt x="255157" y="682685"/>
                </a:lnTo>
                <a:lnTo>
                  <a:pt x="212267" y="667787"/>
                </a:lnTo>
                <a:lnTo>
                  <a:pt x="172134" y="647649"/>
                </a:lnTo>
                <a:lnTo>
                  <a:pt x="135172" y="622683"/>
                </a:lnTo>
                <a:lnTo>
                  <a:pt x="101795" y="593304"/>
                </a:lnTo>
                <a:lnTo>
                  <a:pt x="72416" y="559927"/>
                </a:lnTo>
                <a:lnTo>
                  <a:pt x="47450" y="522965"/>
                </a:lnTo>
                <a:lnTo>
                  <a:pt x="27312" y="482832"/>
                </a:lnTo>
                <a:lnTo>
                  <a:pt x="12414" y="439942"/>
                </a:lnTo>
                <a:lnTo>
                  <a:pt x="3172" y="394710"/>
                </a:lnTo>
                <a:lnTo>
                  <a:pt x="0" y="3475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38771" y="3666341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77402" y="342807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0" y="347549"/>
                </a:moveTo>
                <a:lnTo>
                  <a:pt x="3172" y="300389"/>
                </a:lnTo>
                <a:lnTo>
                  <a:pt x="12414" y="255157"/>
                </a:lnTo>
                <a:lnTo>
                  <a:pt x="27312" y="212267"/>
                </a:lnTo>
                <a:lnTo>
                  <a:pt x="47450" y="172134"/>
                </a:lnTo>
                <a:lnTo>
                  <a:pt x="72416" y="135172"/>
                </a:lnTo>
                <a:lnTo>
                  <a:pt x="101795" y="101795"/>
                </a:lnTo>
                <a:lnTo>
                  <a:pt x="135172" y="72416"/>
                </a:lnTo>
                <a:lnTo>
                  <a:pt x="172134" y="47450"/>
                </a:lnTo>
                <a:lnTo>
                  <a:pt x="212267" y="27312"/>
                </a:lnTo>
                <a:lnTo>
                  <a:pt x="255157" y="12414"/>
                </a:lnTo>
                <a:lnTo>
                  <a:pt x="300389" y="3172"/>
                </a:lnTo>
                <a:lnTo>
                  <a:pt x="347549" y="0"/>
                </a:lnTo>
                <a:lnTo>
                  <a:pt x="393233" y="3014"/>
                </a:lnTo>
                <a:lnTo>
                  <a:pt x="437747" y="11907"/>
                </a:lnTo>
                <a:lnTo>
                  <a:pt x="480551" y="26455"/>
                </a:lnTo>
                <a:lnTo>
                  <a:pt x="521106" y="46435"/>
                </a:lnTo>
                <a:lnTo>
                  <a:pt x="558870" y="71623"/>
                </a:lnTo>
                <a:lnTo>
                  <a:pt x="593305" y="101794"/>
                </a:lnTo>
                <a:lnTo>
                  <a:pt x="623476" y="136229"/>
                </a:lnTo>
                <a:lnTo>
                  <a:pt x="648664" y="173993"/>
                </a:lnTo>
                <a:lnTo>
                  <a:pt x="668644" y="214548"/>
                </a:lnTo>
                <a:lnTo>
                  <a:pt x="683192" y="257352"/>
                </a:lnTo>
                <a:lnTo>
                  <a:pt x="692085" y="301866"/>
                </a:lnTo>
                <a:lnTo>
                  <a:pt x="695099" y="347549"/>
                </a:lnTo>
                <a:lnTo>
                  <a:pt x="691927" y="394710"/>
                </a:lnTo>
                <a:lnTo>
                  <a:pt x="682685" y="439942"/>
                </a:lnTo>
                <a:lnTo>
                  <a:pt x="667787" y="482832"/>
                </a:lnTo>
                <a:lnTo>
                  <a:pt x="647649" y="522965"/>
                </a:lnTo>
                <a:lnTo>
                  <a:pt x="622683" y="559927"/>
                </a:lnTo>
                <a:lnTo>
                  <a:pt x="593305" y="593304"/>
                </a:lnTo>
                <a:lnTo>
                  <a:pt x="559927" y="622683"/>
                </a:lnTo>
                <a:lnTo>
                  <a:pt x="522965" y="647649"/>
                </a:lnTo>
                <a:lnTo>
                  <a:pt x="482832" y="667787"/>
                </a:lnTo>
                <a:lnTo>
                  <a:pt x="439942" y="682685"/>
                </a:lnTo>
                <a:lnTo>
                  <a:pt x="394710" y="691927"/>
                </a:lnTo>
                <a:lnTo>
                  <a:pt x="347549" y="695099"/>
                </a:lnTo>
                <a:lnTo>
                  <a:pt x="300389" y="691927"/>
                </a:lnTo>
                <a:lnTo>
                  <a:pt x="255157" y="682685"/>
                </a:lnTo>
                <a:lnTo>
                  <a:pt x="212267" y="667787"/>
                </a:lnTo>
                <a:lnTo>
                  <a:pt x="172134" y="647649"/>
                </a:lnTo>
                <a:lnTo>
                  <a:pt x="135172" y="622683"/>
                </a:lnTo>
                <a:lnTo>
                  <a:pt x="101795" y="593304"/>
                </a:lnTo>
                <a:lnTo>
                  <a:pt x="72416" y="559927"/>
                </a:lnTo>
                <a:lnTo>
                  <a:pt x="47450" y="522965"/>
                </a:lnTo>
                <a:lnTo>
                  <a:pt x="27312" y="482832"/>
                </a:lnTo>
                <a:lnTo>
                  <a:pt x="12414" y="439942"/>
                </a:lnTo>
                <a:lnTo>
                  <a:pt x="3172" y="394710"/>
                </a:lnTo>
                <a:lnTo>
                  <a:pt x="0" y="3475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19048" y="3666341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57675" y="342807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0" y="347549"/>
                </a:moveTo>
                <a:lnTo>
                  <a:pt x="3172" y="300389"/>
                </a:lnTo>
                <a:lnTo>
                  <a:pt x="12414" y="255157"/>
                </a:lnTo>
                <a:lnTo>
                  <a:pt x="27312" y="212267"/>
                </a:lnTo>
                <a:lnTo>
                  <a:pt x="47450" y="172134"/>
                </a:lnTo>
                <a:lnTo>
                  <a:pt x="72416" y="135172"/>
                </a:lnTo>
                <a:lnTo>
                  <a:pt x="101795" y="101795"/>
                </a:lnTo>
                <a:lnTo>
                  <a:pt x="135172" y="72416"/>
                </a:lnTo>
                <a:lnTo>
                  <a:pt x="172134" y="47450"/>
                </a:lnTo>
                <a:lnTo>
                  <a:pt x="212267" y="27312"/>
                </a:lnTo>
                <a:lnTo>
                  <a:pt x="255157" y="12414"/>
                </a:lnTo>
                <a:lnTo>
                  <a:pt x="300389" y="3172"/>
                </a:lnTo>
                <a:lnTo>
                  <a:pt x="347549" y="0"/>
                </a:lnTo>
                <a:lnTo>
                  <a:pt x="393233" y="3014"/>
                </a:lnTo>
                <a:lnTo>
                  <a:pt x="437747" y="11907"/>
                </a:lnTo>
                <a:lnTo>
                  <a:pt x="480551" y="26455"/>
                </a:lnTo>
                <a:lnTo>
                  <a:pt x="521106" y="46435"/>
                </a:lnTo>
                <a:lnTo>
                  <a:pt x="558870" y="71623"/>
                </a:lnTo>
                <a:lnTo>
                  <a:pt x="593304" y="101794"/>
                </a:lnTo>
                <a:lnTo>
                  <a:pt x="623476" y="136229"/>
                </a:lnTo>
                <a:lnTo>
                  <a:pt x="648664" y="173993"/>
                </a:lnTo>
                <a:lnTo>
                  <a:pt x="668644" y="214548"/>
                </a:lnTo>
                <a:lnTo>
                  <a:pt x="683192" y="257352"/>
                </a:lnTo>
                <a:lnTo>
                  <a:pt x="692085" y="301866"/>
                </a:lnTo>
                <a:lnTo>
                  <a:pt x="695099" y="347549"/>
                </a:lnTo>
                <a:lnTo>
                  <a:pt x="691927" y="394710"/>
                </a:lnTo>
                <a:lnTo>
                  <a:pt x="682685" y="439942"/>
                </a:lnTo>
                <a:lnTo>
                  <a:pt x="667787" y="482832"/>
                </a:lnTo>
                <a:lnTo>
                  <a:pt x="647649" y="522965"/>
                </a:lnTo>
                <a:lnTo>
                  <a:pt x="622683" y="559927"/>
                </a:lnTo>
                <a:lnTo>
                  <a:pt x="593304" y="593304"/>
                </a:lnTo>
                <a:lnTo>
                  <a:pt x="559927" y="622683"/>
                </a:lnTo>
                <a:lnTo>
                  <a:pt x="522965" y="647649"/>
                </a:lnTo>
                <a:lnTo>
                  <a:pt x="482832" y="667787"/>
                </a:lnTo>
                <a:lnTo>
                  <a:pt x="439942" y="682685"/>
                </a:lnTo>
                <a:lnTo>
                  <a:pt x="394710" y="691927"/>
                </a:lnTo>
                <a:lnTo>
                  <a:pt x="347549" y="695099"/>
                </a:lnTo>
                <a:lnTo>
                  <a:pt x="300389" y="691927"/>
                </a:lnTo>
                <a:lnTo>
                  <a:pt x="255157" y="682685"/>
                </a:lnTo>
                <a:lnTo>
                  <a:pt x="212267" y="667787"/>
                </a:lnTo>
                <a:lnTo>
                  <a:pt x="172134" y="647649"/>
                </a:lnTo>
                <a:lnTo>
                  <a:pt x="135172" y="622683"/>
                </a:lnTo>
                <a:lnTo>
                  <a:pt x="101795" y="593304"/>
                </a:lnTo>
                <a:lnTo>
                  <a:pt x="72416" y="559927"/>
                </a:lnTo>
                <a:lnTo>
                  <a:pt x="47450" y="522965"/>
                </a:lnTo>
                <a:lnTo>
                  <a:pt x="27312" y="482832"/>
                </a:lnTo>
                <a:lnTo>
                  <a:pt x="12414" y="439942"/>
                </a:lnTo>
                <a:lnTo>
                  <a:pt x="3172" y="394710"/>
                </a:lnTo>
                <a:lnTo>
                  <a:pt x="0" y="3475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99321" y="3666341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49350" y="3775624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4">
                <a:moveTo>
                  <a:pt x="0" y="0"/>
                </a:moveTo>
                <a:lnTo>
                  <a:pt x="2708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06124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06124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2024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2024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9649" y="3775624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5">
                <a:moveTo>
                  <a:pt x="0" y="0"/>
                </a:moveTo>
                <a:lnTo>
                  <a:pt x="2708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86424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86424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0054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0054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6824" y="342807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0" y="0"/>
                </a:moveTo>
                <a:lnTo>
                  <a:pt x="695099" y="0"/>
                </a:lnTo>
                <a:lnTo>
                  <a:pt x="695099" y="695099"/>
                </a:lnTo>
                <a:lnTo>
                  <a:pt x="0" y="6950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6824" y="342807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0" y="0"/>
                </a:moveTo>
                <a:lnTo>
                  <a:pt x="695099" y="0"/>
                </a:lnTo>
                <a:lnTo>
                  <a:pt x="695099" y="695099"/>
                </a:lnTo>
                <a:lnTo>
                  <a:pt x="0" y="695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9924" y="3775624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38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669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6669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23824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23824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36650" y="3775624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04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6469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64699" y="37598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44249" y="4245113"/>
            <a:ext cx="514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15087" y="4245113"/>
            <a:ext cx="4546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 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400325" y="242716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00325" y="242716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264617" y="2243129"/>
            <a:ext cx="65087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5461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Sample  trajectory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61474" y="2243129"/>
            <a:ext cx="3187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4365" algn="l"/>
              </a:tabLst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391124" y="2744699"/>
            <a:ext cx="0" cy="200660"/>
          </a:xfrm>
          <a:custGeom>
            <a:avLst/>
            <a:gdLst/>
            <a:ahLst/>
            <a:cxnLst/>
            <a:rect l="l" t="t" r="r" b="b"/>
            <a:pathLst>
              <a:path h="200660">
                <a:moveTo>
                  <a:pt x="0" y="0"/>
                </a:moveTo>
                <a:lnTo>
                  <a:pt x="0" y="200549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75392" y="294525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75392" y="294525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366192" y="2764266"/>
            <a:ext cx="448945" cy="50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1-step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200" spc="-5" dirty="0">
                <a:solidFill>
                  <a:srgbClr val="FF9900"/>
                </a:solidFill>
                <a:latin typeface="Arial"/>
                <a:cs typeface="Arial"/>
              </a:rPr>
              <a:t>2-step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391124" y="3058437"/>
            <a:ext cx="0" cy="200660"/>
          </a:xfrm>
          <a:custGeom>
            <a:avLst/>
            <a:gdLst/>
            <a:ahLst/>
            <a:cxnLst/>
            <a:rect l="l" t="t" r="r" b="b"/>
            <a:pathLst>
              <a:path h="200660">
                <a:moveTo>
                  <a:pt x="0" y="0"/>
                </a:moveTo>
                <a:lnTo>
                  <a:pt x="0" y="200549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75392" y="325898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75392" y="325898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83699" y="3058449"/>
            <a:ext cx="0" cy="200660"/>
          </a:xfrm>
          <a:custGeom>
            <a:avLst/>
            <a:gdLst/>
            <a:ahLst/>
            <a:cxnLst/>
            <a:rect l="l" t="t" r="r" b="b"/>
            <a:pathLst>
              <a:path h="200660">
                <a:moveTo>
                  <a:pt x="0" y="0"/>
                </a:moveTo>
                <a:lnTo>
                  <a:pt x="0" y="200549"/>
                </a:lnTo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67967" y="32589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67967" y="32589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164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 Walk </a:t>
            </a:r>
            <a:r>
              <a:rPr spc="-10" dirty="0"/>
              <a:t>Example: </a:t>
            </a:r>
            <a:r>
              <a:rPr spc="-5" dirty="0"/>
              <a:t>n-step TD</a:t>
            </a:r>
            <a:r>
              <a:rPr spc="-85" dirty="0"/>
              <a:t> </a:t>
            </a:r>
            <a:r>
              <a:rPr spc="-5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290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Intermediate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1530" y="1755819"/>
            <a:ext cx="4554725" cy="2841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622</Words>
  <Application>Microsoft Office PowerPoint</Application>
  <PresentationFormat>On-screen Show (16:9)</PresentationFormat>
  <Paragraphs>135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PowerPoint Presentation</vt:lpstr>
      <vt:lpstr>Recap: MC vs TD</vt:lpstr>
      <vt:lpstr>n-step Bootstrapping</vt:lpstr>
      <vt:lpstr>n-step Bootstrapping</vt:lpstr>
      <vt:lpstr>n-step TD Prediction</vt:lpstr>
      <vt:lpstr>n-step TD Prediction: Pseudocode</vt:lpstr>
      <vt:lpstr>n-step TD Prediction: Convergence</vt:lpstr>
      <vt:lpstr>Random Walk Example</vt:lpstr>
      <vt:lpstr>Random Walk Example: n-step TD Prediction</vt:lpstr>
      <vt:lpstr>n-step Sarsa</vt:lpstr>
      <vt:lpstr>n-step Sarsa vs. Sarsa(0)</vt:lpstr>
      <vt:lpstr>n-step Sarsa: Pseudocode</vt:lpstr>
      <vt:lpstr>n-step Expected Sarsa</vt:lpstr>
      <vt:lpstr>Off-policy n-step Learning</vt:lpstr>
      <vt:lpstr>Off-policy n-step Sarsa</vt:lpstr>
      <vt:lpstr>Off-policy n-step Sarsa: Pseudocode</vt:lpstr>
      <vt:lpstr>Off-policy n-step Expected Sarsa</vt:lpstr>
      <vt:lpstr>Per-decision Off-policy Methods: Intuition*</vt:lpstr>
      <vt:lpstr>Per-decision Off-policy Methods*</vt:lpstr>
      <vt:lpstr>Per-decision Off-policy Methods: Q*</vt:lpstr>
      <vt:lpstr>n-step Tree Backup Algorithm</vt:lpstr>
      <vt:lpstr>n-step Tree Backup Algorithm: n-step Return</vt:lpstr>
      <vt:lpstr>n-step Tree Backup Algorithm: n-step Return</vt:lpstr>
      <vt:lpstr>n-step Tree Backup Algorithm: Pseudocode</vt:lpstr>
      <vt:lpstr>A Unifying Algorithm: n-step *</vt:lpstr>
      <vt:lpstr>A Unifying Algorithm: n-step</vt:lpstr>
      <vt:lpstr>: Pseudocode*</vt:lpstr>
      <vt:lpstr>Summary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Valdez, Felipe de Jesus</cp:lastModifiedBy>
  <cp:revision>1</cp:revision>
  <dcterms:created xsi:type="dcterms:W3CDTF">2020-01-15T21:07:03Z</dcterms:created>
  <dcterms:modified xsi:type="dcterms:W3CDTF">2020-02-04T01:01:18Z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