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20DB64-B041-4C03-9907-EBC121709853}">
  <a:tblStyle styleId="{FD20DB64-B041-4C03-9907-EBC12170985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d344a3389_0_118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d344a3389_0_118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d344a3389_0_140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7d344a3389_0_140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d344a3389_0_147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7d344a3389_0_147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d344a3389_0_154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7d344a3389_0_154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d344a33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d344a33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d344a338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d344a338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d344a338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d344a338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d344a33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d344a33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d344a33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d344a33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d344a338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d344a338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d344a33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d344a33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d344a33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d344a33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d344a3389_0_287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7d344a3389_0_287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d344a3389_0_465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7d344a3389_0_465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d344a338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d344a338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d344a33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d344a33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344a3389_0_511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d344a3389_0_511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344a338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344a338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344a3389_0_342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7d344a3389_0_342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344a3389_0_353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d344a3389_0_353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344a3389_0_92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d344a3389_0_92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344a3389_0_86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d344a3389_0_86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d344a3389_0_105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d344a3389_0_105:notes"/>
          <p:cNvSpPr/>
          <p:nvPr>
            <p:ph idx="2" type="sldImg"/>
          </p:nvPr>
        </p:nvSpPr>
        <p:spPr>
          <a:xfrm>
            <a:off x="2271713" y="1143001"/>
            <a:ext cx="23145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4725" y="503825"/>
            <a:ext cx="6865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4725" y="1216355"/>
            <a:ext cx="8374500" cy="2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84725" y="503825"/>
            <a:ext cx="6865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9.png"/><Relationship Id="rId7" Type="http://schemas.openxmlformats.org/officeDocument/2006/relationships/image" Target="../media/image32.pn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hyperlink" Target="https://www.youtube.com/watch?v=qaMdN6LS9r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1035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Journal Club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 Continued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Methods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370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Dorsey &amp; Ziquan Deng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84725" y="503825"/>
            <a:ext cx="2787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ε-soft vs ε-greedy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3641249" y="3654425"/>
            <a:ext cx="2033270" cy="0"/>
          </a:xfrm>
          <a:custGeom>
            <a:rect b="b" l="l" r="r" t="t"/>
            <a:pathLst>
              <a:path extrusionOk="0" h="120000" w="2033270">
                <a:moveTo>
                  <a:pt x="2032949" y="0"/>
                </a:moveTo>
                <a:lnTo>
                  <a:pt x="0" y="0"/>
                </a:lnTo>
              </a:path>
            </a:pathLst>
          </a:custGeom>
          <a:noFill/>
          <a:ln cap="flat" cmpd="sng" w="285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3497286" y="3592938"/>
            <a:ext cx="158400" cy="12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4322250" y="3821563"/>
            <a:ext cx="49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7211812" y="2826924"/>
            <a:ext cx="843915" cy="0"/>
          </a:xfrm>
          <a:custGeom>
            <a:rect b="b" l="l" r="r" t="t"/>
            <a:pathLst>
              <a:path extrusionOk="0" h="120000" w="843915">
                <a:moveTo>
                  <a:pt x="0" y="0"/>
                </a:moveTo>
                <a:lnTo>
                  <a:pt x="843700" y="0"/>
                </a:lnTo>
              </a:path>
            </a:pathLst>
          </a:custGeom>
          <a:noFill/>
          <a:ln cap="flat" cmpd="sng" w="112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1099062" y="2807874"/>
            <a:ext cx="0" cy="38100"/>
          </a:xfrm>
          <a:custGeom>
            <a:rect b="b" l="l" r="r" t="t"/>
            <a:pathLst>
              <a:path extrusionOk="0" h="38100" w="120000">
                <a:moveTo>
                  <a:pt x="0" y="0"/>
                </a:moveTo>
                <a:lnTo>
                  <a:pt x="0" y="38099"/>
                </a:lnTo>
              </a:path>
            </a:pathLst>
          </a:custGeom>
          <a:noFill/>
          <a:ln cap="flat" cmpd="sng" w="112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1104712" y="2699324"/>
            <a:ext cx="6107430" cy="225425"/>
          </a:xfrm>
          <a:custGeom>
            <a:rect b="b" l="l" r="r" t="t"/>
            <a:pathLst>
              <a:path extrusionOk="0" h="225425" w="6107430">
                <a:moveTo>
                  <a:pt x="0" y="0"/>
                </a:moveTo>
                <a:lnTo>
                  <a:pt x="6107099" y="0"/>
                </a:lnTo>
                <a:lnTo>
                  <a:pt x="6107099" y="224999"/>
                </a:lnTo>
                <a:lnTo>
                  <a:pt x="0" y="224999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104712" y="2699324"/>
            <a:ext cx="6107430" cy="225425"/>
          </a:xfrm>
          <a:custGeom>
            <a:rect b="b" l="l" r="r" t="t"/>
            <a:pathLst>
              <a:path extrusionOk="0" h="225425" w="6107430">
                <a:moveTo>
                  <a:pt x="0" y="0"/>
                </a:moveTo>
                <a:lnTo>
                  <a:pt x="6107099" y="0"/>
                </a:lnTo>
                <a:lnTo>
                  <a:pt x="6107099" y="224999"/>
                </a:lnTo>
                <a:lnTo>
                  <a:pt x="0" y="224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739352" y="3147638"/>
            <a:ext cx="697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noAutofit/>
          </a:bodyPr>
          <a:lstStyle/>
          <a:p>
            <a:pPr indent="-146050" lvl="0" marL="158115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 ε = 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7752046" y="3147638"/>
            <a:ext cx="607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noAutofit/>
          </a:bodyPr>
          <a:lstStyle/>
          <a:p>
            <a:pPr indent="-101599" lvl="0" marL="113663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 ε = 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1087887" y="2868875"/>
            <a:ext cx="0" cy="213360"/>
          </a:xfrm>
          <a:custGeom>
            <a:rect b="b" l="l" r="r" t="t"/>
            <a:pathLst>
              <a:path extrusionOk="0" h="213360" w="120000">
                <a:moveTo>
                  <a:pt x="0" y="21284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1072154" y="2825649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1072154" y="2825649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6858394" y="2042487"/>
            <a:ext cx="706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noAutofit/>
          </a:bodyPr>
          <a:lstStyle/>
          <a:p>
            <a:pPr indent="-76835" lvl="0" marL="889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ε-greedy  ε = 0.1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3881180" y="2042487"/>
            <a:ext cx="553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noAutofit/>
          </a:bodyPr>
          <a:lstStyle/>
          <a:p>
            <a:pPr indent="51435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ε-soft  ε = 0.1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7094700" y="2694562"/>
            <a:ext cx="234600" cy="234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8056112" y="2880274"/>
            <a:ext cx="0" cy="201930"/>
          </a:xfrm>
          <a:custGeom>
            <a:rect b="b" l="l" r="r" t="t"/>
            <a:pathLst>
              <a:path extrusionOk="0" h="201930" w="120000">
                <a:moveTo>
                  <a:pt x="0" y="20144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8040379" y="2837049"/>
            <a:ext cx="31750" cy="43814"/>
          </a:xfrm>
          <a:custGeom>
            <a:rect b="b" l="l" r="r" t="t"/>
            <a:pathLst>
              <a:path extrusionOk="0" h="43814" w="31750">
                <a:moveTo>
                  <a:pt x="31464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4" y="4322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8040379" y="2837049"/>
            <a:ext cx="31750" cy="43814"/>
          </a:xfrm>
          <a:custGeom>
            <a:rect b="b" l="l" r="r" t="t"/>
            <a:pathLst>
              <a:path extrusionOk="0" h="43814" w="31750">
                <a:moveTo>
                  <a:pt x="31464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4" y="43225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84725" y="503825"/>
            <a:ext cx="6357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On-policy ε-soft MC control Pseudocode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988647" y="1594647"/>
            <a:ext cx="5170800" cy="328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475249" y="1216355"/>
            <a:ext cx="71418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i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On-policy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Evaluate / improve policy that is used to make decisions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3024550" y="4438350"/>
            <a:ext cx="2588895" cy="359410"/>
          </a:xfrm>
          <a:custGeom>
            <a:rect b="b" l="l" r="r" t="t"/>
            <a:pathLst>
              <a:path extrusionOk="0" h="359410" w="2588895">
                <a:moveTo>
                  <a:pt x="0" y="0"/>
                </a:moveTo>
                <a:lnTo>
                  <a:pt x="2588399" y="0"/>
                </a:lnTo>
                <a:lnTo>
                  <a:pt x="2588399" y="358799"/>
                </a:lnTo>
                <a:lnTo>
                  <a:pt x="0" y="3587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384725" y="503825"/>
            <a:ext cx="3672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On-policy vs. Off-policy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475249" y="1162308"/>
            <a:ext cx="8155800" cy="24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i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On-policy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Evaluate / improve policy that is used to make decisions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3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Requires ε-soft policy: near optimal but never optimal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3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Simple, low variance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i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Off-policy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Evaluate / improve policy different from that used to generate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836293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i="1"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Target policy	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policy to evaluate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836293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i="1"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Behavior policy	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policy for taking actions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836293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More powerful and general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836293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High variance, slower convergence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836293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 learn from non-learning controller or human expert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2391500" y="2412625"/>
            <a:ext cx="140700" cy="15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2595475" y="2632075"/>
            <a:ext cx="91500" cy="187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384725" y="503825"/>
            <a:ext cx="6877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assumption for off-policy learning</a:t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475249" y="1216355"/>
            <a:ext cx="7625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 estimate values under	, all possible actions of	must be taken by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475249" y="2245055"/>
            <a:ext cx="42012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683895" lvl="0" marL="69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must be stochastic in states where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3486449" y="1310625"/>
            <a:ext cx="140700" cy="15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6077250" y="1310625"/>
            <a:ext cx="140700" cy="15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2661710" y="1683162"/>
            <a:ext cx="3820500" cy="391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4766050" y="2288175"/>
            <a:ext cx="1716300" cy="266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919075" y="2279100"/>
            <a:ext cx="114900" cy="236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8147525" y="1233750"/>
            <a:ext cx="114900" cy="236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2311191" y="2767590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2731473" y="2767590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3151755" y="2767590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2311191" y="3196263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2731473" y="3196263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2731473" y="3196263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3151755" y="3196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2311191" y="3624935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2731473" y="3624935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3151755" y="362493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3572037" y="2767590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3572037" y="2767590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3572037" y="3196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3572037" y="3196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3572037" y="362493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3222712" y="3718800"/>
            <a:ext cx="267335" cy="267335"/>
          </a:xfrm>
          <a:custGeom>
            <a:rect b="b" l="l" r="r" t="t"/>
            <a:pathLst>
              <a:path extrusionOk="0" h="267335" w="267335">
                <a:moveTo>
                  <a:pt x="133649" y="267299"/>
                </a:move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8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3222712" y="3718800"/>
            <a:ext cx="267335" cy="267335"/>
          </a:xfrm>
          <a:custGeom>
            <a:rect b="b" l="l" r="r" t="t"/>
            <a:pathLst>
              <a:path extrusionOk="0" h="267335" w="267335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3356362" y="3489750"/>
            <a:ext cx="0" cy="229235"/>
          </a:xfrm>
          <a:custGeom>
            <a:rect b="b" l="l" r="r" t="t"/>
            <a:pathLst>
              <a:path extrusionOk="0" h="229235" w="120000">
                <a:moveTo>
                  <a:pt x="0" y="22904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3340629" y="344652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3340629" y="344652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3490012" y="3852450"/>
            <a:ext cx="238760" cy="0"/>
          </a:xfrm>
          <a:custGeom>
            <a:rect b="b" l="l" r="r" t="t"/>
            <a:pathLst>
              <a:path extrusionOk="0" h="120000" w="238760">
                <a:moveTo>
                  <a:pt x="0" y="0"/>
                </a:moveTo>
                <a:lnTo>
                  <a:pt x="238349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3728362" y="3836717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728362" y="3836717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2949300" y="4188449"/>
            <a:ext cx="405000" cy="469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5151691" y="2767590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5571973" y="2767590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5992255" y="2767590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5151691" y="3196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5571973" y="3196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5571973" y="3196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5992255" y="3196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5151691" y="362493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5571973" y="362493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5992255" y="362493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6412537" y="2767590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6412537" y="2767590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6412537" y="3196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6412537" y="3196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6412537" y="362493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6063212" y="3718800"/>
            <a:ext cx="267335" cy="267335"/>
          </a:xfrm>
          <a:custGeom>
            <a:rect b="b" l="l" r="r" t="t"/>
            <a:pathLst>
              <a:path extrusionOk="0" h="267335" w="267335">
                <a:moveTo>
                  <a:pt x="133649" y="267299"/>
                </a:move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8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6063212" y="3718800"/>
            <a:ext cx="267335" cy="267335"/>
          </a:xfrm>
          <a:custGeom>
            <a:rect b="b" l="l" r="r" t="t"/>
            <a:pathLst>
              <a:path extrusionOk="0" h="267335" w="267335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6196862" y="3489750"/>
            <a:ext cx="0" cy="229235"/>
          </a:xfrm>
          <a:custGeom>
            <a:rect b="b" l="l" r="r" t="t"/>
            <a:pathLst>
              <a:path extrusionOk="0" h="229235" w="120000">
                <a:moveTo>
                  <a:pt x="0" y="22904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6181129" y="344652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6181129" y="344652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6330512" y="3852450"/>
            <a:ext cx="238759" cy="0"/>
          </a:xfrm>
          <a:custGeom>
            <a:rect b="b" l="l" r="r" t="t"/>
            <a:pathLst>
              <a:path extrusionOk="0" h="120000" w="238759">
                <a:moveTo>
                  <a:pt x="0" y="0"/>
                </a:moveTo>
                <a:lnTo>
                  <a:pt x="238349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6568862" y="3836717"/>
            <a:ext cx="43815" cy="31750"/>
          </a:xfrm>
          <a:custGeom>
            <a:rect b="b" l="l" r="r" t="t"/>
            <a:pathLst>
              <a:path extrusionOk="0" h="31750" w="43815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6568862" y="3836717"/>
            <a:ext cx="43815" cy="31750"/>
          </a:xfrm>
          <a:custGeom>
            <a:rect b="b" l="l" r="r" t="t"/>
            <a:pathLst>
              <a:path extrusionOk="0" h="31750" w="43815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5824849" y="3847374"/>
            <a:ext cx="238760" cy="0"/>
          </a:xfrm>
          <a:custGeom>
            <a:rect b="b" l="l" r="r" t="t"/>
            <a:pathLst>
              <a:path extrusionOk="0" h="120000" w="238760">
                <a:moveTo>
                  <a:pt x="0" y="0"/>
                </a:moveTo>
                <a:lnTo>
                  <a:pt x="238349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5781624" y="3831642"/>
            <a:ext cx="43814" cy="31750"/>
          </a:xfrm>
          <a:custGeom>
            <a:rect b="b" l="l" r="r" t="t"/>
            <a:pathLst>
              <a:path extrusionOk="0" h="31750" w="43814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5781624" y="3831642"/>
            <a:ext cx="43814" cy="31750"/>
          </a:xfrm>
          <a:custGeom>
            <a:rect b="b" l="l" r="r" t="t"/>
            <a:pathLst>
              <a:path extrusionOk="0" h="31750" w="43814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5880875" y="4188450"/>
            <a:ext cx="222900" cy="469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Sampling - Crash Course</a:t>
            </a:r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150" y="1121600"/>
            <a:ext cx="5895575" cy="38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Off-Policy Methods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Importance Sampling </a:t>
            </a:r>
            <a:endParaRPr/>
          </a:p>
        </p:txBody>
      </p:sp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311700" y="1792975"/>
            <a:ext cx="8520600" cy="4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Almost all off-policy methods utilize importance sampling, in some fashion, because it is a means of relating two desirable quantities (target, behavior) </a:t>
            </a:r>
            <a:r>
              <a:rPr lang="en" sz="1400"/>
              <a:t>policies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Importance Sampling is particularly well suited for “sample based” algorithms such as Monte Carlo Learning, where sampling is the primary mechanism for learning.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263175" y="13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Off-Policy &amp; Importance Sampling - Intuition 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263175" y="793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policy can be model stochastically. Even deterministic policies are merely stochastic with a probability of 100% chance of occuring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Off-Policy desires to implement a “different” policy to improve the performance of the algorithm, than the policy used explicitly in the “control” sense.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Importance Sampling, allows the user to bridge the “training” policy to the “control” policy by relating the relative weight (or IMPORTANCE) of one policy against the other.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Overview of Importance Sampling </a:t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190350" y="1037150"/>
            <a:ext cx="8763300" cy="3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Importance Sampling is a statistical “Variance Reduction Technique”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Heavily used in applications like Monte Carlo integration for stochastic approximations (Building blocks for Particle Filters / Estimation Algorithms)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Importance Sampling enables faster computation of more reliable outputs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Bridges the gap between the “training” policy and the “control” policy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Comes in many flavors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Ordinary  vs Normalized (standard types of Importance Sampling )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311700" y="445025"/>
            <a:ext cx="865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Integration Problem</a:t>
            </a:r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311713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</a:t>
            </a:r>
            <a:r>
              <a:rPr lang="en"/>
              <a:t>Use Monte Carlo Integration to evaluate some high </a:t>
            </a:r>
            <a:r>
              <a:rPr lang="en"/>
              <a:t>dimensional</a:t>
            </a:r>
            <a:r>
              <a:rPr lang="en"/>
              <a:t> integral which would be prohibitively expensive to compute using standard deterministic “numerical methods”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Suppose y is a vector of high dimension.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150" y="2636925"/>
            <a:ext cx="18097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650" y="2636925"/>
            <a:ext cx="23812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4063" y="4038975"/>
            <a:ext cx="3525181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2950" y="4239950"/>
            <a:ext cx="1303525" cy="3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Sampling - The Problem </a:t>
            </a:r>
            <a:endParaRPr/>
          </a:p>
        </p:txBody>
      </p:sp>
      <p:sp>
        <p:nvSpPr>
          <p:cNvPr id="346" name="Google Shape;346;p33"/>
          <p:cNvSpPr txBox="1"/>
          <p:nvPr>
            <p:ph idx="1" type="body"/>
          </p:nvPr>
        </p:nvSpPr>
        <p:spPr>
          <a:xfrm>
            <a:off x="311700" y="1152475"/>
            <a:ext cx="43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Want to perform MC integration on a PDF which is difficult to randomly sample from but which we can </a:t>
            </a:r>
            <a:r>
              <a:rPr lang="en"/>
              <a:t>evaluate</a:t>
            </a:r>
            <a:r>
              <a:rPr lang="en"/>
              <a:t> at any given point.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exist PDF which we can easily &amp; efficiently sample from. Can we leverage this capability to solve the problem above.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33"/>
          <p:cNvPicPr preferRelativeResize="0"/>
          <p:nvPr/>
        </p:nvPicPr>
        <p:blipFill rotWithShape="1">
          <a:blip r:embed="rId3">
            <a:alphaModFix/>
          </a:blip>
          <a:srcRect b="0" l="0" r="0" t="16971"/>
          <a:stretch/>
        </p:blipFill>
        <p:spPr>
          <a:xfrm>
            <a:off x="4660200" y="1995300"/>
            <a:ext cx="4281275" cy="23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86375" y="196525"/>
            <a:ext cx="3843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86375" y="982050"/>
            <a:ext cx="3663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Method</a:t>
            </a:r>
            <a:r>
              <a:rPr b="1" lang="en"/>
              <a:t>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Computes value functions by successive “complete” iterative sweep through the MDP via one step lookahead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Requires Model</a:t>
            </a:r>
            <a:r>
              <a:rPr b="1" lang="en"/>
              <a:t>:</a:t>
            </a:r>
            <a:r>
              <a:rPr lang="en"/>
              <a:t> (MDP must be known &amp; defined)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Exploration</a:t>
            </a:r>
            <a:r>
              <a:rPr b="1" lang="en"/>
              <a:t>:</a:t>
            </a:r>
            <a:r>
              <a:rPr lang="en"/>
              <a:t> Has no exploration problems since the MDP must be given and DP iteratively evaluates ALL states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/>
              <a:t>Efficiency</a:t>
            </a:r>
            <a:r>
              <a:rPr b="1" lang="en"/>
              <a:t>:</a:t>
            </a:r>
            <a:r>
              <a:rPr lang="en"/>
              <a:t> Computationally ine</a:t>
            </a:r>
            <a:r>
              <a:rPr lang="en"/>
              <a:t>fficient</a:t>
            </a:r>
            <a:r>
              <a:rPr lang="en"/>
              <a:t> due to its exhaustive search methodology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560900" y="196525"/>
            <a:ext cx="406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Methods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60900" y="982050"/>
            <a:ext cx="4062600" cy="3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Method</a:t>
            </a:r>
            <a:r>
              <a:rPr b="1" lang="en"/>
              <a:t>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Generate belief in what the value function is by “Sampling” random trajectories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Model Free</a:t>
            </a:r>
            <a:r>
              <a:rPr b="1" lang="en"/>
              <a:t>: </a:t>
            </a:r>
            <a:r>
              <a:rPr lang="en"/>
              <a:t>The addition of Q’s (action value func) enable Model free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Exploration</a:t>
            </a:r>
            <a:r>
              <a:rPr b="1" lang="en"/>
              <a:t>:</a:t>
            </a:r>
            <a:r>
              <a:rPr lang="en"/>
              <a:t> Due to dependence on </a:t>
            </a:r>
            <a:r>
              <a:rPr lang="en" u="sng"/>
              <a:t>s</a:t>
            </a:r>
            <a:r>
              <a:rPr lang="en" u="sng"/>
              <a:t>ampling</a:t>
            </a:r>
            <a:r>
              <a:rPr lang="en"/>
              <a:t>, exploring becomes an important issue to address 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arenR"/>
            </a:pPr>
            <a:r>
              <a:rPr lang="en"/>
              <a:t>Exploring starts - Learns from starting in new positions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/>
              <a:t>Epsilon</a:t>
            </a:r>
            <a:r>
              <a:rPr lang="en"/>
              <a:t>- Soft </a:t>
            </a:r>
            <a:r>
              <a:rPr lang="en"/>
              <a:t>Policy</a:t>
            </a:r>
            <a:r>
              <a:rPr lang="en"/>
              <a:t> (π(a|s) &gt;0 ∀ a ∈ 𝒜)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/>
              <a:t>Efficiency</a:t>
            </a:r>
            <a:r>
              <a:rPr b="1" lang="en"/>
              <a:t>:</a:t>
            </a:r>
            <a:r>
              <a:rPr lang="en"/>
              <a:t> </a:t>
            </a:r>
            <a:r>
              <a:rPr lang="en"/>
              <a:t>Stochastic</a:t>
            </a:r>
            <a:r>
              <a:rPr lang="en"/>
              <a:t> sampling </a:t>
            </a:r>
            <a:r>
              <a:rPr lang="en" u="sng"/>
              <a:t>can </a:t>
            </a:r>
            <a:r>
              <a:rPr lang="en"/>
              <a:t>be as accurate as desired (n </a:t>
            </a:r>
            <a:r>
              <a:rPr lang="en" sz="1800"/>
              <a:t>⇰ ∞</a:t>
            </a:r>
            <a:r>
              <a:rPr lang="en"/>
              <a:t>), while being an efficient </a:t>
            </a:r>
            <a:r>
              <a:rPr lang="en"/>
              <a:t>approximation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type="title"/>
          </p:nvPr>
        </p:nvSpPr>
        <p:spPr>
          <a:xfrm>
            <a:off x="311700" y="13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Sampling </a:t>
            </a:r>
            <a:endParaRPr/>
          </a:p>
        </p:txBody>
      </p:sp>
      <p:pic>
        <p:nvPicPr>
          <p:cNvPr id="353" name="Google Shape;3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102" y="938664"/>
            <a:ext cx="2308873" cy="6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806" y="1854343"/>
            <a:ext cx="2736361" cy="66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84" y="2964097"/>
            <a:ext cx="2736375" cy="87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0097" y="4067900"/>
            <a:ext cx="2492045" cy="8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6305" y="4067888"/>
            <a:ext cx="1662267" cy="6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1901" y="3273700"/>
            <a:ext cx="1401450" cy="4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384725" y="503825"/>
            <a:ext cx="3376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Sampling</a:t>
            </a:r>
            <a:endParaRPr/>
          </a:p>
        </p:txBody>
      </p:sp>
      <p:sp>
        <p:nvSpPr>
          <p:cNvPr id="364" name="Google Shape;364;p35"/>
          <p:cNvSpPr txBox="1"/>
          <p:nvPr/>
        </p:nvSpPr>
        <p:spPr>
          <a:xfrm>
            <a:off x="475249" y="1176350"/>
            <a:ext cx="78912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Trajectories have different probabilities under different policies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Estimate expected value from one distribution given samples from another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Weight returns by </a:t>
            </a:r>
            <a:r>
              <a:rPr i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importance sampling ratio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3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Relative probability of trajectory occurring under the target and behavior policies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496550" y="2526325"/>
            <a:ext cx="7848600" cy="99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545400" y="3819775"/>
            <a:ext cx="7919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provides us a means to relate our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384725" y="503825"/>
            <a:ext cx="7846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Ordinary Importance Sampling: Zero Bias</a:t>
            </a: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1139400" y="1387502"/>
            <a:ext cx="6865200" cy="294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Sampling - </a:t>
            </a:r>
            <a:r>
              <a:rPr lang="en"/>
              <a:t>Takeaways</a:t>
            </a:r>
            <a:r>
              <a:rPr lang="en"/>
              <a:t> </a:t>
            </a:r>
            <a:endParaRPr/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311700" y="2053525"/>
            <a:ext cx="8520600" cy="25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perform off-policy Monte Carlo RL, take the time to learn what </a:t>
            </a:r>
            <a:r>
              <a:rPr b="1" lang="en" u="sng"/>
              <a:t>Importance Sampling </a:t>
            </a:r>
            <a:r>
              <a:rPr lang="en"/>
              <a:t>is and how it is being applied to the problem of MC Control.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0"/>
            <a:ext cx="61722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84725" y="503825"/>
            <a:ext cx="17241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 vs. DP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75249" y="1176350"/>
            <a:ext cx="54558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i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bootstrapping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Estimates for each state are independent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 estimate the value of a subset of all states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658286" y="3499616"/>
            <a:ext cx="3307500" cy="24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870226" y="4004088"/>
            <a:ext cx="9939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Monte Carlo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6670120" y="2673095"/>
            <a:ext cx="1872600" cy="1211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842459" y="2722116"/>
            <a:ext cx="1590900" cy="1117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786466" y="4004088"/>
            <a:ext cx="1831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Corrections from Last Time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First-Visit/Every-Visit (CORRECTION - Every-Visit, is an easier &amp; more general form which fits in to </a:t>
            </a:r>
            <a:r>
              <a:rPr lang="en"/>
              <a:t>eligibility</a:t>
            </a:r>
            <a:r>
              <a:rPr lang="en"/>
              <a:t> traces &amp; function approximation)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84725" y="503825"/>
            <a:ext cx="3732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Prediction: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475249" y="1162308"/>
            <a:ext cx="71475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More useful if model is not available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3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 determine policy without model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Converges quadratically to	when infinite samples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Need exploration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all state-action pairs need to be visited infinitely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4219550" y="637874"/>
            <a:ext cx="486000" cy="42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1530133" y="2644250"/>
            <a:ext cx="2572200" cy="1924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5088575" y="2644257"/>
            <a:ext cx="2525400" cy="1924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7047900" y="259514"/>
            <a:ext cx="1802400" cy="1383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73025" y="4887520"/>
            <a:ext cx="2851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https://www.youtube.com/watch?v=qaMdN6LS9rA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4725" y="503825"/>
            <a:ext cx="3334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Starts (ES)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75249" y="1176350"/>
            <a:ext cx="5914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Specify state-action pair to start episode 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Cannot be used when learning from actual interactions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3958312" y="2474599"/>
            <a:ext cx="1227300" cy="46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17453" y="3242591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137735" y="3242591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2" y="0"/>
                </a:lnTo>
                <a:lnTo>
                  <a:pt x="420282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558017" y="3242591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717453" y="3671263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1137735" y="3671263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2" y="0"/>
                </a:lnTo>
                <a:lnTo>
                  <a:pt x="420282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1137735" y="3671263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2" y="0"/>
                </a:lnTo>
                <a:lnTo>
                  <a:pt x="420282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1558017" y="3671263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717453" y="4099935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137735" y="4099935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2" y="0"/>
                </a:lnTo>
                <a:lnTo>
                  <a:pt x="420282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1558017" y="4099935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1978299" y="3242591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1978299" y="3242591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1978299" y="3671263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1978299" y="3671263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978299" y="4099935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726778" y="3242591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3147061" y="3242591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567343" y="3242591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726778" y="3671263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147061" y="3671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3147061" y="3671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567343" y="3671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726778" y="4099935"/>
            <a:ext cx="420369" cy="429260"/>
          </a:xfrm>
          <a:custGeom>
            <a:rect b="b" l="l" r="r" t="t"/>
            <a:pathLst>
              <a:path extrusionOk="0" h="429260" w="420369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3147061" y="409993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567343" y="409993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987624" y="3242591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3987624" y="3242591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3987624" y="3671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3987624" y="367126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3987624" y="409993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745429" y="3214441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7165710" y="3214441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585992" y="3214441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6745429" y="364311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7165710" y="364311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7165710" y="364311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7585992" y="364311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6745429" y="407178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7165710" y="407178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7585992" y="407178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8006274" y="3214441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8006274" y="3214441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8006274" y="364311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8006274" y="3643113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2"/>
                </a:lnTo>
                <a:lnTo>
                  <a:pt x="0" y="42867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8006274" y="4071785"/>
            <a:ext cx="420370" cy="429260"/>
          </a:xfrm>
          <a:custGeom>
            <a:rect b="b" l="l" r="r" t="t"/>
            <a:pathLst>
              <a:path extrusionOk="0" h="429260" w="420370">
                <a:moveTo>
                  <a:pt x="0" y="0"/>
                </a:moveTo>
                <a:lnTo>
                  <a:pt x="420281" y="0"/>
                </a:lnTo>
                <a:lnTo>
                  <a:pt x="420281" y="428671"/>
                </a:lnTo>
                <a:lnTo>
                  <a:pt x="0" y="4286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2799475" y="4189824"/>
            <a:ext cx="267335" cy="267335"/>
          </a:xfrm>
          <a:custGeom>
            <a:rect b="b" l="l" r="r" t="t"/>
            <a:pathLst>
              <a:path extrusionOk="0" h="267335" w="267335">
                <a:moveTo>
                  <a:pt x="133649" y="267299"/>
                </a:move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9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799475" y="4189824"/>
            <a:ext cx="267335" cy="267335"/>
          </a:xfrm>
          <a:custGeom>
            <a:rect b="b" l="l" r="r" t="t"/>
            <a:pathLst>
              <a:path extrusionOk="0" h="267335" w="267335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85449" y="4189824"/>
            <a:ext cx="267334" cy="267335"/>
          </a:xfrm>
          <a:custGeom>
            <a:rect b="b" l="l" r="r" t="t"/>
            <a:pathLst>
              <a:path extrusionOk="0" h="267335" w="267334">
                <a:moveTo>
                  <a:pt x="133649" y="267299"/>
                </a:move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9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785449" y="4189824"/>
            <a:ext cx="267334" cy="267335"/>
          </a:xfrm>
          <a:custGeom>
            <a:rect b="b" l="l" r="r" t="t"/>
            <a:pathLst>
              <a:path extrusionOk="0" h="267335" w="267334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820525" y="3751950"/>
            <a:ext cx="267335" cy="267335"/>
          </a:xfrm>
          <a:custGeom>
            <a:rect b="b" l="l" r="r" t="t"/>
            <a:pathLst>
              <a:path extrusionOk="0" h="267335" w="267335">
                <a:moveTo>
                  <a:pt x="133649" y="267299"/>
                </a:move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8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4820525" y="3751950"/>
            <a:ext cx="267335" cy="267335"/>
          </a:xfrm>
          <a:custGeom>
            <a:rect b="b" l="l" r="r" t="t"/>
            <a:pathLst>
              <a:path extrusionOk="0" h="267335" w="267335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7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2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7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6822824" y="3723799"/>
            <a:ext cx="267334" cy="267335"/>
          </a:xfrm>
          <a:custGeom>
            <a:rect b="b" l="l" r="r" t="t"/>
            <a:pathLst>
              <a:path extrusionOk="0" h="267335" w="267334">
                <a:moveTo>
                  <a:pt x="133649" y="267299"/>
                </a:move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59845" y="2591"/>
                </a:lnTo>
                <a:lnTo>
                  <a:pt x="207799" y="22454"/>
                </a:lnTo>
                <a:lnTo>
                  <a:pt x="244845" y="59501"/>
                </a:lnTo>
                <a:lnTo>
                  <a:pt x="264708" y="10745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822824" y="3723799"/>
            <a:ext cx="267334" cy="267335"/>
          </a:xfrm>
          <a:custGeom>
            <a:rect b="b" l="l" r="r" t="t"/>
            <a:pathLst>
              <a:path extrusionOk="0" h="267335" w="267334">
                <a:moveTo>
                  <a:pt x="0" y="133649"/>
                </a:moveTo>
                <a:lnTo>
                  <a:pt x="6813" y="91406"/>
                </a:lnTo>
                <a:lnTo>
                  <a:pt x="25786" y="54717"/>
                </a:lnTo>
                <a:lnTo>
                  <a:pt x="54718" y="25786"/>
                </a:lnTo>
                <a:lnTo>
                  <a:pt x="91406" y="6813"/>
                </a:lnTo>
                <a:lnTo>
                  <a:pt x="133649" y="0"/>
                </a:lnTo>
                <a:lnTo>
                  <a:pt x="184795" y="10173"/>
                </a:lnTo>
                <a:lnTo>
                  <a:pt x="228154" y="39145"/>
                </a:lnTo>
                <a:lnTo>
                  <a:pt x="257126" y="82504"/>
                </a:lnTo>
                <a:lnTo>
                  <a:pt x="267299" y="133649"/>
                </a:lnTo>
                <a:lnTo>
                  <a:pt x="260486" y="175893"/>
                </a:lnTo>
                <a:lnTo>
                  <a:pt x="241513" y="212582"/>
                </a:lnTo>
                <a:lnTo>
                  <a:pt x="212581" y="241513"/>
                </a:lnTo>
                <a:lnTo>
                  <a:pt x="175893" y="260486"/>
                </a:lnTo>
                <a:lnTo>
                  <a:pt x="133649" y="267299"/>
                </a:lnTo>
                <a:lnTo>
                  <a:pt x="91406" y="260486"/>
                </a:lnTo>
                <a:lnTo>
                  <a:pt x="54718" y="241513"/>
                </a:lnTo>
                <a:lnTo>
                  <a:pt x="25786" y="212582"/>
                </a:lnTo>
                <a:lnTo>
                  <a:pt x="6813" y="175893"/>
                </a:lnTo>
                <a:lnTo>
                  <a:pt x="0" y="133649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919100" y="3960774"/>
            <a:ext cx="0" cy="229235"/>
          </a:xfrm>
          <a:custGeom>
            <a:rect b="b" l="l" r="r" t="t"/>
            <a:pathLst>
              <a:path extrusionOk="0" h="229235" w="120000">
                <a:moveTo>
                  <a:pt x="0" y="22904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903367" y="3917549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903367" y="3917549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066775" y="4323474"/>
            <a:ext cx="238760" cy="0"/>
          </a:xfrm>
          <a:custGeom>
            <a:rect b="b" l="l" r="r" t="t"/>
            <a:pathLst>
              <a:path extrusionOk="0" h="120000" w="238760">
                <a:moveTo>
                  <a:pt x="0" y="0"/>
                </a:moveTo>
                <a:lnTo>
                  <a:pt x="238349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3305125" y="4307742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3305125" y="4307742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20"/>
          <p:cNvGraphicFramePr/>
          <p:nvPr/>
        </p:nvGraphicFramePr>
        <p:xfrm>
          <a:off x="4731341" y="3237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{FD20DB64-B041-4C03-9907-EBC121709853}</a:tableStyleId>
              </a:tblPr>
              <a:tblGrid>
                <a:gridCol w="217800"/>
                <a:gridCol w="201925"/>
                <a:gridCol w="419725"/>
                <a:gridCol w="419725"/>
                <a:gridCol w="419725"/>
              </a:tblGrid>
              <a:tr h="3103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428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28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0"/>
          <p:cNvSpPr/>
          <p:nvPr/>
        </p:nvSpPr>
        <p:spPr>
          <a:xfrm>
            <a:off x="4938442" y="350967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938442" y="350967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7090124" y="3857449"/>
            <a:ext cx="238759" cy="0"/>
          </a:xfrm>
          <a:custGeom>
            <a:rect b="b" l="l" r="r" t="t"/>
            <a:pathLst>
              <a:path extrusionOk="0" h="120000" w="238759">
                <a:moveTo>
                  <a:pt x="0" y="0"/>
                </a:moveTo>
                <a:lnTo>
                  <a:pt x="238349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7328475" y="3841717"/>
            <a:ext cx="43815" cy="31750"/>
          </a:xfrm>
          <a:custGeom>
            <a:rect b="b" l="l" r="r" t="t"/>
            <a:pathLst>
              <a:path extrusionOk="0" h="31750" w="43815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7328475" y="3841717"/>
            <a:ext cx="43815" cy="31750"/>
          </a:xfrm>
          <a:custGeom>
            <a:rect b="b" l="l" r="r" t="t"/>
            <a:pathLst>
              <a:path extrusionOk="0" h="31750" w="43815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84725" y="503825"/>
            <a:ext cx="4605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ES Pseudocode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1381012" y="1186512"/>
            <a:ext cx="6365100" cy="343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1863974" y="2883874"/>
            <a:ext cx="2757804" cy="0"/>
          </a:xfrm>
          <a:custGeom>
            <a:rect b="b" l="l" r="r" t="t"/>
            <a:pathLst>
              <a:path extrusionOk="0" h="120000" w="2757804">
                <a:moveTo>
                  <a:pt x="0" y="0"/>
                </a:moveTo>
                <a:lnTo>
                  <a:pt x="27572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2426674" y="4494650"/>
            <a:ext cx="1906270" cy="0"/>
          </a:xfrm>
          <a:custGeom>
            <a:rect b="b" l="l" r="r" t="t"/>
            <a:pathLst>
              <a:path extrusionOk="0" h="120000" w="1906270">
                <a:moveTo>
                  <a:pt x="0" y="0"/>
                </a:moveTo>
                <a:lnTo>
                  <a:pt x="19061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84725" y="503825"/>
            <a:ext cx="2533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ES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475249" y="1176350"/>
            <a:ext cx="72696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Control: approximate optimal policies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Generalized Policy Iteration (GPI)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3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Maintain approximate policy and approximate value function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3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Policy evaluation: Monte Carlo Prediction for </a:t>
            </a:r>
            <a:r>
              <a:rPr b="0" i="1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one episode with start chosen by 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3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Policy Improvement: Greedy selection\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proof of convergence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012062" y="3275250"/>
            <a:ext cx="7119900" cy="39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84725" y="503825"/>
            <a:ext cx="1917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ε-soft Policy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475249" y="1176350"/>
            <a:ext cx="7020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Avoid exploring starts → Add exploration to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i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Soft 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policy: every action has nonzero probability of being selected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75249" y="2559380"/>
            <a:ext cx="4174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i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ε-soft 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policy: every action has at least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5763971" y="2559380"/>
            <a:ext cx="28581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probability of being selected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75249" y="3534033"/>
            <a:ext cx="4896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ex) ε-greedy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3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Select greedily for	probability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3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Select randomly for	probability (including greedy)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3734361" y="1985650"/>
            <a:ext cx="1675200" cy="39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4746350" y="2577517"/>
            <a:ext cx="881100" cy="28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3340399" y="3065250"/>
            <a:ext cx="2463300" cy="572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2823025" y="3931800"/>
            <a:ext cx="517500" cy="234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2901075" y="4228950"/>
            <a:ext cx="105300" cy="172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