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iRY2a3Jhcakxdp15/JIldlFn1I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Made by Andrew Michelmore and Na Ma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rPr lang="en" sz="1200">
                <a:solidFill>
                  <a:schemeClr val="dk1"/>
                </a:solidFill>
                <a:latin typeface="Arial"/>
                <a:ea typeface="Arial"/>
                <a:cs typeface="Arial"/>
                <a:sym typeface="Arial"/>
              </a:rPr>
              <a:t>DQN is consistently and sometimes vastly overoptimistic about the value of the current greedy policy</a:t>
            </a:r>
            <a:endParaRPr/>
          </a:p>
          <a:p>
            <a:pPr indent="-171450" lvl="0" marL="171450" rtl="0" algn="l">
              <a:lnSpc>
                <a:spcPct val="100000"/>
              </a:lnSpc>
              <a:spcBef>
                <a:spcPts val="0"/>
              </a:spcBef>
              <a:spcAft>
                <a:spcPts val="0"/>
              </a:spcAft>
              <a:buSzPts val="1100"/>
              <a:buFont typeface="Arial"/>
              <a:buChar char="•"/>
            </a:pPr>
            <a:r>
              <a:rPr lang="en" sz="1200">
                <a:solidFill>
                  <a:schemeClr val="dk1"/>
                </a:solidFill>
                <a:latin typeface="Arial"/>
                <a:ea typeface="Arial"/>
                <a:cs typeface="Arial"/>
                <a:sym typeface="Arial"/>
              </a:rPr>
              <a:t>Note that the blue straight line is often higher than the orange straight line. This indicates that Double DQN does not just produce more accurate value estimates but also better policies.</a:t>
            </a:r>
            <a:endParaRPr/>
          </a:p>
          <a:p>
            <a:pPr indent="-171450" lvl="0" marL="171450" rtl="0" algn="l">
              <a:lnSpc>
                <a:spcPct val="100000"/>
              </a:lnSpc>
              <a:spcBef>
                <a:spcPts val="0"/>
              </a:spcBef>
              <a:spcAft>
                <a:spcPts val="0"/>
              </a:spcAft>
              <a:buSzPts val="1100"/>
              <a:buFont typeface="Arial"/>
              <a:buChar char="•"/>
            </a:pPr>
            <a:r>
              <a:rPr lang="en" sz="1200">
                <a:solidFill>
                  <a:schemeClr val="dk1"/>
                </a:solidFill>
                <a:latin typeface="Arial"/>
                <a:ea typeface="Arial"/>
                <a:cs typeface="Arial"/>
                <a:sym typeface="Arial"/>
              </a:rPr>
              <a:t>Notice that the increases in value estimates for DQN in the middle plots coincide with decreasing scores in bottom plots. this indicates that the overestimations are harming the quality of the resulting policies.</a:t>
            </a:r>
            <a:endParaRPr/>
          </a:p>
          <a:p>
            <a:pPr indent="-171450" lvl="0" marL="171450" rtl="0" algn="l">
              <a:lnSpc>
                <a:spcPct val="100000"/>
              </a:lnSpc>
              <a:spcBef>
                <a:spcPts val="0"/>
              </a:spcBef>
              <a:spcAft>
                <a:spcPts val="0"/>
              </a:spcAft>
              <a:buSzPts val="1100"/>
              <a:buFont typeface="Arial"/>
              <a:buChar char="•"/>
            </a:pPr>
            <a:r>
              <a:rPr lang="en" sz="1200">
                <a:solidFill>
                  <a:schemeClr val="dk1"/>
                </a:solidFill>
                <a:latin typeface="Arial"/>
                <a:ea typeface="Arial"/>
                <a:cs typeface="Arial"/>
                <a:sym typeface="Arial"/>
              </a:rPr>
              <a:t>If seen in isolation, one might perhaps be tempted to think the observed instability is related to inherent instability problems of off-policy learning with function approximation, However, we see that learning is much more stable with Double DQN, suggesting that the cause for these instabilities is in fact Q learning’s overoptimism. </a:t>
            </a:r>
            <a:endParaRPr/>
          </a:p>
          <a:p>
            <a:pPr indent="-228600" lvl="0" marL="457200" rtl="0" algn="l">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a:p>
            <a:pPr indent="-101600" lvl="0" marL="171450" rtl="0" algn="l">
              <a:lnSpc>
                <a:spcPct val="100000"/>
              </a:lnSpc>
              <a:spcBef>
                <a:spcPts val="0"/>
              </a:spcBef>
              <a:spcAft>
                <a:spcPts val="0"/>
              </a:spcAft>
              <a:buSzPts val="1100"/>
              <a:buFont typeface="Arial"/>
              <a:buNone/>
            </a:pPr>
            <a:r>
              <a:t/>
            </a:r>
            <a:endParaRPr sz="1200">
              <a:solidFill>
                <a:schemeClr val="dk1"/>
              </a:solidFill>
              <a:latin typeface="Arial"/>
              <a:ea typeface="Arial"/>
              <a:cs typeface="Arial"/>
              <a:sym typeface="Arial"/>
            </a:endParaRPr>
          </a:p>
          <a:p>
            <a:pPr indent="-101600" lvl="0" marL="171450" rtl="0" algn="l">
              <a:lnSpc>
                <a:spcPct val="100000"/>
              </a:lnSpc>
              <a:spcBef>
                <a:spcPts val="0"/>
              </a:spcBef>
              <a:spcAft>
                <a:spcPts val="0"/>
              </a:spcAft>
              <a:buSzPts val="1100"/>
              <a:buFont typeface="Arial"/>
              <a:buNone/>
            </a:pPr>
            <a:r>
              <a:t/>
            </a:r>
            <a:endParaRPr sz="1200">
              <a:solidFill>
                <a:schemeClr val="dk1"/>
              </a:solidFill>
              <a:latin typeface="Arial"/>
              <a:ea typeface="Arial"/>
              <a:cs typeface="Arial"/>
              <a:sym typeface="Arial"/>
            </a:endParaRPr>
          </a:p>
          <a:p>
            <a:pPr indent="-228600" lvl="0" marL="457200" rtl="0" algn="l">
              <a:lnSpc>
                <a:spcPct val="100000"/>
              </a:lnSpc>
              <a:spcBef>
                <a:spcPts val="0"/>
              </a:spcBef>
              <a:spcAft>
                <a:spcPts val="0"/>
              </a:spcAft>
              <a:buSzPts val="1100"/>
              <a:buNone/>
            </a:pPr>
            <a:r>
              <a:t/>
            </a:r>
            <a:endParaRPr/>
          </a:p>
        </p:txBody>
      </p:sp>
      <p:sp>
        <p:nvSpPr>
          <p:cNvPr id="153" name="Google Shape;153;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75" name="Google Shape;175;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2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xiv.org/abs/1509.06461" TargetMode="External"/><Relationship Id="rId4" Type="http://schemas.openxmlformats.org/officeDocument/2006/relationships/hyperlink" Target="http://www0.cs.ucl.ac.uk/staff/d.silver/web/Teaching_files/FA.pdf" TargetMode="External"/><Relationship Id="rId5" Type="http://schemas.openxmlformats.org/officeDocument/2006/relationships/hyperlink" Target="https://www.freecodecamp.org/news/want-to-know-how-deep-learning-works-heres-a-quick-guide-for-everyone-1aedeca8807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Ukrainian_Ye" TargetMode="External"/><Relationship Id="rId4" Type="http://schemas.openxmlformats.org/officeDocument/2006/relationships/hyperlink" Target="https://en.wikipedia.org/wiki/Ukrainian_Ye" TargetMode="External"/><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600"/>
              <a:t>Deep Reinforcement Learning with Double Q-learning</a:t>
            </a:r>
            <a:endParaRPr sz="3600"/>
          </a:p>
        </p:txBody>
      </p:sp>
      <p:sp>
        <p:nvSpPr>
          <p:cNvPr id="61" name="Google Shape;61;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Hado van Hasselt and Arthur Guez and David Silver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Theorem 1</a:t>
            </a:r>
            <a:endParaRPr/>
          </a:p>
        </p:txBody>
      </p:sp>
      <p:sp>
        <p:nvSpPr>
          <p:cNvPr id="133" name="Google Shape;13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are in a state where the optimal action values are all equal.</a:t>
            </a:r>
            <a:br>
              <a:rPr lang="en"/>
            </a:br>
            <a:r>
              <a:rPr lang="en"/>
              <a:t>However the current action values are not all equal</a:t>
            </a:r>
            <a:endParaRPr/>
          </a:p>
          <a:p>
            <a:pPr indent="0" lvl="0" marL="0" rtl="0" algn="l">
              <a:lnSpc>
                <a:spcPct val="115000"/>
              </a:lnSpc>
              <a:spcBef>
                <a:spcPts val="1600"/>
              </a:spcBef>
              <a:spcAft>
                <a:spcPts val="0"/>
              </a:spcAft>
              <a:buSzPts val="1800"/>
              <a:buNone/>
            </a:pPr>
            <a:br>
              <a:rPr lang="en"/>
            </a:br>
            <a:r>
              <a:rPr lang="en"/>
              <a:t>(Though they are unbiased such that)</a:t>
            </a:r>
            <a:endParaRPr/>
          </a:p>
          <a:p>
            <a:pPr indent="0" lvl="0" marL="0" rtl="0" algn="l">
              <a:lnSpc>
                <a:spcPct val="115000"/>
              </a:lnSpc>
              <a:spcBef>
                <a:spcPts val="1600"/>
              </a:spcBef>
              <a:spcAft>
                <a:spcPts val="1600"/>
              </a:spcAft>
              <a:buSzPts val="1800"/>
              <a:buNone/>
            </a:pPr>
            <a:br>
              <a:rPr lang="en"/>
            </a:br>
            <a:r>
              <a:rPr lang="en"/>
              <a:t>Under these conditions the bootstrap overestimate has a lower bound of</a:t>
            </a:r>
            <a:endParaRPr/>
          </a:p>
        </p:txBody>
      </p:sp>
      <p:pic>
        <p:nvPicPr>
          <p:cNvPr id="134" name="Google Shape;134;p10"/>
          <p:cNvPicPr preferRelativeResize="0"/>
          <p:nvPr/>
        </p:nvPicPr>
        <p:blipFill rotWithShape="1">
          <a:blip r:embed="rId3">
            <a:alphaModFix/>
          </a:blip>
          <a:srcRect b="0" l="0" r="0" t="0"/>
          <a:stretch/>
        </p:blipFill>
        <p:spPr>
          <a:xfrm>
            <a:off x="2267500" y="1841825"/>
            <a:ext cx="4609000" cy="482850"/>
          </a:xfrm>
          <a:prstGeom prst="rect">
            <a:avLst/>
          </a:prstGeom>
          <a:noFill/>
          <a:ln>
            <a:noFill/>
          </a:ln>
        </p:spPr>
      </p:pic>
      <p:pic>
        <p:nvPicPr>
          <p:cNvPr id="135" name="Google Shape;135;p10"/>
          <p:cNvPicPr preferRelativeResize="0"/>
          <p:nvPr/>
        </p:nvPicPr>
        <p:blipFill rotWithShape="1">
          <a:blip r:embed="rId4">
            <a:alphaModFix/>
          </a:blip>
          <a:srcRect b="0" l="0" r="645" t="0"/>
          <a:stretch/>
        </p:blipFill>
        <p:spPr>
          <a:xfrm>
            <a:off x="2453612" y="2641825"/>
            <a:ext cx="4236767" cy="482850"/>
          </a:xfrm>
          <a:prstGeom prst="rect">
            <a:avLst/>
          </a:prstGeom>
          <a:noFill/>
          <a:ln>
            <a:noFill/>
          </a:ln>
        </p:spPr>
      </p:pic>
      <p:pic>
        <p:nvPicPr>
          <p:cNvPr id="136" name="Google Shape;136;p10"/>
          <p:cNvPicPr preferRelativeResize="0"/>
          <p:nvPr/>
        </p:nvPicPr>
        <p:blipFill rotWithShape="1">
          <a:blip r:embed="rId5">
            <a:alphaModFix/>
          </a:blip>
          <a:srcRect b="0" l="0" r="822" t="0"/>
          <a:stretch/>
        </p:blipFill>
        <p:spPr>
          <a:xfrm>
            <a:off x="2079650" y="3586950"/>
            <a:ext cx="4943624" cy="69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Q-Learning and Function Approximation Errors</a:t>
            </a:r>
            <a:endParaRPr/>
          </a:p>
        </p:txBody>
      </p:sp>
      <p:sp>
        <p:nvSpPr>
          <p:cNvPr id="142" name="Google Shape;14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If you are lacking data in some areas of the state space Q-Learning is likely to overestimate these areas</a:t>
            </a:r>
            <a:endParaRPr/>
          </a:p>
        </p:txBody>
      </p:sp>
      <p:pic>
        <p:nvPicPr>
          <p:cNvPr id="143" name="Google Shape;143;p11"/>
          <p:cNvPicPr preferRelativeResize="0"/>
          <p:nvPr/>
        </p:nvPicPr>
        <p:blipFill rotWithShape="1">
          <a:blip r:embed="rId3">
            <a:alphaModFix/>
          </a:blip>
          <a:srcRect b="0" l="0" r="0" t="0"/>
          <a:stretch/>
        </p:blipFill>
        <p:spPr>
          <a:xfrm>
            <a:off x="1064063" y="1929924"/>
            <a:ext cx="7015873" cy="296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Empirical results</a:t>
            </a:r>
            <a:endParaRPr/>
          </a:p>
        </p:txBody>
      </p:sp>
      <p:sp>
        <p:nvSpPr>
          <p:cNvPr id="149" name="Google Shape;14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Analyze the overestimations of DQN and show that Double DQN improves over DQN both in terms of value accuracy and in terms of policy quality</a:t>
            </a:r>
            <a:endParaRPr/>
          </a:p>
          <a:p>
            <a:pPr indent="-342900" lvl="0" marL="457200" rtl="0" algn="l">
              <a:lnSpc>
                <a:spcPct val="115000"/>
              </a:lnSpc>
              <a:spcBef>
                <a:spcPts val="0"/>
              </a:spcBef>
              <a:spcAft>
                <a:spcPts val="0"/>
              </a:spcAft>
              <a:buSzPts val="1800"/>
              <a:buChar char="●"/>
            </a:pPr>
            <a:r>
              <a:rPr lang="en"/>
              <a:t>To test the robustness of the approach, additionally evaluate the algorithms with random starts generated from expert human trajectories.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328613" y="-79772"/>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 on overoptimism</a:t>
            </a:r>
            <a:endParaRPr/>
          </a:p>
        </p:txBody>
      </p:sp>
      <p:pic>
        <p:nvPicPr>
          <p:cNvPr id="156" name="Google Shape;156;p13"/>
          <p:cNvPicPr preferRelativeResize="0"/>
          <p:nvPr/>
        </p:nvPicPr>
        <p:blipFill rotWithShape="1">
          <a:blip r:embed="rId3">
            <a:alphaModFix/>
          </a:blip>
          <a:srcRect b="0" l="0" r="0" t="0"/>
          <a:stretch/>
        </p:blipFill>
        <p:spPr>
          <a:xfrm>
            <a:off x="1127513" y="621507"/>
            <a:ext cx="6888975" cy="45219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Quality of the learned policies</a:t>
            </a:r>
            <a:endParaRPr/>
          </a:p>
        </p:txBody>
      </p:sp>
      <p:sp>
        <p:nvSpPr>
          <p:cNvPr id="162" name="Google Shape;1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sz="1665"/>
              <a:t>Overoptimism does not always adversely affect the quality of the learned policy. Nevertheless, reducing overestimations can significantly benefit the stability of learning.</a:t>
            </a:r>
            <a:endParaRPr/>
          </a:p>
          <a:p>
            <a:pPr indent="-342900" lvl="0" marL="457200" rtl="0" algn="l">
              <a:lnSpc>
                <a:spcPct val="105000"/>
              </a:lnSpc>
              <a:spcBef>
                <a:spcPts val="0"/>
              </a:spcBef>
              <a:spcAft>
                <a:spcPts val="0"/>
              </a:spcAft>
              <a:buSzPts val="1800"/>
              <a:buChar char="●"/>
            </a:pPr>
            <a:r>
              <a:rPr lang="en" sz="1665"/>
              <a:t>Assess more generally how much Double DQN helps in terms of policy quality by evaluating on all 49 games.</a:t>
            </a:r>
            <a:endParaRPr/>
          </a:p>
          <a:p>
            <a:pPr indent="-342900" lvl="0" marL="457200" rtl="0" algn="l">
              <a:lnSpc>
                <a:spcPct val="105000"/>
              </a:lnSpc>
              <a:spcBef>
                <a:spcPts val="0"/>
              </a:spcBef>
              <a:spcAft>
                <a:spcPts val="0"/>
              </a:spcAft>
              <a:buSzPts val="1800"/>
              <a:buChar char="●"/>
            </a:pPr>
            <a:r>
              <a:rPr lang="en" sz="1665"/>
              <a:t>Each evaluation episode starts by executing a special no-op action that does not affect the environment up to 30 times, to provide different starting points for the agent. </a:t>
            </a:r>
            <a:endParaRPr/>
          </a:p>
          <a:p>
            <a:pPr indent="-342900" lvl="0" marL="457200" rtl="0" algn="l">
              <a:lnSpc>
                <a:spcPct val="105000"/>
              </a:lnSpc>
              <a:spcBef>
                <a:spcPts val="0"/>
              </a:spcBef>
              <a:spcAft>
                <a:spcPts val="0"/>
              </a:spcAft>
              <a:buSzPts val="1800"/>
              <a:buChar char="●"/>
            </a:pPr>
            <a:r>
              <a:rPr lang="en" sz="1665"/>
              <a:t>Double DQN used the exact same hyper-parameters as for DQN, to allow for a controlled experiment focused just on reducing overestimations. </a:t>
            </a:r>
            <a:endParaRPr/>
          </a:p>
          <a:p>
            <a:pPr indent="-342900" lvl="0" marL="457200" rtl="0" algn="l">
              <a:lnSpc>
                <a:spcPct val="105000"/>
              </a:lnSpc>
              <a:spcBef>
                <a:spcPts val="0"/>
              </a:spcBef>
              <a:spcAft>
                <a:spcPts val="0"/>
              </a:spcAft>
              <a:buSzPts val="1800"/>
              <a:buChar char="●"/>
            </a:pPr>
            <a:r>
              <a:rPr lang="en" sz="1665"/>
              <a:t>The scores are averaged over 100 episodes. </a:t>
            </a:r>
            <a:endParaRPr/>
          </a:p>
          <a:p>
            <a:pPr indent="-228600" lvl="0" marL="457200" rtl="0" algn="l">
              <a:lnSpc>
                <a:spcPct val="105000"/>
              </a:lnSpc>
              <a:spcBef>
                <a:spcPts val="0"/>
              </a:spcBef>
              <a:spcAft>
                <a:spcPts val="0"/>
              </a:spcAft>
              <a:buSzPts val="1800"/>
              <a:buNone/>
            </a:pPr>
            <a:r>
              <a:t/>
            </a:r>
            <a:endParaRPr sz="1665"/>
          </a:p>
        </p:txBody>
      </p:sp>
      <p:pic>
        <p:nvPicPr>
          <p:cNvPr id="163" name="Google Shape;163;p14"/>
          <p:cNvPicPr preferRelativeResize="0"/>
          <p:nvPr/>
        </p:nvPicPr>
        <p:blipFill rotWithShape="1">
          <a:blip r:embed="rId3">
            <a:alphaModFix/>
          </a:blip>
          <a:srcRect b="0" l="0" r="0" t="0"/>
          <a:stretch/>
        </p:blipFill>
        <p:spPr>
          <a:xfrm>
            <a:off x="5272087" y="4118372"/>
            <a:ext cx="859036" cy="2643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Quality of the learned policies</a:t>
            </a:r>
            <a:endParaRPr/>
          </a:p>
        </p:txBody>
      </p:sp>
      <p:pic>
        <p:nvPicPr>
          <p:cNvPr id="169" name="Google Shape;169;p15"/>
          <p:cNvPicPr preferRelativeResize="0"/>
          <p:nvPr>
            <p:ph idx="1" type="body"/>
          </p:nvPr>
        </p:nvPicPr>
        <p:blipFill rotWithShape="1">
          <a:blip r:embed="rId3">
            <a:alphaModFix/>
          </a:blip>
          <a:srcRect b="0" l="0" r="0" t="0"/>
          <a:stretch/>
        </p:blipFill>
        <p:spPr>
          <a:xfrm>
            <a:off x="1976438" y="2709846"/>
            <a:ext cx="5191125" cy="1495425"/>
          </a:xfrm>
          <a:prstGeom prst="rect">
            <a:avLst/>
          </a:prstGeom>
          <a:noFill/>
          <a:ln>
            <a:noFill/>
          </a:ln>
        </p:spPr>
      </p:pic>
      <p:pic>
        <p:nvPicPr>
          <p:cNvPr id="170" name="Google Shape;170;p15"/>
          <p:cNvPicPr preferRelativeResize="0"/>
          <p:nvPr/>
        </p:nvPicPr>
        <p:blipFill rotWithShape="1">
          <a:blip r:embed="rId4">
            <a:alphaModFix/>
          </a:blip>
          <a:srcRect b="0" l="0" r="0" t="0"/>
          <a:stretch/>
        </p:blipFill>
        <p:spPr>
          <a:xfrm>
            <a:off x="2581870" y="1791702"/>
            <a:ext cx="3819525" cy="695325"/>
          </a:xfrm>
          <a:prstGeom prst="rect">
            <a:avLst/>
          </a:prstGeom>
          <a:noFill/>
          <a:ln>
            <a:noFill/>
          </a:ln>
        </p:spPr>
      </p:pic>
      <p:sp>
        <p:nvSpPr>
          <p:cNvPr id="171" name="Google Shape;171;p15"/>
          <p:cNvSpPr/>
          <p:nvPr/>
        </p:nvSpPr>
        <p:spPr>
          <a:xfrm>
            <a:off x="807243" y="1215250"/>
            <a:ext cx="770810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To obtain summary statistics across games, we normalize the score for each game as follows: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Robustness to Human starts</a:t>
            </a:r>
            <a:endParaRPr/>
          </a:p>
        </p:txBody>
      </p:sp>
      <p:pic>
        <p:nvPicPr>
          <p:cNvPr id="178" name="Google Shape;178;p16"/>
          <p:cNvPicPr preferRelativeResize="0"/>
          <p:nvPr/>
        </p:nvPicPr>
        <p:blipFill>
          <a:blip r:embed="rId3">
            <a:alphaModFix/>
          </a:blip>
          <a:stretch>
            <a:fillRect/>
          </a:stretch>
        </p:blipFill>
        <p:spPr>
          <a:xfrm>
            <a:off x="722925" y="1017725"/>
            <a:ext cx="7493402"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Robustness to Human starts</a:t>
            </a:r>
            <a:endParaRPr/>
          </a:p>
        </p:txBody>
      </p:sp>
      <p:sp>
        <p:nvSpPr>
          <p:cNvPr id="184" name="Google Shape;184;p17"/>
          <p:cNvSpPr txBox="1"/>
          <p:nvPr>
            <p:ph idx="1" type="body"/>
          </p:nvPr>
        </p:nvSpPr>
        <p:spPr>
          <a:xfrm>
            <a:off x="628650" y="1369219"/>
            <a:ext cx="5157788" cy="3263504"/>
          </a:xfrm>
          <a:prstGeom prst="rect">
            <a:avLst/>
          </a:prstGeom>
          <a:noFill/>
          <a:ln>
            <a:noFill/>
          </a:ln>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sz="1530"/>
              <a:t>On several games the improvements from DQN to Double DQN are striking, in some cases bringing scores much closer to human, or even surpassing these.</a:t>
            </a:r>
            <a:endParaRPr/>
          </a:p>
          <a:p>
            <a:pPr indent="-342900" lvl="0" marL="457200" rtl="0" algn="l">
              <a:lnSpc>
                <a:spcPct val="105000"/>
              </a:lnSpc>
              <a:spcBef>
                <a:spcPts val="0"/>
              </a:spcBef>
              <a:spcAft>
                <a:spcPts val="0"/>
              </a:spcAft>
              <a:buSzPts val="1800"/>
              <a:buChar char="●"/>
            </a:pPr>
            <a:r>
              <a:rPr lang="en" sz="1530"/>
              <a:t>Double DQN appears more robust to this more challenging evaluation, suggesting that appropriate generalizations occur and that the found solutions do not exploit the determinism of the environments.</a:t>
            </a:r>
            <a:endParaRPr/>
          </a:p>
          <a:p>
            <a:pPr indent="-342900" lvl="0" marL="457200" rtl="0" algn="l">
              <a:lnSpc>
                <a:spcPct val="105000"/>
              </a:lnSpc>
              <a:spcBef>
                <a:spcPts val="0"/>
              </a:spcBef>
              <a:spcAft>
                <a:spcPts val="0"/>
              </a:spcAft>
              <a:buSzPts val="1800"/>
              <a:buChar char="●"/>
            </a:pPr>
            <a:r>
              <a:rPr lang="en" sz="1530"/>
              <a:t>This is appealing, as it indicates progress towards finding general solutions rather than a deterministic sequence of steps that would be less robust.</a:t>
            </a:r>
            <a:endParaRPr/>
          </a:p>
          <a:p>
            <a:pPr indent="-228600" lvl="0" marL="457200" rtl="0" algn="l">
              <a:lnSpc>
                <a:spcPct val="105000"/>
              </a:lnSpc>
              <a:spcBef>
                <a:spcPts val="0"/>
              </a:spcBef>
              <a:spcAft>
                <a:spcPts val="0"/>
              </a:spcAft>
              <a:buSzPts val="1800"/>
              <a:buNone/>
            </a:pPr>
            <a:r>
              <a:t/>
            </a:r>
            <a:endParaRPr sz="1530"/>
          </a:p>
          <a:p>
            <a:pPr indent="-228600" lvl="0" marL="457200" rtl="0" algn="l">
              <a:lnSpc>
                <a:spcPct val="105000"/>
              </a:lnSpc>
              <a:spcBef>
                <a:spcPts val="0"/>
              </a:spcBef>
              <a:spcAft>
                <a:spcPts val="0"/>
              </a:spcAft>
              <a:buSzPts val="1800"/>
              <a:buNone/>
            </a:pPr>
            <a:r>
              <a:t/>
            </a:r>
            <a:endParaRPr sz="1530"/>
          </a:p>
        </p:txBody>
      </p:sp>
      <p:pic>
        <p:nvPicPr>
          <p:cNvPr id="185" name="Google Shape;185;p17"/>
          <p:cNvPicPr preferRelativeResize="0"/>
          <p:nvPr/>
        </p:nvPicPr>
        <p:blipFill rotWithShape="1">
          <a:blip r:embed="rId3">
            <a:alphaModFix/>
          </a:blip>
          <a:srcRect b="0" l="0" r="0" t="0"/>
          <a:stretch/>
        </p:blipFill>
        <p:spPr>
          <a:xfrm>
            <a:off x="6064547" y="0"/>
            <a:ext cx="2897288"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Discussion</a:t>
            </a:r>
            <a:br>
              <a:rPr lang="en"/>
            </a:br>
            <a:endParaRPr/>
          </a:p>
        </p:txBody>
      </p:sp>
      <p:sp>
        <p:nvSpPr>
          <p:cNvPr id="191" name="Google Shape;19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a:t>Shown why Q-learning can be overoptimistic in large-scale problems, due to the inherent estimation errors of learning. </a:t>
            </a:r>
            <a:endParaRPr/>
          </a:p>
          <a:p>
            <a:pPr indent="-342900" lvl="0" marL="457200" rtl="0" algn="l">
              <a:lnSpc>
                <a:spcPct val="105000"/>
              </a:lnSpc>
              <a:spcBef>
                <a:spcPts val="0"/>
              </a:spcBef>
              <a:spcAft>
                <a:spcPts val="0"/>
              </a:spcAft>
              <a:buSzPts val="1800"/>
              <a:buChar char="●"/>
            </a:pPr>
            <a:r>
              <a:rPr lang="en"/>
              <a:t>Analyzed the value estimates on Atari games we have shown that these overestimations are more common and severe in practice than previously acknowledged. </a:t>
            </a:r>
            <a:endParaRPr/>
          </a:p>
          <a:p>
            <a:pPr indent="-342900" lvl="0" marL="457200" rtl="0" algn="l">
              <a:lnSpc>
                <a:spcPct val="105000"/>
              </a:lnSpc>
              <a:spcBef>
                <a:spcPts val="0"/>
              </a:spcBef>
              <a:spcAft>
                <a:spcPts val="0"/>
              </a:spcAft>
              <a:buSzPts val="1800"/>
              <a:buChar char="●"/>
            </a:pPr>
            <a:r>
              <a:rPr lang="en"/>
              <a:t>Shown that Double Q-learning can be used at scale to successfully reduce overoptimism, resulting in more stable and reliable learning.</a:t>
            </a:r>
            <a:endParaRPr/>
          </a:p>
          <a:p>
            <a:pPr indent="-342900" lvl="0" marL="457200" rtl="0" algn="l">
              <a:lnSpc>
                <a:spcPct val="105000"/>
              </a:lnSpc>
              <a:spcBef>
                <a:spcPts val="0"/>
              </a:spcBef>
              <a:spcAft>
                <a:spcPts val="0"/>
              </a:spcAft>
              <a:buSzPts val="1800"/>
              <a:buChar char="●"/>
            </a:pPr>
            <a:r>
              <a:rPr lang="en"/>
              <a:t>Proposed Double DQN, that uses the existing architecture and deep neural network of the DQN algorithm without requiring additional networks or parameters. </a:t>
            </a:r>
            <a:endParaRPr/>
          </a:p>
          <a:p>
            <a:pPr indent="-342900" lvl="0" marL="457200" rtl="0" algn="l">
              <a:lnSpc>
                <a:spcPct val="105000"/>
              </a:lnSpc>
              <a:spcBef>
                <a:spcPts val="0"/>
              </a:spcBef>
              <a:spcAft>
                <a:spcPts val="0"/>
              </a:spcAft>
              <a:buSzPts val="1800"/>
              <a:buChar char="●"/>
            </a:pPr>
            <a:r>
              <a:rPr lang="en"/>
              <a:t>Shown that Double DQN finds better policies.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Refrences</a:t>
            </a:r>
            <a:endParaRPr/>
          </a:p>
        </p:txBody>
      </p:sp>
      <p:sp>
        <p:nvSpPr>
          <p:cNvPr id="197" name="Google Shape;1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u="sng">
                <a:solidFill>
                  <a:schemeClr val="hlink"/>
                </a:solidFill>
                <a:hlinkClick r:id="rId3"/>
              </a:rPr>
              <a:t>https://arxiv.org/abs/1509.06461</a:t>
            </a:r>
            <a:endParaRPr sz="1200"/>
          </a:p>
          <a:p>
            <a:pPr indent="0" lvl="0" marL="0" rtl="0" algn="l">
              <a:lnSpc>
                <a:spcPct val="115000"/>
              </a:lnSpc>
              <a:spcBef>
                <a:spcPts val="1600"/>
              </a:spcBef>
              <a:spcAft>
                <a:spcPts val="0"/>
              </a:spcAft>
              <a:buSzPts val="1800"/>
              <a:buNone/>
            </a:pPr>
            <a:r>
              <a:rPr lang="en" sz="1100" u="sng">
                <a:solidFill>
                  <a:schemeClr val="hlink"/>
                </a:solidFill>
                <a:hlinkClick r:id="rId4"/>
              </a:rPr>
              <a:t>http://www0.cs.ucl.ac.uk/staff/d.silver/web/Teaching_files/FA.pdf</a:t>
            </a:r>
            <a:endParaRPr sz="1200"/>
          </a:p>
          <a:p>
            <a:pPr indent="0" lvl="0" marL="0" rtl="0" algn="l">
              <a:lnSpc>
                <a:spcPct val="115000"/>
              </a:lnSpc>
              <a:spcBef>
                <a:spcPts val="1600"/>
              </a:spcBef>
              <a:spcAft>
                <a:spcPts val="0"/>
              </a:spcAft>
              <a:buSzPts val="1800"/>
              <a:buNone/>
            </a:pPr>
            <a:r>
              <a:rPr lang="en" sz="1100" u="sng">
                <a:solidFill>
                  <a:schemeClr val="hlink"/>
                </a:solidFill>
                <a:hlinkClick r:id="rId5"/>
              </a:rPr>
              <a:t>https://www.freecodecamp.org/news/want-to-know-how-deep-learning-works-heres-a-quick-guide-for-everyone-1aedeca88076/</a:t>
            </a:r>
            <a:endParaRPr sz="1200"/>
          </a:p>
          <a:p>
            <a:pPr indent="0" lvl="0" marL="0" rtl="0" algn="l">
              <a:lnSpc>
                <a:spcPct val="115000"/>
              </a:lnSpc>
              <a:spcBef>
                <a:spcPts val="1600"/>
              </a:spcBef>
              <a:spcAft>
                <a:spcPts val="1600"/>
              </a:spcAft>
              <a:buSzPts val="1800"/>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Function Approximation </a:t>
            </a:r>
            <a:endParaRPr/>
          </a:p>
        </p:txBody>
      </p:sp>
      <p:sp>
        <p:nvSpPr>
          <p:cNvPr id="67" name="Google Shape;6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Weighted linear combination of features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a:p>
        </p:txBody>
      </p:sp>
      <p:pic>
        <p:nvPicPr>
          <p:cNvPr id="68" name="Google Shape;68;p2"/>
          <p:cNvPicPr preferRelativeResize="0"/>
          <p:nvPr/>
        </p:nvPicPr>
        <p:blipFill rotWithShape="1">
          <a:blip r:embed="rId3">
            <a:alphaModFix/>
          </a:blip>
          <a:srcRect b="0" l="0" r="0" t="0"/>
          <a:stretch/>
        </p:blipFill>
        <p:spPr>
          <a:xfrm>
            <a:off x="989388" y="2268200"/>
            <a:ext cx="3543225" cy="1184950"/>
          </a:xfrm>
          <a:prstGeom prst="rect">
            <a:avLst/>
          </a:prstGeom>
          <a:noFill/>
          <a:ln>
            <a:noFill/>
          </a:ln>
        </p:spPr>
      </p:pic>
      <p:pic>
        <p:nvPicPr>
          <p:cNvPr id="69" name="Google Shape;69;p2"/>
          <p:cNvPicPr preferRelativeResize="0"/>
          <p:nvPr/>
        </p:nvPicPr>
        <p:blipFill rotWithShape="1">
          <a:blip r:embed="rId4">
            <a:alphaModFix/>
          </a:blip>
          <a:srcRect b="0" l="0" r="0" t="0"/>
          <a:stretch/>
        </p:blipFill>
        <p:spPr>
          <a:xfrm>
            <a:off x="5090550" y="1288314"/>
            <a:ext cx="3517075" cy="302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Features</a:t>
            </a: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Feature vector</a:t>
            </a:r>
            <a:endParaRPr/>
          </a:p>
          <a:p>
            <a:pPr indent="-317500" lvl="0" marL="457200" rtl="0" algn="l">
              <a:lnSpc>
                <a:spcPct val="115000"/>
              </a:lnSpc>
              <a:spcBef>
                <a:spcPts val="1600"/>
              </a:spcBef>
              <a:spcAft>
                <a:spcPts val="0"/>
              </a:spcAft>
              <a:buSzPts val="1400"/>
              <a:buChar char="●"/>
            </a:pPr>
            <a:r>
              <a:rPr lang="en" sz="1400"/>
              <a:t>Distance from points of interest</a:t>
            </a:r>
            <a:endParaRPr sz="1400"/>
          </a:p>
          <a:p>
            <a:pPr indent="-317500" lvl="0" marL="457200" rtl="0" algn="l">
              <a:lnSpc>
                <a:spcPct val="115000"/>
              </a:lnSpc>
              <a:spcBef>
                <a:spcPts val="0"/>
              </a:spcBef>
              <a:spcAft>
                <a:spcPts val="0"/>
              </a:spcAft>
              <a:buSzPts val="1400"/>
              <a:buChar char="●"/>
            </a:pPr>
            <a:r>
              <a:rPr lang="en" sz="1400"/>
              <a:t>Word count in spam filter</a:t>
            </a:r>
            <a:endParaRPr sz="14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1600"/>
              </a:spcAft>
              <a:buSzPts val="1800"/>
              <a:buNone/>
            </a:pPr>
            <a:r>
              <a:rPr lang="en"/>
              <a:t>Linear value function approximation</a:t>
            </a:r>
            <a:endParaRPr/>
          </a:p>
        </p:txBody>
      </p:sp>
      <p:pic>
        <p:nvPicPr>
          <p:cNvPr id="76" name="Google Shape;76;p3"/>
          <p:cNvPicPr preferRelativeResize="0"/>
          <p:nvPr/>
        </p:nvPicPr>
        <p:blipFill rotWithShape="1">
          <a:blip r:embed="rId3">
            <a:alphaModFix/>
          </a:blip>
          <a:srcRect b="7696" l="13223" r="0" t="0"/>
          <a:stretch/>
        </p:blipFill>
        <p:spPr>
          <a:xfrm>
            <a:off x="3626350" y="1189650"/>
            <a:ext cx="2231451" cy="1304400"/>
          </a:xfrm>
          <a:prstGeom prst="rect">
            <a:avLst/>
          </a:prstGeom>
          <a:noFill/>
          <a:ln>
            <a:noFill/>
          </a:ln>
        </p:spPr>
      </p:pic>
      <p:pic>
        <p:nvPicPr>
          <p:cNvPr id="77" name="Google Shape;77;p3"/>
          <p:cNvPicPr preferRelativeResize="0"/>
          <p:nvPr/>
        </p:nvPicPr>
        <p:blipFill rotWithShape="1">
          <a:blip r:embed="rId4">
            <a:alphaModFix/>
          </a:blip>
          <a:srcRect b="0" l="0" r="0" t="0"/>
          <a:stretch/>
        </p:blipFill>
        <p:spPr>
          <a:xfrm>
            <a:off x="2474622" y="3128699"/>
            <a:ext cx="4534900" cy="96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Stochastic Gradient Descent</a:t>
            </a:r>
            <a:endParaRPr/>
          </a:p>
        </p:txBody>
      </p:sp>
      <p:sp>
        <p:nvSpPr>
          <p:cNvPr id="83" name="Google Shape;8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Update the weights in the direction of the gradient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Value function update</a:t>
            </a:r>
            <a:endParaRPr/>
          </a:p>
          <a:p>
            <a:pPr indent="0" lvl="0" marL="0" rtl="0" algn="l">
              <a:lnSpc>
                <a:spcPct val="115000"/>
              </a:lnSpc>
              <a:spcBef>
                <a:spcPts val="1600"/>
              </a:spcBef>
              <a:spcAft>
                <a:spcPts val="1600"/>
              </a:spcAft>
              <a:buSzPts val="1800"/>
              <a:buNone/>
            </a:pPr>
            <a:r>
              <a:t/>
            </a:r>
            <a:endParaRPr/>
          </a:p>
        </p:txBody>
      </p:sp>
      <p:pic>
        <p:nvPicPr>
          <p:cNvPr id="84" name="Google Shape;84;p4"/>
          <p:cNvPicPr preferRelativeResize="0"/>
          <p:nvPr/>
        </p:nvPicPr>
        <p:blipFill rotWithShape="1">
          <a:blip r:embed="rId3">
            <a:alphaModFix/>
          </a:blip>
          <a:srcRect b="0" l="0" r="0" t="0"/>
          <a:stretch/>
        </p:blipFill>
        <p:spPr>
          <a:xfrm>
            <a:off x="1254749" y="1531399"/>
            <a:ext cx="2978476" cy="1800450"/>
          </a:xfrm>
          <a:prstGeom prst="rect">
            <a:avLst/>
          </a:prstGeom>
          <a:noFill/>
          <a:ln>
            <a:noFill/>
          </a:ln>
        </p:spPr>
      </p:pic>
      <p:pic>
        <p:nvPicPr>
          <p:cNvPr id="85" name="Google Shape;85;p4"/>
          <p:cNvPicPr preferRelativeResize="0"/>
          <p:nvPr/>
        </p:nvPicPr>
        <p:blipFill rotWithShape="1">
          <a:blip r:embed="rId4">
            <a:alphaModFix/>
          </a:blip>
          <a:srcRect b="0" l="0" r="0" t="0"/>
          <a:stretch/>
        </p:blipFill>
        <p:spPr>
          <a:xfrm>
            <a:off x="4930650" y="2030024"/>
            <a:ext cx="2928900" cy="803200"/>
          </a:xfrm>
          <a:prstGeom prst="rect">
            <a:avLst/>
          </a:prstGeom>
          <a:noFill/>
          <a:ln>
            <a:noFill/>
          </a:ln>
        </p:spPr>
      </p:pic>
      <p:pic>
        <p:nvPicPr>
          <p:cNvPr id="86" name="Google Shape;86;p4"/>
          <p:cNvPicPr preferRelativeResize="0"/>
          <p:nvPr/>
        </p:nvPicPr>
        <p:blipFill rotWithShape="1">
          <a:blip r:embed="rId5">
            <a:alphaModFix/>
          </a:blip>
          <a:srcRect b="0" l="0" r="0" t="0"/>
          <a:stretch/>
        </p:blipFill>
        <p:spPr>
          <a:xfrm>
            <a:off x="4425201" y="3920862"/>
            <a:ext cx="4475499" cy="652525"/>
          </a:xfrm>
          <a:prstGeom prst="rect">
            <a:avLst/>
          </a:prstGeom>
          <a:noFill/>
          <a:ln>
            <a:noFill/>
          </a:ln>
        </p:spPr>
      </p:pic>
      <p:pic>
        <p:nvPicPr>
          <p:cNvPr id="87" name="Google Shape;87;p4"/>
          <p:cNvPicPr preferRelativeResize="0"/>
          <p:nvPr/>
        </p:nvPicPr>
        <p:blipFill rotWithShape="1">
          <a:blip r:embed="rId6">
            <a:alphaModFix/>
          </a:blip>
          <a:srcRect b="0" l="0" r="0" t="0"/>
          <a:stretch/>
        </p:blipFill>
        <p:spPr>
          <a:xfrm>
            <a:off x="311702" y="3845531"/>
            <a:ext cx="4113499" cy="80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Q-learning </a:t>
            </a:r>
            <a:endParaRPr/>
          </a:p>
        </p:txBody>
      </p:sp>
      <p:sp>
        <p:nvSpPr>
          <p:cNvPr id="93" name="Google Shape;9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Standard Q-learning update</a:t>
            </a:r>
            <a:endParaRPr/>
          </a:p>
        </p:txBody>
      </p:sp>
      <p:pic>
        <p:nvPicPr>
          <p:cNvPr id="94" name="Google Shape;94;p5"/>
          <p:cNvPicPr preferRelativeResize="0"/>
          <p:nvPr/>
        </p:nvPicPr>
        <p:blipFill rotWithShape="1">
          <a:blip r:embed="rId3">
            <a:alphaModFix/>
          </a:blip>
          <a:srcRect b="0" l="0" r="3259" t="0"/>
          <a:stretch/>
        </p:blipFill>
        <p:spPr>
          <a:xfrm>
            <a:off x="450488" y="1780075"/>
            <a:ext cx="8243024" cy="994200"/>
          </a:xfrm>
          <a:prstGeom prst="rect">
            <a:avLst/>
          </a:prstGeom>
          <a:noFill/>
          <a:ln>
            <a:noFill/>
          </a:ln>
        </p:spPr>
      </p:pic>
      <p:pic>
        <p:nvPicPr>
          <p:cNvPr id="95" name="Google Shape;95;p5"/>
          <p:cNvPicPr preferRelativeResize="0"/>
          <p:nvPr/>
        </p:nvPicPr>
        <p:blipFill rotWithShape="1">
          <a:blip r:embed="rId4">
            <a:alphaModFix/>
          </a:blip>
          <a:srcRect b="0" l="0" r="0" t="0"/>
          <a:stretch/>
        </p:blipFill>
        <p:spPr>
          <a:xfrm>
            <a:off x="1592338" y="2729677"/>
            <a:ext cx="5959335" cy="99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Double Q-Learning</a:t>
            </a:r>
            <a:endParaRPr/>
          </a:p>
        </p:txBody>
      </p:sp>
      <p:sp>
        <p:nvSpPr>
          <p:cNvPr id="101" name="Google Shape;101;p6"/>
          <p:cNvSpPr txBox="1"/>
          <p:nvPr/>
        </p:nvSpPr>
        <p:spPr>
          <a:xfrm>
            <a:off x="475249" y="1162308"/>
            <a:ext cx="7119000" cy="1419300"/>
          </a:xfrm>
          <a:prstGeom prst="rect">
            <a:avLst/>
          </a:prstGeom>
          <a:noFill/>
          <a:ln>
            <a:noFill/>
          </a:ln>
        </p:spPr>
        <p:txBody>
          <a:bodyPr anchorCtr="0" anchor="t" bIns="0" lIns="0" spcFirstLastPara="1" rIns="0" wrap="square" tIns="66675">
            <a:noAutofit/>
          </a:bodyPr>
          <a:lstStyle/>
          <a:p>
            <a:pPr indent="0" lvl="0" marL="0" marR="0" rtl="0" algn="l">
              <a:lnSpc>
                <a:spcPct val="100000"/>
              </a:lnSpc>
              <a:spcBef>
                <a:spcPts val="254"/>
              </a:spcBef>
              <a:spcAft>
                <a:spcPts val="0"/>
              </a:spcAft>
              <a:buClr>
                <a:srgbClr val="000000"/>
              </a:buClr>
              <a:buSzPts val="1800"/>
              <a:buFont typeface="Arial"/>
              <a:buNone/>
            </a:pPr>
            <a:r>
              <a:rPr b="0" i="0" lang="en" sz="1800" u="none" cap="none" strike="noStrike">
                <a:solidFill>
                  <a:srgbClr val="595959"/>
                </a:solidFill>
                <a:latin typeface="Arial"/>
                <a:ea typeface="Arial"/>
                <a:cs typeface="Arial"/>
                <a:sym typeface="Arial"/>
              </a:rPr>
              <a:t>Use two action-values estimates</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254"/>
              </a:spcBef>
              <a:spcAft>
                <a:spcPts val="0"/>
              </a:spcAft>
              <a:buClr>
                <a:srgbClr val="000000"/>
              </a:buClr>
              <a:buSzPts val="1800"/>
              <a:buFont typeface="Arial"/>
              <a:buNone/>
            </a:pPr>
            <a:r>
              <a:rPr b="0" i="0" lang="en" sz="1800" u="none" cap="none" strike="noStrike">
                <a:solidFill>
                  <a:srgbClr val="595959"/>
                </a:solidFill>
                <a:latin typeface="Arial"/>
                <a:ea typeface="Arial"/>
                <a:cs typeface="Arial"/>
                <a:sym typeface="Arial"/>
              </a:rPr>
              <a:t>Update each with equal probability</a:t>
            </a:r>
            <a:endParaRPr b="0" i="0" sz="1800" u="none" cap="none" strike="noStrike">
              <a:solidFill>
                <a:srgbClr val="000000"/>
              </a:solidFill>
              <a:latin typeface="Arial"/>
              <a:ea typeface="Arial"/>
              <a:cs typeface="Arial"/>
              <a:sym typeface="Arial"/>
            </a:endParaRPr>
          </a:p>
        </p:txBody>
      </p:sp>
      <p:sp>
        <p:nvSpPr>
          <p:cNvPr id="102" name="Google Shape;102;p6"/>
          <p:cNvSpPr/>
          <p:nvPr/>
        </p:nvSpPr>
        <p:spPr>
          <a:xfrm>
            <a:off x="537451" y="2341105"/>
            <a:ext cx="8069100" cy="243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6"/>
          <p:cNvSpPr/>
          <p:nvPr/>
        </p:nvSpPr>
        <p:spPr>
          <a:xfrm>
            <a:off x="537438" y="2793667"/>
            <a:ext cx="8069100" cy="243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Deep Q Networks</a:t>
            </a:r>
            <a:endParaRPr/>
          </a:p>
        </p:txBody>
      </p:sp>
      <p:sp>
        <p:nvSpPr>
          <p:cNvPr id="109" name="Google Shape;109;p7"/>
          <p:cNvSpPr txBox="1"/>
          <p:nvPr>
            <p:ph idx="1" type="body"/>
          </p:nvPr>
        </p:nvSpPr>
        <p:spPr>
          <a:xfrm>
            <a:off x="311700" y="1152475"/>
            <a:ext cx="4979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Neural net using frames as input</a:t>
            </a:r>
            <a:endParaRPr/>
          </a:p>
          <a:p>
            <a:pPr indent="0" lvl="0" marL="0" rtl="0" algn="l">
              <a:lnSpc>
                <a:spcPct val="115000"/>
              </a:lnSpc>
              <a:spcBef>
                <a:spcPts val="1600"/>
              </a:spcBef>
              <a:spcAft>
                <a:spcPts val="0"/>
              </a:spcAft>
              <a:buSzPts val="1800"/>
              <a:buNone/>
            </a:pPr>
            <a:r>
              <a:rPr lang="en"/>
              <a:t>Need to use batch methods due to number of weights that need to be trained.</a:t>
            </a:r>
            <a:endParaRPr/>
          </a:p>
          <a:p>
            <a:pPr indent="-342900" lvl="0" marL="457200" rtl="0" algn="l">
              <a:lnSpc>
                <a:spcPct val="115000"/>
              </a:lnSpc>
              <a:spcBef>
                <a:spcPts val="1600"/>
              </a:spcBef>
              <a:spcAft>
                <a:spcPts val="0"/>
              </a:spcAft>
              <a:buSzPts val="1800"/>
              <a:buChar char="●"/>
            </a:pPr>
            <a:r>
              <a:rPr lang="en"/>
              <a:t>Θ</a:t>
            </a:r>
            <a:r>
              <a:rPr baseline="30000" lang="en"/>
              <a:t>-</a:t>
            </a:r>
            <a:r>
              <a:rPr lang="en"/>
              <a:t> is the target network</a:t>
            </a:r>
            <a:endParaRPr/>
          </a:p>
          <a:p>
            <a:pPr indent="-342900" lvl="0" marL="457200" rtl="0" algn="l">
              <a:lnSpc>
                <a:spcPct val="115000"/>
              </a:lnSpc>
              <a:spcBef>
                <a:spcPts val="0"/>
              </a:spcBef>
              <a:spcAft>
                <a:spcPts val="0"/>
              </a:spcAft>
              <a:buSzPts val="1800"/>
              <a:buChar char="●"/>
            </a:pPr>
            <a:r>
              <a:rPr lang="en"/>
              <a:t>Θ is the online network</a:t>
            </a:r>
            <a:endParaRPr/>
          </a:p>
          <a:p>
            <a:pPr indent="-342900" lvl="0" marL="457200" rtl="0" algn="l">
              <a:lnSpc>
                <a:spcPct val="115000"/>
              </a:lnSpc>
              <a:spcBef>
                <a:spcPts val="0"/>
              </a:spcBef>
              <a:spcAft>
                <a:spcPts val="0"/>
              </a:spcAft>
              <a:buSzPts val="1800"/>
              <a:buChar char="●"/>
            </a:pPr>
            <a:r>
              <a:rPr lang="en"/>
              <a:t>Update Θ</a:t>
            </a:r>
            <a:r>
              <a:rPr baseline="30000" lang="en"/>
              <a:t>-</a:t>
            </a:r>
            <a:r>
              <a:rPr lang="en"/>
              <a:t> from Θ</a:t>
            </a:r>
            <a:endParaRPr/>
          </a:p>
          <a:p>
            <a:pPr indent="-342900" lvl="0" marL="457200" rtl="0" algn="l">
              <a:lnSpc>
                <a:spcPct val="115000"/>
              </a:lnSpc>
              <a:spcBef>
                <a:spcPts val="0"/>
              </a:spcBef>
              <a:spcAft>
                <a:spcPts val="0"/>
              </a:spcAft>
              <a:buSzPts val="1800"/>
              <a:buChar char="●"/>
            </a:pPr>
            <a:r>
              <a:rPr lang="en"/>
              <a:t>Every τ steps Θ</a:t>
            </a:r>
            <a:r>
              <a:rPr baseline="-25000" lang="en"/>
              <a:t>t</a:t>
            </a:r>
            <a:r>
              <a:rPr baseline="30000" lang="en"/>
              <a:t>−</a:t>
            </a:r>
            <a:r>
              <a:rPr lang="en"/>
              <a:t> = Θ</a:t>
            </a:r>
            <a:r>
              <a:rPr baseline="-25000" lang="en"/>
              <a:t>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10" name="Google Shape;110;p7"/>
          <p:cNvPicPr preferRelativeResize="0"/>
          <p:nvPr/>
        </p:nvPicPr>
        <p:blipFill rotWithShape="1">
          <a:blip r:embed="rId3">
            <a:alphaModFix/>
          </a:blip>
          <a:srcRect b="0" l="0" r="0" t="0"/>
          <a:stretch/>
        </p:blipFill>
        <p:spPr>
          <a:xfrm>
            <a:off x="5250900" y="445025"/>
            <a:ext cx="3019900" cy="2012024"/>
          </a:xfrm>
          <a:prstGeom prst="rect">
            <a:avLst/>
          </a:prstGeom>
          <a:noFill/>
          <a:ln>
            <a:noFill/>
          </a:ln>
        </p:spPr>
      </p:pic>
      <p:pic>
        <p:nvPicPr>
          <p:cNvPr id="111" name="Google Shape;111;p7"/>
          <p:cNvPicPr preferRelativeResize="0"/>
          <p:nvPr/>
        </p:nvPicPr>
        <p:blipFill rotWithShape="1">
          <a:blip r:embed="rId4">
            <a:alphaModFix/>
          </a:blip>
          <a:srcRect b="0" l="0" r="0" t="0"/>
          <a:stretch/>
        </p:blipFill>
        <p:spPr>
          <a:xfrm>
            <a:off x="4432137" y="3392800"/>
            <a:ext cx="4302325" cy="635125"/>
          </a:xfrm>
          <a:prstGeom prst="rect">
            <a:avLst/>
          </a:prstGeom>
          <a:noFill/>
          <a:ln>
            <a:noFill/>
          </a:ln>
        </p:spPr>
      </p:pic>
      <p:pic>
        <p:nvPicPr>
          <p:cNvPr id="112" name="Google Shape;112;p7"/>
          <p:cNvPicPr preferRelativeResize="0"/>
          <p:nvPr/>
        </p:nvPicPr>
        <p:blipFill rotWithShape="1">
          <a:blip r:embed="rId5">
            <a:alphaModFix/>
          </a:blip>
          <a:srcRect b="0" l="0" r="3259" t="0"/>
          <a:stretch/>
        </p:blipFill>
        <p:spPr>
          <a:xfrm>
            <a:off x="4135145" y="2638575"/>
            <a:ext cx="4748305" cy="572700"/>
          </a:xfrm>
          <a:prstGeom prst="rect">
            <a:avLst/>
          </a:prstGeom>
          <a:noFill/>
          <a:ln>
            <a:noFill/>
          </a:ln>
        </p:spPr>
      </p:pic>
      <p:sp>
        <p:nvSpPr>
          <p:cNvPr id="113" name="Google Shape;113;p7"/>
          <p:cNvSpPr txBox="1"/>
          <p:nvPr/>
        </p:nvSpPr>
        <p:spPr>
          <a:xfrm>
            <a:off x="5931950" y="2975100"/>
            <a:ext cx="1657800" cy="1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(same as normal Q-Learning)</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Double Deep Q-Networks </a:t>
            </a:r>
            <a:endParaRPr/>
          </a:p>
        </p:txBody>
      </p:sp>
      <p:sp>
        <p:nvSpPr>
          <p:cNvPr id="119" name="Google Shape;11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Bootstrap from the target network Θ</a:t>
            </a:r>
            <a:r>
              <a:rPr baseline="30000" lang="en"/>
              <a:t>-</a:t>
            </a:r>
            <a:endParaRPr baseline="30000"/>
          </a:p>
          <a:p>
            <a:pPr indent="0" lvl="0" marL="0" rtl="0" algn="l">
              <a:lnSpc>
                <a:spcPct val="115000"/>
              </a:lnSpc>
              <a:spcBef>
                <a:spcPts val="1600"/>
              </a:spcBef>
              <a:spcAft>
                <a:spcPts val="0"/>
              </a:spcAft>
              <a:buSzPts val="1800"/>
              <a:buNone/>
            </a:pPr>
            <a:r>
              <a:t/>
            </a:r>
            <a:endParaRPr baseline="30000"/>
          </a:p>
          <a:p>
            <a:pPr indent="0" lvl="0" marL="0" rtl="0" algn="l">
              <a:lnSpc>
                <a:spcPct val="115000"/>
              </a:lnSpc>
              <a:spcBef>
                <a:spcPts val="1600"/>
              </a:spcBef>
              <a:spcAft>
                <a:spcPts val="0"/>
              </a:spcAft>
              <a:buSzPts val="1800"/>
              <a:buNone/>
            </a:pPr>
            <a:r>
              <a:rPr lang="en"/>
              <a:t>To Update Θ for Q(S</a:t>
            </a:r>
            <a:r>
              <a:rPr baseline="-25000" lang="en"/>
              <a:t>t</a:t>
            </a:r>
            <a:r>
              <a:rPr lang="en"/>
              <a:t>,A</a:t>
            </a:r>
            <a:r>
              <a:rPr baseline="-25000" lang="en"/>
              <a:t>t</a:t>
            </a:r>
            <a:r>
              <a:rPr lang="en"/>
              <a:t>,Θ)</a:t>
            </a:r>
            <a:endParaRPr/>
          </a:p>
          <a:p>
            <a:pPr indent="-317500" lvl="0" marL="457200" rtl="0" algn="l">
              <a:lnSpc>
                <a:spcPct val="115000"/>
              </a:lnSpc>
              <a:spcBef>
                <a:spcPts val="1600"/>
              </a:spcBef>
              <a:spcAft>
                <a:spcPts val="0"/>
              </a:spcAft>
              <a:buSzPts val="1400"/>
              <a:buChar char="●"/>
            </a:pPr>
            <a:r>
              <a:rPr lang="en" sz="1400"/>
              <a:t>Take action A</a:t>
            </a:r>
            <a:r>
              <a:rPr baseline="-25000" lang="en" sz="1400"/>
              <a:t>t</a:t>
            </a:r>
            <a:r>
              <a:rPr lang="en" sz="1400"/>
              <a:t> and observe reward R</a:t>
            </a:r>
            <a:r>
              <a:rPr baseline="-25000" lang="en" sz="1400"/>
              <a:t>t+1</a:t>
            </a:r>
            <a:r>
              <a:rPr lang="en" sz="1400"/>
              <a:t> </a:t>
            </a:r>
            <a:endParaRPr sz="1400"/>
          </a:p>
          <a:p>
            <a:pPr indent="-317500" lvl="0" marL="457200" rtl="0" algn="l">
              <a:lnSpc>
                <a:spcPct val="115000"/>
              </a:lnSpc>
              <a:spcBef>
                <a:spcPts val="0"/>
              </a:spcBef>
              <a:spcAft>
                <a:spcPts val="0"/>
              </a:spcAft>
              <a:buSzPts val="1400"/>
              <a:buChar char="●"/>
            </a:pPr>
            <a:r>
              <a:rPr lang="en" sz="1400"/>
              <a:t>Select next action A</a:t>
            </a:r>
            <a:r>
              <a:rPr baseline="-25000" lang="en" sz="1400"/>
              <a:t>t+1</a:t>
            </a:r>
            <a:r>
              <a:rPr lang="en" sz="1400"/>
              <a:t> based on Θ</a:t>
            </a:r>
            <a:r>
              <a:rPr baseline="-25000" lang="en" sz="1400"/>
              <a:t>t</a:t>
            </a:r>
            <a:endParaRPr sz="1400"/>
          </a:p>
          <a:p>
            <a:pPr indent="-317500" lvl="0" marL="457200" rtl="0" algn="l">
              <a:lnSpc>
                <a:spcPct val="115000"/>
              </a:lnSpc>
              <a:spcBef>
                <a:spcPts val="0"/>
              </a:spcBef>
              <a:spcAft>
                <a:spcPts val="0"/>
              </a:spcAft>
              <a:buSzPts val="1400"/>
              <a:buChar char="●"/>
            </a:pPr>
            <a:r>
              <a:rPr lang="en" sz="1400"/>
              <a:t>Bootstrap from Q(S</a:t>
            </a:r>
            <a:r>
              <a:rPr baseline="-25000" lang="en" sz="1400"/>
              <a:t>t+1</a:t>
            </a:r>
            <a:r>
              <a:rPr lang="en" sz="1400"/>
              <a:t>,A</a:t>
            </a:r>
            <a:r>
              <a:rPr baseline="-25000" lang="en" sz="1400"/>
              <a:t>t+1</a:t>
            </a:r>
            <a:r>
              <a:rPr lang="en" sz="1400"/>
              <a:t>,Θ</a:t>
            </a:r>
            <a:r>
              <a:rPr b="1" baseline="30000" lang="en" sz="1400"/>
              <a:t>-</a:t>
            </a:r>
            <a:r>
              <a:rPr lang="en" sz="1400"/>
              <a:t>)</a:t>
            </a:r>
            <a:endParaRPr sz="1400"/>
          </a:p>
          <a:p>
            <a:pPr indent="0" lvl="0" marL="0" rtl="0" algn="l">
              <a:lnSpc>
                <a:spcPct val="115000"/>
              </a:lnSpc>
              <a:spcBef>
                <a:spcPts val="1600"/>
              </a:spcBef>
              <a:spcAft>
                <a:spcPts val="1600"/>
              </a:spcAft>
              <a:buSzPts val="1800"/>
              <a:buNone/>
            </a:pPr>
            <a:r>
              <a:rPr lang="en"/>
              <a:t>This does not take much more computational power because you are not creating more weight matrices to do double learning.</a:t>
            </a:r>
            <a:endParaRPr/>
          </a:p>
        </p:txBody>
      </p:sp>
      <p:pic>
        <p:nvPicPr>
          <p:cNvPr id="120" name="Google Shape;120;p8"/>
          <p:cNvPicPr preferRelativeResize="0"/>
          <p:nvPr/>
        </p:nvPicPr>
        <p:blipFill rotWithShape="1">
          <a:blip r:embed="rId3">
            <a:alphaModFix/>
          </a:blip>
          <a:srcRect b="0" l="0" r="0" t="0"/>
          <a:stretch/>
        </p:blipFill>
        <p:spPr>
          <a:xfrm>
            <a:off x="1616713" y="1672372"/>
            <a:ext cx="5910573"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Overoptimism due to estimation errors</a:t>
            </a:r>
            <a:endParaRPr/>
          </a:p>
        </p:txBody>
      </p:sp>
      <p:sp>
        <p:nvSpPr>
          <p:cNvPr id="126" name="Google Shape;126;p9"/>
          <p:cNvSpPr txBox="1"/>
          <p:nvPr>
            <p:ph idx="1" type="body"/>
          </p:nvPr>
        </p:nvSpPr>
        <p:spPr>
          <a:xfrm>
            <a:off x="311700" y="1122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Due to Q-Learning bootstrapping to the maximum next action value it can overestimate the value function.</a:t>
            </a:r>
            <a:br>
              <a:rPr lang="en"/>
            </a:br>
            <a:endParaRPr/>
          </a:p>
          <a:p>
            <a:pPr indent="0" lvl="0" marL="0" rtl="0" algn="l">
              <a:lnSpc>
                <a:spcPct val="115000"/>
              </a:lnSpc>
              <a:spcBef>
                <a:spcPts val="1600"/>
              </a:spcBef>
              <a:spcAft>
                <a:spcPts val="0"/>
              </a:spcAft>
              <a:buSzPts val="1800"/>
              <a:buNone/>
            </a:pPr>
            <a:r>
              <a:rPr lang="en"/>
              <a:t>If random errors are contained within the interval [−</a:t>
            </a:r>
            <a:r>
              <a:rPr lang="en">
                <a:solidFill>
                  <a:srgbClr val="0B0080"/>
                </a:solidFill>
                <a:highlight>
                  <a:srgbClr val="FFFFFF"/>
                </a:highlight>
                <a:uFill>
                  <a:noFill/>
                </a:uFill>
                <a:hlinkClick r:id="rId3"/>
              </a:rPr>
              <a:t>Є</a:t>
            </a:r>
            <a:r>
              <a:rPr lang="en">
                <a:solidFill>
                  <a:srgbClr val="222222"/>
                </a:solidFill>
                <a:highlight>
                  <a:srgbClr val="FFFFFF"/>
                </a:highlight>
              </a:rPr>
              <a:t> </a:t>
            </a:r>
            <a:r>
              <a:rPr lang="en"/>
              <a:t>,</a:t>
            </a:r>
            <a:r>
              <a:rPr lang="en">
                <a:solidFill>
                  <a:srgbClr val="0B0080"/>
                </a:solidFill>
                <a:highlight>
                  <a:srgbClr val="FFFFFF"/>
                </a:highlight>
                <a:uFill>
                  <a:noFill/>
                </a:uFill>
                <a:hlinkClick r:id="rId4"/>
              </a:rPr>
              <a:t>Є</a:t>
            </a:r>
            <a:r>
              <a:rPr lang="en"/>
              <a:t>], The value function will be overestimated up to:</a:t>
            </a:r>
            <a:br>
              <a:rPr lang="en"/>
            </a:br>
            <a:r>
              <a:rPr lang="en"/>
              <a:t>(where m is the # of actions)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27" name="Google Shape;127;p9"/>
          <p:cNvPicPr preferRelativeResize="0"/>
          <p:nvPr/>
        </p:nvPicPr>
        <p:blipFill rotWithShape="1">
          <a:blip r:embed="rId5">
            <a:alphaModFix/>
          </a:blip>
          <a:srcRect b="0" l="0" r="0" t="0"/>
          <a:stretch/>
        </p:blipFill>
        <p:spPr>
          <a:xfrm>
            <a:off x="3726224" y="2764700"/>
            <a:ext cx="1691550" cy="74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