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Amatic SC" panose="020B0604020202020204" charset="-79"/>
      <p:regular r:id="rId22"/>
      <p:bold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c947aba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c947aba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947abaf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c947abaf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c947abaf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c947abaf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c947abaf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c947abaf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d333ba0a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d333ba0a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947aba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c947abaf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d333ba0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d333ba0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c947abaf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c947abaf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c947abaf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c947abaf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d333ba0a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d333ba0a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d333ba0a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d333ba0a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d333ba0a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d333ba0a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d333ba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d333ba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947abaf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c947abaf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590900"/>
            <a:ext cx="8222100" cy="15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 b="1">
                <a:latin typeface="Amatic SC"/>
                <a:ea typeface="Amatic SC"/>
                <a:cs typeface="Amatic SC"/>
                <a:sym typeface="Amatic SC"/>
              </a:rPr>
              <a:t>Solución </a:t>
            </a:r>
            <a:r>
              <a:rPr lang="es-419" sz="8000" b="1" i="1">
                <a:latin typeface="Amatic SC"/>
                <a:ea typeface="Amatic SC"/>
                <a:cs typeface="Amatic SC"/>
                <a:sym typeface="Amatic SC"/>
              </a:rPr>
              <a:t>iVoting</a:t>
            </a:r>
            <a:endParaRPr sz="8000" b="1" i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571750"/>
            <a:ext cx="5378100" cy="13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latin typeface="Open Sans"/>
                <a:ea typeface="Open Sans"/>
                <a:cs typeface="Open Sans"/>
                <a:sym typeface="Open Sans"/>
              </a:rPr>
              <a:t>Grupo 2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latin typeface="Open Sans"/>
                <a:ea typeface="Open Sans"/>
                <a:cs typeface="Open Sans"/>
                <a:sym typeface="Open Sans"/>
              </a:rPr>
              <a:t>Jose</a:t>
            </a:r>
            <a:r>
              <a:rPr lang="es-419" sz="1600" dirty="0">
                <a:latin typeface="Open Sans"/>
                <a:ea typeface="Open Sans"/>
                <a:cs typeface="Open Sans"/>
                <a:sym typeface="Open Sans"/>
              </a:rPr>
              <a:t> Fernando Valdez </a:t>
            </a:r>
            <a:r>
              <a:rPr lang="es-419" sz="1600" dirty="0" err="1">
                <a:latin typeface="Open Sans"/>
                <a:ea typeface="Open Sans"/>
                <a:cs typeface="Open Sans"/>
                <a:sym typeface="Open Sans"/>
              </a:rPr>
              <a:t>Perez</a:t>
            </a:r>
            <a:r>
              <a:rPr lang="es-419" sz="1600" dirty="0">
                <a:latin typeface="Open Sans"/>
                <a:ea typeface="Open Sans"/>
                <a:cs typeface="Open Sans"/>
                <a:sym typeface="Open Sans"/>
              </a:rPr>
              <a:t>		201503651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latin typeface="Open Sans"/>
                <a:ea typeface="Open Sans"/>
                <a:cs typeface="Open Sans"/>
                <a:sym typeface="Open Sans"/>
              </a:rPr>
              <a:t>Juan Pablo García Monzón		201222615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latin typeface="Open Sans"/>
                <a:ea typeface="Open Sans"/>
                <a:cs typeface="Open Sans"/>
                <a:sym typeface="Open Sans"/>
              </a:rPr>
              <a:t>Jhonatan</a:t>
            </a:r>
            <a:r>
              <a:rPr lang="es-419" sz="1600" dirty="0">
                <a:latin typeface="Open Sans"/>
                <a:ea typeface="Open Sans"/>
                <a:cs typeface="Open Sans"/>
                <a:sym typeface="Open Sans"/>
              </a:rPr>
              <a:t> Leonel López Santos	201325583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latin typeface="Open Sans"/>
                <a:ea typeface="Open Sans"/>
                <a:cs typeface="Open Sans"/>
                <a:sym typeface="Open Sans"/>
              </a:rPr>
              <a:t>Andrea María López Flores		201404134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214875"/>
            <a:ext cx="2857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 b="1">
                <a:latin typeface="Amatic SC"/>
                <a:ea typeface="Amatic SC"/>
                <a:cs typeface="Amatic SC"/>
                <a:sym typeface="Amatic SC"/>
              </a:rPr>
              <a:t>Votaciones</a:t>
            </a:r>
            <a:endParaRPr sz="46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22"/>
          <p:cNvCxnSpPr/>
          <p:nvPr/>
        </p:nvCxnSpPr>
        <p:spPr>
          <a:xfrm>
            <a:off x="4568250" y="187950"/>
            <a:ext cx="7500" cy="47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5026325" y="214875"/>
            <a:ext cx="2857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 b="1">
                <a:latin typeface="Amatic SC"/>
                <a:ea typeface="Amatic SC"/>
                <a:cs typeface="Amatic SC"/>
                <a:sym typeface="Amatic SC"/>
              </a:rPr>
              <a:t>Resultados</a:t>
            </a:r>
            <a:endParaRPr sz="46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4294967295"/>
          </p:nvPr>
        </p:nvSpPr>
        <p:spPr>
          <a:xfrm>
            <a:off x="399700" y="1300125"/>
            <a:ext cx="3716400" cy="3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Servicio encargado de recibir los votos de las personas en las distintas elecciones que pueden estar creadas así como la información general del voto, es decir, fecha, hora y localidad donde se realizó.</a:t>
            </a:r>
            <a:endParaRPr sz="16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/>
              <a:t>Se comunica con el servicio de encriptación para garantizar la seguridad del votante y que el voto el secreto.</a:t>
            </a:r>
            <a:endParaRPr sz="16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4294967295"/>
          </p:nvPr>
        </p:nvSpPr>
        <p:spPr>
          <a:xfrm>
            <a:off x="4972600" y="1300125"/>
            <a:ext cx="3716400" cy="3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Servicio encargado de consultar en la base de datos el resultado de las diferentes elecciones.</a:t>
            </a:r>
            <a:endParaRPr sz="16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Únicamente las personas previamente autenticadas pueden ingresar al módulo de resultados.</a:t>
            </a:r>
            <a:endParaRPr sz="16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/>
              <a:t>La interfaz muestra en tiempo real, información general de la elección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214875"/>
            <a:ext cx="2857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 b="1">
                <a:latin typeface="Amatic SC"/>
                <a:ea typeface="Amatic SC"/>
                <a:cs typeface="Amatic SC"/>
                <a:sym typeface="Amatic SC"/>
              </a:rPr>
              <a:t>Crear elección</a:t>
            </a:r>
            <a:endParaRPr sz="46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23"/>
          <p:cNvCxnSpPr/>
          <p:nvPr/>
        </p:nvCxnSpPr>
        <p:spPr>
          <a:xfrm>
            <a:off x="4568250" y="187950"/>
            <a:ext cx="7500" cy="47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5026325" y="214875"/>
            <a:ext cx="2857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 b="1">
                <a:latin typeface="Amatic SC"/>
                <a:ea typeface="Amatic SC"/>
                <a:cs typeface="Amatic SC"/>
                <a:sym typeface="Amatic SC"/>
              </a:rPr>
              <a:t>Cerrar elección</a:t>
            </a:r>
            <a:endParaRPr sz="46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4294967295"/>
          </p:nvPr>
        </p:nvSpPr>
        <p:spPr>
          <a:xfrm>
            <a:off x="399700" y="1300125"/>
            <a:ext cx="37179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Servicio que permite la  administración de elecciones. </a:t>
            </a:r>
            <a:endParaRPr sz="16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/>
              <a:t>Solamente administradores con credenciales válidas pueden crear elecciones.</a:t>
            </a:r>
            <a:endParaRPr sz="1600"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4294967295"/>
          </p:nvPr>
        </p:nvSpPr>
        <p:spPr>
          <a:xfrm>
            <a:off x="5026325" y="1300125"/>
            <a:ext cx="37179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Encargado de enviar información al servicio de votaciones, el cual indica cuando una elección la llegado a la fecha y hora límite para ejercer el voto.</a:t>
            </a:r>
            <a:endParaRPr sz="16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/>
              <a:t>Realiza el cierre de la elección y el conteo de votos.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311700" y="214875"/>
            <a:ext cx="35964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 b="1">
                <a:latin typeface="Amatic SC"/>
                <a:ea typeface="Amatic SC"/>
                <a:cs typeface="Amatic SC"/>
                <a:sym typeface="Amatic SC"/>
              </a:rPr>
              <a:t>Registro de votantes</a:t>
            </a:r>
            <a:endParaRPr sz="46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" name="Google Shape;159;p24"/>
          <p:cNvCxnSpPr/>
          <p:nvPr/>
        </p:nvCxnSpPr>
        <p:spPr>
          <a:xfrm>
            <a:off x="4568250" y="187950"/>
            <a:ext cx="7500" cy="47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5026325" y="214875"/>
            <a:ext cx="2857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 b="1">
                <a:latin typeface="Amatic SC"/>
                <a:ea typeface="Amatic SC"/>
                <a:cs typeface="Amatic SC"/>
                <a:sym typeface="Amatic SC"/>
              </a:rPr>
              <a:t>Encriptación</a:t>
            </a:r>
            <a:endParaRPr sz="46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4294967295"/>
          </p:nvPr>
        </p:nvSpPr>
        <p:spPr>
          <a:xfrm>
            <a:off x="399700" y="1300125"/>
            <a:ext cx="3717900" cy="26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Permite el registro de votantes, verificando la veracidad de los datos.</a:t>
            </a:r>
            <a:endParaRPr sz="16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/>
              <a:t>Las personas registradas pueden acceder al módulo de votaciones y resultados.</a:t>
            </a:r>
            <a:endParaRPr sz="1600"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4294967295"/>
          </p:nvPr>
        </p:nvSpPr>
        <p:spPr>
          <a:xfrm>
            <a:off x="5026325" y="1300125"/>
            <a:ext cx="3596400" cy="26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Servicio encargado de codificar la información sensible de los votantes, esto se desarrollará utilizando JWT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11700" y="214875"/>
            <a:ext cx="35964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 b="1">
                <a:latin typeface="Amatic SC"/>
                <a:ea typeface="Amatic SC"/>
                <a:cs typeface="Amatic SC"/>
                <a:sym typeface="Amatic SC"/>
              </a:rPr>
              <a:t>Autenticación</a:t>
            </a:r>
            <a:endParaRPr sz="46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4294967295"/>
          </p:nvPr>
        </p:nvSpPr>
        <p:spPr>
          <a:xfrm>
            <a:off x="399700" y="1300125"/>
            <a:ext cx="81951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Este microservicio utilizará un modelo Cliente-Token en el cual el token es utilizado para indicar la identidad del usuario, el contenido del token se encontrará encriptado por cuestiones de seguridad.</a:t>
            </a:r>
            <a:endParaRPr sz="16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Se utilizará [JWT (Json Web Token) ][JWT] para definir el formato del token, así mismo como su contenido y estructura de encriptación.</a:t>
            </a:r>
            <a:endParaRPr sz="16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63" y="928688"/>
            <a:ext cx="66198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5318075" y="2043000"/>
            <a:ext cx="3115500" cy="10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Blockchain</a:t>
            </a:r>
            <a:endParaRPr sz="6500" b="1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l="16511" t="17529" r="17650" b="17522"/>
          <a:stretch/>
        </p:blipFill>
        <p:spPr>
          <a:xfrm>
            <a:off x="752050" y="1101225"/>
            <a:ext cx="2981350" cy="29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800" b="1">
                <a:latin typeface="Amatic SC"/>
                <a:ea typeface="Amatic SC"/>
                <a:cs typeface="Amatic SC"/>
                <a:sym typeface="Amatic SC"/>
              </a:rPr>
              <a:t>Seguridad en la aplicación</a:t>
            </a:r>
            <a:endParaRPr sz="5800" b="1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1930200" y="300125"/>
            <a:ext cx="52836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 b="1">
                <a:latin typeface="Amatic SC"/>
                <a:ea typeface="Amatic SC"/>
                <a:cs typeface="Amatic SC"/>
                <a:sym typeface="Amatic SC"/>
              </a:rPr>
              <a:t>Comunicación entre servicios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063" y="1138825"/>
            <a:ext cx="6499871" cy="37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800" b="1">
                <a:latin typeface="Amatic SC"/>
                <a:ea typeface="Amatic SC"/>
                <a:cs typeface="Amatic SC"/>
                <a:sym typeface="Amatic SC"/>
              </a:rPr>
              <a:t>Pipelines</a:t>
            </a:r>
            <a:endParaRPr sz="5800" b="1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80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214875"/>
            <a:ext cx="85206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 b="1">
                <a:latin typeface="Amatic SC"/>
                <a:ea typeface="Amatic SC"/>
                <a:cs typeface="Amatic SC"/>
                <a:sym typeface="Amatic SC"/>
              </a:rPr>
              <a:t>Descripción</a:t>
            </a:r>
            <a:endParaRPr sz="46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4294967295"/>
          </p:nvPr>
        </p:nvSpPr>
        <p:spPr>
          <a:xfrm>
            <a:off x="399700" y="1300125"/>
            <a:ext cx="8087700" cy="28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iVoting es un sistema de voto electrónico que permite a los ciudadanos del país de manera segura y confiable votar a través de una página web o teléfono inteligente.</a:t>
            </a:r>
            <a:endParaRPr sz="16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El sistema cuenta con varias funcionalidades para asegurar la seguridad de la información de las personas y la facilidad para utilizarlo.</a:t>
            </a:r>
            <a:endParaRPr sz="16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/>
              <a:t>A continuación se muestran la solución propuesta por el grupo 2, la cual consiste en nueve diferentes microservicios los cuales se encargan de cada funcionalidad del sistema.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800" b="1">
                <a:latin typeface="Amatic SC"/>
                <a:ea typeface="Amatic SC"/>
                <a:cs typeface="Amatic SC"/>
                <a:sym typeface="Amatic SC"/>
              </a:rPr>
              <a:t>Diagramas de la solución</a:t>
            </a:r>
            <a:endParaRPr sz="5800" b="1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265500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>
                <a:latin typeface="Amatic SC"/>
                <a:ea typeface="Amatic SC"/>
                <a:cs typeface="Amatic SC"/>
                <a:sym typeface="Amatic SC"/>
              </a:rPr>
              <a:t>Diagrama de</a:t>
            </a:r>
            <a:endParaRPr sz="50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>
                <a:latin typeface="Amatic SC"/>
                <a:ea typeface="Amatic SC"/>
                <a:cs typeface="Amatic SC"/>
                <a:sym typeface="Amatic SC"/>
              </a:rPr>
              <a:t>microservicios</a:t>
            </a:r>
            <a:endParaRPr sz="5000" b="1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150" y="152400"/>
            <a:ext cx="340809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265500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>
                <a:latin typeface="Amatic SC"/>
                <a:ea typeface="Amatic SC"/>
                <a:cs typeface="Amatic SC"/>
                <a:sym typeface="Amatic SC"/>
              </a:rPr>
              <a:t>Diagrama de</a:t>
            </a:r>
            <a:endParaRPr sz="50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>
                <a:latin typeface="Amatic SC"/>
                <a:ea typeface="Amatic SC"/>
                <a:cs typeface="Amatic SC"/>
                <a:sym typeface="Amatic SC"/>
              </a:rPr>
              <a:t>emisión de voto</a:t>
            </a:r>
            <a:endParaRPr sz="5000" b="1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025" y="152400"/>
            <a:ext cx="299538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265500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>
                <a:latin typeface="Amatic SC"/>
                <a:ea typeface="Amatic SC"/>
                <a:cs typeface="Amatic SC"/>
                <a:sym typeface="Amatic SC"/>
              </a:rPr>
              <a:t>Creación de elecciones</a:t>
            </a:r>
            <a:endParaRPr sz="5000" b="1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325" y="760350"/>
            <a:ext cx="4340625" cy="3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214875"/>
            <a:ext cx="85206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 b="1">
                <a:latin typeface="Amatic SC"/>
                <a:ea typeface="Amatic SC"/>
                <a:cs typeface="Amatic SC"/>
                <a:sym typeface="Amatic SC"/>
              </a:rPr>
              <a:t>Registro</a:t>
            </a:r>
            <a:endParaRPr sz="46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25" y="191100"/>
            <a:ext cx="3110950" cy="476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800" b="1">
                <a:latin typeface="Amatic SC"/>
                <a:ea typeface="Amatic SC"/>
                <a:cs typeface="Amatic SC"/>
                <a:sym typeface="Amatic SC"/>
              </a:rPr>
              <a:t>Descripción de microservicios</a:t>
            </a:r>
            <a:endParaRPr sz="5800" b="1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214875"/>
            <a:ext cx="2857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 b="1">
                <a:latin typeface="Amatic SC"/>
                <a:ea typeface="Amatic SC"/>
                <a:cs typeface="Amatic SC"/>
                <a:sym typeface="Amatic SC"/>
              </a:rPr>
              <a:t>Auditoría</a:t>
            </a:r>
            <a:endParaRPr sz="46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" name="Google Shape;132;p21"/>
          <p:cNvCxnSpPr/>
          <p:nvPr/>
        </p:nvCxnSpPr>
        <p:spPr>
          <a:xfrm>
            <a:off x="4568250" y="187950"/>
            <a:ext cx="7500" cy="47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5026325" y="214875"/>
            <a:ext cx="28578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 b="1">
                <a:latin typeface="Amatic SC"/>
                <a:ea typeface="Amatic SC"/>
                <a:cs typeface="Amatic SC"/>
                <a:sym typeface="Amatic SC"/>
              </a:rPr>
              <a:t>Base de datos</a:t>
            </a:r>
            <a:endParaRPr sz="46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4294967295"/>
          </p:nvPr>
        </p:nvSpPr>
        <p:spPr>
          <a:xfrm>
            <a:off x="399700" y="1300125"/>
            <a:ext cx="3717900" cy="3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Servicio encargado de controlar las votaciones, por ejemplo, cantidad de votos realizados con respecto a las personas registradas previamente, fecha, locación.</a:t>
            </a:r>
            <a:endParaRPr sz="16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/>
              <a:t>Así como control de tokens generados para votar.</a:t>
            </a:r>
            <a:endParaRPr sz="16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4294967295"/>
          </p:nvPr>
        </p:nvSpPr>
        <p:spPr>
          <a:xfrm>
            <a:off x="5026325" y="1300125"/>
            <a:ext cx="3717900" cy="23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Almacenamiento de los datos de iVoting.</a:t>
            </a:r>
            <a:endParaRPr sz="16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/>
              <a:t>Almacena las votaciones, personas registradas, resultados, elecciones.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Presentación en pantalla (16:9)</PresentationFormat>
  <Paragraphs>54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Amatic SC</vt:lpstr>
      <vt:lpstr>Roboto</vt:lpstr>
      <vt:lpstr>Arial</vt:lpstr>
      <vt:lpstr>Open Sans</vt:lpstr>
      <vt:lpstr>Geometric</vt:lpstr>
      <vt:lpstr>Solución iVoting</vt:lpstr>
      <vt:lpstr>Descripción </vt:lpstr>
      <vt:lpstr>Diagramas de la solución</vt:lpstr>
      <vt:lpstr>Diagrama de microservicios</vt:lpstr>
      <vt:lpstr>Diagrama de emisión de voto</vt:lpstr>
      <vt:lpstr>Creación de elecciones</vt:lpstr>
      <vt:lpstr>Registro </vt:lpstr>
      <vt:lpstr>Descripción de microservicios</vt:lpstr>
      <vt:lpstr>Auditoría </vt:lpstr>
      <vt:lpstr>Votaciones </vt:lpstr>
      <vt:lpstr>Crear elección </vt:lpstr>
      <vt:lpstr>Registro de votantes </vt:lpstr>
      <vt:lpstr>Autenticación </vt:lpstr>
      <vt:lpstr>Presentación de PowerPoint</vt:lpstr>
      <vt:lpstr>Blockchain</vt:lpstr>
      <vt:lpstr>Seguridad en la aplicación</vt:lpstr>
      <vt:lpstr>Comunicación entre servicios</vt:lpstr>
      <vt:lpstr>Pipelines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 iVoting</dc:title>
  <cp:lastModifiedBy>Andrea Lopez</cp:lastModifiedBy>
  <cp:revision>1</cp:revision>
  <dcterms:modified xsi:type="dcterms:W3CDTF">2021-02-20T22:07:10Z</dcterms:modified>
</cp:coreProperties>
</file>