
<file path=[Content_Types].xml><?xml version="1.0" encoding="utf-8"?>
<Types xmlns="http://schemas.openxmlformats.org/package/2006/content-types">
  <Default Extension="enc" ContentType="image/jpe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90" r:id="rId2"/>
    <p:sldId id="269" r:id="rId3"/>
    <p:sldId id="271" r:id="rId4"/>
    <p:sldId id="274" r:id="rId5"/>
    <p:sldId id="322" r:id="rId6"/>
    <p:sldId id="321" r:id="rId7"/>
    <p:sldId id="265" r:id="rId8"/>
    <p:sldId id="325" r:id="rId9"/>
    <p:sldId id="266" r:id="rId10"/>
    <p:sldId id="324" r:id="rId11"/>
    <p:sldId id="267" r:id="rId12"/>
    <p:sldId id="287" r:id="rId13"/>
    <p:sldId id="329" r:id="rId14"/>
  </p:sldIdLst>
  <p:sldSz cx="18288000" cy="10287000"/>
  <p:notesSz cx="6858000" cy="9144000"/>
  <p:embeddedFontLst>
    <p:embeddedFont>
      <p:font typeface="Abadi Extra Light" panose="020B0204020104020204" pitchFamily="34" charset="0"/>
      <p:regular r:id="rId16"/>
    </p:embeddedFont>
    <p:embeddedFont>
      <p:font typeface="Arial Black" panose="020B0A04020102020204" pitchFamily="34" charset="0"/>
      <p:bold r:id="rId17"/>
    </p:embeddedFont>
    <p:embeddedFont>
      <p:font typeface="Dubai Light" panose="020B0303030403030204" pitchFamily="34" charset="-78"/>
      <p:regular r:id="rId18"/>
      <p: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4B0BEA6-8056-4ECC-A2F4-0EEBB0456648}">
          <p14:sldIdLst>
            <p14:sldId id="290"/>
            <p14:sldId id="269"/>
            <p14:sldId id="271"/>
            <p14:sldId id="274"/>
            <p14:sldId id="322"/>
            <p14:sldId id="321"/>
            <p14:sldId id="265"/>
            <p14:sldId id="325"/>
            <p14:sldId id="266"/>
            <p14:sldId id="324"/>
            <p14:sldId id="267"/>
          </p14:sldIdLst>
        </p14:section>
        <p14:section name="Seção sem Título" id="{B30F78DA-8E7D-49CF-ACAB-B56F2829FB81}">
          <p14:sldIdLst>
            <p14:sldId id="287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4F4F"/>
    <a:srgbClr val="FA7166"/>
    <a:srgbClr val="D7C7C6"/>
    <a:srgbClr val="2A296B"/>
    <a:srgbClr val="BFC7D7"/>
    <a:srgbClr val="0036A2"/>
    <a:srgbClr val="00297A"/>
    <a:srgbClr val="2A008A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 autoAdjust="0"/>
  </p:normalViewPr>
  <p:slideViewPr>
    <p:cSldViewPr snapToGrid="0">
      <p:cViewPr varScale="1">
        <p:scale>
          <a:sx n="46" d="100"/>
          <a:sy n="46" d="100"/>
        </p:scale>
        <p:origin x="83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1CEDC-BDBA-4D76-BDA4-707C47D48E10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8AF2B-8D00-419E-B81D-85D6BC81F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5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enc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enc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8">
            <a:extLst>
              <a:ext uri="{FF2B5EF4-FFF2-40B4-BE49-F238E27FC236}">
                <a16:creationId xmlns:a16="http://schemas.microsoft.com/office/drawing/2014/main" id="{A4405151-C121-2AF6-18A6-61C5EF711219}"/>
              </a:ext>
            </a:extLst>
          </p:cNvPr>
          <p:cNvSpPr txBox="1"/>
          <p:nvPr/>
        </p:nvSpPr>
        <p:spPr>
          <a:xfrm>
            <a:off x="441542" y="2722829"/>
            <a:ext cx="2888512" cy="1034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54"/>
              </a:lnSpc>
            </a:pPr>
            <a:r>
              <a:rPr lang="en-US" sz="5400" b="1" spc="3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Aula 4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BE20C50C-5E56-3A8E-3A39-6FD3C183910F}"/>
              </a:ext>
            </a:extLst>
          </p:cNvPr>
          <p:cNvSpPr txBox="1"/>
          <p:nvPr/>
        </p:nvSpPr>
        <p:spPr>
          <a:xfrm>
            <a:off x="441542" y="4173449"/>
            <a:ext cx="8242635" cy="50327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pt-BR" sz="3000" b="1" dirty="0">
                <a:latin typeface="Open Sans"/>
              </a:rPr>
              <a:t>Apresentação de produtos e </a:t>
            </a:r>
            <a:r>
              <a:rPr lang="pt-BR" sz="3000" b="1" dirty="0">
                <a:solidFill>
                  <a:srgbClr val="C00000"/>
                </a:solidFill>
                <a:latin typeface="Open Sans"/>
              </a:rPr>
              <a:t>STORYTELLING</a:t>
            </a:r>
            <a:endParaRPr lang="en-US" sz="3000" b="1" dirty="0">
              <a:solidFill>
                <a:srgbClr val="C00000"/>
              </a:solidFill>
              <a:latin typeface="Open San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B33D1C-3895-040B-67C3-07E07C48F272}"/>
              </a:ext>
            </a:extLst>
          </p:cNvPr>
          <p:cNvSpPr txBox="1"/>
          <p:nvPr/>
        </p:nvSpPr>
        <p:spPr>
          <a:xfrm>
            <a:off x="441542" y="182551"/>
            <a:ext cx="745374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spc="301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Projeto</a:t>
            </a:r>
            <a:r>
              <a:rPr lang="en-US" sz="6600" b="1" spc="30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600" b="1" spc="301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Aplicado</a:t>
            </a:r>
            <a:r>
              <a:rPr lang="en-US" sz="6600" b="1" spc="30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II</a:t>
            </a:r>
            <a:endParaRPr lang="pt-BR" sz="6600" b="1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9" name="Imagem 28" descr="Logotipo&#10;&#10;Descrição gerada automaticamente">
            <a:extLst>
              <a:ext uri="{FF2B5EF4-FFF2-40B4-BE49-F238E27FC236}">
                <a16:creationId xmlns:a16="http://schemas.microsoft.com/office/drawing/2014/main" id="{98C33762-BD90-C827-97D7-E0C8946DB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34" y="0"/>
            <a:ext cx="1549323" cy="8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C2ACC9-29D2-462E-42E4-6D53F01C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CFEE013-B3B1-CD18-9482-3298E36A67A9}"/>
              </a:ext>
            </a:extLst>
          </p:cNvPr>
          <p:cNvSpPr/>
          <p:nvPr/>
        </p:nvSpPr>
        <p:spPr>
          <a:xfrm>
            <a:off x="245660" y="3159376"/>
            <a:ext cx="17823976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060D8B6-54F3-942F-ADA3-8293FDE395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34" y="0"/>
            <a:ext cx="1549323" cy="871494"/>
          </a:xfrm>
          <a:prstGeom prst="rect">
            <a:avLst/>
          </a:prstGeom>
        </p:spPr>
      </p:pic>
      <p:pic>
        <p:nvPicPr>
          <p:cNvPr id="4" name="Imagem 3" descr="Gráfico, Gráfico de barras, Gráfico de funil&#10;&#10;Descrição gerada automaticamente">
            <a:extLst>
              <a:ext uri="{FF2B5EF4-FFF2-40B4-BE49-F238E27FC236}">
                <a16:creationId xmlns:a16="http://schemas.microsoft.com/office/drawing/2014/main" id="{F2A8F29E-B489-B13B-391B-A5FB84CA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27" y="2290500"/>
            <a:ext cx="11719709" cy="570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0A29AD-59BD-C882-DCC7-01B4713A9056}"/>
              </a:ext>
            </a:extLst>
          </p:cNvPr>
          <p:cNvSpPr txBox="1"/>
          <p:nvPr/>
        </p:nvSpPr>
        <p:spPr>
          <a:xfrm>
            <a:off x="459962" y="435747"/>
            <a:ext cx="5414406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Visualizamos </a:t>
            </a: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crescimento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 de inscritos têm taxas impressionantes.</a:t>
            </a:r>
          </a:p>
          <a:p>
            <a:b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pt-BR" sz="3600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MrBeast</a:t>
            </a: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: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+8 milhões de inscritos, representando um crescimento de mais de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10%.</a:t>
            </a:r>
            <a:b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pt-BR" sz="3600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DaFuq</a:t>
            </a: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!?Boom!: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+5 milhões de inscritos, com crescimento de cerca de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7%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  <a:b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Jess No </a:t>
            </a:r>
            <a:r>
              <a:rPr lang="pt-BR" sz="3600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Limit</a:t>
            </a: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: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+3 milhões de inscritos, com um crescimento de aproximadamente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5%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19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AEFB983-0E31-056A-03D3-F59AD9F592BF}"/>
              </a:ext>
            </a:extLst>
          </p:cNvPr>
          <p:cNvSpPr/>
          <p:nvPr/>
        </p:nvSpPr>
        <p:spPr>
          <a:xfrm>
            <a:off x="13096711" y="2997095"/>
            <a:ext cx="4422480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33E22F-C4DE-00DD-8C57-8CA66582B76A}"/>
              </a:ext>
            </a:extLst>
          </p:cNvPr>
          <p:cNvSpPr txBox="1"/>
          <p:nvPr/>
        </p:nvSpPr>
        <p:spPr>
          <a:xfrm>
            <a:off x="13470903" y="4340787"/>
            <a:ext cx="3674097" cy="201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800" spc="119" dirty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inalizaremos com um resumo visual dos insights. </a:t>
            </a:r>
            <a:endParaRPr lang="en-US" sz="2800" spc="119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1B6244D-018A-A917-CE76-71332D72283F}"/>
              </a:ext>
            </a:extLst>
          </p:cNvPr>
          <p:cNvSpPr txBox="1"/>
          <p:nvPr/>
        </p:nvSpPr>
        <p:spPr>
          <a:xfrm>
            <a:off x="13441117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04</a:t>
            </a:r>
            <a:r>
              <a:rPr lang="pt-BR" sz="8800" dirty="0">
                <a:solidFill>
                  <a:srgbClr val="D7C7C6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16C900-9E40-1A05-033D-B21EA67D7F9C}"/>
              </a:ext>
            </a:extLst>
          </p:cNvPr>
          <p:cNvSpPr txBox="1"/>
          <p:nvPr/>
        </p:nvSpPr>
        <p:spPr>
          <a:xfrm>
            <a:off x="8280154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03.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62BABA-E858-8928-7CED-0A679FF5F107}"/>
              </a:ext>
            </a:extLst>
          </p:cNvPr>
          <p:cNvSpPr txBox="1"/>
          <p:nvPr/>
        </p:nvSpPr>
        <p:spPr>
          <a:xfrm>
            <a:off x="4542283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02.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1E750-A777-9211-D436-17733111D776}"/>
              </a:ext>
            </a:extLst>
          </p:cNvPr>
          <p:cNvSpPr txBox="1"/>
          <p:nvPr/>
        </p:nvSpPr>
        <p:spPr>
          <a:xfrm>
            <a:off x="475234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01.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A1D9517-24D3-E9B8-E651-92327CB05745}"/>
              </a:ext>
            </a:extLst>
          </p:cNvPr>
          <p:cNvSpPr txBox="1"/>
          <p:nvPr/>
        </p:nvSpPr>
        <p:spPr>
          <a:xfrm>
            <a:off x="475234" y="1843706"/>
            <a:ext cx="14960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Dubai Light" panose="020B0303030403030204" pitchFamily="34" charset="-78"/>
                <a:cs typeface="Dubai Light" panose="020B0303030403030204" pitchFamily="34" charset="-78"/>
              </a:rPr>
              <a:t>Conclusão</a:t>
            </a:r>
          </a:p>
        </p:txBody>
      </p:sp>
      <p:pic>
        <p:nvPicPr>
          <p:cNvPr id="25" name="Imagem 24" descr="Logotipo&#10;&#10;Descrição gerada automaticamente">
            <a:extLst>
              <a:ext uri="{FF2B5EF4-FFF2-40B4-BE49-F238E27FC236}">
                <a16:creationId xmlns:a16="http://schemas.microsoft.com/office/drawing/2014/main" id="{6B19B966-4E7C-6444-B50E-48BB63A0E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4" y="-47052"/>
            <a:ext cx="3139229" cy="176581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2F4846-652B-6B58-2036-8A3F830AA098}"/>
              </a:ext>
            </a:extLst>
          </p:cNvPr>
          <p:cNvSpPr txBox="1"/>
          <p:nvPr/>
        </p:nvSpPr>
        <p:spPr>
          <a:xfrm>
            <a:off x="8308898" y="4369055"/>
            <a:ext cx="4250356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spc="119" dirty="0">
                <a:solidFill>
                  <a:schemeClr val="bg1"/>
                </a:solidFill>
              </a:rPr>
              <a:t>Iremos e</a:t>
            </a:r>
            <a:r>
              <a:rPr lang="pt-BR" sz="2800" dirty="0">
                <a:solidFill>
                  <a:schemeClr val="bg1"/>
                </a:solidFill>
              </a:rPr>
              <a:t>xplorar o engajamento recente dos canais, observando o crescimento no número de inscritos nos últimos 30 dias. Isso revela quais canais estão em ascensão e atraindo mais atenção recentemente.</a:t>
            </a:r>
            <a:endParaRPr lang="en-US" sz="2800" spc="119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C27D3CA-8446-7E64-F49F-B3006792F2D0}"/>
              </a:ext>
            </a:extLst>
          </p:cNvPr>
          <p:cNvSpPr txBox="1"/>
          <p:nvPr/>
        </p:nvSpPr>
        <p:spPr>
          <a:xfrm>
            <a:off x="4542283" y="4404402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Observaremos as categorias de conteúdo que são mais comuns entre os canais de alto nível. Dessa forma, perceberemos as preferências do público global.</a:t>
            </a:r>
            <a:endParaRPr lang="en-US" sz="2800" spc="119" dirty="0">
              <a:solidFill>
                <a:schemeClr val="bg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C72CA6A-96C0-6959-153E-9B135A18963D}"/>
              </a:ext>
            </a:extLst>
          </p:cNvPr>
          <p:cNvSpPr txBox="1"/>
          <p:nvPr/>
        </p:nvSpPr>
        <p:spPr>
          <a:xfrm>
            <a:off x="572134" y="4487977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Apresentaremos os principais canais do YouTube, destacando a distribuição por país. Com isso, podemos  observar quais países possuem maior número de canais populares.</a:t>
            </a:r>
          </a:p>
        </p:txBody>
      </p:sp>
    </p:spTree>
    <p:extLst>
      <p:ext uri="{BB962C8B-B14F-4D97-AF65-F5344CB8AC3E}">
        <p14:creationId xmlns:p14="http://schemas.microsoft.com/office/powerpoint/2010/main" val="167395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5B6E3A1-8988-D147-25FB-5CA52A3538C6}"/>
              </a:ext>
            </a:extLst>
          </p:cNvPr>
          <p:cNvSpPr/>
          <p:nvPr/>
        </p:nvSpPr>
        <p:spPr>
          <a:xfrm>
            <a:off x="245660" y="3159376"/>
            <a:ext cx="17823976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5469292D-608F-22AC-CC93-E8E9746756A6}"/>
              </a:ext>
            </a:extLst>
          </p:cNvPr>
          <p:cNvSpPr/>
          <p:nvPr/>
        </p:nvSpPr>
        <p:spPr>
          <a:xfrm>
            <a:off x="1326781" y="3025316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AB027E8-5FD6-8E69-7DD2-F2C2EEDD9D4D}"/>
              </a:ext>
            </a:extLst>
          </p:cNvPr>
          <p:cNvSpPr/>
          <p:nvPr/>
        </p:nvSpPr>
        <p:spPr>
          <a:xfrm>
            <a:off x="396649" y="2109577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DCFD4AD8-3F6A-07A2-74AE-EF8EDD73ED52}"/>
              </a:ext>
            </a:extLst>
          </p:cNvPr>
          <p:cNvSpPr/>
          <p:nvPr/>
        </p:nvSpPr>
        <p:spPr>
          <a:xfrm>
            <a:off x="391733" y="2091142"/>
            <a:ext cx="2895600" cy="2819400"/>
          </a:xfrm>
          <a:prstGeom prst="arc">
            <a:avLst>
              <a:gd name="adj1" fmla="val 10822634"/>
              <a:gd name="adj2" fmla="val 68632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C0BDEC6D-75A6-7004-D13A-ADE89D14833A}"/>
              </a:ext>
            </a:extLst>
          </p:cNvPr>
          <p:cNvSpPr/>
          <p:nvPr/>
        </p:nvSpPr>
        <p:spPr>
          <a:xfrm>
            <a:off x="1496633" y="1718764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B674B0-14F1-52BC-D84B-434C3021CFC5}"/>
              </a:ext>
            </a:extLst>
          </p:cNvPr>
          <p:cNvSpPr txBox="1"/>
          <p:nvPr/>
        </p:nvSpPr>
        <p:spPr>
          <a:xfrm>
            <a:off x="1649033" y="18110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31EF3C-CAE1-652A-9F60-2A59AAA600F0}"/>
              </a:ext>
            </a:extLst>
          </p:cNvPr>
          <p:cNvSpPr txBox="1"/>
          <p:nvPr/>
        </p:nvSpPr>
        <p:spPr>
          <a:xfrm>
            <a:off x="538309" y="6429114"/>
            <a:ext cx="2912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A análise inicial revelou que alguns países, como Estados Unidos e Índia, lideram em número de canais populares no YouTube. Isso sugere que esses países possuem uma grande base de audiência e um forte mercado para conteúdo digital, impulsionando o sucesso de seus criadores.</a:t>
            </a: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E813EB18-D64F-6F60-5ECD-17B3D7343C23}"/>
              </a:ext>
            </a:extLst>
          </p:cNvPr>
          <p:cNvSpPr/>
          <p:nvPr/>
        </p:nvSpPr>
        <p:spPr>
          <a:xfrm>
            <a:off x="4184049" y="2903724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4F5974C3-F048-71CE-59AB-52707C4C39C7}"/>
              </a:ext>
            </a:extLst>
          </p:cNvPr>
          <p:cNvSpPr/>
          <p:nvPr/>
        </p:nvSpPr>
        <p:spPr>
          <a:xfrm>
            <a:off x="3309489" y="2128012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Arco 120">
            <a:extLst>
              <a:ext uri="{FF2B5EF4-FFF2-40B4-BE49-F238E27FC236}">
                <a16:creationId xmlns:a16="http://schemas.microsoft.com/office/drawing/2014/main" id="{2DC52A98-9BCB-CA96-0451-E4B0C1AC3EAA}"/>
              </a:ext>
            </a:extLst>
          </p:cNvPr>
          <p:cNvSpPr/>
          <p:nvPr/>
        </p:nvSpPr>
        <p:spPr>
          <a:xfrm>
            <a:off x="3291694" y="2109577"/>
            <a:ext cx="2895600" cy="2819400"/>
          </a:xfrm>
          <a:prstGeom prst="arc">
            <a:avLst>
              <a:gd name="adj1" fmla="val 204558"/>
              <a:gd name="adj2" fmla="val 10718541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Fluxograma: Conector 121">
            <a:extLst>
              <a:ext uri="{FF2B5EF4-FFF2-40B4-BE49-F238E27FC236}">
                <a16:creationId xmlns:a16="http://schemas.microsoft.com/office/drawing/2014/main" id="{C0D2E2D4-4F01-6DEA-C91A-E8DBF8E37919}"/>
              </a:ext>
            </a:extLst>
          </p:cNvPr>
          <p:cNvSpPr/>
          <p:nvPr/>
        </p:nvSpPr>
        <p:spPr>
          <a:xfrm>
            <a:off x="4400853" y="4539532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2073D48B-43D1-4CB2-AA96-9CC785EE2069}"/>
              </a:ext>
            </a:extLst>
          </p:cNvPr>
          <p:cNvSpPr txBox="1"/>
          <p:nvPr/>
        </p:nvSpPr>
        <p:spPr>
          <a:xfrm>
            <a:off x="4553253" y="463186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E434191F-0661-FD74-9B58-5E04D7F1566C}"/>
              </a:ext>
            </a:extLst>
          </p:cNvPr>
          <p:cNvSpPr txBox="1"/>
          <p:nvPr/>
        </p:nvSpPr>
        <p:spPr>
          <a:xfrm>
            <a:off x="3542652" y="6429114"/>
            <a:ext cx="2691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As categorias de conteúdo mais frequentes entre os canais populares são </a:t>
            </a:r>
            <a:r>
              <a:rPr lang="pt-BR" sz="1600" i="1" dirty="0">
                <a:solidFill>
                  <a:schemeClr val="bg1">
                    <a:lumMod val="95000"/>
                  </a:schemeClr>
                </a:solidFill>
              </a:rPr>
              <a:t>Música</a:t>
            </a:r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 e </a:t>
            </a:r>
            <a:r>
              <a:rPr lang="pt-BR" sz="1600" i="1" dirty="0">
                <a:solidFill>
                  <a:schemeClr val="bg1">
                    <a:lumMod val="95000"/>
                  </a:schemeClr>
                </a:solidFill>
              </a:rPr>
              <a:t>Entretenimento</a:t>
            </a:r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. Esses temas ressoam amplamente com o público global, indicando que conteúdos de fácil consumo e entretenimento leve são altamente atrativos. 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5FBE55E-2F66-5A0A-5AD8-CEE2FC22B865}"/>
              </a:ext>
            </a:extLst>
          </p:cNvPr>
          <p:cNvSpPr txBox="1"/>
          <p:nvPr/>
        </p:nvSpPr>
        <p:spPr>
          <a:xfrm>
            <a:off x="3291821" y="5413451"/>
            <a:ext cx="29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Preferência por Categorias Específicas</a:t>
            </a:r>
          </a:p>
        </p:txBody>
      </p:sp>
      <p:sp>
        <p:nvSpPr>
          <p:cNvPr id="130" name="Fluxograma: Conector 129">
            <a:extLst>
              <a:ext uri="{FF2B5EF4-FFF2-40B4-BE49-F238E27FC236}">
                <a16:creationId xmlns:a16="http://schemas.microsoft.com/office/drawing/2014/main" id="{2BB578B5-340D-7F2F-DA79-1C12037FA6DB}"/>
              </a:ext>
            </a:extLst>
          </p:cNvPr>
          <p:cNvSpPr/>
          <p:nvPr/>
        </p:nvSpPr>
        <p:spPr>
          <a:xfrm>
            <a:off x="7131165" y="2965428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1E9AA01-5C93-A925-40A2-3D4B8C362B1C}"/>
              </a:ext>
            </a:extLst>
          </p:cNvPr>
          <p:cNvSpPr/>
          <p:nvPr/>
        </p:nvSpPr>
        <p:spPr>
          <a:xfrm>
            <a:off x="6205089" y="2164882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Arco 131">
            <a:extLst>
              <a:ext uri="{FF2B5EF4-FFF2-40B4-BE49-F238E27FC236}">
                <a16:creationId xmlns:a16="http://schemas.microsoft.com/office/drawing/2014/main" id="{15E29950-C62F-C11D-40A9-D736ED3CDF28}"/>
              </a:ext>
            </a:extLst>
          </p:cNvPr>
          <p:cNvSpPr/>
          <p:nvPr/>
        </p:nvSpPr>
        <p:spPr>
          <a:xfrm>
            <a:off x="6200173" y="2146447"/>
            <a:ext cx="2895600" cy="2819400"/>
          </a:xfrm>
          <a:prstGeom prst="arc">
            <a:avLst>
              <a:gd name="adj1" fmla="val 10697173"/>
              <a:gd name="adj2" fmla="val 142998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Fluxograma: Conector 132">
            <a:extLst>
              <a:ext uri="{FF2B5EF4-FFF2-40B4-BE49-F238E27FC236}">
                <a16:creationId xmlns:a16="http://schemas.microsoft.com/office/drawing/2014/main" id="{BB305A4D-8273-50C4-3A8B-66167B272513}"/>
              </a:ext>
            </a:extLst>
          </p:cNvPr>
          <p:cNvSpPr/>
          <p:nvPr/>
        </p:nvSpPr>
        <p:spPr>
          <a:xfrm>
            <a:off x="7338765" y="1812886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3BF1830-14F0-46EA-1AAB-5663A66AC0A3}"/>
              </a:ext>
            </a:extLst>
          </p:cNvPr>
          <p:cNvSpPr txBox="1"/>
          <p:nvPr/>
        </p:nvSpPr>
        <p:spPr>
          <a:xfrm>
            <a:off x="7491165" y="1905219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63F2FD3C-056B-C179-4A7C-CE18E896D4DE}"/>
              </a:ext>
            </a:extLst>
          </p:cNvPr>
          <p:cNvSpPr txBox="1"/>
          <p:nvPr/>
        </p:nvSpPr>
        <p:spPr>
          <a:xfrm>
            <a:off x="6459779" y="6429114"/>
            <a:ext cx="2667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A análise dos inscritos nos últimos 30 dias mostrou que alguns canais específicos estão experimentando um crescimento exponencial de seguidores. Isso evidencia uma tendência de descoberta de novos conteúdos e indica que a plataforma YouTube continua dinâmica, com novos canais ganhando relevância constantemente.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F24FBDDE-0EC3-BD60-CA1E-0771E9BDA35F}"/>
              </a:ext>
            </a:extLst>
          </p:cNvPr>
          <p:cNvSpPr txBox="1"/>
          <p:nvPr/>
        </p:nvSpPr>
        <p:spPr>
          <a:xfrm>
            <a:off x="6187421" y="5413451"/>
            <a:ext cx="29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Engajamento Recente em Crescimento</a:t>
            </a:r>
          </a:p>
        </p:txBody>
      </p:sp>
      <p:sp>
        <p:nvSpPr>
          <p:cNvPr id="141" name="Fluxograma: Conector 140">
            <a:extLst>
              <a:ext uri="{FF2B5EF4-FFF2-40B4-BE49-F238E27FC236}">
                <a16:creationId xmlns:a16="http://schemas.microsoft.com/office/drawing/2014/main" id="{3679E3D0-60EF-25BE-D597-4687EACB0839}"/>
              </a:ext>
            </a:extLst>
          </p:cNvPr>
          <p:cNvSpPr/>
          <p:nvPr/>
        </p:nvSpPr>
        <p:spPr>
          <a:xfrm>
            <a:off x="10030765" y="3013518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2976C872-2B8B-4F3F-04F8-6EEF58CEDB6C}"/>
              </a:ext>
            </a:extLst>
          </p:cNvPr>
          <p:cNvSpPr/>
          <p:nvPr/>
        </p:nvSpPr>
        <p:spPr>
          <a:xfrm>
            <a:off x="9117568" y="2183317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Arco 142">
            <a:extLst>
              <a:ext uri="{FF2B5EF4-FFF2-40B4-BE49-F238E27FC236}">
                <a16:creationId xmlns:a16="http://schemas.microsoft.com/office/drawing/2014/main" id="{A87A43A2-E451-A58D-1DC5-70A41E2AD48A}"/>
              </a:ext>
            </a:extLst>
          </p:cNvPr>
          <p:cNvSpPr/>
          <p:nvPr/>
        </p:nvSpPr>
        <p:spPr>
          <a:xfrm>
            <a:off x="9099773" y="2164882"/>
            <a:ext cx="2895600" cy="2819400"/>
          </a:xfrm>
          <a:prstGeom prst="arc">
            <a:avLst>
              <a:gd name="adj1" fmla="val 55983"/>
              <a:gd name="adj2" fmla="val 10750214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Fluxograma: Conector 143">
            <a:extLst>
              <a:ext uri="{FF2B5EF4-FFF2-40B4-BE49-F238E27FC236}">
                <a16:creationId xmlns:a16="http://schemas.microsoft.com/office/drawing/2014/main" id="{432A931D-57C4-E3F0-96C2-928BECEC745D}"/>
              </a:ext>
            </a:extLst>
          </p:cNvPr>
          <p:cNvSpPr/>
          <p:nvPr/>
        </p:nvSpPr>
        <p:spPr>
          <a:xfrm>
            <a:off x="10218209" y="4539532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F496F8A8-DA53-D773-9BDA-02598F0FD3EA}"/>
              </a:ext>
            </a:extLst>
          </p:cNvPr>
          <p:cNvSpPr txBox="1"/>
          <p:nvPr/>
        </p:nvSpPr>
        <p:spPr>
          <a:xfrm>
            <a:off x="10370609" y="463186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B1C359F8-B714-3587-9768-C40A399E6096}"/>
              </a:ext>
            </a:extLst>
          </p:cNvPr>
          <p:cNvSpPr txBox="1"/>
          <p:nvPr/>
        </p:nvSpPr>
        <p:spPr>
          <a:xfrm>
            <a:off x="9240238" y="6429114"/>
            <a:ext cx="2609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Observamos que canais estabelecidos tendem a ter um número maior de inscritos e visualizações, beneficiando-se do tempo na plataforma. Contudo, canais mais recentes, focados em temas populares, estão mostrando rápido crescimento, sugerindo que há espaço para novos criadores, especialmente quando inovam em conteúdo e formato.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Sansa "/>
            </a:endParaRP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16337F01-CEAD-8442-DE54-801FA273E76C}"/>
              </a:ext>
            </a:extLst>
          </p:cNvPr>
          <p:cNvSpPr txBox="1"/>
          <p:nvPr/>
        </p:nvSpPr>
        <p:spPr>
          <a:xfrm>
            <a:off x="9087021" y="5413451"/>
            <a:ext cx="29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Relação entre Tempo de Existência e Popularidade</a:t>
            </a:r>
          </a:p>
        </p:txBody>
      </p:sp>
      <p:sp>
        <p:nvSpPr>
          <p:cNvPr id="152" name="Fluxograma: Conector 151">
            <a:extLst>
              <a:ext uri="{FF2B5EF4-FFF2-40B4-BE49-F238E27FC236}">
                <a16:creationId xmlns:a16="http://schemas.microsoft.com/office/drawing/2014/main" id="{DFB2637A-5690-638A-F25D-4CB4C484911C}"/>
              </a:ext>
            </a:extLst>
          </p:cNvPr>
          <p:cNvSpPr/>
          <p:nvPr/>
        </p:nvSpPr>
        <p:spPr>
          <a:xfrm>
            <a:off x="12946325" y="3043751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83BEA23E-B292-9F1B-F3AC-F4E459F5D072}"/>
              </a:ext>
            </a:extLst>
          </p:cNvPr>
          <p:cNvSpPr/>
          <p:nvPr/>
        </p:nvSpPr>
        <p:spPr>
          <a:xfrm>
            <a:off x="12014924" y="2183317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Arco 153">
            <a:extLst>
              <a:ext uri="{FF2B5EF4-FFF2-40B4-BE49-F238E27FC236}">
                <a16:creationId xmlns:a16="http://schemas.microsoft.com/office/drawing/2014/main" id="{E672D8E1-0FB5-F4F7-EE66-1DB934992B89}"/>
              </a:ext>
            </a:extLst>
          </p:cNvPr>
          <p:cNvSpPr/>
          <p:nvPr/>
        </p:nvSpPr>
        <p:spPr>
          <a:xfrm>
            <a:off x="11997129" y="2164882"/>
            <a:ext cx="2895600" cy="2819400"/>
          </a:xfrm>
          <a:prstGeom prst="arc">
            <a:avLst>
              <a:gd name="adj1" fmla="val 10851485"/>
              <a:gd name="adj2" fmla="val 180079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Fluxograma: Conector 154">
            <a:extLst>
              <a:ext uri="{FF2B5EF4-FFF2-40B4-BE49-F238E27FC236}">
                <a16:creationId xmlns:a16="http://schemas.microsoft.com/office/drawing/2014/main" id="{8C3F38E9-FB42-6AF8-873B-1F5D32485E1B}"/>
              </a:ext>
            </a:extLst>
          </p:cNvPr>
          <p:cNvSpPr/>
          <p:nvPr/>
        </p:nvSpPr>
        <p:spPr>
          <a:xfrm>
            <a:off x="13127049" y="1829374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42E3EF70-2352-E14D-EDCE-61AD9F45CB34}"/>
              </a:ext>
            </a:extLst>
          </p:cNvPr>
          <p:cNvSpPr txBox="1"/>
          <p:nvPr/>
        </p:nvSpPr>
        <p:spPr>
          <a:xfrm>
            <a:off x="13279449" y="192170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2ECB111B-CF84-5E9B-AC1E-440E17E46F37}"/>
              </a:ext>
            </a:extLst>
          </p:cNvPr>
          <p:cNvSpPr txBox="1"/>
          <p:nvPr/>
        </p:nvSpPr>
        <p:spPr>
          <a:xfrm>
            <a:off x="12409710" y="6429114"/>
            <a:ext cx="2748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A análise da distribuição por país e as características demográficas, como a população, reforçam a correlação entre grandes bases de audiência (como nos EUA e na Índia) e o sucesso dos canais. Países com alta conectividade digital também desempenham um papel fundamental no apoio ao crescimento dos canais.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Sansa 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88568762-4E92-346E-3995-D6CAD9731958}"/>
              </a:ext>
            </a:extLst>
          </p:cNvPr>
          <p:cNvSpPr txBox="1"/>
          <p:nvPr/>
        </p:nvSpPr>
        <p:spPr>
          <a:xfrm>
            <a:off x="12171570" y="5413451"/>
            <a:ext cx="29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Impacto de Países e Demografia</a:t>
            </a:r>
          </a:p>
        </p:txBody>
      </p:sp>
      <p:pic>
        <p:nvPicPr>
          <p:cNvPr id="163" name="Gráfico 162" descr="Sala de reuniões estrutura de tópicos">
            <a:extLst>
              <a:ext uri="{FF2B5EF4-FFF2-40B4-BE49-F238E27FC236}">
                <a16:creationId xmlns:a16="http://schemas.microsoft.com/office/drawing/2014/main" id="{1E8F547E-1E8A-D1C6-C7D1-D15053DA4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6709" y="2982900"/>
            <a:ext cx="914400" cy="914400"/>
          </a:xfrm>
          <a:prstGeom prst="rect">
            <a:avLst/>
          </a:prstGeom>
        </p:spPr>
      </p:pic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E7B4D215-70F2-E517-5BB4-B19BE4BDA835}"/>
              </a:ext>
            </a:extLst>
          </p:cNvPr>
          <p:cNvSpPr/>
          <p:nvPr/>
        </p:nvSpPr>
        <p:spPr>
          <a:xfrm>
            <a:off x="15789757" y="3083039"/>
            <a:ext cx="1033616" cy="10727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DE9895F-461E-AFDA-C149-2CE9C877C21E}"/>
              </a:ext>
            </a:extLst>
          </p:cNvPr>
          <p:cNvSpPr/>
          <p:nvPr/>
        </p:nvSpPr>
        <p:spPr>
          <a:xfrm>
            <a:off x="14910983" y="2209454"/>
            <a:ext cx="2895600" cy="281940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0426DD05-A5F6-6F1D-170E-F1CA347827DE}"/>
              </a:ext>
            </a:extLst>
          </p:cNvPr>
          <p:cNvSpPr/>
          <p:nvPr/>
        </p:nvSpPr>
        <p:spPr>
          <a:xfrm>
            <a:off x="14906067" y="2191019"/>
            <a:ext cx="2895600" cy="2819400"/>
          </a:xfrm>
          <a:prstGeom prst="arc">
            <a:avLst>
              <a:gd name="adj1" fmla="val 32125"/>
              <a:gd name="adj2" fmla="val 10835407"/>
            </a:avLst>
          </a:prstGeom>
          <a:ln w="698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6BB67812-F0A2-0FA9-D7B0-A29380BB5CFE}"/>
              </a:ext>
            </a:extLst>
          </p:cNvPr>
          <p:cNvSpPr/>
          <p:nvPr/>
        </p:nvSpPr>
        <p:spPr>
          <a:xfrm>
            <a:off x="16020740" y="4656476"/>
            <a:ext cx="685800" cy="70788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27232E-018C-99F7-E169-F4FD9B5DF8F8}"/>
              </a:ext>
            </a:extLst>
          </p:cNvPr>
          <p:cNvSpPr txBox="1"/>
          <p:nvPr/>
        </p:nvSpPr>
        <p:spPr>
          <a:xfrm>
            <a:off x="16173140" y="4748809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C489BE6-511D-F3A2-9D09-7720DE287D9F}"/>
              </a:ext>
            </a:extLst>
          </p:cNvPr>
          <p:cNvSpPr txBox="1"/>
          <p:nvPr/>
        </p:nvSpPr>
        <p:spPr>
          <a:xfrm>
            <a:off x="15270165" y="6429114"/>
            <a:ext cx="28727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Em conclusão, as análises mostram que o YouTube é um ecossistema vibrante e competitivo, com oportunidades significativas em categorias populares e em regiões de grande audiência. Canais em rápido crescimento e novas categorias de conteúdo emergem constantemente, proporcionando oportunidades para criadores que buscam alcançar um público global.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Sansa 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E13F590-86D0-D458-C5DF-F2AFBF49D1D6}"/>
              </a:ext>
            </a:extLst>
          </p:cNvPr>
          <p:cNvSpPr txBox="1"/>
          <p:nvPr/>
        </p:nvSpPr>
        <p:spPr>
          <a:xfrm>
            <a:off x="14893315" y="5413451"/>
            <a:ext cx="2912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Tendências e Oportunidades para Criadores</a:t>
            </a:r>
          </a:p>
        </p:txBody>
      </p:sp>
      <p:pic>
        <p:nvPicPr>
          <p:cNvPr id="22" name="Gráfico 21" descr="Balão de chat estrutura de tópicos">
            <a:extLst>
              <a:ext uri="{FF2B5EF4-FFF2-40B4-BE49-F238E27FC236}">
                <a16:creationId xmlns:a16="http://schemas.microsoft.com/office/drawing/2014/main" id="{C69C6AFF-1BA1-EB44-FB87-86A5AF6C4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62345" y="3205617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E26F9C1-0B3A-8A95-3551-E7AE0CFDBF72}"/>
              </a:ext>
            </a:extLst>
          </p:cNvPr>
          <p:cNvSpPr txBox="1"/>
          <p:nvPr/>
        </p:nvSpPr>
        <p:spPr>
          <a:xfrm>
            <a:off x="374493" y="5413451"/>
            <a:ext cx="29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Diversidade Geográfica dos Canais Populares</a:t>
            </a:r>
          </a:p>
        </p:txBody>
      </p:sp>
      <p:pic>
        <p:nvPicPr>
          <p:cNvPr id="29" name="Gráfico 28" descr="Globo estrutura de tópicos">
            <a:extLst>
              <a:ext uri="{FF2B5EF4-FFF2-40B4-BE49-F238E27FC236}">
                <a16:creationId xmlns:a16="http://schemas.microsoft.com/office/drawing/2014/main" id="{BD7F284F-76C4-9667-75E3-AEAE06926D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1876" y="3062077"/>
            <a:ext cx="914400" cy="914400"/>
          </a:xfrm>
          <a:prstGeom prst="rect">
            <a:avLst/>
          </a:prstGeom>
        </p:spPr>
      </p:pic>
      <p:pic>
        <p:nvPicPr>
          <p:cNvPr id="33" name="Gráfico 32" descr="Cronômetro estrutura de tópicos">
            <a:extLst>
              <a:ext uri="{FF2B5EF4-FFF2-40B4-BE49-F238E27FC236}">
                <a16:creationId xmlns:a16="http://schemas.microsoft.com/office/drawing/2014/main" id="{BBBEF009-0D3C-0779-770B-3F6D830D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8281" y="3092694"/>
            <a:ext cx="914400" cy="914400"/>
          </a:xfrm>
          <a:prstGeom prst="rect">
            <a:avLst/>
          </a:prstGeom>
        </p:spPr>
      </p:pic>
      <p:pic>
        <p:nvPicPr>
          <p:cNvPr id="35" name="Gráfico 34" descr="Gráfico linear estrutura de tópicos">
            <a:extLst>
              <a:ext uri="{FF2B5EF4-FFF2-40B4-BE49-F238E27FC236}">
                <a16:creationId xmlns:a16="http://schemas.microsoft.com/office/drawing/2014/main" id="{163365C6-6B98-391B-7586-876C199DC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4351" y="3118377"/>
            <a:ext cx="831739" cy="831739"/>
          </a:xfrm>
          <a:prstGeom prst="rect">
            <a:avLst/>
          </a:prstGeom>
        </p:spPr>
      </p:pic>
      <p:pic>
        <p:nvPicPr>
          <p:cNvPr id="37" name="Gráfico 36" descr="Mapa com alfinete estrutura de tópicos">
            <a:extLst>
              <a:ext uri="{FF2B5EF4-FFF2-40B4-BE49-F238E27FC236}">
                <a16:creationId xmlns:a16="http://schemas.microsoft.com/office/drawing/2014/main" id="{E61C0BA6-5793-4C0F-285D-88C54FC631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992605" y="3117382"/>
            <a:ext cx="914400" cy="914400"/>
          </a:xfrm>
          <a:prstGeom prst="rect">
            <a:avLst/>
          </a:prstGeom>
        </p:spPr>
      </p:pic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D026A647-640F-FF16-8292-3E127DB5B1E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34" y="0"/>
            <a:ext cx="1549323" cy="8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  <p:bldP spid="10" grpId="1" animBg="1"/>
      <p:bldP spid="15" grpId="0"/>
      <p:bldP spid="119" grpId="0" animBg="1"/>
      <p:bldP spid="121" grpId="0" animBg="1"/>
      <p:bldP spid="122" grpId="0" animBg="1"/>
      <p:bldP spid="122" grpId="1" animBg="1"/>
      <p:bldP spid="124" grpId="0"/>
      <p:bldP spid="125" grpId="0"/>
      <p:bldP spid="130" grpId="0" animBg="1"/>
      <p:bldP spid="132" grpId="0" animBg="1"/>
      <p:bldP spid="133" grpId="0" animBg="1"/>
      <p:bldP spid="133" grpId="1" animBg="1"/>
      <p:bldP spid="135" grpId="0"/>
      <p:bldP spid="136" grpId="0"/>
      <p:bldP spid="141" grpId="0" animBg="1"/>
      <p:bldP spid="143" grpId="0" animBg="1"/>
      <p:bldP spid="144" grpId="0" animBg="1"/>
      <p:bldP spid="144" grpId="1" animBg="1"/>
      <p:bldP spid="146" grpId="0"/>
      <p:bldP spid="147" grpId="0"/>
      <p:bldP spid="152" grpId="0" animBg="1"/>
      <p:bldP spid="154" grpId="0" animBg="1"/>
      <p:bldP spid="155" grpId="0" animBg="1"/>
      <p:bldP spid="155" grpId="1" animBg="1"/>
      <p:bldP spid="157" grpId="0"/>
      <p:bldP spid="158" grpId="0"/>
      <p:bldP spid="3" grpId="0" animBg="1"/>
      <p:bldP spid="12" grpId="0" animBg="1"/>
      <p:bldP spid="13" grpId="0" animBg="1"/>
      <p:bldP spid="13" grpId="1" animBg="1"/>
      <p:bldP spid="18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F30B57-D2DC-C15A-0E6A-B6C78A78515D}"/>
              </a:ext>
            </a:extLst>
          </p:cNvPr>
          <p:cNvSpPr txBox="1"/>
          <p:nvPr/>
        </p:nvSpPr>
        <p:spPr>
          <a:xfrm>
            <a:off x="958323" y="5366184"/>
            <a:ext cx="16364460" cy="25317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9F0F74D-9811-7BC0-E1C1-ADE7E6779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48" y="887505"/>
            <a:ext cx="7312010" cy="4113006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1553" y="8263578"/>
            <a:ext cx="6858000" cy="27432"/>
          </a:xfrm>
          <a:custGeom>
            <a:avLst/>
            <a:gdLst>
              <a:gd name="connsiteX0" fmla="*/ 0 w 6858000"/>
              <a:gd name="connsiteY0" fmla="*/ 0 h 27432"/>
              <a:gd name="connsiteX1" fmla="*/ 685800 w 6858000"/>
              <a:gd name="connsiteY1" fmla="*/ 0 h 27432"/>
              <a:gd name="connsiteX2" fmla="*/ 1440180 w 6858000"/>
              <a:gd name="connsiteY2" fmla="*/ 0 h 27432"/>
              <a:gd name="connsiteX3" fmla="*/ 2057400 w 6858000"/>
              <a:gd name="connsiteY3" fmla="*/ 0 h 27432"/>
              <a:gd name="connsiteX4" fmla="*/ 2606040 w 6858000"/>
              <a:gd name="connsiteY4" fmla="*/ 0 h 27432"/>
              <a:gd name="connsiteX5" fmla="*/ 3154680 w 6858000"/>
              <a:gd name="connsiteY5" fmla="*/ 0 h 27432"/>
              <a:gd name="connsiteX6" fmla="*/ 3634740 w 6858000"/>
              <a:gd name="connsiteY6" fmla="*/ 0 h 27432"/>
              <a:gd name="connsiteX7" fmla="*/ 4457700 w 6858000"/>
              <a:gd name="connsiteY7" fmla="*/ 0 h 27432"/>
              <a:gd name="connsiteX8" fmla="*/ 5280660 w 6858000"/>
              <a:gd name="connsiteY8" fmla="*/ 0 h 27432"/>
              <a:gd name="connsiteX9" fmla="*/ 6103620 w 6858000"/>
              <a:gd name="connsiteY9" fmla="*/ 0 h 27432"/>
              <a:gd name="connsiteX10" fmla="*/ 6858000 w 6858000"/>
              <a:gd name="connsiteY10" fmla="*/ 0 h 27432"/>
              <a:gd name="connsiteX11" fmla="*/ 6858000 w 6858000"/>
              <a:gd name="connsiteY11" fmla="*/ 27432 h 27432"/>
              <a:gd name="connsiteX12" fmla="*/ 6172200 w 6858000"/>
              <a:gd name="connsiteY12" fmla="*/ 27432 h 27432"/>
              <a:gd name="connsiteX13" fmla="*/ 5417820 w 6858000"/>
              <a:gd name="connsiteY13" fmla="*/ 27432 h 27432"/>
              <a:gd name="connsiteX14" fmla="*/ 4937760 w 6858000"/>
              <a:gd name="connsiteY14" fmla="*/ 27432 h 27432"/>
              <a:gd name="connsiteX15" fmla="*/ 4457700 w 6858000"/>
              <a:gd name="connsiteY15" fmla="*/ 27432 h 27432"/>
              <a:gd name="connsiteX16" fmla="*/ 3977640 w 6858000"/>
              <a:gd name="connsiteY16" fmla="*/ 27432 h 27432"/>
              <a:gd name="connsiteX17" fmla="*/ 3429000 w 6858000"/>
              <a:gd name="connsiteY17" fmla="*/ 27432 h 27432"/>
              <a:gd name="connsiteX18" fmla="*/ 2880360 w 6858000"/>
              <a:gd name="connsiteY18" fmla="*/ 27432 h 27432"/>
              <a:gd name="connsiteX19" fmla="*/ 2331720 w 6858000"/>
              <a:gd name="connsiteY19" fmla="*/ 27432 h 27432"/>
              <a:gd name="connsiteX20" fmla="*/ 1783080 w 6858000"/>
              <a:gd name="connsiteY20" fmla="*/ 27432 h 27432"/>
              <a:gd name="connsiteX21" fmla="*/ 1234440 w 6858000"/>
              <a:gd name="connsiteY21" fmla="*/ 27432 h 27432"/>
              <a:gd name="connsiteX22" fmla="*/ 0 w 6858000"/>
              <a:gd name="connsiteY22" fmla="*/ 27432 h 27432"/>
              <a:gd name="connsiteX23" fmla="*/ 0 w 6858000"/>
              <a:gd name="connsiteY23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0" h="27432" fill="none" extrusionOk="0">
                <a:moveTo>
                  <a:pt x="0" y="0"/>
                </a:moveTo>
                <a:cubicBezTo>
                  <a:pt x="215590" y="-30068"/>
                  <a:pt x="451130" y="3342"/>
                  <a:pt x="685800" y="0"/>
                </a:cubicBezTo>
                <a:cubicBezTo>
                  <a:pt x="920470" y="-3342"/>
                  <a:pt x="1074689" y="-1124"/>
                  <a:pt x="1440180" y="0"/>
                </a:cubicBezTo>
                <a:cubicBezTo>
                  <a:pt x="1805671" y="1124"/>
                  <a:pt x="1804503" y="24385"/>
                  <a:pt x="2057400" y="0"/>
                </a:cubicBezTo>
                <a:cubicBezTo>
                  <a:pt x="2310297" y="-24385"/>
                  <a:pt x="2441267" y="14201"/>
                  <a:pt x="2606040" y="0"/>
                </a:cubicBezTo>
                <a:cubicBezTo>
                  <a:pt x="2770813" y="-14201"/>
                  <a:pt x="3030077" y="-8591"/>
                  <a:pt x="3154680" y="0"/>
                </a:cubicBezTo>
                <a:cubicBezTo>
                  <a:pt x="3279283" y="8591"/>
                  <a:pt x="3408730" y="2964"/>
                  <a:pt x="3634740" y="0"/>
                </a:cubicBezTo>
                <a:cubicBezTo>
                  <a:pt x="3860750" y="-2964"/>
                  <a:pt x="4113360" y="31645"/>
                  <a:pt x="4457700" y="0"/>
                </a:cubicBezTo>
                <a:cubicBezTo>
                  <a:pt x="4802040" y="-31645"/>
                  <a:pt x="4891056" y="-34232"/>
                  <a:pt x="5280660" y="0"/>
                </a:cubicBezTo>
                <a:cubicBezTo>
                  <a:pt x="5670264" y="34232"/>
                  <a:pt x="5850574" y="-30118"/>
                  <a:pt x="6103620" y="0"/>
                </a:cubicBezTo>
                <a:cubicBezTo>
                  <a:pt x="6356666" y="30118"/>
                  <a:pt x="6500548" y="26566"/>
                  <a:pt x="6858000" y="0"/>
                </a:cubicBezTo>
                <a:cubicBezTo>
                  <a:pt x="6858934" y="12270"/>
                  <a:pt x="6856937" y="20068"/>
                  <a:pt x="6858000" y="27432"/>
                </a:cubicBezTo>
                <a:cubicBezTo>
                  <a:pt x="6631559" y="18669"/>
                  <a:pt x="6328621" y="9880"/>
                  <a:pt x="6172200" y="27432"/>
                </a:cubicBezTo>
                <a:cubicBezTo>
                  <a:pt x="6015779" y="44984"/>
                  <a:pt x="5587593" y="50957"/>
                  <a:pt x="5417820" y="27432"/>
                </a:cubicBezTo>
                <a:cubicBezTo>
                  <a:pt x="5248047" y="3907"/>
                  <a:pt x="5064249" y="35470"/>
                  <a:pt x="4937760" y="27432"/>
                </a:cubicBezTo>
                <a:cubicBezTo>
                  <a:pt x="4811271" y="19394"/>
                  <a:pt x="4608241" y="38748"/>
                  <a:pt x="4457700" y="27432"/>
                </a:cubicBezTo>
                <a:cubicBezTo>
                  <a:pt x="4307159" y="16116"/>
                  <a:pt x="4159191" y="16480"/>
                  <a:pt x="3977640" y="27432"/>
                </a:cubicBezTo>
                <a:cubicBezTo>
                  <a:pt x="3796089" y="38384"/>
                  <a:pt x="3667146" y="13299"/>
                  <a:pt x="3429000" y="27432"/>
                </a:cubicBezTo>
                <a:cubicBezTo>
                  <a:pt x="3190854" y="41565"/>
                  <a:pt x="3107099" y="22812"/>
                  <a:pt x="2880360" y="27432"/>
                </a:cubicBezTo>
                <a:cubicBezTo>
                  <a:pt x="2653621" y="32052"/>
                  <a:pt x="2590509" y="47999"/>
                  <a:pt x="2331720" y="27432"/>
                </a:cubicBezTo>
                <a:cubicBezTo>
                  <a:pt x="2072931" y="6865"/>
                  <a:pt x="1918868" y="13213"/>
                  <a:pt x="1783080" y="27432"/>
                </a:cubicBezTo>
                <a:cubicBezTo>
                  <a:pt x="1647292" y="41651"/>
                  <a:pt x="1435571" y="28957"/>
                  <a:pt x="1234440" y="27432"/>
                </a:cubicBezTo>
                <a:cubicBezTo>
                  <a:pt x="1033309" y="25907"/>
                  <a:pt x="360779" y="-20159"/>
                  <a:pt x="0" y="27432"/>
                </a:cubicBezTo>
                <a:cubicBezTo>
                  <a:pt x="-1194" y="21937"/>
                  <a:pt x="1202" y="7917"/>
                  <a:pt x="0" y="0"/>
                </a:cubicBezTo>
                <a:close/>
              </a:path>
              <a:path w="6858000" h="27432" stroke="0" extrusionOk="0">
                <a:moveTo>
                  <a:pt x="0" y="0"/>
                </a:moveTo>
                <a:cubicBezTo>
                  <a:pt x="199753" y="11129"/>
                  <a:pt x="427543" y="-24377"/>
                  <a:pt x="548640" y="0"/>
                </a:cubicBezTo>
                <a:cubicBezTo>
                  <a:pt x="669737" y="24377"/>
                  <a:pt x="858975" y="-6980"/>
                  <a:pt x="1028700" y="0"/>
                </a:cubicBezTo>
                <a:cubicBezTo>
                  <a:pt x="1198425" y="6980"/>
                  <a:pt x="1339223" y="9579"/>
                  <a:pt x="1577340" y="0"/>
                </a:cubicBezTo>
                <a:cubicBezTo>
                  <a:pt x="1815457" y="-9579"/>
                  <a:pt x="1981259" y="26161"/>
                  <a:pt x="2263140" y="0"/>
                </a:cubicBezTo>
                <a:cubicBezTo>
                  <a:pt x="2545021" y="-26161"/>
                  <a:pt x="2797354" y="3173"/>
                  <a:pt x="3017520" y="0"/>
                </a:cubicBezTo>
                <a:cubicBezTo>
                  <a:pt x="3237686" y="-3173"/>
                  <a:pt x="3502108" y="34170"/>
                  <a:pt x="3840480" y="0"/>
                </a:cubicBezTo>
                <a:cubicBezTo>
                  <a:pt x="4178852" y="-34170"/>
                  <a:pt x="4330073" y="24591"/>
                  <a:pt x="4663440" y="0"/>
                </a:cubicBezTo>
                <a:cubicBezTo>
                  <a:pt x="4996807" y="-24591"/>
                  <a:pt x="5064374" y="-9832"/>
                  <a:pt x="5280660" y="0"/>
                </a:cubicBezTo>
                <a:cubicBezTo>
                  <a:pt x="5496946" y="9832"/>
                  <a:pt x="5660598" y="-22499"/>
                  <a:pt x="6035040" y="0"/>
                </a:cubicBezTo>
                <a:cubicBezTo>
                  <a:pt x="6409482" y="22499"/>
                  <a:pt x="6465852" y="8665"/>
                  <a:pt x="6858000" y="0"/>
                </a:cubicBezTo>
                <a:cubicBezTo>
                  <a:pt x="6858316" y="13405"/>
                  <a:pt x="6858486" y="14360"/>
                  <a:pt x="6858000" y="27432"/>
                </a:cubicBezTo>
                <a:cubicBezTo>
                  <a:pt x="6561421" y="57414"/>
                  <a:pt x="6483029" y="41776"/>
                  <a:pt x="6172200" y="27432"/>
                </a:cubicBezTo>
                <a:cubicBezTo>
                  <a:pt x="5861371" y="13088"/>
                  <a:pt x="5665550" y="52650"/>
                  <a:pt x="5417820" y="27432"/>
                </a:cubicBezTo>
                <a:cubicBezTo>
                  <a:pt x="5170090" y="2214"/>
                  <a:pt x="4952853" y="56369"/>
                  <a:pt x="4800600" y="27432"/>
                </a:cubicBezTo>
                <a:cubicBezTo>
                  <a:pt x="4648347" y="-1505"/>
                  <a:pt x="4376162" y="9762"/>
                  <a:pt x="4183380" y="27432"/>
                </a:cubicBezTo>
                <a:cubicBezTo>
                  <a:pt x="3990598" y="45102"/>
                  <a:pt x="3680061" y="65071"/>
                  <a:pt x="3360420" y="27432"/>
                </a:cubicBezTo>
                <a:cubicBezTo>
                  <a:pt x="3040779" y="-10207"/>
                  <a:pt x="3085116" y="25176"/>
                  <a:pt x="2811780" y="27432"/>
                </a:cubicBezTo>
                <a:cubicBezTo>
                  <a:pt x="2538444" y="29688"/>
                  <a:pt x="2242657" y="48552"/>
                  <a:pt x="2057400" y="27432"/>
                </a:cubicBezTo>
                <a:cubicBezTo>
                  <a:pt x="1872143" y="6312"/>
                  <a:pt x="1686102" y="29937"/>
                  <a:pt x="1577340" y="27432"/>
                </a:cubicBezTo>
                <a:cubicBezTo>
                  <a:pt x="1468578" y="24927"/>
                  <a:pt x="1195030" y="38035"/>
                  <a:pt x="891540" y="27432"/>
                </a:cubicBezTo>
                <a:cubicBezTo>
                  <a:pt x="588050" y="16829"/>
                  <a:pt x="299230" y="-3970"/>
                  <a:pt x="0" y="27432"/>
                </a:cubicBezTo>
                <a:cubicBezTo>
                  <a:pt x="-116" y="21844"/>
                  <a:pt x="591" y="65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84B9F13-02CA-6C4C-A2F5-1A0478E27312}"/>
              </a:ext>
            </a:extLst>
          </p:cNvPr>
          <p:cNvSpPr/>
          <p:nvPr/>
        </p:nvSpPr>
        <p:spPr>
          <a:xfrm>
            <a:off x="9580953" y="443283"/>
            <a:ext cx="3609483" cy="94004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9F32A55-4C44-BBB1-6184-2E5EAA49C384}"/>
              </a:ext>
            </a:extLst>
          </p:cNvPr>
          <p:cNvSpPr/>
          <p:nvPr/>
        </p:nvSpPr>
        <p:spPr>
          <a:xfrm>
            <a:off x="13471473" y="443283"/>
            <a:ext cx="3549613" cy="94802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46EFA5-B76A-CE0A-8D62-00DA7701CF5A}"/>
              </a:ext>
            </a:extLst>
          </p:cNvPr>
          <p:cNvSpPr/>
          <p:nvPr/>
        </p:nvSpPr>
        <p:spPr>
          <a:xfrm>
            <a:off x="1271424" y="443283"/>
            <a:ext cx="8028492" cy="9491311"/>
          </a:xfrm>
          <a:prstGeom prst="roundRect">
            <a:avLst>
              <a:gd name="adj" fmla="val 335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A7166"/>
              </a:solidFill>
              <a:highlight>
                <a:srgbClr val="FF0000"/>
              </a:highlight>
            </a:endParaRPr>
          </a:p>
        </p:txBody>
      </p:sp>
      <p:pic>
        <p:nvPicPr>
          <p:cNvPr id="20" name="Imagem 19" descr="Mulher com óculos de grau&#10;&#10;Descrição gerada automaticamente">
            <a:extLst>
              <a:ext uri="{FF2B5EF4-FFF2-40B4-BE49-F238E27FC236}">
                <a16:creationId xmlns:a16="http://schemas.microsoft.com/office/drawing/2014/main" id="{3945FB1A-D67B-660F-BEC7-7C9A6335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</a:blip>
          <a:stretch>
            <a:fillRect/>
          </a:stretch>
        </p:blipFill>
        <p:spPr>
          <a:xfrm>
            <a:off x="10914865" y="4938252"/>
            <a:ext cx="1154847" cy="1208278"/>
          </a:xfrm>
          <a:prstGeom prst="ellipse">
            <a:avLst/>
          </a:prstGeom>
          <a:ln w="63500" cap="rnd">
            <a:noFill/>
          </a:ln>
          <a:effectLst/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ACF2EA-D3EA-CADA-53D2-D4487D2B70AB}"/>
              </a:ext>
            </a:extLst>
          </p:cNvPr>
          <p:cNvCxnSpPr>
            <a:cxnSpLocks/>
          </p:cNvCxnSpPr>
          <p:nvPr/>
        </p:nvCxnSpPr>
        <p:spPr>
          <a:xfrm>
            <a:off x="4200098" y="3314700"/>
            <a:ext cx="40267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7A4121-936B-06D4-8DEB-ED8510FC2121}"/>
              </a:ext>
            </a:extLst>
          </p:cNvPr>
          <p:cNvSpPr txBox="1"/>
          <p:nvPr/>
        </p:nvSpPr>
        <p:spPr>
          <a:xfrm>
            <a:off x="1772094" y="4832814"/>
            <a:ext cx="4273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badi Extra Light" panose="020B0204020104020204" pitchFamily="34" charset="0"/>
              </a:rPr>
              <a:t>Mariana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B6B72D-B422-8FA7-9BDC-B71CDC5C6F73}"/>
              </a:ext>
            </a:extLst>
          </p:cNvPr>
          <p:cNvSpPr txBox="1"/>
          <p:nvPr/>
        </p:nvSpPr>
        <p:spPr>
          <a:xfrm>
            <a:off x="1772094" y="5633812"/>
            <a:ext cx="6825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Simoes Rubio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B2F390-7B31-24D9-375D-E1F40972907A}"/>
              </a:ext>
            </a:extLst>
          </p:cNvPr>
          <p:cNvSpPr txBox="1"/>
          <p:nvPr/>
        </p:nvSpPr>
        <p:spPr>
          <a:xfrm>
            <a:off x="1772095" y="7022146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RA: 10424388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7CD3960-118A-0F49-DF84-42AE543BD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76" y="9645560"/>
            <a:ext cx="1140338" cy="641440"/>
          </a:xfrm>
          <a:prstGeom prst="rect">
            <a:avLst/>
          </a:prstGeom>
        </p:spPr>
      </p:pic>
      <p:pic>
        <p:nvPicPr>
          <p:cNvPr id="10" name="Imagem 9" descr="Mulher com cabelos longos&#10;&#10;Descrição gerada automaticamente">
            <a:extLst>
              <a:ext uri="{FF2B5EF4-FFF2-40B4-BE49-F238E27FC236}">
                <a16:creationId xmlns:a16="http://schemas.microsoft.com/office/drawing/2014/main" id="{13825C03-C08A-1AF8-C690-D0901CE02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95" y="913158"/>
            <a:ext cx="2631959" cy="2631959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m 11" descr="Homem com fone de ouvido&#10;&#10;Descrição gerada automaticamente com confiança média">
            <a:extLst>
              <a:ext uri="{FF2B5EF4-FFF2-40B4-BE49-F238E27FC236}">
                <a16:creationId xmlns:a16="http://schemas.microsoft.com/office/drawing/2014/main" id="{A68EC24A-7141-287E-6B47-B0AEF5FFA6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322" y="4938252"/>
            <a:ext cx="1213377" cy="1213377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74320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84B9F13-02CA-6C4C-A2F5-1A0478E27312}"/>
              </a:ext>
            </a:extLst>
          </p:cNvPr>
          <p:cNvSpPr/>
          <p:nvPr/>
        </p:nvSpPr>
        <p:spPr>
          <a:xfrm>
            <a:off x="1295407" y="369275"/>
            <a:ext cx="3542914" cy="9498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46EFA5-B76A-CE0A-8D62-00DA7701CF5A}"/>
              </a:ext>
            </a:extLst>
          </p:cNvPr>
          <p:cNvSpPr/>
          <p:nvPr/>
        </p:nvSpPr>
        <p:spPr>
          <a:xfrm>
            <a:off x="5128648" y="369275"/>
            <a:ext cx="8028492" cy="9509121"/>
          </a:xfrm>
          <a:prstGeom prst="roundRect">
            <a:avLst>
              <a:gd name="adj" fmla="val 39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pic>
        <p:nvPicPr>
          <p:cNvPr id="20" name="Imagem 19" descr="Mulher com óculos de grau&#10;&#10;Descrição gerada automaticamente">
            <a:extLst>
              <a:ext uri="{FF2B5EF4-FFF2-40B4-BE49-F238E27FC236}">
                <a16:creationId xmlns:a16="http://schemas.microsoft.com/office/drawing/2014/main" id="{3945FB1A-D67B-660F-BEC7-7C9A6335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03" y="789224"/>
            <a:ext cx="2598629" cy="2659703"/>
          </a:xfrm>
          <a:prstGeom prst="ellipse">
            <a:avLst/>
          </a:prstGeom>
          <a:ln w="63500" cap="rnd">
            <a:noFill/>
          </a:ln>
          <a:effectLst>
            <a:outerShdw blurRad="317500" dist="203200" dir="2700000" algn="ctr" rotWithShape="0">
              <a:srgbClr val="000000">
                <a:alpha val="40000"/>
              </a:srgbClr>
            </a:outerShdw>
          </a:effec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ACF2EA-D3EA-CADA-53D2-D4487D2B70AB}"/>
              </a:ext>
            </a:extLst>
          </p:cNvPr>
          <p:cNvCxnSpPr>
            <a:cxnSpLocks/>
          </p:cNvCxnSpPr>
          <p:nvPr/>
        </p:nvCxnSpPr>
        <p:spPr>
          <a:xfrm>
            <a:off x="7931062" y="3322967"/>
            <a:ext cx="414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7A4121-936B-06D4-8DEB-ED8510FC2121}"/>
              </a:ext>
            </a:extLst>
          </p:cNvPr>
          <p:cNvSpPr txBox="1"/>
          <p:nvPr/>
        </p:nvSpPr>
        <p:spPr>
          <a:xfrm>
            <a:off x="5756279" y="4804251"/>
            <a:ext cx="3282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badi Extra Light" panose="020B0204020104020204" pitchFamily="34" charset="0"/>
              </a:rPr>
              <a:t>Patrícia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B6B72D-B422-8FA7-9BDC-B71CDC5C6F73}"/>
              </a:ext>
            </a:extLst>
          </p:cNvPr>
          <p:cNvSpPr txBox="1"/>
          <p:nvPr/>
        </p:nvSpPr>
        <p:spPr>
          <a:xfrm>
            <a:off x="5756279" y="5605249"/>
            <a:ext cx="8464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Corrêa França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B2F390-7B31-24D9-375D-E1F40972907A}"/>
              </a:ext>
            </a:extLst>
          </p:cNvPr>
          <p:cNvSpPr txBox="1"/>
          <p:nvPr/>
        </p:nvSpPr>
        <p:spPr>
          <a:xfrm>
            <a:off x="5756280" y="6993583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RA: 10423533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A35002A-15C1-1B28-E08A-0363BAE7690A}"/>
              </a:ext>
            </a:extLst>
          </p:cNvPr>
          <p:cNvSpPr/>
          <p:nvPr/>
        </p:nvSpPr>
        <p:spPr>
          <a:xfrm>
            <a:off x="13447467" y="369275"/>
            <a:ext cx="3542914" cy="9498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Mulher com cabelos longos&#10;&#10;Descrição gerada automaticamente">
            <a:extLst>
              <a:ext uri="{FF2B5EF4-FFF2-40B4-BE49-F238E27FC236}">
                <a16:creationId xmlns:a16="http://schemas.microsoft.com/office/drawing/2014/main" id="{7D150678-98F2-6607-16BA-B11F2FB2FA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25" y="4804251"/>
            <a:ext cx="1208278" cy="1208278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Imagem 23" descr="Homem com fone de ouvido&#10;&#10;Descrição gerada automaticamente com confiança média">
            <a:extLst>
              <a:ext uri="{FF2B5EF4-FFF2-40B4-BE49-F238E27FC236}">
                <a16:creationId xmlns:a16="http://schemas.microsoft.com/office/drawing/2014/main" id="{F2E2C610-25B2-1105-72A4-2E8EABE185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322" y="4938252"/>
            <a:ext cx="1213377" cy="1213377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Imagem 24" descr="Logotipo&#10;&#10;Descrição gerada automaticamente">
            <a:extLst>
              <a:ext uri="{FF2B5EF4-FFF2-40B4-BE49-F238E27FC236}">
                <a16:creationId xmlns:a16="http://schemas.microsoft.com/office/drawing/2014/main" id="{50FAC054-758E-E47E-4BE5-2C7730E8E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76" y="9645560"/>
            <a:ext cx="1140338" cy="6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5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46EFA5-B76A-CE0A-8D62-00DA7701CF5A}"/>
              </a:ext>
            </a:extLst>
          </p:cNvPr>
          <p:cNvSpPr/>
          <p:nvPr/>
        </p:nvSpPr>
        <p:spPr>
          <a:xfrm>
            <a:off x="9143664" y="388939"/>
            <a:ext cx="8028492" cy="9509121"/>
          </a:xfrm>
          <a:prstGeom prst="roundRect">
            <a:avLst>
              <a:gd name="adj" fmla="val 39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ACF2EA-D3EA-CADA-53D2-D4487D2B70AB}"/>
              </a:ext>
            </a:extLst>
          </p:cNvPr>
          <p:cNvCxnSpPr>
            <a:cxnSpLocks/>
          </p:cNvCxnSpPr>
          <p:nvPr/>
        </p:nvCxnSpPr>
        <p:spPr>
          <a:xfrm>
            <a:off x="12223048" y="3296850"/>
            <a:ext cx="414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7A4121-936B-06D4-8DEB-ED8510FC2121}"/>
              </a:ext>
            </a:extLst>
          </p:cNvPr>
          <p:cNvSpPr txBox="1"/>
          <p:nvPr/>
        </p:nvSpPr>
        <p:spPr>
          <a:xfrm>
            <a:off x="9847617" y="4992844"/>
            <a:ext cx="3532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Valdiney</a:t>
            </a:r>
            <a:endParaRPr lang="pt-BR" sz="6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B6B72D-B422-8FA7-9BDC-B71CDC5C6F73}"/>
              </a:ext>
            </a:extLst>
          </p:cNvPr>
          <p:cNvSpPr txBox="1"/>
          <p:nvPr/>
        </p:nvSpPr>
        <p:spPr>
          <a:xfrm>
            <a:off x="9847618" y="5793842"/>
            <a:ext cx="6589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Atílio Pedro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B2F390-7B31-24D9-375D-E1F40972907A}"/>
              </a:ext>
            </a:extLst>
          </p:cNvPr>
          <p:cNvSpPr txBox="1"/>
          <p:nvPr/>
        </p:nvSpPr>
        <p:spPr>
          <a:xfrm>
            <a:off x="9847618" y="7182176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RA: 10424616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AF2AB00-5887-7446-CFA4-892E7DD0582B}"/>
              </a:ext>
            </a:extLst>
          </p:cNvPr>
          <p:cNvSpPr/>
          <p:nvPr/>
        </p:nvSpPr>
        <p:spPr>
          <a:xfrm>
            <a:off x="1260934" y="388939"/>
            <a:ext cx="3542914" cy="9498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7321673-D38C-230C-0214-951164F96CA7}"/>
              </a:ext>
            </a:extLst>
          </p:cNvPr>
          <p:cNvSpPr/>
          <p:nvPr/>
        </p:nvSpPr>
        <p:spPr>
          <a:xfrm>
            <a:off x="5202299" y="388939"/>
            <a:ext cx="3542914" cy="9498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Mulher com óculos de grau&#10;&#10;Descrição gerada automaticamente">
            <a:extLst>
              <a:ext uri="{FF2B5EF4-FFF2-40B4-BE49-F238E27FC236}">
                <a16:creationId xmlns:a16="http://schemas.microsoft.com/office/drawing/2014/main" id="{3945FB1A-D67B-660F-BEC7-7C9A6335321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</a:blip>
          <a:stretch>
            <a:fillRect/>
          </a:stretch>
        </p:blipFill>
        <p:spPr>
          <a:xfrm>
            <a:off x="6292246" y="4753098"/>
            <a:ext cx="1288458" cy="1318741"/>
          </a:xfrm>
          <a:prstGeom prst="ellipse">
            <a:avLst/>
          </a:prstGeom>
          <a:ln w="3175" cap="rnd">
            <a:noFill/>
          </a:ln>
          <a:effectLst/>
        </p:spPr>
      </p:pic>
      <p:pic>
        <p:nvPicPr>
          <p:cNvPr id="10" name="Imagem 9" descr="Mulher com cabelos longos&#10;&#10;Descrição gerada automaticamente">
            <a:extLst>
              <a:ext uri="{FF2B5EF4-FFF2-40B4-BE49-F238E27FC236}">
                <a16:creationId xmlns:a16="http://schemas.microsoft.com/office/drawing/2014/main" id="{36319931-9923-39E1-56CE-72D994E59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44" y="4813861"/>
            <a:ext cx="1208278" cy="1208278"/>
          </a:xfrm>
          <a:prstGeom prst="ellipse">
            <a:avLst/>
          </a:prstGeom>
          <a:ln w="3175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Imagem 23" descr="Homem com fone de ouvido&#10;&#10;Descrição gerada automaticamente com confiança média">
            <a:extLst>
              <a:ext uri="{FF2B5EF4-FFF2-40B4-BE49-F238E27FC236}">
                <a16:creationId xmlns:a16="http://schemas.microsoft.com/office/drawing/2014/main" id="{A4CFB6B4-1881-64E1-0A90-93C1945DCF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689" y="876993"/>
            <a:ext cx="2648577" cy="2648577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F66D2C2F-98C3-1A4E-A946-47DE1E1B0F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76" y="9645560"/>
            <a:ext cx="1140338" cy="6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F9B66-AE50-9FC5-76AB-9ABE52B4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E302D156-314B-49AA-B036-9EB399DEB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4" y="-47052"/>
            <a:ext cx="3139229" cy="17658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22311B-33C9-784B-1D9A-464D9C5C41C9}"/>
              </a:ext>
            </a:extLst>
          </p:cNvPr>
          <p:cNvSpPr txBox="1"/>
          <p:nvPr/>
        </p:nvSpPr>
        <p:spPr>
          <a:xfrm>
            <a:off x="475234" y="1843706"/>
            <a:ext cx="9238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Dubai Light" panose="020B0303030403030204" pitchFamily="34" charset="-78"/>
                <a:cs typeface="Dubai Light" panose="020B0303030403030204" pitchFamily="34" charset="-78"/>
              </a:rPr>
              <a:t>Introdução: Cenário e Influência Global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6EBFBBC-A2FE-28D6-D4E5-7A28E172D545}"/>
              </a:ext>
            </a:extLst>
          </p:cNvPr>
          <p:cNvSpPr/>
          <p:nvPr/>
        </p:nvSpPr>
        <p:spPr>
          <a:xfrm>
            <a:off x="231768" y="3192152"/>
            <a:ext cx="3925444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ABA997-27CD-273B-B5A9-78E132B7888E}"/>
              </a:ext>
            </a:extLst>
          </p:cNvPr>
          <p:cNvSpPr txBox="1"/>
          <p:nvPr/>
        </p:nvSpPr>
        <p:spPr>
          <a:xfrm>
            <a:off x="572134" y="4487977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Apresentaremos os principais canais do YouTube, destacando a distribuição por país. Com isso, podemos  observar quais países possuem maior número de canais populares.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CF14EC-CA3D-CA50-96E8-6750DEB192C9}"/>
              </a:ext>
            </a:extLst>
          </p:cNvPr>
          <p:cNvSpPr txBox="1"/>
          <p:nvPr/>
        </p:nvSpPr>
        <p:spPr>
          <a:xfrm>
            <a:off x="475234" y="3764702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22547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76B047-C205-9AE9-2BD4-4CBBD112F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B2B47C9-75D9-F38E-29B9-C9E5B6E91BC1}"/>
              </a:ext>
            </a:extLst>
          </p:cNvPr>
          <p:cNvSpPr/>
          <p:nvPr/>
        </p:nvSpPr>
        <p:spPr>
          <a:xfrm>
            <a:off x="245660" y="3159376"/>
            <a:ext cx="17823976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909B6E2-5703-0E54-9A59-137F18A8ED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34" y="0"/>
            <a:ext cx="1549323" cy="871494"/>
          </a:xfrm>
          <a:prstGeom prst="rect">
            <a:avLst/>
          </a:prstGeom>
        </p:spPr>
      </p:pic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57618BA-1030-2B8D-5561-EA01B9FF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36" y="2275449"/>
            <a:ext cx="11721600" cy="57361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F4B4486-4962-6F5A-2B1F-7097B68D96A6}"/>
              </a:ext>
            </a:extLst>
          </p:cNvPr>
          <p:cNvSpPr txBox="1"/>
          <p:nvPr/>
        </p:nvSpPr>
        <p:spPr>
          <a:xfrm>
            <a:off x="609600" y="2019568"/>
            <a:ext cx="5232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Conseguimos observar que </a:t>
            </a:r>
            <a:r>
              <a:rPr lang="pt-BR" sz="4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Estados Unidos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e </a:t>
            </a:r>
            <a:r>
              <a:rPr lang="pt-BR" sz="4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Índia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pt-BR" sz="4000" u="sng" dirty="0">
                <a:latin typeface="Dubai Light" panose="020B0303030403030204" pitchFamily="34" charset="-78"/>
                <a:cs typeface="Dubai Light" panose="020B0303030403030204" pitchFamily="34" charset="-78"/>
              </a:rPr>
              <a:t>lideram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os Canais mais </a:t>
            </a:r>
            <a:r>
              <a:rPr lang="pt-BR" sz="6000" dirty="0">
                <a:latin typeface="Dubai Light" panose="020B0303030403030204" pitchFamily="34" charset="-78"/>
                <a:cs typeface="Dubai Light" panose="020B0303030403030204" pitchFamily="34" charset="-78"/>
              </a:rPr>
              <a:t>populares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. Já </a:t>
            </a:r>
            <a:r>
              <a:rPr lang="pt-BR" sz="4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Samoa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tem </a:t>
            </a:r>
            <a:r>
              <a:rPr lang="pt-BR" sz="4000" u="sng" dirty="0">
                <a:latin typeface="Dubai Light" panose="020B0303030403030204" pitchFamily="34" charset="-78"/>
                <a:cs typeface="Dubai Light" panose="020B0303030403030204" pitchFamily="34" charset="-78"/>
              </a:rPr>
              <a:t>menos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de 5 canais populares, apresentando uma </a:t>
            </a:r>
            <a:r>
              <a:rPr lang="pt-BR" sz="40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diferença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 que ultrapassa os </a:t>
            </a:r>
            <a:r>
              <a:rPr lang="pt-BR" sz="8000" dirty="0">
                <a:latin typeface="Dubai Light" panose="020B0303030403030204" pitchFamily="34" charset="-78"/>
                <a:cs typeface="Dubai Light" panose="020B0303030403030204" pitchFamily="34" charset="-78"/>
              </a:rPr>
              <a:t>98%</a:t>
            </a:r>
            <a:r>
              <a:rPr lang="pt-BR" sz="4000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50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AEFB983-0E31-056A-03D3-F59AD9F592BF}"/>
              </a:ext>
            </a:extLst>
          </p:cNvPr>
          <p:cNvSpPr/>
          <p:nvPr/>
        </p:nvSpPr>
        <p:spPr>
          <a:xfrm>
            <a:off x="4213105" y="3159376"/>
            <a:ext cx="3925444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26F02-4683-F671-56C3-4962A6B510FD}"/>
              </a:ext>
            </a:extLst>
          </p:cNvPr>
          <p:cNvSpPr txBox="1"/>
          <p:nvPr/>
        </p:nvSpPr>
        <p:spPr>
          <a:xfrm>
            <a:off x="4542283" y="4404402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Observaremos as categorias de conteúdo que são mais comuns entre os canais de alto nível. Dessa forma, perceberemos as preferências do público global.</a:t>
            </a:r>
            <a:endParaRPr lang="en-US" sz="2800" spc="119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D4E8D5-B0D7-2C76-F35E-903AF7A73BB0}"/>
              </a:ext>
            </a:extLst>
          </p:cNvPr>
          <p:cNvSpPr txBox="1"/>
          <p:nvPr/>
        </p:nvSpPr>
        <p:spPr>
          <a:xfrm>
            <a:off x="4542283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02.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E8ADF0-9A48-EB24-1AA6-5AEDD10E67E3}"/>
              </a:ext>
            </a:extLst>
          </p:cNvPr>
          <p:cNvSpPr txBox="1"/>
          <p:nvPr/>
        </p:nvSpPr>
        <p:spPr>
          <a:xfrm>
            <a:off x="475234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01.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2E7826-374A-C6B5-E6C9-85C0CBBD0A24}"/>
              </a:ext>
            </a:extLst>
          </p:cNvPr>
          <p:cNvSpPr txBox="1"/>
          <p:nvPr/>
        </p:nvSpPr>
        <p:spPr>
          <a:xfrm>
            <a:off x="475234" y="1843706"/>
            <a:ext cx="14960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Dubai Light" panose="020B0303030403030204" pitchFamily="34" charset="-78"/>
                <a:cs typeface="Dubai Light" panose="020B0303030403030204" pitchFamily="34" charset="-78"/>
              </a:rPr>
              <a:t>Principais Categorias de Conteúdo.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AD8749CF-C19F-3047-2553-7343A81DA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4" y="-47052"/>
            <a:ext cx="3139229" cy="176581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4B891C-B388-A523-2ED4-BB1136504B09}"/>
              </a:ext>
            </a:extLst>
          </p:cNvPr>
          <p:cNvSpPr txBox="1"/>
          <p:nvPr/>
        </p:nvSpPr>
        <p:spPr>
          <a:xfrm>
            <a:off x="572134" y="4487977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Apresentaremos os principais canais do YouTube, destacando a distribuição por país. Com isso, podemos  observar quais países possuem maior número de canais populares.</a:t>
            </a:r>
          </a:p>
        </p:txBody>
      </p:sp>
    </p:spTree>
    <p:extLst>
      <p:ext uri="{BB962C8B-B14F-4D97-AF65-F5344CB8AC3E}">
        <p14:creationId xmlns:p14="http://schemas.microsoft.com/office/powerpoint/2010/main" val="186207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F9D331-C387-4752-1863-BEF9586C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CF5818C-8E6C-8B8E-FA33-2AC456AA4427}"/>
              </a:ext>
            </a:extLst>
          </p:cNvPr>
          <p:cNvSpPr/>
          <p:nvPr/>
        </p:nvSpPr>
        <p:spPr>
          <a:xfrm>
            <a:off x="245660" y="3159376"/>
            <a:ext cx="17823976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043BE7-2924-B9CA-4AE7-910463833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34" y="0"/>
            <a:ext cx="1549323" cy="871494"/>
          </a:xfrm>
          <a:prstGeom prst="rect">
            <a:avLst/>
          </a:prstGeom>
        </p:spPr>
      </p:pic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B7F7B56F-5273-DFDB-879E-9F7DC6270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40" y="2233449"/>
            <a:ext cx="11721600" cy="58201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8EBE3DA-9B26-E965-A7C8-3927807B10CC}"/>
              </a:ext>
            </a:extLst>
          </p:cNvPr>
          <p:cNvSpPr txBox="1"/>
          <p:nvPr/>
        </p:nvSpPr>
        <p:spPr>
          <a:xfrm>
            <a:off x="676728" y="1126243"/>
            <a:ext cx="511447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As </a:t>
            </a:r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três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 categorias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principais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 em visualizações são:</a:t>
            </a:r>
            <a:b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endParaRPr lang="pt-BR" sz="36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Entretenimento: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 Cerca de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30%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de todos os canais.</a:t>
            </a:r>
          </a:p>
          <a:p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Música: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Aproximadamente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20%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de todos os canais.</a:t>
            </a:r>
          </a:p>
          <a:p>
            <a:r>
              <a:rPr lang="pt-BR" sz="36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Educação: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Em torno de </a:t>
            </a:r>
            <a:r>
              <a:rPr lang="pt-BR" sz="5000" dirty="0">
                <a:latin typeface="Dubai Light" panose="020B0303030403030204" pitchFamily="34" charset="-78"/>
                <a:cs typeface="Dubai Light" panose="020B0303030403030204" pitchFamily="34" charset="-78"/>
              </a:rPr>
              <a:t>15% </a:t>
            </a:r>
            <a:r>
              <a:rPr lang="pt-BR" sz="3600" dirty="0">
                <a:latin typeface="Dubai Light" panose="020B0303030403030204" pitchFamily="34" charset="-78"/>
                <a:cs typeface="Dubai Light" panose="020B0303030403030204" pitchFamily="34" charset="-78"/>
              </a:rPr>
              <a:t>dos canais</a:t>
            </a:r>
          </a:p>
        </p:txBody>
      </p:sp>
    </p:spTree>
    <p:extLst>
      <p:ext uri="{BB962C8B-B14F-4D97-AF65-F5344CB8AC3E}">
        <p14:creationId xmlns:p14="http://schemas.microsoft.com/office/powerpoint/2010/main" val="126738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AEFB983-0E31-056A-03D3-F59AD9F592BF}"/>
              </a:ext>
            </a:extLst>
          </p:cNvPr>
          <p:cNvSpPr/>
          <p:nvPr/>
        </p:nvSpPr>
        <p:spPr>
          <a:xfrm>
            <a:off x="8136774" y="3148315"/>
            <a:ext cx="4422480" cy="8656948"/>
          </a:xfrm>
          <a:prstGeom prst="roundRect">
            <a:avLst>
              <a:gd name="adj" fmla="val 110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37E3D8-344B-BA86-CD67-ADB525495E40}"/>
              </a:ext>
            </a:extLst>
          </p:cNvPr>
          <p:cNvSpPr txBox="1"/>
          <p:nvPr/>
        </p:nvSpPr>
        <p:spPr>
          <a:xfrm>
            <a:off x="8308898" y="4369055"/>
            <a:ext cx="4250356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800" spc="119" dirty="0">
                <a:solidFill>
                  <a:schemeClr val="bg1">
                    <a:lumMod val="95000"/>
                  </a:schemeClr>
                </a:solidFill>
              </a:rPr>
              <a:t>Iremos e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xplorar o engajamento recente dos canais, observando o crescimento no número de inscritos nos últimos 30 dias. Isso revela quais canais estão em ascensão e atraindo mais atenção recentemente.</a:t>
            </a:r>
            <a:endParaRPr lang="en-US" sz="2800" spc="119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E7244E-BF78-8A20-6F9A-0AA6B7EC7C92}"/>
              </a:ext>
            </a:extLst>
          </p:cNvPr>
          <p:cNvSpPr txBox="1"/>
          <p:nvPr/>
        </p:nvSpPr>
        <p:spPr>
          <a:xfrm>
            <a:off x="8280154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03.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76082F-0381-FC85-57D8-70F801FD2CC5}"/>
              </a:ext>
            </a:extLst>
          </p:cNvPr>
          <p:cNvSpPr txBox="1"/>
          <p:nvPr/>
        </p:nvSpPr>
        <p:spPr>
          <a:xfrm>
            <a:off x="4542283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02.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3EF360-E4E2-E4DA-3012-DEED5FA879EA}"/>
              </a:ext>
            </a:extLst>
          </p:cNvPr>
          <p:cNvSpPr txBox="1"/>
          <p:nvPr/>
        </p:nvSpPr>
        <p:spPr>
          <a:xfrm>
            <a:off x="475234" y="3645780"/>
            <a:ext cx="2441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01.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2B55B6-DD53-F273-854C-9613A5A2F7AD}"/>
              </a:ext>
            </a:extLst>
          </p:cNvPr>
          <p:cNvSpPr txBox="1"/>
          <p:nvPr/>
        </p:nvSpPr>
        <p:spPr>
          <a:xfrm>
            <a:off x="475234" y="1843706"/>
            <a:ext cx="14960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Dubai Light" panose="020B0303030403030204" pitchFamily="34" charset="-78"/>
                <a:cs typeface="Dubai Light" panose="020B0303030403030204" pitchFamily="34" charset="-78"/>
              </a:rPr>
              <a:t>Crescimento e Engajamento.</a:t>
            </a: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3765A3D2-4743-256E-DCA7-0097098134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4" y="-47052"/>
            <a:ext cx="3139229" cy="176581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6B8137-C5B5-E8C5-3B8C-ED254043F17F}"/>
              </a:ext>
            </a:extLst>
          </p:cNvPr>
          <p:cNvSpPr txBox="1"/>
          <p:nvPr/>
        </p:nvSpPr>
        <p:spPr>
          <a:xfrm>
            <a:off x="4542283" y="4404402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Observaremos as categorias de conteúdo que são mais comuns entre os canais de alto nível. Dessa forma, perceberemos as preferências do público global.</a:t>
            </a:r>
            <a:endParaRPr lang="en-US" sz="2800" spc="119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5064548-25D0-C36C-1F11-5BFDB52D3D19}"/>
              </a:ext>
            </a:extLst>
          </p:cNvPr>
          <p:cNvSpPr txBox="1"/>
          <p:nvPr/>
        </p:nvSpPr>
        <p:spPr>
          <a:xfrm>
            <a:off x="572134" y="4487977"/>
            <a:ext cx="3352800" cy="493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br>
              <a:rPr lang="en-US" sz="2800" spc="119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Apresentaremos os principais canais do YouTube, destacando a distribuição por país. Com isso, podemos  observar quais países possuem maior número de canais populares.</a:t>
            </a:r>
          </a:p>
        </p:txBody>
      </p:sp>
    </p:spTree>
    <p:extLst>
      <p:ext uri="{BB962C8B-B14F-4D97-AF65-F5344CB8AC3E}">
        <p14:creationId xmlns:p14="http://schemas.microsoft.com/office/powerpoint/2010/main" val="1175003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793</Words>
  <Application>Microsoft Office PowerPoint</Application>
  <PresentationFormat>Personalizar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Open Sans</vt:lpstr>
      <vt:lpstr>Sansa </vt:lpstr>
      <vt:lpstr>Dubai Light</vt:lpstr>
      <vt:lpstr>Arial</vt:lpstr>
      <vt:lpstr>Calibri</vt:lpstr>
      <vt:lpstr>Aptos</vt:lpstr>
      <vt:lpstr>Abadi Extra Light</vt:lpstr>
      <vt:lpstr>Arial 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projetos animada moderna roxo e verde</dc:title>
  <cp:lastModifiedBy>Valdiney Atílio Pedro</cp:lastModifiedBy>
  <cp:revision>81</cp:revision>
  <dcterms:created xsi:type="dcterms:W3CDTF">2006-08-16T00:00:00Z</dcterms:created>
  <dcterms:modified xsi:type="dcterms:W3CDTF">2024-11-21T13:31:12Z</dcterms:modified>
  <dc:identifier>DAGB8GU3v9U</dc:identifier>
</cp:coreProperties>
</file>