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63" r:id="rId5"/>
    <p:sldId id="261" r:id="rId6"/>
    <p:sldId id="272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3" r:id="rId17"/>
    <p:sldId id="281" r:id="rId18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  <a:srgbClr val="2F394F"/>
    <a:srgbClr val="1D1D1D"/>
    <a:srgbClr val="A8A8A8"/>
    <a:srgbClr val="BBC4D7"/>
    <a:srgbClr val="7B8CB1"/>
    <a:srgbClr val="4C5C80"/>
    <a:srgbClr val="7B305E"/>
    <a:srgbClr val="99B7FF"/>
    <a:srgbClr val="AC3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6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40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0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6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39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0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7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75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82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6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880D-7FC6-4187-AD30-2DDCA070E10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20DF-6B0D-4588-875A-BD577FE1B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94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aldir-alves3000/prompts-recipe-to-create-a-eboo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653"/>
            <a:ext cx="9601200" cy="96012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flipH="1">
            <a:off x="-7" y="1456618"/>
            <a:ext cx="9617831" cy="1107996"/>
          </a:xfrm>
          <a:prstGeom prst="rect">
            <a:avLst/>
          </a:prstGeom>
          <a:solidFill>
            <a:srgbClr val="7B305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PARA SEU FRONTEND</a:t>
            </a:r>
            <a:endParaRPr lang="pt-BR" sz="6600" dirty="0">
              <a:solidFill>
                <a:schemeClr val="bg1"/>
              </a:solidFill>
              <a:latin typeface="Algerian" panose="04020705040A02060702" pitchFamily="82" charset="0"/>
              <a:ea typeface="Verdana" panose="020B060403050404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-7" y="7185676"/>
            <a:ext cx="9601199" cy="4188501"/>
            <a:chOff x="-7" y="7185676"/>
            <a:chExt cx="9601199" cy="4188501"/>
          </a:xfrm>
        </p:grpSpPr>
        <p:pic>
          <p:nvPicPr>
            <p:cNvPr id="8" name="Picture 4" descr="Logo de CSS: la historia y el significado del logotipo, la marca y el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05"/>
            <a:stretch/>
          </p:blipFill>
          <p:spPr bwMode="auto">
            <a:xfrm>
              <a:off x="2034659" y="8822656"/>
              <a:ext cx="5531869" cy="2551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-7" y="7185676"/>
              <a:ext cx="9601199" cy="1785104"/>
            </a:xfrm>
            <a:prstGeom prst="rect">
              <a:avLst/>
            </a:prstGeom>
            <a:noFill/>
            <a:effectLst>
              <a:glow rad="228600">
                <a:srgbClr val="7030A0">
                  <a:alpha val="40000"/>
                </a:srgb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57150" h="38100" prst="hardEdge"/>
              </a:sp3d>
            </a:bodyPr>
            <a:lstStyle/>
            <a:p>
              <a:pPr algn="ctr"/>
              <a:r>
                <a:rPr lang="pt-BR" sz="11000" dirty="0" err="1" smtClean="0">
                  <a:solidFill>
                    <a:srgbClr val="99B7FF"/>
                  </a:solidFill>
                  <a:latin typeface="Bahnschrift SemiBold SemiConden" panose="020B0502040204020203" pitchFamily="34" charset="0"/>
                </a:rPr>
                <a:t>css</a:t>
              </a:r>
              <a:endParaRPr lang="pt-BR" sz="11000" dirty="0">
                <a:solidFill>
                  <a:srgbClr val="99B7FF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0" y="386921"/>
            <a:ext cx="9601200" cy="1200329"/>
          </a:xfrm>
          <a:prstGeom prst="rect">
            <a:avLst/>
          </a:prstGeom>
          <a:solidFill>
            <a:srgbClr val="7B30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CSS: O </a:t>
            </a:r>
            <a:r>
              <a:rPr lang="pt-BR" sz="7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coringa</a:t>
            </a:r>
            <a:endParaRPr lang="pt-BR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1787447" y="404525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818478" y="11754522"/>
            <a:ext cx="3964227" cy="646986"/>
          </a:xfrm>
          <a:prstGeom prst="roundRect">
            <a:avLst/>
          </a:prstGeom>
          <a:solidFill>
            <a:srgbClr val="2F39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VALDIR ALVES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133765" y="8302312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/>
              <a:t>Nesse caso, todos os elementos &lt;input&gt; do tipo "</a:t>
            </a:r>
            <a:r>
              <a:rPr lang="pt-BR" sz="2400" dirty="0" err="1"/>
              <a:t>text</a:t>
            </a:r>
            <a:r>
              <a:rPr lang="pt-BR" sz="2400" dirty="0"/>
              <a:t>" terão uma borda sólida cinza.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320165" y="1003031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smtClean="0">
                <a:latin typeface="Impact" panose="020B0806030902050204" pitchFamily="34" charset="0"/>
              </a:rPr>
              <a:t>SELETOR DE ATRIBUTOS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6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 rot="13779810">
            <a:off x="-330643" y="12151973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320166" y="2769980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sz="2400" dirty="0"/>
              <a:t>O seletor de atributos permite selecionar elementos com base em seus atributos e valores correspondentes. </a:t>
            </a:r>
            <a:endParaRPr lang="pt-BR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 smtClean="0"/>
              <a:t>Por </a:t>
            </a:r>
            <a:r>
              <a:rPr lang="pt-BR" sz="2400" dirty="0"/>
              <a:t>exemplo:</a:t>
            </a:r>
          </a:p>
        </p:txBody>
      </p:sp>
      <p:pic>
        <p:nvPicPr>
          <p:cNvPr id="19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8521"/>
            <a:ext cx="9601200" cy="44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-65314"/>
            <a:ext cx="9601200" cy="12866914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0" y="2460389"/>
            <a:ext cx="9601200" cy="4617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0" b="1" dirty="0" smtClean="0">
                <a:ln>
                  <a:solidFill>
                    <a:srgbClr val="2F394F"/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36000" b="1" dirty="0">
              <a:ln>
                <a:solidFill>
                  <a:srgbClr val="2F394F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7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0778" y="9441125"/>
            <a:ext cx="6939643" cy="146957"/>
          </a:xfrm>
          <a:prstGeom prst="rect">
            <a:avLst/>
          </a:prstGeom>
          <a:gradFill>
            <a:gsLst>
              <a:gs pos="9000">
                <a:srgbClr val="1D1D1D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78927" y="6913605"/>
            <a:ext cx="8043343" cy="239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 de Filhos Diretos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133765" y="8302312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/>
              <a:t>Nesse exemplo, apenas os elementos &lt;li&gt; que são filhos diretos de um elemento &lt;</a:t>
            </a:r>
            <a:r>
              <a:rPr lang="pt-BR" sz="2400" dirty="0" err="1"/>
              <a:t>ul</a:t>
            </a:r>
            <a:r>
              <a:rPr lang="pt-BR" sz="2400" dirty="0"/>
              <a:t>&gt; terão a cor verde aplicada.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320165" y="1003031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smtClean="0">
                <a:latin typeface="Impact" panose="020B0806030902050204" pitchFamily="34" charset="0"/>
              </a:rPr>
              <a:t>SELETOR DE FILHOS DIRETOS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6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 rot="13779810">
            <a:off x="-330643" y="12151973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320166" y="2769980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sz="2400" dirty="0"/>
              <a:t>O seletor de filhos diretos seleciona elementos que são filhos diretos de um elemento específico. Ele é indicado por um "&gt;" entre os seletores. </a:t>
            </a:r>
            <a:endParaRPr lang="pt-BR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 smtClean="0"/>
              <a:t>Veja </a:t>
            </a:r>
            <a:r>
              <a:rPr lang="pt-BR" sz="2400" dirty="0"/>
              <a:t>o exemplo:</a:t>
            </a:r>
          </a:p>
        </p:txBody>
      </p:sp>
      <p:pic>
        <p:nvPicPr>
          <p:cNvPr id="19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8521"/>
            <a:ext cx="9601200" cy="44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-65314"/>
            <a:ext cx="9601200" cy="12866914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0" y="2460389"/>
            <a:ext cx="9601200" cy="4617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0" b="1" dirty="0" smtClean="0">
                <a:ln>
                  <a:solidFill>
                    <a:srgbClr val="2F394F"/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36000" b="1" dirty="0">
              <a:ln>
                <a:solidFill>
                  <a:srgbClr val="2F394F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7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0778" y="9441125"/>
            <a:ext cx="6939643" cy="146957"/>
          </a:xfrm>
          <a:prstGeom prst="rect">
            <a:avLst/>
          </a:prstGeom>
          <a:gradFill>
            <a:gsLst>
              <a:gs pos="9000">
                <a:srgbClr val="1D1D1D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78927" y="6913605"/>
            <a:ext cx="8043343" cy="239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 de 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Pseudo-classes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133765" y="8302312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/>
              <a:t>Nesse exemplo, quando o mouse estiver sobre um link </a:t>
            </a:r>
            <a:r>
              <a:rPr lang="pt-BR" sz="2400" dirty="0" smtClean="0"/>
              <a:t>&lt;</a:t>
            </a:r>
            <a:r>
              <a:rPr lang="pt-BR" sz="2400" dirty="0"/>
              <a:t>a</a:t>
            </a:r>
            <a:r>
              <a:rPr lang="pt-BR" sz="2400" dirty="0" smtClean="0"/>
              <a:t>&gt;, </a:t>
            </a:r>
            <a:r>
              <a:rPr lang="pt-BR" sz="2400" dirty="0"/>
              <a:t>o texto será sublinhado.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320165" y="1003031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smtClean="0">
                <a:latin typeface="Impact" panose="020B0806030902050204" pitchFamily="34" charset="0"/>
              </a:rPr>
              <a:t>SELETOR DE PSEUDO-CLASSES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6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 rot="13779810">
            <a:off x="8203843" y="547593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317081" y="2387083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sz="2400" dirty="0"/>
              <a:t>As </a:t>
            </a:r>
            <a:r>
              <a:rPr lang="pt-BR" sz="2400" dirty="0" err="1"/>
              <a:t>pseudo-classes</a:t>
            </a:r>
            <a:r>
              <a:rPr lang="pt-BR" sz="2400" dirty="0"/>
              <a:t> permitem selecionar elementos em diferentes estados ou condições. Um exemplo comum é a </a:t>
            </a:r>
            <a:r>
              <a:rPr lang="pt-BR" sz="2400" dirty="0" err="1" smtClean="0"/>
              <a:t>pseudo-classe</a:t>
            </a:r>
            <a:r>
              <a:rPr lang="pt-BR" sz="2400" dirty="0"/>
              <a:t> </a:t>
            </a:r>
            <a:r>
              <a:rPr lang="pt-BR" sz="2400" dirty="0" smtClean="0"/>
              <a:t>"</a:t>
            </a:r>
            <a:r>
              <a:rPr lang="pt-BR" sz="2400" dirty="0" smtClean="0">
                <a:solidFill>
                  <a:srgbClr val="2F394F"/>
                </a:solidFill>
              </a:rPr>
              <a:t>:</a:t>
            </a:r>
            <a:r>
              <a:rPr lang="pt-BR" sz="2400" dirty="0" err="1" smtClean="0">
                <a:solidFill>
                  <a:srgbClr val="1D1D1D"/>
                </a:solidFill>
              </a:rPr>
              <a:t>hover</a:t>
            </a:r>
            <a:r>
              <a:rPr lang="pt-BR" sz="2400" dirty="0" smtClean="0"/>
              <a:t>", </a:t>
            </a:r>
            <a:r>
              <a:rPr lang="pt-BR" sz="2400" dirty="0"/>
              <a:t>que seleciona um elemento quando o mouse está sobre ele. </a:t>
            </a:r>
            <a:endParaRPr lang="pt-BR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 smtClean="0"/>
              <a:t>Vejamos </a:t>
            </a:r>
            <a:r>
              <a:rPr lang="pt-BR" sz="2400" dirty="0"/>
              <a:t>um exemplo:</a:t>
            </a:r>
          </a:p>
        </p:txBody>
      </p:sp>
      <p:pic>
        <p:nvPicPr>
          <p:cNvPr id="19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8521"/>
            <a:ext cx="9601200" cy="44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133765" y="8302312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/>
              <a:t>Neste exemplo, todos os elementos &lt;li&gt; que forem o segundo </a:t>
            </a:r>
            <a:r>
              <a:rPr lang="pt-BR" sz="2400" dirty="0" smtClean="0"/>
              <a:t>filho, terão </a:t>
            </a:r>
            <a:r>
              <a:rPr lang="pt-BR" sz="2400" dirty="0"/>
              <a:t>um fundo amarelo aplicado. Isso permite destacar alternadamente os itens da lista.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320165" y="1003031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smtClean="0">
                <a:latin typeface="Impact" panose="020B0806030902050204" pitchFamily="34" charset="0"/>
              </a:rPr>
              <a:t>SELETOR DE PSEUDO-CLASSES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6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 rot="13779810">
            <a:off x="-330642" y="12054057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317081" y="2387083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sz="2400" dirty="0"/>
              <a:t>O seletor </a:t>
            </a:r>
            <a:r>
              <a:rPr lang="pt-BR" sz="2400" dirty="0" smtClean="0"/>
              <a:t>":</a:t>
            </a:r>
            <a:r>
              <a:rPr lang="pt-BR" sz="2400" dirty="0" err="1"/>
              <a:t>nth-child</a:t>
            </a:r>
            <a:r>
              <a:rPr lang="pt-BR" sz="2400" dirty="0" smtClean="0"/>
              <a:t>()" </a:t>
            </a:r>
            <a:r>
              <a:rPr lang="pt-BR" sz="2400" dirty="0"/>
              <a:t>de </a:t>
            </a:r>
            <a:r>
              <a:rPr lang="pt-BR" sz="2400" dirty="0" err="1"/>
              <a:t>pseudo-classe</a:t>
            </a:r>
            <a:r>
              <a:rPr lang="pt-BR" sz="2400" dirty="0"/>
              <a:t> permite selecionar elementos com base na sua posição em relação aos seus irmãos. Por exemplo, se você quiser estilizar cada segundo item de uma lista não </a:t>
            </a:r>
            <a:r>
              <a:rPr lang="pt-BR" sz="2400" dirty="0" smtClean="0"/>
              <a:t>ordenada.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 smtClean="0"/>
              <a:t>Você </a:t>
            </a:r>
            <a:r>
              <a:rPr lang="pt-BR" sz="2400" dirty="0"/>
              <a:t>pode usar o seguinte código:</a:t>
            </a:r>
          </a:p>
        </p:txBody>
      </p:sp>
      <p:pic>
        <p:nvPicPr>
          <p:cNvPr id="19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8521"/>
            <a:ext cx="9601200" cy="44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-65314"/>
            <a:ext cx="9601200" cy="12866914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7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10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483177" y="8532233"/>
            <a:ext cx="6939643" cy="146957"/>
          </a:xfrm>
          <a:prstGeom prst="rect">
            <a:avLst/>
          </a:prstGeom>
          <a:gradFill>
            <a:gsLst>
              <a:gs pos="9000">
                <a:srgbClr val="1D1D1D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 smtClean="0"/>
              <a:t>Github</a:t>
            </a:r>
            <a:r>
              <a:rPr lang="pt-BR" sz="2400" dirty="0" smtClean="0"/>
              <a:t>.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Se você gostou do que leu, sinta-se à vontade para compartilhar com seus amigos </a:t>
            </a:r>
            <a:r>
              <a:rPr lang="pt-BR" sz="2400" dirty="0" smtClean="0"/>
              <a:t>e/ou </a:t>
            </a:r>
            <a:r>
              <a:rPr lang="pt-BR" sz="2400" dirty="0"/>
              <a:t>usar este material para aprimorar seus conhecimentos.</a:t>
            </a:r>
            <a:endParaRPr lang="pt-BR" sz="24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2"/>
              </a:rPr>
              <a:t>https://</a:t>
            </a:r>
            <a:r>
              <a:rPr lang="pt-BR" b="1" dirty="0" smtClean="0">
                <a:hlinkClick r:id="rId2"/>
              </a:rPr>
              <a:t>github.com/valdir-alves3000/</a:t>
            </a:r>
            <a:r>
              <a:rPr lang="pt-BR" b="1" dirty="0" smtClean="0">
                <a:hlinkClick r:id="rId2"/>
              </a:rPr>
              <a:t>prompts-recipe-to-create-a-ebook</a:t>
            </a:r>
            <a:endParaRPr lang="pt-BR" b="1" dirty="0"/>
          </a:p>
        </p:txBody>
      </p:sp>
      <p:pic>
        <p:nvPicPr>
          <p:cNvPr id="26" name="Picture 2" descr="GitHub Logos and Usage · GitHub">
            <a:hlinkClick r:id="rId2"/>
            <a:extLst>
              <a:ext uri="{FF2B5EF4-FFF2-40B4-BE49-F238E27FC236}">
                <a16:creationId xmlns:a16="http://schemas.microsoft.com/office/drawing/2014/main" xmlns="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1320165" y="1003031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8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29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0922924" y="1113905"/>
            <a:ext cx="45719" cy="48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998436" y="8414086"/>
            <a:ext cx="7604328" cy="2290683"/>
            <a:chOff x="1320165" y="8416110"/>
            <a:chExt cx="7604328" cy="2290683"/>
          </a:xfrm>
        </p:grpSpPr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5"/>
            <a:srcRect b="572"/>
            <a:stretch>
              <a:fillRect/>
            </a:stretch>
          </p:blipFill>
          <p:spPr>
            <a:xfrm>
              <a:off x="1320165" y="8420160"/>
              <a:ext cx="5015633" cy="2286633"/>
            </a:xfrm>
            <a:custGeom>
              <a:avLst/>
              <a:gdLst>
                <a:gd name="connsiteX0" fmla="*/ 381113 w 5015633"/>
                <a:gd name="connsiteY0" fmla="*/ 0 h 2286633"/>
                <a:gd name="connsiteX1" fmla="*/ 5015633 w 5015633"/>
                <a:gd name="connsiteY1" fmla="*/ 0 h 2286633"/>
                <a:gd name="connsiteX2" fmla="*/ 5015633 w 5015633"/>
                <a:gd name="connsiteY2" fmla="*/ 2286633 h 2286633"/>
                <a:gd name="connsiteX3" fmla="*/ 381113 w 5015633"/>
                <a:gd name="connsiteY3" fmla="*/ 2286633 h 2286633"/>
                <a:gd name="connsiteX4" fmla="*/ 0 w 5015633"/>
                <a:gd name="connsiteY4" fmla="*/ 1905520 h 2286633"/>
                <a:gd name="connsiteX5" fmla="*/ 0 w 5015633"/>
                <a:gd name="connsiteY5" fmla="*/ 381113 h 2286633"/>
                <a:gd name="connsiteX6" fmla="*/ 381113 w 5015633"/>
                <a:gd name="connsiteY6" fmla="*/ 0 h 22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5633" h="2286633">
                  <a:moveTo>
                    <a:pt x="381113" y="0"/>
                  </a:moveTo>
                  <a:lnTo>
                    <a:pt x="5015633" y="0"/>
                  </a:lnTo>
                  <a:lnTo>
                    <a:pt x="5015633" y="2286633"/>
                  </a:lnTo>
                  <a:lnTo>
                    <a:pt x="381113" y="2286633"/>
                  </a:lnTo>
                  <a:cubicBezTo>
                    <a:pt x="170630" y="2286633"/>
                    <a:pt x="0" y="2116003"/>
                    <a:pt x="0" y="1905520"/>
                  </a:cubicBezTo>
                  <a:lnTo>
                    <a:pt x="0" y="381113"/>
                  </a:lnTo>
                  <a:cubicBezTo>
                    <a:pt x="0" y="170630"/>
                    <a:pt x="170630" y="0"/>
                    <a:pt x="381113" y="0"/>
                  </a:cubicBezTo>
                  <a:close/>
                </a:path>
              </a:pathLst>
            </a:custGeom>
          </p:spPr>
        </p:pic>
        <p:sp>
          <p:nvSpPr>
            <p:cNvPr id="32" name="Forma livre 31"/>
            <p:cNvSpPr/>
            <p:nvPr/>
          </p:nvSpPr>
          <p:spPr>
            <a:xfrm>
              <a:off x="6334299" y="8416110"/>
              <a:ext cx="2590194" cy="2290682"/>
            </a:xfrm>
            <a:custGeom>
              <a:avLst/>
              <a:gdLst>
                <a:gd name="connsiteX0" fmla="*/ 0 w 2590194"/>
                <a:gd name="connsiteY0" fmla="*/ 0 h 2290682"/>
                <a:gd name="connsiteX1" fmla="*/ 432262 w 2590194"/>
                <a:gd name="connsiteY1" fmla="*/ 0 h 2290682"/>
                <a:gd name="connsiteX2" fmla="*/ 432262 w 2590194"/>
                <a:gd name="connsiteY2" fmla="*/ 4049 h 2290682"/>
                <a:gd name="connsiteX3" fmla="*/ 2209081 w 2590194"/>
                <a:gd name="connsiteY3" fmla="*/ 4049 h 2290682"/>
                <a:gd name="connsiteX4" fmla="*/ 2590194 w 2590194"/>
                <a:gd name="connsiteY4" fmla="*/ 385162 h 2290682"/>
                <a:gd name="connsiteX5" fmla="*/ 2590194 w 2590194"/>
                <a:gd name="connsiteY5" fmla="*/ 1909569 h 2290682"/>
                <a:gd name="connsiteX6" fmla="*/ 2209081 w 2590194"/>
                <a:gd name="connsiteY6" fmla="*/ 2290682 h 2290682"/>
                <a:gd name="connsiteX7" fmla="*/ 381113 w 2590194"/>
                <a:gd name="connsiteY7" fmla="*/ 2290682 h 2290682"/>
                <a:gd name="connsiteX8" fmla="*/ 340948 w 2590194"/>
                <a:gd name="connsiteY8" fmla="*/ 2286633 h 2290682"/>
                <a:gd name="connsiteX9" fmla="*/ 0 w 2590194"/>
                <a:gd name="connsiteY9" fmla="*/ 2286633 h 2290682"/>
                <a:gd name="connsiteX10" fmla="*/ 0 w 2590194"/>
                <a:gd name="connsiteY10" fmla="*/ 1909569 h 2290682"/>
                <a:gd name="connsiteX11" fmla="*/ 0 w 2590194"/>
                <a:gd name="connsiteY11" fmla="*/ 385162 h 229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0194" h="2290682">
                  <a:moveTo>
                    <a:pt x="0" y="0"/>
                  </a:moveTo>
                  <a:lnTo>
                    <a:pt x="432262" y="0"/>
                  </a:lnTo>
                  <a:lnTo>
                    <a:pt x="432262" y="4049"/>
                  </a:lnTo>
                  <a:lnTo>
                    <a:pt x="2209081" y="4049"/>
                  </a:lnTo>
                  <a:cubicBezTo>
                    <a:pt x="2419564" y="4049"/>
                    <a:pt x="2590194" y="174679"/>
                    <a:pt x="2590194" y="385162"/>
                  </a:cubicBezTo>
                  <a:lnTo>
                    <a:pt x="2590194" y="1909569"/>
                  </a:lnTo>
                  <a:cubicBezTo>
                    <a:pt x="2590194" y="2120052"/>
                    <a:pt x="2419564" y="2290682"/>
                    <a:pt x="2209081" y="2290682"/>
                  </a:cubicBezTo>
                  <a:lnTo>
                    <a:pt x="381113" y="2290682"/>
                  </a:lnTo>
                  <a:lnTo>
                    <a:pt x="340948" y="2286633"/>
                  </a:lnTo>
                  <a:lnTo>
                    <a:pt x="0" y="2286633"/>
                  </a:lnTo>
                  <a:lnTo>
                    <a:pt x="0" y="1909569"/>
                  </a:lnTo>
                  <a:lnTo>
                    <a:pt x="0" y="385162"/>
                  </a:lnTo>
                  <a:close/>
                </a:path>
              </a:pathLst>
            </a:cu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Forma livre 32"/>
          <p:cNvSpPr/>
          <p:nvPr/>
        </p:nvSpPr>
        <p:spPr>
          <a:xfrm rot="13779810">
            <a:off x="-330642" y="12054057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 rot="13779810">
            <a:off x="8203843" y="547593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167764" y="3531968"/>
            <a:ext cx="7333669" cy="44545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400" dirty="0"/>
              <a:t>O CSS (</a:t>
            </a:r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) é uma linguagem poderosa para estilizar páginas da web. Um dos aspectos fundamentais do CSS são os seletores, que permitem selecionar elementos específicos em um documento HTML e aplicar estilos a eles. </a:t>
            </a:r>
            <a:endParaRPr lang="pt-BR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 smtClean="0"/>
              <a:t>Neste </a:t>
            </a:r>
            <a:r>
              <a:rPr lang="pt-BR" sz="2400" dirty="0" err="1"/>
              <a:t>ebook</a:t>
            </a:r>
            <a:r>
              <a:rPr lang="pt-BR" sz="2400" dirty="0"/>
              <a:t>, vamos explorar os principais seletores CSS, explicando seu funcionamento e fornecendo exemplos práticos para facilitar a compreensão.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167765" y="2662645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 smtClean="0"/>
              <a:t>Simplificando os Estilo do seu Elemento</a:t>
            </a:r>
            <a:endParaRPr lang="pt-BR" sz="32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320165" y="1435281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>
                <a:latin typeface="Impact" panose="020B0806030902050204" pitchFamily="34" charset="0"/>
              </a:rPr>
              <a:t>Principais Seletores</a:t>
            </a:r>
          </a:p>
        </p:txBody>
      </p:sp>
      <p:sp>
        <p:nvSpPr>
          <p:cNvPr id="15" name="Forma livre 14"/>
          <p:cNvSpPr/>
          <p:nvPr/>
        </p:nvSpPr>
        <p:spPr>
          <a:xfrm rot="13779810">
            <a:off x="-589889" y="275852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7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pic>
        <p:nvPicPr>
          <p:cNvPr id="22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65314"/>
            <a:ext cx="9601200" cy="12866914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6892319"/>
            <a:ext cx="9601200" cy="239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 SELETOR DE ELEMENTOS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0" y="2460389"/>
            <a:ext cx="9601200" cy="4617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0" b="1" dirty="0" smtClean="0">
                <a:ln>
                  <a:solidFill>
                    <a:srgbClr val="2F394F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36000" b="1" dirty="0">
              <a:ln>
                <a:solidFill>
                  <a:srgbClr val="2F394F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6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9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03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330778" y="9441125"/>
            <a:ext cx="6939643" cy="146957"/>
          </a:xfrm>
          <a:prstGeom prst="rect">
            <a:avLst/>
          </a:prstGeom>
          <a:gradFill>
            <a:gsLst>
              <a:gs pos="9000">
                <a:srgbClr val="1D1D1D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1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133765" y="8601562"/>
            <a:ext cx="7333669" cy="197105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dirty="0"/>
              <a:t>Nesse exemplo, todos os elementos &lt;p&gt; no documento terão a cor azul aplicada.</a:t>
            </a:r>
            <a:endParaRPr lang="pt-BR" sz="24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320165" y="1003031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smtClean="0">
                <a:latin typeface="Impact" panose="020B0806030902050204" pitchFamily="34" charset="0"/>
              </a:rPr>
              <a:t>SELETOR DE ELEMENTO</a:t>
            </a:r>
            <a:endParaRPr lang="pt-BR" sz="4000" dirty="0">
              <a:latin typeface="Impact" panose="020B080603090205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9665" y="4677015"/>
            <a:ext cx="10480530" cy="3493510"/>
          </a:xfrm>
          <a:prstGeom prst="rect">
            <a:avLst/>
          </a:prstGeom>
        </p:spPr>
      </p:pic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9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 rot="13779810">
            <a:off x="-589889" y="275852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320166" y="2769980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400" dirty="0" smtClean="0"/>
              <a:t>O seletor de elementos é o mais básico dos seletores CSS. Ele seleciona todos os elementos de um determinado tipo em um documento HTML.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400" dirty="0" smtClean="0"/>
              <a:t>Por exemplo:</a:t>
            </a:r>
            <a:endParaRPr lang="pt-BR" sz="2400" dirty="0"/>
          </a:p>
        </p:txBody>
      </p:sp>
      <p:pic>
        <p:nvPicPr>
          <p:cNvPr id="13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-65314"/>
            <a:ext cx="9601200" cy="12866914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78927" y="6913605"/>
            <a:ext cx="8043343" cy="239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 de Classes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0" y="2460389"/>
            <a:ext cx="9601200" cy="4617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0" b="1" dirty="0" smtClean="0">
                <a:ln>
                  <a:solidFill>
                    <a:srgbClr val="2F394F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36000" b="1" dirty="0">
              <a:ln>
                <a:solidFill>
                  <a:srgbClr val="2F394F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330778" y="9441125"/>
            <a:ext cx="6939643" cy="146957"/>
          </a:xfrm>
          <a:prstGeom prst="rect">
            <a:avLst/>
          </a:prstGeom>
          <a:gradFill>
            <a:gsLst>
              <a:gs pos="9000">
                <a:srgbClr val="1D1D1D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7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3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133765" y="8302312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/>
              <a:t>Nesse caso, todos os elementos com a classe "</a:t>
            </a:r>
            <a:r>
              <a:rPr lang="pt-BR" sz="2400" dirty="0" err="1"/>
              <a:t>my-class</a:t>
            </a:r>
            <a:r>
              <a:rPr lang="pt-BR" sz="2400" dirty="0"/>
              <a:t>" terão o peso da fonte em negrito.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320165" y="1003031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smtClean="0">
                <a:latin typeface="Impact" panose="020B0806030902050204" pitchFamily="34" charset="0"/>
              </a:rPr>
              <a:t>SELETOR DE </a:t>
            </a:r>
            <a:r>
              <a:rPr lang="pt-BR" sz="4000" dirty="0" smtClean="0">
                <a:latin typeface="Impact" panose="020B0806030902050204" pitchFamily="34" charset="0"/>
              </a:rPr>
              <a:t>C</a:t>
            </a:r>
            <a:r>
              <a:rPr lang="pt-BR" sz="4000" dirty="0" smtClean="0">
                <a:latin typeface="Impact" panose="020B0806030902050204" pitchFamily="34" charset="0"/>
              </a:rPr>
              <a:t>LASSES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6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 rot="13779810">
            <a:off x="-589889" y="275852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320166" y="2769980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sz="2400" dirty="0"/>
              <a:t>O seletor de classes permite selecionar elementos com base em uma classe atribuída a eles. Ele é indicado pelo prefixo "." seguido do nome da classe. </a:t>
            </a:r>
            <a:endParaRPr lang="pt-BR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 smtClean="0"/>
              <a:t>Vejamos </a:t>
            </a:r>
            <a:r>
              <a:rPr lang="pt-BR" sz="2400" dirty="0"/>
              <a:t>um exemplo:</a:t>
            </a:r>
          </a:p>
        </p:txBody>
      </p:sp>
      <p:pic>
        <p:nvPicPr>
          <p:cNvPr id="19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8521"/>
            <a:ext cx="9601200" cy="44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-65314"/>
            <a:ext cx="9601200" cy="12866914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0" y="2460389"/>
            <a:ext cx="9601200" cy="4617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0" b="1" dirty="0" smtClean="0">
                <a:ln>
                  <a:solidFill>
                    <a:srgbClr val="2F394F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36000" b="1" dirty="0">
              <a:ln>
                <a:solidFill>
                  <a:srgbClr val="2F394F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7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07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0778" y="9441125"/>
            <a:ext cx="6939643" cy="146957"/>
          </a:xfrm>
          <a:prstGeom prst="rect">
            <a:avLst/>
          </a:prstGeom>
          <a:gradFill>
            <a:gsLst>
              <a:gs pos="9000">
                <a:srgbClr val="1D1D1D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778927" y="7412905"/>
            <a:ext cx="8043343" cy="1895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 de </a:t>
            </a:r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IDS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133765" y="8368812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/>
              <a:t>Nesse exemplo, o elemento com o ID "</a:t>
            </a:r>
            <a:r>
              <a:rPr lang="pt-BR" sz="2400" dirty="0" err="1"/>
              <a:t>my</a:t>
            </a:r>
            <a:r>
              <a:rPr lang="pt-BR" sz="2400" dirty="0"/>
              <a:t>-id" terá a cor de fundo amarela.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320165" y="1003031"/>
            <a:ext cx="8281035" cy="58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smtClean="0">
                <a:latin typeface="Impact" panose="020B0806030902050204" pitchFamily="34" charset="0"/>
              </a:rPr>
              <a:t>SELETOR DE </a:t>
            </a:r>
            <a:r>
              <a:rPr lang="pt-BR" sz="4000" dirty="0" smtClean="0">
                <a:latin typeface="Impact" panose="020B0806030902050204" pitchFamily="34" charset="0"/>
              </a:rPr>
              <a:t>IDS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6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08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 rot="13779810">
            <a:off x="8203841" y="546077"/>
            <a:ext cx="1728000" cy="108000"/>
          </a:xfrm>
          <a:custGeom>
            <a:avLst/>
            <a:gdLst>
              <a:gd name="connsiteX0" fmla="*/ 3484862 w 3484862"/>
              <a:gd name="connsiteY0" fmla="*/ 0 h 146957"/>
              <a:gd name="connsiteX1" fmla="*/ 3484862 w 3484862"/>
              <a:gd name="connsiteY1" fmla="*/ 146957 h 146957"/>
              <a:gd name="connsiteX2" fmla="*/ 0 w 3484862"/>
              <a:gd name="connsiteY2" fmla="*/ 146957 h 146957"/>
              <a:gd name="connsiteX3" fmla="*/ 0 w 3484862"/>
              <a:gd name="connsiteY3" fmla="*/ 0 h 146957"/>
              <a:gd name="connsiteX4" fmla="*/ 3484862 w 3484862"/>
              <a:gd name="connsiteY4" fmla="*/ 0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62" h="146957">
                <a:moveTo>
                  <a:pt x="3484862" y="0"/>
                </a:moveTo>
                <a:lnTo>
                  <a:pt x="3484862" y="146957"/>
                </a:lnTo>
                <a:lnTo>
                  <a:pt x="0" y="146957"/>
                </a:lnTo>
                <a:lnTo>
                  <a:pt x="0" y="0"/>
                </a:lnTo>
                <a:lnTo>
                  <a:pt x="3484862" y="0"/>
                </a:lnTo>
                <a:close/>
              </a:path>
            </a:pathLst>
          </a:custGeom>
          <a:gradFill>
            <a:gsLst>
              <a:gs pos="9000">
                <a:schemeClr val="bg1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320166" y="2769980"/>
            <a:ext cx="7333669" cy="197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sz="2400" dirty="0"/>
              <a:t>O seletor de </a:t>
            </a:r>
            <a:r>
              <a:rPr lang="pt-BR" sz="2400" dirty="0" err="1"/>
              <a:t>IDs</a:t>
            </a:r>
            <a:r>
              <a:rPr lang="pt-BR" sz="2400" dirty="0"/>
              <a:t> seleciona um elemento com base em seu atributo ID exclusivo. Ele é indicado pelo prefixo "#" seguido do nome do ID. </a:t>
            </a:r>
            <a:endParaRPr lang="pt-BR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 smtClean="0"/>
              <a:t>Aqui </a:t>
            </a:r>
            <a:r>
              <a:rPr lang="pt-BR" sz="2400" dirty="0"/>
              <a:t>está um exemplo:</a:t>
            </a:r>
          </a:p>
        </p:txBody>
      </p:sp>
      <p:pic>
        <p:nvPicPr>
          <p:cNvPr id="19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35021"/>
            <a:ext cx="9601200" cy="44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-65314"/>
            <a:ext cx="9601200" cy="12866914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0" y="2460389"/>
            <a:ext cx="9601200" cy="4617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0" b="1" dirty="0" smtClean="0">
                <a:ln>
                  <a:solidFill>
                    <a:srgbClr val="2F394F"/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36000" b="1" dirty="0">
              <a:ln>
                <a:solidFill>
                  <a:srgbClr val="2F394F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 smtClean="0"/>
              <a:t>SELETORES: CSS CORINGA– </a:t>
            </a:r>
            <a:r>
              <a:rPr lang="pt-BR" dirty="0" smtClean="0"/>
              <a:t>Valdir Alves</a:t>
            </a:r>
            <a:endParaRPr lang="pt-BR" dirty="0"/>
          </a:p>
        </p:txBody>
      </p:sp>
      <p:sp>
        <p:nvSpPr>
          <p:cNvPr id="17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</p:spPr>
        <p:txBody>
          <a:bodyPr/>
          <a:lstStyle/>
          <a:p>
            <a:r>
              <a:rPr lang="pt-BR" dirty="0" smtClean="0"/>
              <a:t>09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0778" y="9441125"/>
            <a:ext cx="6939643" cy="146957"/>
          </a:xfrm>
          <a:prstGeom prst="rect">
            <a:avLst/>
          </a:prstGeom>
          <a:gradFill>
            <a:gsLst>
              <a:gs pos="9000">
                <a:srgbClr val="1D1D1D"/>
              </a:gs>
              <a:gs pos="84000">
                <a:srgbClr val="1D1D1D"/>
              </a:gs>
              <a:gs pos="52000">
                <a:srgbClr val="7B305E"/>
              </a:gs>
              <a:gs pos="30000">
                <a:srgbClr val="2F394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78927" y="6913605"/>
            <a:ext cx="8043343" cy="239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 </a:t>
            </a:r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de Atributos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650</Words>
  <Application>Microsoft Office PowerPoint</Application>
  <PresentationFormat>Papel A3 (297x420 mm)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Black</vt:lpstr>
      <vt:lpstr>Bahnschrift SemiBold SemiConden</vt:lpstr>
      <vt:lpstr>Calibri</vt:lpstr>
      <vt:lpstr>Calibri Light</vt:lpstr>
      <vt:lpstr>Impact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31</cp:revision>
  <dcterms:created xsi:type="dcterms:W3CDTF">2023-07-12T20:29:05Z</dcterms:created>
  <dcterms:modified xsi:type="dcterms:W3CDTF">2023-07-13T23:22:33Z</dcterms:modified>
</cp:coreProperties>
</file>