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 Black"/>
      <p:bold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2">
          <p15:clr>
            <a:srgbClr val="A4A3A4"/>
          </p15:clr>
        </p15:guide>
        <p15:guide id="2" pos="360">
          <p15:clr>
            <a:srgbClr val="A4A3A4"/>
          </p15:clr>
        </p15:guide>
        <p15:guide id="3" orient="horz" pos="296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irUFHGnSSCF2f7/lh1o0CDP+lG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2" orient="horz"/>
        <p:guide pos="360"/>
        <p:guide pos="29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LatoBlac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Black-bold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Boas-Vindas - Dar início a primeira turma, falar de números da DNC, falar da importância dessa primeira turma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/>
          <p:nvPr/>
        </p:nvSpPr>
        <p:spPr>
          <a:xfrm flipH="1" rot="10800000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3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4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 txBox="1"/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b="0" i="0" sz="33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1" name="Google Shape;61;p24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4"/>
          <p:cNvSpPr txBox="1"/>
          <p:nvPr>
            <p:ph idx="1" type="subTitle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3" name="Google Shape;6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fmla="val 7029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5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5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fmla="val 7029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25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6"/>
          <p:cNvPicPr preferRelativeResize="0"/>
          <p:nvPr/>
        </p:nvPicPr>
        <p:blipFill rotWithShape="1">
          <a:blip r:embed="rId2">
            <a:alphaModFix/>
          </a:blip>
          <a:srcRect b="307" l="0" r="0" t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6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fmla="val 5572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4_1"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7"/>
          <p:cNvPicPr preferRelativeResize="0"/>
          <p:nvPr/>
        </p:nvPicPr>
        <p:blipFill rotWithShape="1">
          <a:blip r:embed="rId2">
            <a:alphaModFix/>
          </a:blip>
          <a:srcRect b="307" l="0" r="0" t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7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fmla="val 5572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O AGENDA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/>
          <p:nvPr/>
        </p:nvSpPr>
        <p:spPr>
          <a:xfrm flipH="1">
            <a:off x="-105075" y="4857750"/>
            <a:ext cx="9391500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 1">
  <p:cSld name="CUSTOM_14_1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325" y="4476410"/>
            <a:ext cx="671275" cy="3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3325" y="234213"/>
            <a:ext cx="671275" cy="66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01">
  <p:cSld name="BLANK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5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5"/>
          <p:cNvSpPr txBox="1"/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5"/>
          <p:cNvSpPr txBox="1"/>
          <p:nvPr>
            <p:ph idx="1" type="subTitle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7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50775" y="2659200"/>
            <a:ext cx="2832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175" lIns="75175" spcFirstLastPara="1" rIns="75175" wrap="square" tIns="75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DS </a:t>
            </a:r>
            <a:r>
              <a:rPr b="0" i="0" lang="en" sz="12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[CÓDIGO DA TURMA]</a:t>
            </a:r>
            <a:endParaRPr b="0" i="0" sz="12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 + NOME DO INTEGRANTE DO GRUPO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950" y="4556551"/>
            <a:ext cx="9144000" cy="5946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294800" lIns="294800" spcFirstLastPara="1" rIns="294800" wrap="square" tIns="29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D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133063" y="2659200"/>
            <a:ext cx="2244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250" lIns="58250" spcFirstLastPara="1" rIns="58250" wrap="square" tIns="582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Report</a:t>
            </a:r>
            <a:endParaRPr b="0" i="0" sz="25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6286625" y="3073800"/>
            <a:ext cx="255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Empresa: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Projeto: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Sponsor: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P.O: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98" y="152425"/>
            <a:ext cx="4872652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"/>
          <p:cNvCxnSpPr/>
          <p:nvPr/>
        </p:nvCxnSpPr>
        <p:spPr>
          <a:xfrm>
            <a:off x="505500" y="2135750"/>
            <a:ext cx="83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300" y="4654950"/>
            <a:ext cx="639410" cy="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/>
          <p:nvPr/>
        </p:nvSpPr>
        <p:spPr>
          <a:xfrm>
            <a:off x="-279750" y="109663"/>
            <a:ext cx="6421200" cy="4926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1DE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0" y="-1581150"/>
            <a:ext cx="9144000" cy="7311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294800" lIns="294800" spcFirstLastPara="1" rIns="294800" wrap="square" tIns="29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DF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2"/>
          <p:cNvCxnSpPr/>
          <p:nvPr/>
        </p:nvCxnSpPr>
        <p:spPr>
          <a:xfrm>
            <a:off x="-859772" y="3791775"/>
            <a:ext cx="7200" cy="336300"/>
          </a:xfrm>
          <a:prstGeom prst="straightConnector1">
            <a:avLst/>
          </a:prstGeom>
          <a:noFill/>
          <a:ln cap="flat" cmpd="sng" w="19050">
            <a:solidFill>
              <a:srgbClr val="FFFD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2"/>
          <p:cNvSpPr txBox="1"/>
          <p:nvPr/>
        </p:nvSpPr>
        <p:spPr>
          <a:xfrm>
            <a:off x="5989050" y="5243988"/>
            <a:ext cx="25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Sponsor: Everton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P.O: Tarcísio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571500" y="955025"/>
            <a:ext cx="29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	Valor atual do KPI de projeto: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571500" y="1608194"/>
            <a:ext cx="31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	Valor ideal do KPI de projeto: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2"/>
          <p:cNvCxnSpPr/>
          <p:nvPr/>
        </p:nvCxnSpPr>
        <p:spPr>
          <a:xfrm rot="-409808">
            <a:off x="-1181487" y="5219843"/>
            <a:ext cx="1026686" cy="15101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"/>
          <p:cNvSpPr txBox="1"/>
          <p:nvPr/>
        </p:nvSpPr>
        <p:spPr>
          <a:xfrm>
            <a:off x="3563225" y="5244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Empresa: </a:t>
            </a: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Projeto: Redução de Churn em 5%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9342250" y="1143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Empresa: </a:t>
            </a: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Food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Projeto: Redução de Churn em 5%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470300" y="132763"/>
            <a:ext cx="56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Entrega</a:t>
            </a:r>
            <a:r>
              <a:rPr b="0" i="0" lang="en" sz="2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XX - Business Understanding</a:t>
            </a:r>
            <a:endParaRPr b="0" i="0" sz="2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p2"/>
          <p:cNvSpPr/>
          <p:nvPr/>
        </p:nvSpPr>
        <p:spPr>
          <a:xfrm rot="-451">
            <a:off x="0" y="4821110"/>
            <a:ext cx="9144000" cy="1524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571500" y="2261363"/>
            <a:ext cx="49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	Gráfico do KPI nos últimos 12 meses: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803" y="132774"/>
            <a:ext cx="887247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-281175" y="121225"/>
            <a:ext cx="5948100" cy="4926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1DE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0" y="-1581150"/>
            <a:ext cx="9144000" cy="7311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294800" lIns="294800" spcFirstLastPara="1" rIns="294800" wrap="square" tIns="29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DF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3"/>
          <p:cNvCxnSpPr/>
          <p:nvPr/>
        </p:nvCxnSpPr>
        <p:spPr>
          <a:xfrm>
            <a:off x="-859772" y="3791775"/>
            <a:ext cx="7200" cy="336300"/>
          </a:xfrm>
          <a:prstGeom prst="straightConnector1">
            <a:avLst/>
          </a:prstGeom>
          <a:noFill/>
          <a:ln cap="flat" cmpd="sng" w="19050">
            <a:solidFill>
              <a:srgbClr val="FFFD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"/>
          <p:cNvSpPr txBox="1"/>
          <p:nvPr/>
        </p:nvSpPr>
        <p:spPr>
          <a:xfrm>
            <a:off x="5989050" y="5243988"/>
            <a:ext cx="25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Sponsor: Everton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P.O: Tarcísio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" name="Google Shape;145;p3"/>
          <p:cNvCxnSpPr/>
          <p:nvPr/>
        </p:nvCxnSpPr>
        <p:spPr>
          <a:xfrm rot="-409808">
            <a:off x="-1181487" y="5219843"/>
            <a:ext cx="1026686" cy="15101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3"/>
          <p:cNvSpPr txBox="1"/>
          <p:nvPr/>
        </p:nvSpPr>
        <p:spPr>
          <a:xfrm>
            <a:off x="3563225" y="5244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Empresa: </a:t>
            </a: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Projeto: Redução de Churn em 5%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9654300" y="2019388"/>
            <a:ext cx="25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Sponsor: Everton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P.O: Tarcísio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468875" y="144325"/>
            <a:ext cx="56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Entrega</a:t>
            </a:r>
            <a:r>
              <a:rPr b="0" i="0" lang="en" sz="2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XX - Data Understanding</a:t>
            </a:r>
            <a:endParaRPr b="0" i="0" sz="2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468875" y="843200"/>
            <a:ext cx="4509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	Liste algumas das variáveis e a quantidade de dados disponíveis para o projeto: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3"/>
          <p:cNvSpPr/>
          <p:nvPr/>
        </p:nvSpPr>
        <p:spPr>
          <a:xfrm rot="-451">
            <a:off x="0" y="4821110"/>
            <a:ext cx="9144000" cy="1524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571500" y="1814350"/>
            <a:ext cx="4509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	Dentre as variáveis listadas para o projeto, insira quais variáveis vocês acreditam ser as principais: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028" y="90474"/>
            <a:ext cx="887247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-281175" y="121225"/>
            <a:ext cx="5464800" cy="4926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1DE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0" y="-1581150"/>
            <a:ext cx="9144000" cy="7311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294800" lIns="294800" spcFirstLastPara="1" rIns="294800" wrap="square" tIns="29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DF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4"/>
          <p:cNvCxnSpPr/>
          <p:nvPr/>
        </p:nvCxnSpPr>
        <p:spPr>
          <a:xfrm>
            <a:off x="-859772" y="3791775"/>
            <a:ext cx="7200" cy="336300"/>
          </a:xfrm>
          <a:prstGeom prst="straightConnector1">
            <a:avLst/>
          </a:prstGeom>
          <a:noFill/>
          <a:ln cap="flat" cmpd="sng" w="19050">
            <a:solidFill>
              <a:srgbClr val="FFFD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4"/>
          <p:cNvSpPr txBox="1"/>
          <p:nvPr/>
        </p:nvSpPr>
        <p:spPr>
          <a:xfrm>
            <a:off x="468875" y="144325"/>
            <a:ext cx="56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Entrega</a:t>
            </a:r>
            <a:r>
              <a:rPr b="0" i="0" lang="en" sz="2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XX - Data Preparation</a:t>
            </a:r>
            <a:endParaRPr b="0" i="0" sz="2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97525" y="769300"/>
            <a:ext cx="4998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	Inserir a porcentagem de qualidade dos dados para o projeto: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Observação:</a:t>
            </a:r>
            <a:r>
              <a:rPr b="0" i="0" lang="en" sz="12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0" i="1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Defina o que é qualidade (quantidade de registro nulos, colunas com tipo Object...)</a:t>
            </a:r>
            <a:endParaRPr b="0" i="1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4"/>
          <p:cNvSpPr/>
          <p:nvPr/>
        </p:nvSpPr>
        <p:spPr>
          <a:xfrm rot="-451">
            <a:off x="0" y="4821110"/>
            <a:ext cx="9144000" cy="1524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571500" y="1783131"/>
            <a:ext cx="2962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	Qual o tamanho da amostra escolhida pro modelo e por que?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571500" y="2724463"/>
            <a:ext cx="6435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	Qual o indicador de acurácia de modelo?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Observação:</a:t>
            </a: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Acurácia é um dos indicadores e não O indicador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803" y="132774"/>
            <a:ext cx="887247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>
            <a:off x="-281175" y="121225"/>
            <a:ext cx="4428300" cy="4926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1DE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0" y="-1581150"/>
            <a:ext cx="9144000" cy="7311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294800" lIns="294800" spcFirstLastPara="1" rIns="294800" wrap="square" tIns="29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DF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>
            <a:off x="-859772" y="3791775"/>
            <a:ext cx="7200" cy="336300"/>
          </a:xfrm>
          <a:prstGeom prst="straightConnector1">
            <a:avLst/>
          </a:prstGeom>
          <a:noFill/>
          <a:ln cap="flat" cmpd="sng" w="19050">
            <a:solidFill>
              <a:srgbClr val="FFFD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5"/>
          <p:cNvSpPr txBox="1"/>
          <p:nvPr/>
        </p:nvSpPr>
        <p:spPr>
          <a:xfrm>
            <a:off x="5989050" y="5243988"/>
            <a:ext cx="25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Sponsor: Everton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P.O: Tarcísio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5"/>
          <p:cNvCxnSpPr/>
          <p:nvPr/>
        </p:nvCxnSpPr>
        <p:spPr>
          <a:xfrm rot="-409808">
            <a:off x="-1181487" y="5219843"/>
            <a:ext cx="1026686" cy="15101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5"/>
          <p:cNvSpPr txBox="1"/>
          <p:nvPr/>
        </p:nvSpPr>
        <p:spPr>
          <a:xfrm>
            <a:off x="3563225" y="5244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Empresa: </a:t>
            </a: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Projeto: Redução de Churn em 5%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9654300" y="2019388"/>
            <a:ext cx="25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Sponsor: Everton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P.O: Tarcísio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468875" y="144325"/>
            <a:ext cx="56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Entrega</a:t>
            </a:r>
            <a:r>
              <a:rPr b="0" i="0" lang="en" sz="2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XX - Modeling</a:t>
            </a:r>
            <a:endParaRPr b="0" i="0" sz="2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571500" y="1508675"/>
            <a:ext cx="41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	Gráfico do KPI vs Principais Variáveis</a:t>
            </a:r>
            <a:endParaRPr b="1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571500" y="855575"/>
            <a:ext cx="64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	Inserir o modelo escolhido e  o indicador de qualidade desejável  de cada modelo 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5"/>
          <p:cNvSpPr/>
          <p:nvPr/>
        </p:nvSpPr>
        <p:spPr>
          <a:xfrm rot="-451">
            <a:off x="0" y="4821110"/>
            <a:ext cx="9144000" cy="1524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571500" y="2161775"/>
            <a:ext cx="36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	Gráficos dos modelos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803" y="132774"/>
            <a:ext cx="887247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-281175" y="121225"/>
            <a:ext cx="4548900" cy="4926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1DE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0" y="-1581150"/>
            <a:ext cx="9144000" cy="7311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294800" lIns="294800" spcFirstLastPara="1" rIns="294800" wrap="square" tIns="29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DF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6"/>
          <p:cNvCxnSpPr/>
          <p:nvPr/>
        </p:nvCxnSpPr>
        <p:spPr>
          <a:xfrm>
            <a:off x="-859772" y="3791775"/>
            <a:ext cx="7200" cy="336300"/>
          </a:xfrm>
          <a:prstGeom prst="straightConnector1">
            <a:avLst/>
          </a:prstGeom>
          <a:noFill/>
          <a:ln cap="flat" cmpd="sng" w="19050">
            <a:solidFill>
              <a:srgbClr val="FFFD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6"/>
          <p:cNvSpPr txBox="1"/>
          <p:nvPr/>
        </p:nvSpPr>
        <p:spPr>
          <a:xfrm>
            <a:off x="5989050" y="5243988"/>
            <a:ext cx="25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6"/>
          <p:cNvCxnSpPr/>
          <p:nvPr/>
        </p:nvCxnSpPr>
        <p:spPr>
          <a:xfrm rot="-409808">
            <a:off x="-1181487" y="5219843"/>
            <a:ext cx="1026686" cy="15101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6"/>
          <p:cNvSpPr txBox="1"/>
          <p:nvPr/>
        </p:nvSpPr>
        <p:spPr>
          <a:xfrm>
            <a:off x="3563225" y="5244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9654300" y="2019388"/>
            <a:ext cx="25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Sponsor: Everton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P.O: Tarcísio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9342250" y="1143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Empresa: </a:t>
            </a: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Food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Projeto: Redução de Churn em 5%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468875" y="144325"/>
            <a:ext cx="56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Deliverable XX - Evaluation</a:t>
            </a:r>
            <a:endParaRPr b="0" i="0" sz="2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545075" y="1820475"/>
            <a:ext cx="64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	Liste as variáveis mais relevantes bem como os seus gráficos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545075" y="748300"/>
            <a:ext cx="64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	Insira qual o indicador de qualidade do modelo: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6"/>
          <p:cNvSpPr/>
          <p:nvPr/>
        </p:nvSpPr>
        <p:spPr>
          <a:xfrm rot="-451">
            <a:off x="0" y="4821110"/>
            <a:ext cx="9144000" cy="1524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803" y="132774"/>
            <a:ext cx="887247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/>
          <p:nvPr/>
        </p:nvSpPr>
        <p:spPr>
          <a:xfrm>
            <a:off x="-281175" y="121225"/>
            <a:ext cx="4840800" cy="4926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1DE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0" y="-1581150"/>
            <a:ext cx="9144000" cy="7311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294800" lIns="294800" spcFirstLastPara="1" rIns="294800" wrap="square" tIns="29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DF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7"/>
          <p:cNvCxnSpPr/>
          <p:nvPr/>
        </p:nvCxnSpPr>
        <p:spPr>
          <a:xfrm>
            <a:off x="-859772" y="3791775"/>
            <a:ext cx="7200" cy="336300"/>
          </a:xfrm>
          <a:prstGeom prst="straightConnector1">
            <a:avLst/>
          </a:prstGeom>
          <a:noFill/>
          <a:ln cap="flat" cmpd="sng" w="19050">
            <a:solidFill>
              <a:srgbClr val="FFFD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7"/>
          <p:cNvSpPr txBox="1"/>
          <p:nvPr/>
        </p:nvSpPr>
        <p:spPr>
          <a:xfrm>
            <a:off x="5989050" y="5243988"/>
            <a:ext cx="25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Sponsor: Everton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P.O: Tarcísio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7"/>
          <p:cNvCxnSpPr/>
          <p:nvPr/>
        </p:nvCxnSpPr>
        <p:spPr>
          <a:xfrm rot="-409808">
            <a:off x="-1181487" y="5219843"/>
            <a:ext cx="1026686" cy="15101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7"/>
          <p:cNvSpPr txBox="1"/>
          <p:nvPr/>
        </p:nvSpPr>
        <p:spPr>
          <a:xfrm>
            <a:off x="3563225" y="5244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Empresa: </a:t>
            </a: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Projeto: Redução de Churn em 5%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9654300" y="2019388"/>
            <a:ext cx="25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Sponsor: Everton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P.O: Tarcísio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9342250" y="1143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Empresa: </a:t>
            </a: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Food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Projeto: Redução de Churn em 5%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468875" y="144325"/>
            <a:ext cx="56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Entrega</a:t>
            </a:r>
            <a:r>
              <a:rPr b="0" i="0" lang="en" sz="2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XX - Deployment</a:t>
            </a:r>
            <a:endParaRPr b="0" i="0" sz="2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605450" y="845500"/>
            <a:ext cx="63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	Insira o gráfico de resultados dos modelos: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468875" y="5021875"/>
            <a:ext cx="63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Insira o Modelo Publicado: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7"/>
          <p:cNvSpPr/>
          <p:nvPr/>
        </p:nvSpPr>
        <p:spPr>
          <a:xfrm rot="-451">
            <a:off x="0" y="4821110"/>
            <a:ext cx="9144000" cy="1524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605450" y="1501525"/>
            <a:ext cx="63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	Insira o cálculo de ganho no KPI com o uso do modelo: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803" y="132774"/>
            <a:ext cx="887247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0" y="4556563"/>
            <a:ext cx="9144000" cy="5946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294800" lIns="294800" spcFirstLastPara="1" rIns="294800" wrap="square" tIns="29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DF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50" y="1188675"/>
            <a:ext cx="6382101" cy="23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288" y="4654976"/>
            <a:ext cx="639414" cy="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