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393" r:id="rId5"/>
    <p:sldId id="2394" r:id="rId6"/>
    <p:sldId id="2396" r:id="rId7"/>
    <p:sldId id="2395" r:id="rId8"/>
    <p:sldId id="2397" r:id="rId9"/>
    <p:sldId id="2398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  <a:srgbClr val="73308A"/>
    <a:srgbClr val="FF4438"/>
    <a:srgbClr val="36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48"/>
  </p:normalViewPr>
  <p:slideViewPr>
    <p:cSldViewPr snapToGrid="0" snapToObjects="1">
      <p:cViewPr varScale="1">
        <p:scale>
          <a:sx n="88" d="100"/>
          <a:sy n="88" d="100"/>
        </p:scale>
        <p:origin x="68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5742-8D2F-1043-BDD9-BBAECEB16D2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8A58E-6DAB-4944-9131-9449EFCDCE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8A58E-6DAB-4944-9131-9449EFCDCEB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5400000">
            <a:off x="-2551654" y="2548890"/>
            <a:ext cx="5143504" cy="45719"/>
            <a:chOff x="0" y="0"/>
            <a:chExt cx="6927742" cy="45719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230924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09247" y="0"/>
              <a:ext cx="23092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618495" y="0"/>
              <a:ext cx="23092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en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15240" y="2356940"/>
            <a:ext cx="1765891" cy="429621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824254" y="1935450"/>
            <a:ext cx="3946683" cy="183081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2"/>
            <a:ext cx="365263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97595" y="4881562"/>
            <a:ext cx="757386" cy="1440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07396864-5258-2049-B1BF-E2CB257A52B2}" type="datetime1">
              <a:rPr lang="en-GB" smtClean="0"/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8064" y="4881562"/>
            <a:ext cx="187548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9837" r="48628" b="-2"/>
          <a:stretch>
            <a:fillRect/>
          </a:stretch>
        </p:blipFill>
        <p:spPr>
          <a:xfrm>
            <a:off x="8069163" y="301337"/>
            <a:ext cx="810261" cy="3891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26F6CC2F-4A4D-F444-B429-2D41BBE88E53}" type="datetime1">
              <a:rPr lang="en-GB" smtClean="0"/>
            </a:fld>
            <a:endParaRPr lang="en-GB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0" y="1384300"/>
            <a:ext cx="0" cy="298053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850765" y="1213866"/>
            <a:ext cx="3859657" cy="331286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Chart goes here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0215" y="1213866"/>
            <a:ext cx="3859657" cy="331286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Chart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266893"/>
            <a:ext cx="2859438" cy="159887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85714" y="655782"/>
            <a:ext cx="3195148" cy="957328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1200"/>
              </a:lnSpc>
              <a:buClr>
                <a:schemeClr val="accent1"/>
              </a:buClr>
              <a:defRPr lang="en-US" sz="1000" dirty="0"/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40570" y="655782"/>
            <a:ext cx="0" cy="9573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340570" y="3394874"/>
            <a:ext cx="0" cy="9573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40570" y="2031424"/>
            <a:ext cx="0" cy="9573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485714" y="2021444"/>
            <a:ext cx="3195148" cy="957328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1200"/>
              </a:lnSpc>
              <a:buClr>
                <a:schemeClr val="accent1"/>
              </a:buClr>
              <a:defRPr lang="en-US" sz="1000" dirty="0"/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485714" y="3387107"/>
            <a:ext cx="3195148" cy="957328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1200"/>
              </a:lnSpc>
              <a:buClr>
                <a:schemeClr val="accent1"/>
              </a:buClr>
              <a:defRPr lang="en-US" sz="1000" dirty="0"/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57794F9F-AFB6-5E42-9AF0-362807370329}" type="datetime1">
              <a:rPr lang="en-GB" smtClean="0"/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58776" y="1290650"/>
            <a:ext cx="2859440" cy="862217"/>
          </a:xfrm>
        </p:spPr>
        <p:txBody>
          <a:bodyPr/>
          <a:lstStyle>
            <a:lvl1pPr>
              <a:lnSpc>
                <a:spcPts val="2800"/>
              </a:lnSpc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61950" y="1048386"/>
            <a:ext cx="4752594" cy="348100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05984" y="1048385"/>
            <a:ext cx="1621536" cy="168871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205984" y="2840672"/>
            <a:ext cx="1621536" cy="168871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46934" y="1048385"/>
            <a:ext cx="1824004" cy="348100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2BC082BF-8BEF-3149-B0E6-305596DC073C}" type="datetime1">
              <a:rPr lang="en-GB" smtClean="0"/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pictures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61950" y="1048386"/>
            <a:ext cx="4752594" cy="348100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474464" y="1151952"/>
            <a:ext cx="1621536" cy="1620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474464" y="2840672"/>
            <a:ext cx="1621536" cy="1620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3952" y="2109121"/>
            <a:ext cx="2296986" cy="13595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2BC082BF-8BEF-3149-B0E6-305596DC073C}" type="datetime1">
              <a:rPr lang="en-GB" smtClean="0"/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1950" y="1097280"/>
            <a:ext cx="3287713" cy="3506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200"/>
            </a:lvl1pPr>
            <a:lvl2pPr marL="342900" indent="0">
              <a:lnSpc>
                <a:spcPts val="1200"/>
              </a:lnSpc>
              <a:buNone/>
              <a:defRPr sz="1200"/>
            </a:lvl2pPr>
            <a:lvl3pPr marL="685800" indent="0">
              <a:lnSpc>
                <a:spcPts val="1200"/>
              </a:lnSpc>
              <a:buNone/>
              <a:defRPr sz="1200"/>
            </a:lvl3pPr>
            <a:lvl4pPr marL="1028700" indent="0">
              <a:lnSpc>
                <a:spcPts val="1200"/>
              </a:lnSpc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lnSpc>
                <a:spcPts val="1200"/>
              </a:lnSpc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71913" y="1096963"/>
            <a:ext cx="4899025" cy="350678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6AC32797-8FBE-2F43-9EFD-4BCB11029FBC}" type="datetime1">
              <a:rPr lang="en-GB" smtClean="0"/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1949" y="1097280"/>
            <a:ext cx="4129185" cy="3831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200" b="1"/>
            </a:lvl1pPr>
            <a:lvl2pPr marL="342900" indent="0">
              <a:lnSpc>
                <a:spcPts val="1200"/>
              </a:lnSpc>
              <a:buNone/>
              <a:defRPr sz="1200"/>
            </a:lvl2pPr>
            <a:lvl3pPr marL="685800" indent="0">
              <a:lnSpc>
                <a:spcPts val="1200"/>
              </a:lnSpc>
              <a:buNone/>
              <a:defRPr sz="1200"/>
            </a:lvl3pPr>
            <a:lvl4pPr marL="1028700" indent="0">
              <a:lnSpc>
                <a:spcPts val="1200"/>
              </a:lnSpc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lnSpc>
                <a:spcPts val="1200"/>
              </a:lnSpc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6AC32797-8FBE-2F43-9EFD-4BCB11029FBC}" type="datetime1">
              <a:rPr lang="en-GB" smtClean="0"/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952" y="1097280"/>
            <a:ext cx="4129185" cy="3831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200" b="1"/>
            </a:lvl1pPr>
            <a:lvl2pPr marL="342900" indent="0">
              <a:lnSpc>
                <a:spcPts val="1200"/>
              </a:lnSpc>
              <a:buNone/>
              <a:defRPr sz="1200"/>
            </a:lvl2pPr>
            <a:lvl3pPr marL="685800" indent="0">
              <a:lnSpc>
                <a:spcPts val="1200"/>
              </a:lnSpc>
              <a:buNone/>
              <a:defRPr sz="1200"/>
            </a:lvl3pPr>
            <a:lvl4pPr marL="1028700" indent="0">
              <a:lnSpc>
                <a:spcPts val="1200"/>
              </a:lnSpc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lnSpc>
                <a:spcPts val="1200"/>
              </a:lnSpc>
              <a:buNone/>
              <a:defRPr sz="1200"/>
            </a:lvl5pPr>
          </a:lstStyle>
          <a:p>
            <a:pPr lvl="0"/>
            <a:r>
              <a:rPr lang="en-US" dirty="0"/>
              <a:t>Text goes here, Arial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58775" y="1567541"/>
            <a:ext cx="4132263" cy="30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text, Arial 12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638675" y="1567541"/>
            <a:ext cx="4132263" cy="30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text, Arial 12 </a:t>
            </a:r>
            <a:r>
              <a:rPr lang="en-GB" dirty="0" err="1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6AC32797-8FBE-2F43-9EFD-4BCB11029FBC}" type="datetime1">
              <a:rPr lang="en-GB" smtClean="0"/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58775" y="1122218"/>
            <a:ext cx="4132263" cy="3454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text, Arial 12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638675" y="1122218"/>
            <a:ext cx="4132263" cy="3454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text, Arial 12 </a:t>
            </a:r>
            <a:r>
              <a:rPr lang="en-GB" dirty="0" err="1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51630" y="1085129"/>
            <a:ext cx="7313614" cy="24874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here, Arial 40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D3A87DEF-54C2-BC40-8B47-E3105394683B}" type="datetime1">
              <a:rPr lang="en-GB" smtClean="0"/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b="17306"/>
          <a:stretch>
            <a:fillRect/>
          </a:stretch>
        </p:blipFill>
        <p:spPr>
          <a:xfrm>
            <a:off x="0" y="0"/>
            <a:ext cx="9144000" cy="473825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738255"/>
          </a:xfrm>
          <a:prstGeom prst="rect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F007F670-A7F9-084D-9120-9C1856C9D20B}" type="datetime1">
              <a:rPr lang="en-GB" smtClean="0"/>
            </a:fld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351630" y="1085129"/>
            <a:ext cx="7313614" cy="24874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goes here, Arial 40 </a:t>
            </a:r>
            <a:r>
              <a:rPr lang="en-US" dirty="0" err="1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3048000" cy="473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58776" y="347675"/>
            <a:ext cx="2420144" cy="945343"/>
          </a:xfrm>
        </p:spPr>
        <p:txBody>
          <a:bodyPr>
            <a:noAutofit/>
          </a:bodyPr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41E0FD9D-0149-674D-9A4B-39A1BBF7882E}" type="datetime1">
              <a:rPr lang="en-GB" smtClean="0"/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lternative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2001916" y="-1998584"/>
            <a:ext cx="5143502" cy="9140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 userDrawn="1">
            <p:ph type="title" hasCustomPrompt="1"/>
          </p:nvPr>
        </p:nvSpPr>
        <p:spPr>
          <a:xfrm>
            <a:off x="4824254" y="1741060"/>
            <a:ext cx="3946683" cy="21988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Arial, 24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15240" y="2356940"/>
            <a:ext cx="1772187" cy="429621"/>
          </a:xfrm>
          <a:prstGeom prst="rect">
            <a:avLst/>
          </a:prstGeom>
        </p:spPr>
      </p:pic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2"/>
            <a:ext cx="365263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6797595" y="4881562"/>
            <a:ext cx="757386" cy="1440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BAAB445-8E03-CC40-BE2E-3E8CD85746E9}" type="datetime1">
              <a:rPr lang="en-GB" smtClean="0"/>
            </a:fld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8064" y="4881562"/>
            <a:ext cx="187548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GB"/>
              <a:t>AREA - AUTHOR NAME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-2551654" y="2548890"/>
            <a:ext cx="5143504" cy="45719"/>
            <a:chOff x="0" y="0"/>
            <a:chExt cx="6927742" cy="4571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230924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9247" y="0"/>
              <a:ext cx="23092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618495" y="0"/>
              <a:ext cx="23092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47" r="48628" b="-1"/>
          <a:stretch>
            <a:fillRect/>
          </a:stretch>
        </p:blipFill>
        <p:spPr>
          <a:xfrm>
            <a:off x="8069163" y="335667"/>
            <a:ext cx="810261" cy="354828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214" t="11897" r="48628" b="-1"/>
          <a:stretch>
            <a:fillRect/>
          </a:stretch>
        </p:blipFill>
        <p:spPr>
          <a:xfrm>
            <a:off x="8514161" y="378340"/>
            <a:ext cx="365263" cy="3121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3048000" cy="473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58776" y="347675"/>
            <a:ext cx="2420144" cy="945343"/>
          </a:xfrm>
        </p:spPr>
        <p:txBody>
          <a:bodyPr>
            <a:noAutofit/>
          </a:bodyPr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5EDA40B3-61DB-7B48-B9B0-C5C564773BF5}" type="datetime1">
              <a:rPr lang="en-GB" smtClean="0"/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3048000" cy="4730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58776" y="347675"/>
            <a:ext cx="2420144" cy="945343"/>
          </a:xfrm>
        </p:spPr>
        <p:txBody>
          <a:bodyPr>
            <a:noAutofit/>
          </a:bodyPr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A603E4D9-7CA6-C048-9C0A-7C7962EE09A0}" type="datetime1">
              <a:rPr lang="en-GB" smtClean="0"/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684984"/>
            <a:ext cx="2662991" cy="13061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2800"/>
              </a:lnSpc>
              <a:defRPr lang="en-US" sz="2400" dirty="0"/>
            </a:lvl1pPr>
          </a:lstStyle>
          <a:p>
            <a:pPr marL="0" lvl="0">
              <a:lnSpc>
                <a:spcPts val="3000"/>
              </a:lnSpc>
            </a:pPr>
            <a:r>
              <a:rPr lang="en-US" dirty="0"/>
              <a:t>Text goes here</a:t>
            </a:r>
            <a:br>
              <a:rPr lang="en-US" dirty="0"/>
            </a:br>
            <a:r>
              <a:rPr lang="en-US" dirty="0"/>
              <a:t>Arial 24 pt.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84700" y="801382"/>
            <a:ext cx="3708400" cy="3073392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>
              <a:lnSpc>
                <a:spcPct val="200000"/>
              </a:lnSpc>
              <a:buFont typeface="+mj-lt"/>
              <a:buAutoNum type="arabicPeriod"/>
              <a:defRPr sz="1400" b="1"/>
            </a:lvl1pPr>
            <a:lvl2pPr marL="342900" indent="0">
              <a:lnSpc>
                <a:spcPct val="50000"/>
              </a:lnSpc>
              <a:buNone/>
              <a:defRPr sz="1000"/>
            </a:lvl2pPr>
            <a:lvl3pPr marL="685800" indent="0">
              <a:lnSpc>
                <a:spcPct val="50000"/>
              </a:lnSpc>
              <a:buNone/>
              <a:defRPr sz="1000"/>
            </a:lvl3pPr>
            <a:lvl4pPr marL="1028700" indent="0">
              <a:lnSpc>
                <a:spcPct val="50000"/>
              </a:lnSpc>
              <a:buNone/>
              <a:defRPr sz="1000"/>
            </a:lvl4pPr>
            <a:lvl5pPr marL="1371600" indent="0">
              <a:lnSpc>
                <a:spcPct val="50000"/>
              </a:lnSpc>
              <a:buNone/>
              <a:defRPr sz="1000"/>
            </a:lvl5pPr>
          </a:lstStyle>
          <a:p>
            <a:r>
              <a:rPr lang="en-US" dirty="0"/>
              <a:t>Agenda item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84264"/>
            <a:ext cx="2662991" cy="13061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>
              <a:lnSpc>
                <a:spcPts val="28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15521" y="1284264"/>
            <a:ext cx="2170113" cy="1097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/>
            </a:lvl1pPr>
            <a:lvl2pPr marL="342900" indent="0">
              <a:lnSpc>
                <a:spcPct val="50000"/>
              </a:lnSpc>
              <a:buNone/>
              <a:defRPr sz="1000"/>
            </a:lvl2pPr>
            <a:lvl3pPr marL="685800" indent="0">
              <a:lnSpc>
                <a:spcPct val="50000"/>
              </a:lnSpc>
              <a:buNone/>
              <a:defRPr sz="1000"/>
            </a:lvl3pPr>
            <a:lvl4pPr marL="1028700" indent="0">
              <a:lnSpc>
                <a:spcPct val="50000"/>
              </a:lnSpc>
              <a:buNone/>
              <a:defRPr sz="1000"/>
            </a:lvl4pPr>
            <a:lvl5pPr marL="1371600" indent="0">
              <a:lnSpc>
                <a:spcPct val="50000"/>
              </a:lnSpc>
              <a:buNone/>
              <a:defRPr sz="1000"/>
            </a:lvl5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593619" y="1284264"/>
            <a:ext cx="2170113" cy="1097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/>
            </a:lvl1pPr>
            <a:lvl2pPr marL="342900" indent="0">
              <a:lnSpc>
                <a:spcPct val="50000"/>
              </a:lnSpc>
              <a:buNone/>
              <a:defRPr sz="1000"/>
            </a:lvl2pPr>
            <a:lvl3pPr marL="685800" indent="0">
              <a:lnSpc>
                <a:spcPct val="50000"/>
              </a:lnSpc>
              <a:buNone/>
              <a:defRPr sz="1000"/>
            </a:lvl3pPr>
            <a:lvl4pPr marL="1028700" indent="0">
              <a:lnSpc>
                <a:spcPct val="50000"/>
              </a:lnSpc>
              <a:buNone/>
              <a:defRPr sz="1000"/>
            </a:lvl4pPr>
            <a:lvl5pPr marL="1371600" indent="0">
              <a:lnSpc>
                <a:spcPct val="50000"/>
              </a:lnSpc>
              <a:buNone/>
              <a:defRPr sz="1000"/>
            </a:lvl5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15521" y="772697"/>
            <a:ext cx="2170113" cy="41403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accent1"/>
                </a:solidFill>
              </a:defRPr>
            </a:lvl1pPr>
            <a:lvl2pPr marL="342900" indent="0">
              <a:lnSpc>
                <a:spcPct val="50000"/>
              </a:lnSpc>
              <a:buNone/>
              <a:defRPr sz="1000"/>
            </a:lvl2pPr>
            <a:lvl3pPr marL="685800" indent="0">
              <a:lnSpc>
                <a:spcPct val="50000"/>
              </a:lnSpc>
              <a:buNone/>
              <a:defRPr sz="1000"/>
            </a:lvl3pPr>
            <a:lvl4pPr marL="1028700" indent="0">
              <a:lnSpc>
                <a:spcPct val="50000"/>
              </a:lnSpc>
              <a:buNone/>
              <a:defRPr sz="1000"/>
            </a:lvl4pPr>
            <a:lvl5pPr marL="1371600" indent="0">
              <a:lnSpc>
                <a:spcPct val="50000"/>
              </a:lnSpc>
              <a:buNone/>
              <a:defRPr sz="1000"/>
            </a:lvl5pPr>
          </a:lstStyle>
          <a:p>
            <a:pPr lvl="0"/>
            <a:r>
              <a:rPr lang="en-US" dirty="0"/>
              <a:t>Text goes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93619" y="772697"/>
            <a:ext cx="2170113" cy="41403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accent1"/>
                </a:solidFill>
              </a:defRPr>
            </a:lvl1pPr>
            <a:lvl2pPr marL="342900" indent="0">
              <a:lnSpc>
                <a:spcPct val="50000"/>
              </a:lnSpc>
              <a:buNone/>
              <a:defRPr sz="1000"/>
            </a:lvl2pPr>
            <a:lvl3pPr marL="685800" indent="0">
              <a:lnSpc>
                <a:spcPct val="50000"/>
              </a:lnSpc>
              <a:buNone/>
              <a:defRPr sz="1000"/>
            </a:lvl3pPr>
            <a:lvl4pPr marL="1028700" indent="0">
              <a:lnSpc>
                <a:spcPct val="50000"/>
              </a:lnSpc>
              <a:buNone/>
              <a:defRPr sz="1000"/>
            </a:lvl4pPr>
            <a:lvl5pPr marL="1371600" indent="0">
              <a:lnSpc>
                <a:spcPct val="50000"/>
              </a:lnSpc>
              <a:buNone/>
              <a:defRPr sz="1000"/>
            </a:lvl5pPr>
          </a:lstStyle>
          <a:p>
            <a:pPr lvl="0"/>
            <a:r>
              <a:rPr lang="en-US" dirty="0"/>
              <a:t>Text goes here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913188" y="2576513"/>
            <a:ext cx="2171700" cy="1963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599238" y="2576513"/>
            <a:ext cx="2171700" cy="1963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B8B824F6-98CB-1E43-A5D0-089CF497B77C}" type="datetime1">
              <a:rPr lang="en-GB" smtClean="0"/>
            </a:fld>
            <a:endParaRPr lang="en-GB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348371" y="717104"/>
            <a:ext cx="0" cy="382314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684984"/>
            <a:ext cx="2662991" cy="13061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>
              <a:lnSpc>
                <a:spcPts val="28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760967" y="0"/>
            <a:ext cx="5383033" cy="4738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AD670D2C-4307-1949-B5AF-7539E3FE5B49}" type="datetime1">
              <a:rPr lang="en-GB" smtClean="0"/>
            </a:fld>
            <a:endParaRPr lang="en-GB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Obje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79850" y="-1"/>
            <a:ext cx="5264150" cy="4726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64208"/>
            <a:ext cx="2859438" cy="280091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E6F0A7D3-8672-204C-9D0C-B1B8891188E4}" type="datetime1">
              <a:rPr lang="en-GB" smtClean="0"/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58776" y="762012"/>
            <a:ext cx="2859440" cy="659593"/>
          </a:xfrm>
        </p:spPr>
        <p:txBody>
          <a:bodyPr/>
          <a:lstStyle>
            <a:lvl1pPr>
              <a:lnSpc>
                <a:spcPts val="2800"/>
              </a:lnSpc>
              <a:defRPr/>
            </a:lvl1pPr>
          </a:lstStyle>
          <a:p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Obje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0" y="1030636"/>
            <a:ext cx="9144000" cy="3695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269875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 this block you can add different kinds of media </a:t>
            </a:r>
            <a:br>
              <a:rPr lang="en-US" dirty="0"/>
            </a:br>
            <a:r>
              <a:rPr lang="en-US" dirty="0"/>
              <a:t>by clicking on a specific icon, such as videos, </a:t>
            </a:r>
            <a:br>
              <a:rPr lang="en-US" dirty="0"/>
            </a:br>
            <a:r>
              <a:rPr lang="en-US" dirty="0"/>
              <a:t>charts, images, etc.</a:t>
            </a:r>
            <a:endParaRPr lang="en-US" dirty="0"/>
          </a:p>
          <a:p>
            <a:endParaRPr lang="en-US" dirty="0"/>
          </a:p>
          <a:p>
            <a:pPr marL="269875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dirty="0"/>
              <a:t>Text goes here, Arial 10 </a:t>
            </a:r>
            <a:r>
              <a:rPr lang="en-US" dirty="0" err="1"/>
              <a:t>pt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E6F0A7D3-8672-204C-9D0C-B1B8891188E4}" type="datetime1">
              <a:rPr lang="en-GB" smtClean="0"/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ighlight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827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5125" y="2888428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3445018"/>
            <a:ext cx="2373378" cy="10338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381343" y="2888428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381343" y="3445018"/>
            <a:ext cx="2373378" cy="10338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97560" y="2888428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97560" y="3445018"/>
            <a:ext cx="2373378" cy="10338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74796" y="2991795"/>
            <a:ext cx="0" cy="14132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056531" y="2991795"/>
            <a:ext cx="0" cy="14132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6B9CFED5-A192-8845-B6B2-0220A287CBC4}" type="datetime1">
              <a:rPr lang="en-GB" smtClean="0"/>
            </a:fld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ighlight +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61986" y="1384300"/>
            <a:ext cx="2365883" cy="144899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280491" y="1384300"/>
            <a:ext cx="2365883" cy="144899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97726" y="1384300"/>
            <a:ext cx="2365883" cy="144899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goes here, Arial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26F6CC2F-4A4D-F444-B429-2D41BBE88E53}" type="datetime1">
              <a:rPr lang="en-GB" smtClean="0"/>
            </a:fld>
            <a:endParaRPr lang="en-GB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5125" y="3117029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3609325"/>
            <a:ext cx="2373378" cy="7555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80491" y="3117029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80491" y="3609325"/>
            <a:ext cx="2373378" cy="7555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57" y="3117029"/>
            <a:ext cx="2373378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Text goes here, Arial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95857" y="3609325"/>
            <a:ext cx="2373378" cy="7555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here, Arial 10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946035" y="1384300"/>
            <a:ext cx="0" cy="298053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19955" y="1384300"/>
            <a:ext cx="0" cy="298053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1.svg"/><Relationship Id="rId23" Type="http://schemas.openxmlformats.org/officeDocument/2006/relationships/image" Target="../media/image2.png"/><Relationship Id="rId22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161" y="4881563"/>
            <a:ext cx="365263" cy="168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89211414-370C-D648-AD98-1C9C6B938A5A}" type="slidenum">
              <a:rPr lang="en-US" smtClean="0"/>
            </a:fld>
            <a:endParaRPr lang="en-US" dirty="0"/>
          </a:p>
        </p:txBody>
      </p:sp>
      <p:pic>
        <p:nvPicPr>
          <p:cNvPr id="9" name="Imagen 2"/>
          <p:cNvPicPr>
            <a:picLocks noChangeAspect="1"/>
          </p:cNvPicPr>
          <p:nvPr userDrawn="1"/>
        </p:nvPicPr>
        <p:blipFill>
          <a:blip r:embed="rId22" cstate="screen"/>
          <a:stretch>
            <a:fillRect/>
          </a:stretch>
        </p:blipFill>
        <p:spPr>
          <a:xfrm>
            <a:off x="233389" y="4856426"/>
            <a:ext cx="681877" cy="165893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4735244"/>
            <a:ext cx="9144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84881" y="4846504"/>
            <a:ext cx="0" cy="18573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58775" y="347676"/>
            <a:ext cx="8412163" cy="60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693545" y="4881564"/>
            <a:ext cx="757386" cy="16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smtClean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fld id="{6AA5D2A9-D2B0-124E-9C93-566671DB90AB}" type="datetime1">
              <a:rPr lang="en-GB" smtClean="0"/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45" y="4881563"/>
            <a:ext cx="3086100" cy="174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AREA - AUTHOR NAME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5134500"/>
            <a:ext cx="9144000" cy="36000"/>
            <a:chOff x="0" y="0"/>
            <a:chExt cx="6927742" cy="457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230924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309247" y="0"/>
              <a:ext cx="23092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618495" y="0"/>
              <a:ext cx="23092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30010" y="4840291"/>
            <a:ext cx="1063995" cy="2390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3200" y="1935450"/>
            <a:ext cx="4757737" cy="1830814"/>
          </a:xfrm>
        </p:spPr>
        <p:txBody>
          <a:bodyPr/>
          <a:lstStyle/>
          <a:p>
            <a:r>
              <a:rPr lang="en-US" dirty="0"/>
              <a:t>Reunião DNC – Tenaris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Formação em Dados | Escopo do Projeto</a:t>
            </a:r>
            <a:endParaRPr lang="en-US" sz="20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INPL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07F407-4011-7740-AA1B-B32CFE76760F}" type="datetime1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87371" y="801382"/>
            <a:ext cx="4840515" cy="3073392"/>
          </a:xfrm>
        </p:spPr>
        <p:txBody>
          <a:bodyPr/>
          <a:lstStyle/>
          <a:p>
            <a:r>
              <a:rPr lang="pt-BR" dirty="0"/>
              <a:t>Overview Tenaris </a:t>
            </a:r>
            <a:endParaRPr lang="pt-BR" dirty="0"/>
          </a:p>
          <a:p>
            <a:r>
              <a:rPr lang="pt-BR" dirty="0"/>
              <a:t>Contexto Industrial</a:t>
            </a:r>
            <a:endParaRPr lang="pt-BR" dirty="0"/>
          </a:p>
          <a:p>
            <a:r>
              <a:rPr lang="pt-BR" dirty="0"/>
              <a:t>Projeto Fator de Consumo</a:t>
            </a:r>
            <a:endParaRPr lang="pt-BR" dirty="0"/>
          </a:p>
          <a:p>
            <a:r>
              <a:rPr lang="pt-BR" dirty="0"/>
              <a:t>Dúvidas/Discussões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AAB445-8E03-CC40-BE2E-3E8CD85746E9}" type="datetime1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INPL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40" y="1747448"/>
            <a:ext cx="2662991" cy="1306189"/>
          </a:xfrm>
        </p:spPr>
        <p:txBody>
          <a:bodyPr/>
          <a:lstStyle/>
          <a:p>
            <a:r>
              <a:rPr lang="pt-BR" dirty="0"/>
              <a:t>Tenaris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sp>
        <p:nvSpPr>
          <p:cNvPr id="39" name="Content Placeholder 2"/>
          <p:cNvSpPr txBox="1"/>
          <p:nvPr/>
        </p:nvSpPr>
        <p:spPr>
          <a:xfrm>
            <a:off x="2821531" y="365128"/>
            <a:ext cx="6122234" cy="236903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106" charset="-128"/>
                <a:cs typeface="MS PGothic" pitchFamily="-106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-106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5pPr>
            <a:lvl6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6pPr>
            <a:lvl7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7pPr>
            <a:lvl8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8pPr>
            <a:lvl9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accent1"/>
                </a:solidFill>
                <a:latin typeface="Arial"/>
                <a:cs typeface="Arial"/>
              </a:rPr>
              <a:t>A Tenaris é líder global em fabricação e fornecimento de produtos tubulares e serviços usados em:</a:t>
            </a:r>
            <a:endParaRPr lang="pt-PT" sz="1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99CC00"/>
              </a:solidFill>
              <a:latin typeface="Arial"/>
              <a:cs typeface="Arial"/>
            </a:endParaRPr>
          </a:p>
          <a:p>
            <a:pPr marL="144145" lvl="2" indent="-144145">
              <a:lnSpc>
                <a:spcPts val="2200"/>
              </a:lnSpc>
              <a:spcBef>
                <a:spcPts val="600"/>
              </a:spcBef>
              <a:buClr>
                <a:srgbClr val="99CC00"/>
              </a:buClr>
              <a:buSzPct val="80000"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Perfuração, completação e produção de petróleo e gás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44145" lvl="2" indent="-144145">
              <a:lnSpc>
                <a:spcPts val="2200"/>
              </a:lnSpc>
              <a:spcBef>
                <a:spcPts val="600"/>
              </a:spcBef>
              <a:buClr>
                <a:srgbClr val="99CC00"/>
              </a:buClr>
              <a:buSzPct val="80000"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Transporte e condução de petróleo, gás e outros materiais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44145" lvl="2" indent="-144145">
              <a:lnSpc>
                <a:spcPts val="2200"/>
              </a:lnSpc>
              <a:spcBef>
                <a:spcPts val="600"/>
              </a:spcBef>
              <a:buClr>
                <a:srgbClr val="99CC00"/>
              </a:buClr>
              <a:buSzPct val="80000"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Plantas de processamento e geração de energia</a:t>
            </a:r>
            <a:endParaRPr lang="pt-PT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44145" lvl="2" indent="-144145">
              <a:lnSpc>
                <a:spcPts val="2200"/>
              </a:lnSpc>
              <a:spcBef>
                <a:spcPts val="600"/>
              </a:spcBef>
              <a:buClr>
                <a:srgbClr val="99CC00"/>
              </a:buClr>
              <a:buSzPct val="80000"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Aplicações industriais e automotivas especializadas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862277" y="3139536"/>
            <a:ext cx="6281723" cy="1581325"/>
            <a:chOff x="539552" y="4097074"/>
            <a:chExt cx="8295228" cy="2086397"/>
          </a:xfrm>
        </p:grpSpPr>
        <p:sp>
          <p:nvSpPr>
            <p:cNvPr id="41" name="Oval 40"/>
            <p:cNvSpPr/>
            <p:nvPr/>
          </p:nvSpPr>
          <p:spPr bwMode="auto">
            <a:xfrm>
              <a:off x="596618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42" name="Title 1"/>
            <p:cNvSpPr txBox="1"/>
            <p:nvPr/>
          </p:nvSpPr>
          <p:spPr bwMode="auto">
            <a:xfrm>
              <a:off x="539552" y="5401788"/>
              <a:ext cx="1304714" cy="24036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sz="1000" b="1" dirty="0">
                  <a:latin typeface="Arial"/>
                  <a:cs typeface="Arial"/>
                </a:rPr>
                <a:t>OCTG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966568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44" name="Title 1"/>
            <p:cNvSpPr txBox="1"/>
            <p:nvPr/>
          </p:nvSpPr>
          <p:spPr bwMode="auto">
            <a:xfrm>
              <a:off x="1909502" y="5401788"/>
              <a:ext cx="1304714" cy="5069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fr-FR" sz="1000" b="1" dirty="0">
                  <a:latin typeface="Arial"/>
                  <a:cs typeface="Arial"/>
                </a:rPr>
                <a:t>Conexões Premium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336518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46" name="Title 1"/>
            <p:cNvSpPr txBox="1"/>
            <p:nvPr/>
          </p:nvSpPr>
          <p:spPr bwMode="auto">
            <a:xfrm>
              <a:off x="3343058" y="5401788"/>
              <a:ext cx="1113179" cy="7816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sz="1000" b="1" dirty="0">
                  <a:latin typeface="Arial"/>
                  <a:cs typeface="Arial"/>
                </a:rPr>
                <a:t>Line Pipe Offshore e Onshore  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706469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48" name="Title 1"/>
            <p:cNvSpPr txBox="1"/>
            <p:nvPr/>
          </p:nvSpPr>
          <p:spPr bwMode="auto">
            <a:xfrm>
              <a:off x="4467540" y="5401788"/>
              <a:ext cx="1621896" cy="5069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pt-BR" sz="1000" b="1" dirty="0">
                  <a:latin typeface="Arial"/>
                  <a:cs typeface="Arial"/>
                </a:rPr>
                <a:t>Processamento de Hidrocarbonetos</a:t>
              </a:r>
              <a:endParaRPr lang="pt-BR" sz="1000" b="1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076419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50" name="Title 1"/>
            <p:cNvSpPr txBox="1"/>
            <p:nvPr/>
          </p:nvSpPr>
          <p:spPr bwMode="auto">
            <a:xfrm>
              <a:off x="6062573" y="5401788"/>
              <a:ext cx="1304714" cy="5069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pt-BR" sz="1000" b="1" dirty="0">
                  <a:latin typeface="Arial"/>
                  <a:cs typeface="Arial"/>
                </a:rPr>
                <a:t>Geração de Energia</a:t>
              </a:r>
              <a:endParaRPr lang="pt-BR" sz="1000" b="1" dirty="0">
                <a:latin typeface="Arial"/>
                <a:cs typeface="Arial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446369" y="4097074"/>
              <a:ext cx="1174243" cy="1174243"/>
            </a:xfrm>
            <a:prstGeom prst="ellipse">
              <a:avLst/>
            </a:prstGeom>
            <a:noFill/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52" name="Title 1"/>
            <p:cNvSpPr txBox="1"/>
            <p:nvPr/>
          </p:nvSpPr>
          <p:spPr bwMode="auto">
            <a:xfrm>
              <a:off x="7308304" y="5373216"/>
              <a:ext cx="1526476" cy="5151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000" b="0" i="0">
                  <a:solidFill>
                    <a:srgbClr val="000099"/>
                  </a:solidFill>
                  <a:latin typeface="Frutiger 45 Light"/>
                  <a:ea typeface="MS PGothic" pitchFamily="-106" charset="-128"/>
                  <a:cs typeface="Frutiger 45 Light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  <a:ea typeface="MS PGothic" pitchFamily="-106" charset="-128"/>
                  <a:cs typeface="MS PGothic" pitchFamily="-106" charset="-128"/>
                </a:defRPr>
              </a:lvl5pPr>
              <a:lvl6pPr marL="4572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6pPr>
              <a:lvl7pPr marL="9144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7pPr>
              <a:lvl8pPr marL="13716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8pPr>
              <a:lvl9pPr marL="1828800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hlink"/>
                  </a:solidFill>
                  <a:latin typeface="Frutiger 55 Roman" pitchFamily="-119" charset="0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pt-BR" sz="1000" b="1" dirty="0">
                  <a:latin typeface="Arial"/>
                  <a:cs typeface="Arial"/>
                </a:rPr>
                <a:t>Industrial &amp;</a:t>
              </a:r>
              <a:endParaRPr lang="pt-BR" sz="1000" b="1" dirty="0">
                <a:latin typeface="Arial"/>
                <a:cs typeface="Arial"/>
              </a:endParaRPr>
            </a:p>
            <a:p>
              <a:pPr algn="ctr">
                <a:lnSpc>
                  <a:spcPts val="1500"/>
                </a:lnSpc>
              </a:pPr>
              <a:r>
                <a:rPr lang="pt-BR" sz="1000" b="1" dirty="0">
                  <a:latin typeface="Arial"/>
                  <a:cs typeface="Arial"/>
                </a:rPr>
                <a:t>Automotivo</a:t>
              </a:r>
              <a:endParaRPr lang="pt-BR" sz="1000" b="1" dirty="0">
                <a:latin typeface="Arial"/>
                <a:cs typeface="Arial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03" y="3161631"/>
            <a:ext cx="845793" cy="84579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62" y="3170600"/>
            <a:ext cx="858920" cy="858920"/>
          </a:xfrm>
          <a:prstGeom prst="rect">
            <a:avLst/>
          </a:prstGeom>
        </p:spPr>
      </p:pic>
      <p:pic>
        <p:nvPicPr>
          <p:cNvPr id="55" name="Picture 54" descr="Offshore_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6" y="3152149"/>
            <a:ext cx="886252" cy="8862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88" y="3149333"/>
            <a:ext cx="886252" cy="8862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57" y="3150929"/>
            <a:ext cx="863437" cy="86343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64" y="3150998"/>
            <a:ext cx="870920" cy="870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65" y="1636716"/>
            <a:ext cx="2662991" cy="976678"/>
          </a:xfrm>
        </p:spPr>
        <p:txBody>
          <a:bodyPr/>
          <a:lstStyle/>
          <a:p>
            <a:r>
              <a:rPr lang="pt-BR" dirty="0"/>
              <a:t>Tenaris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pic>
        <p:nvPicPr>
          <p:cNvPr id="10" name="Picture 9" descr="T_map_Eng_Feb2016_RGB.jpg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658476" y="0"/>
            <a:ext cx="7450046" cy="45796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11959" y="5661248"/>
            <a:ext cx="4905858" cy="433387"/>
            <a:chOff x="9265906" y="5952679"/>
            <a:chExt cx="5900117" cy="433387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9265906" y="6024687"/>
              <a:ext cx="71438" cy="71438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265907" y="6240711"/>
              <a:ext cx="71438" cy="714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9404986" y="5952679"/>
              <a:ext cx="5761037" cy="433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2pPr>
              <a:lvl3pPr marL="1143000" indent="-228600" eaLnBrk="0" hangingPunct="0"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3pPr>
              <a:lvl4pPr marL="1600200" indent="-228600" eaLnBrk="0" hangingPunct="0"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4pPr>
              <a:lvl5pPr marL="2057400" indent="-228600" eaLnBrk="0" hangingPunct="0"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79295" algn="l"/>
                </a:tabLst>
                <a:defRPr sz="1600">
                  <a:solidFill>
                    <a:schemeClr val="tx1"/>
                  </a:solidFill>
                  <a:latin typeface="Verdana" pitchFamily="-106" charset="0"/>
                  <a:ea typeface="MS PGothic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AR" sz="900" dirty="0"/>
                <a:t>Manufacturing Centers	Service Centers</a:t>
              </a:r>
              <a:endParaRPr lang="es-AR" sz="900" dirty="0"/>
            </a:p>
            <a:p>
              <a:pPr eaLnBrk="1" hangingPunct="1">
                <a:spcBef>
                  <a:spcPct val="50000"/>
                </a:spcBef>
              </a:pPr>
              <a:r>
                <a:rPr lang="es-AR" sz="900" dirty="0"/>
                <a:t>R&amp;D Centers	Commercial Offices</a:t>
              </a:r>
              <a:endParaRPr lang="es-ES" sz="9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5865" y="2530996"/>
            <a:ext cx="1206442" cy="1592040"/>
            <a:chOff x="3283532" y="2094756"/>
            <a:chExt cx="1990062" cy="1592040"/>
          </a:xfrm>
        </p:grpSpPr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3329377" y="2791743"/>
              <a:ext cx="1944217" cy="8950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70000"/>
                </a:spcBef>
                <a:spcAft>
                  <a:spcPts val="0"/>
                </a:spcAft>
                <a:buClr>
                  <a:schemeClr val="hlink"/>
                </a:buClr>
                <a:defRPr/>
              </a:pPr>
              <a:r>
                <a:rPr lang="en-US" sz="1600" dirty="0">
                  <a:solidFill>
                    <a:srgbClr val="000099"/>
                  </a:solidFill>
                  <a:latin typeface="Arial"/>
                  <a:ea typeface="MS PGothic" pitchFamily="-106" charset="-128"/>
                  <a:cs typeface="Arial"/>
                </a:rPr>
                <a:t>Countries</a:t>
              </a:r>
              <a:endParaRPr lang="en-US" sz="1600" dirty="0">
                <a:solidFill>
                  <a:srgbClr val="000099"/>
                </a:solidFill>
                <a:latin typeface="Arial"/>
                <a:ea typeface="MS PGothic" pitchFamily="-106" charset="-128"/>
                <a:cs typeface="Arial"/>
              </a:endParaRPr>
            </a:p>
            <a:p>
              <a:pPr>
                <a:lnSpc>
                  <a:spcPts val="2100"/>
                </a:lnSpc>
                <a:spcBef>
                  <a:spcPct val="70000"/>
                </a:spcBef>
                <a:spcAft>
                  <a:spcPts val="0"/>
                </a:spcAft>
                <a:buClr>
                  <a:schemeClr val="hlink"/>
                </a:buClr>
                <a:defRPr/>
              </a:pPr>
              <a:r>
                <a:rPr lang="en-US" sz="1100" b="1" dirty="0">
                  <a:solidFill>
                    <a:srgbClr val="666666"/>
                  </a:solidFill>
                  <a:latin typeface="Arial"/>
                  <a:ea typeface="MS PGothic" pitchFamily="-106" charset="-128"/>
                  <a:cs typeface="Arial"/>
                </a:rPr>
                <a:t>Manufacturing</a:t>
              </a:r>
              <a:r>
                <a:rPr lang="en-US" b="1" dirty="0">
                  <a:solidFill>
                    <a:srgbClr val="666666"/>
                  </a:solidFill>
                  <a:latin typeface="Arial"/>
                  <a:ea typeface="MS PGothic" pitchFamily="-106" charset="-128"/>
                  <a:cs typeface="Arial"/>
                </a:rPr>
                <a:t> </a:t>
              </a:r>
              <a:br>
                <a:rPr lang="en-US" b="1" dirty="0">
                  <a:solidFill>
                    <a:srgbClr val="666666"/>
                  </a:solidFill>
                  <a:latin typeface="Arial"/>
                  <a:ea typeface="MS PGothic" pitchFamily="-106" charset="-128"/>
                  <a:cs typeface="Arial"/>
                </a:rPr>
              </a:br>
              <a:r>
                <a:rPr lang="en-US" sz="1100" b="1" dirty="0">
                  <a:solidFill>
                    <a:srgbClr val="666666"/>
                  </a:solidFill>
                  <a:latin typeface="Arial"/>
                  <a:ea typeface="MS PGothic" pitchFamily="-106" charset="-128"/>
                  <a:cs typeface="Arial"/>
                </a:rPr>
                <a:t>facilities</a:t>
              </a:r>
              <a:endParaRPr lang="en-US" sz="1100" b="1" dirty="0">
                <a:solidFill>
                  <a:srgbClr val="666666"/>
                </a:solidFill>
                <a:latin typeface="Arial"/>
                <a:ea typeface="MS PGothic" pitchFamily="-106" charset="-128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283532" y="2094756"/>
              <a:ext cx="1206442" cy="702770"/>
              <a:chOff x="3283532" y="2094756"/>
              <a:chExt cx="1206442" cy="702770"/>
            </a:xfrm>
          </p:grpSpPr>
          <p:sp>
            <p:nvSpPr>
              <p:cNvPr id="30" name="Content Placeholder 2"/>
              <p:cNvSpPr txBox="1"/>
              <p:nvPr/>
            </p:nvSpPr>
            <p:spPr bwMode="auto">
              <a:xfrm>
                <a:off x="3283532" y="2094756"/>
                <a:ext cx="1206442" cy="702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>
                <a:lvl1pPr marL="2286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-106" charset="-128"/>
                    <a:cs typeface="MS PGothic" pitchFamily="-106" charset="-128"/>
                  </a:defRPr>
                </a:lvl1pPr>
                <a:lvl2pPr marL="571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4pPr>
                <a:lvl5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5pPr>
                <a:lvl6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6pPr>
                <a:lvl7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7pPr>
                <a:lvl8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8pPr>
                <a:lvl9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3000" dirty="0">
                    <a:solidFill>
                      <a:srgbClr val="99CC00"/>
                    </a:solidFill>
                    <a:latin typeface="Frutiger 45 Light"/>
                    <a:cs typeface="Frutiger 45 Light"/>
                  </a:rPr>
                  <a:t>18</a:t>
                </a:r>
                <a:endParaRPr lang="en-US" sz="3000" dirty="0">
                  <a:solidFill>
                    <a:srgbClr val="99CC00"/>
                  </a:solidFill>
                  <a:latin typeface="Frutiger 45 Light"/>
                  <a:cs typeface="Frutiger 45 Light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347864" y="2611775"/>
                <a:ext cx="114211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3" name="Group 32"/>
          <p:cNvGrpSpPr/>
          <p:nvPr/>
        </p:nvGrpSpPr>
        <p:grpSpPr>
          <a:xfrm>
            <a:off x="1447361" y="2506298"/>
            <a:ext cx="1206443" cy="1295805"/>
            <a:chOff x="3283532" y="2094756"/>
            <a:chExt cx="1990063" cy="1295805"/>
          </a:xfrm>
        </p:grpSpPr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3329377" y="2791743"/>
              <a:ext cx="1944218" cy="5988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70000"/>
                </a:spcBef>
                <a:spcAft>
                  <a:spcPts val="0"/>
                </a:spcAft>
                <a:buClr>
                  <a:schemeClr val="hlink"/>
                </a:buClr>
                <a:defRPr/>
              </a:pPr>
              <a:r>
                <a:rPr lang="en-US" sz="1600" dirty="0">
                  <a:solidFill>
                    <a:srgbClr val="000099"/>
                  </a:solidFill>
                  <a:latin typeface="Arial"/>
                  <a:ea typeface="MS PGothic" pitchFamily="-106" charset="-128"/>
                  <a:cs typeface="Arial"/>
                </a:rPr>
                <a:t>Employees</a:t>
              </a:r>
              <a:endParaRPr lang="en-US" sz="1600" dirty="0">
                <a:solidFill>
                  <a:srgbClr val="000099"/>
                </a:solidFill>
                <a:latin typeface="Arial"/>
                <a:ea typeface="MS PGothic" pitchFamily="-106" charset="-128"/>
                <a:cs typeface="Arial"/>
              </a:endParaRPr>
            </a:p>
            <a:p>
              <a:pPr>
                <a:lnSpc>
                  <a:spcPts val="2100"/>
                </a:lnSpc>
                <a:spcBef>
                  <a:spcPct val="70000"/>
                </a:spcBef>
                <a:spcAft>
                  <a:spcPts val="0"/>
                </a:spcAft>
                <a:buClr>
                  <a:schemeClr val="hlink"/>
                </a:buClr>
                <a:defRPr/>
              </a:pPr>
              <a:r>
                <a:rPr lang="en-US" sz="1100" b="1" dirty="0">
                  <a:solidFill>
                    <a:srgbClr val="666666"/>
                  </a:solidFill>
                  <a:latin typeface="Arial"/>
                  <a:ea typeface="MS PGothic" pitchFamily="-106" charset="-128"/>
                  <a:cs typeface="Arial"/>
                </a:rPr>
                <a:t>(2019)</a:t>
              </a:r>
              <a:endParaRPr lang="en-US" sz="1100" b="1" dirty="0">
                <a:solidFill>
                  <a:srgbClr val="666666"/>
                </a:solidFill>
                <a:latin typeface="Arial"/>
                <a:ea typeface="MS PGothic" pitchFamily="-106" charset="-128"/>
                <a:cs typeface="Arial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283532" y="2094756"/>
              <a:ext cx="1990063" cy="702770"/>
              <a:chOff x="3283532" y="2094756"/>
              <a:chExt cx="1990063" cy="702770"/>
            </a:xfrm>
          </p:grpSpPr>
          <p:sp>
            <p:nvSpPr>
              <p:cNvPr id="36" name="Content Placeholder 2"/>
              <p:cNvSpPr txBox="1"/>
              <p:nvPr/>
            </p:nvSpPr>
            <p:spPr bwMode="auto">
              <a:xfrm>
                <a:off x="3283532" y="2094756"/>
                <a:ext cx="1990063" cy="702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>
                <a:lvl1pPr marL="2286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-106" charset="-128"/>
                    <a:cs typeface="MS PGothic" pitchFamily="-106" charset="-128"/>
                  </a:defRPr>
                </a:lvl1pPr>
                <a:lvl2pPr marL="571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4pPr>
                <a:lvl5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5pPr>
                <a:lvl6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6pPr>
                <a:lvl7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7pPr>
                <a:lvl8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8pPr>
                <a:lvl9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MS PGothic" pitchFamily="-106" charset="-128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3000" dirty="0">
                    <a:solidFill>
                      <a:srgbClr val="99CC00"/>
                    </a:solidFill>
                    <a:latin typeface="Frutiger 45 Light"/>
                    <a:cs typeface="Frutiger 45 Light"/>
                  </a:rPr>
                  <a:t>23,000</a:t>
                </a:r>
                <a:endParaRPr lang="en-US" sz="3000" dirty="0">
                  <a:solidFill>
                    <a:srgbClr val="99CC00"/>
                  </a:solidFill>
                  <a:latin typeface="Frutiger 45 Light"/>
                  <a:cs typeface="Frutiger 45 Light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3347864" y="2611775"/>
                <a:ext cx="114211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40" y="1747448"/>
            <a:ext cx="2662991" cy="1306189"/>
          </a:xfrm>
        </p:spPr>
        <p:txBody>
          <a:bodyPr/>
          <a:lstStyle/>
          <a:p>
            <a:r>
              <a:rPr lang="pt-BR" dirty="0"/>
              <a:t>Confab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sp>
        <p:nvSpPr>
          <p:cNvPr id="39" name="Content Placeholder 2"/>
          <p:cNvSpPr txBox="1"/>
          <p:nvPr/>
        </p:nvSpPr>
        <p:spPr>
          <a:xfrm>
            <a:off x="2821531" y="168986"/>
            <a:ext cx="6122234" cy="11008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106" charset="-128"/>
                <a:cs typeface="MS PGothic" pitchFamily="-106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-106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5pPr>
            <a:lvl6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6pPr>
            <a:lvl7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7pPr>
            <a:lvl8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8pPr>
            <a:lvl9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MS PGothic" pitchFamily="-106" charset="-128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accent1"/>
                </a:solidFill>
                <a:latin typeface="Arial"/>
                <a:cs typeface="Arial"/>
              </a:rPr>
              <a:t>A Tenaris Confab é a unidade no Brasil que fabrica tubos soldados com costura e possui 10 fábricas que produz +200 tipos de produtos ddiferentes.</a:t>
            </a:r>
            <a:endParaRPr lang="pt-PT" sz="1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99CC00"/>
              </a:solidFill>
              <a:latin typeface="Arial"/>
              <a:cs typeface="Arial"/>
            </a:endParaRPr>
          </a:p>
        </p:txBody>
      </p:sp>
      <p:pic>
        <p:nvPicPr>
          <p:cNvPr id="6" name="Picture 5" descr="A picture containing text, indoor, severa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882" y="1120191"/>
            <a:ext cx="5350942" cy="3567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40" y="1"/>
            <a:ext cx="8111253" cy="904352"/>
          </a:xfrm>
        </p:spPr>
        <p:txBody>
          <a:bodyPr/>
          <a:lstStyle/>
          <a:p>
            <a:r>
              <a:rPr lang="pt-BR" sz="2000" dirty="0"/>
              <a:t>Contexto Industrial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8442" y="827482"/>
            <a:ext cx="702487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>
                <a:latin typeface="Frutiger 45 Light" panose="020B0302020004020203" pitchFamily="34" charset="0"/>
              </a:rPr>
              <a:t>Industrial Planning: </a:t>
            </a:r>
            <a:endParaRPr lang="pt-BR" sz="1300" b="1" dirty="0">
              <a:latin typeface="Frutiger 45 Light" panose="020B0302020004020203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300" dirty="0">
                <a:latin typeface="Frutiger 45 Light" panose="020B0302020004020203" pitchFamily="34" charset="0"/>
              </a:rPr>
              <a:t>Responsável por determinar os custos produtivos de uma oferta ao Comercial. </a:t>
            </a:r>
            <a:endParaRPr lang="pt-BR" sz="1300" dirty="0">
              <a:latin typeface="Frutiger 45 Light" panose="020B0302020004020203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300" dirty="0">
                <a:latin typeface="Frutiger 45 Light" panose="020B0302020004020203" pitchFamily="34" charset="0"/>
              </a:rPr>
              <a:t>Estes custos são chamados de Standard (STD), são baseados no consumo histórico da planta</a:t>
            </a:r>
            <a:endParaRPr lang="pt-BR" sz="1300" dirty="0">
              <a:latin typeface="Frutiger 45 Light" panose="020B0302020004020203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300" dirty="0">
                <a:latin typeface="Frutiger 45 Light" panose="020B0302020004020203" pitchFamily="34" charset="0"/>
              </a:rPr>
              <a:t>Os valores STD são fixos e atualizados com uma certa periodicidade</a:t>
            </a:r>
            <a:endParaRPr lang="pt-BR" sz="1300" dirty="0">
              <a:latin typeface="Frutiger 45 Light" panose="020B0302020004020203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300" dirty="0">
                <a:latin typeface="Frutiger 45 Light" panose="020B0302020004020203" pitchFamily="34" charset="0"/>
              </a:rPr>
              <a:t>A quantidade de material é definida por faixas de acordo com a característica do projeto</a:t>
            </a:r>
            <a:endParaRPr lang="pt-BR" sz="1300" dirty="0">
              <a:latin typeface="Frutiger 45 Light" panose="020B03020200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442" y="2089440"/>
            <a:ext cx="5094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Custo STD = Qtde de Material (histórico) x Preço do Material</a:t>
            </a:r>
            <a:endParaRPr lang="pt-BR" b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411" y="3391644"/>
            <a:ext cx="958513" cy="678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540" y="4240402"/>
            <a:ext cx="17524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Material A: 100 litros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98685" y="4242761"/>
            <a:ext cx="1091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Tubo: 50 kg</a:t>
            </a:r>
            <a:endParaRPr lang="pt-BR" dirty="0"/>
          </a:p>
        </p:txBody>
      </p:sp>
      <p:sp>
        <p:nvSpPr>
          <p:cNvPr id="10" name="Shape 2751"/>
          <p:cNvSpPr/>
          <p:nvPr/>
        </p:nvSpPr>
        <p:spPr>
          <a:xfrm>
            <a:off x="745617" y="3471346"/>
            <a:ext cx="395570" cy="599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17301" y="3770968"/>
            <a:ext cx="23814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540" y="2672235"/>
            <a:ext cx="25603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3"/>
                </a:solidFill>
              </a:rPr>
              <a:t>Cálculo de fator de consumo</a:t>
            </a:r>
            <a:endParaRPr lang="pt-BR" b="1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540" y="3003629"/>
            <a:ext cx="528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Fator de Consumo (FC) = Qtde de Material p/ produzir 1 kg de tubo</a:t>
            </a:r>
            <a:endParaRPr lang="pt-B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46689" y="3391644"/>
            <a:ext cx="3332735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FC Material A = 100 litros / 50 kg </a:t>
            </a:r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3"/>
                </a:solidFill>
              </a:rPr>
              <a:t>FC Material A = 2 litros/kg</a:t>
            </a:r>
            <a:endParaRPr lang="pt-BR" sz="1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40" y="1"/>
            <a:ext cx="8111253" cy="904352"/>
          </a:xfrm>
        </p:spPr>
        <p:txBody>
          <a:bodyPr/>
          <a:lstStyle/>
          <a:p>
            <a:r>
              <a:rPr lang="pt-BR" sz="2000" dirty="0"/>
              <a:t>Projeto | Cálculo do Fator de Consumo dos insumos produtivos 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211414-370C-D648-AD98-1C9C6B938A5A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E19CC-D641-6540-934D-B46CF4EDEAD3}" type="datetime1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5694" y="1574623"/>
            <a:ext cx="3740191" cy="286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Frutiger 45 Light" panose="020B0302020004020203" pitchFamily="34" charset="0"/>
              </a:rPr>
              <a:t>Etapas do projeto:</a:t>
            </a:r>
            <a:endParaRPr lang="pt-BR" b="1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Aquisição da base de dados 2018-22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Pré-processamento das informações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Análise descritiva / estatística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Agrupamento dos dados (mês, projeto)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Seleção das variáveis e STD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Aplicação dos modelos ML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Otimização dos hiperparâmetros</a:t>
            </a:r>
            <a:endParaRPr lang="pt-BR" dirty="0">
              <a:latin typeface="Frutiger 45 Light" panose="020B03020200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BR" dirty="0">
                <a:latin typeface="Frutiger 45 Light" panose="020B0302020004020203" pitchFamily="34" charset="0"/>
              </a:rPr>
              <a:t>Comparação entre Real vs. STD vs. New STD</a:t>
            </a:r>
            <a:endParaRPr lang="pt-BR" dirty="0">
              <a:latin typeface="Frutiger 45 Light" panose="020B03020200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695" y="915084"/>
            <a:ext cx="90183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Frutiger 45 Light" panose="020B0302020004020203" pitchFamily="34" charset="0"/>
              </a:rPr>
              <a:t>Objetivo: </a:t>
            </a:r>
            <a:r>
              <a:rPr lang="pt-BR" dirty="0">
                <a:latin typeface="Frutiger 45 Light" panose="020B0302020004020203" pitchFamily="34" charset="0"/>
              </a:rPr>
              <a:t>Desenvolver um modelo preditivo para calcular o fator de consumo para os principais insumos utilizando dados mais recentes, a fim de obter valores mais próximos da realidade e reduzir os desvios produtivos.</a:t>
            </a:r>
            <a:endParaRPr lang="pt-BR" dirty="0">
              <a:latin typeface="Frutiger 45 Light" panose="020B03020200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574623"/>
          <a:ext cx="3830850" cy="699770"/>
        </p:xfrm>
        <a:graphic>
          <a:graphicData uri="http://schemas.openxmlformats.org/drawingml/2006/table">
            <a:tbl>
              <a:tblPr/>
              <a:tblGrid>
                <a:gridCol w="472074"/>
                <a:gridCol w="472074"/>
                <a:gridCol w="538460"/>
                <a:gridCol w="899892"/>
                <a:gridCol w="846929"/>
                <a:gridCol w="601421"/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Frutiger 45 Light" panose="020B0302020004020203" pitchFamily="34" charset="0"/>
                        </a:rPr>
                        <a:t>INPUT (PRODUTO)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Frutiger 45 Light" panose="020B030202000402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 panose="020B0302020004020203" pitchFamily="34" charset="0"/>
                        </a:rPr>
                        <a:t> 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Frutiger 45 Light" panose="020B0302020004020203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 panose="020B0302020004020203" pitchFamily="34" charset="0"/>
                        </a:rPr>
                        <a:t>OUTPUT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Frutiger 45 Light" panose="020B030202000402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Frutiger 45 Light" panose="020B0302020004020203" pitchFamily="34" charset="0"/>
                        </a:rPr>
                        <a:t> 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Frutiger 45 Light" panose="020B0302020004020203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 (POL)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WT (POL)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GRAU (KSI)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CONSUMO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L/KG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Regressão linear – Wikipédia, a enciclopédia liv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27" y="2628927"/>
            <a:ext cx="2721429" cy="21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7143" y="2460171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FC (MATERIAL A)</a:t>
            </a:r>
            <a:endParaRPr lang="pt-BR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52414" y="419255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PRODUTO</a:t>
            </a:r>
            <a:endParaRPr lang="pt-BR"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naris 2021">
      <a:dk1>
        <a:srgbClr val="666666"/>
      </a:dk1>
      <a:lt1>
        <a:srgbClr val="FFFFFF"/>
      </a:lt1>
      <a:dk2>
        <a:srgbClr val="363B41"/>
      </a:dk2>
      <a:lt2>
        <a:srgbClr val="E7E6E6"/>
      </a:lt2>
      <a:accent1>
        <a:srgbClr val="009900"/>
      </a:accent1>
      <a:accent2>
        <a:srgbClr val="023DA4"/>
      </a:accent2>
      <a:accent3>
        <a:srgbClr val="CC0066"/>
      </a:accent3>
      <a:accent4>
        <a:srgbClr val="363B41"/>
      </a:accent4>
      <a:accent5>
        <a:srgbClr val="666666"/>
      </a:accent5>
      <a:accent6>
        <a:srgbClr val="B9BAB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21.07_TS_PPTTemplate_2021_P</Template>
  <TotalTime>0</TotalTime>
  <Words>2185</Words>
  <Application>WPS Presentation</Application>
  <PresentationFormat>On-screen Show (16:9)</PresentationFormat>
  <Paragraphs>159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MS PGothic</vt:lpstr>
      <vt:lpstr>Droid Sans Fallback</vt:lpstr>
      <vt:lpstr>Arial</vt:lpstr>
      <vt:lpstr>Verdana</vt:lpstr>
      <vt:lpstr>Frutiger 45 Light</vt:lpstr>
      <vt:lpstr>Frutiger 55 Roman</vt:lpstr>
      <vt:lpstr>Gubbi</vt:lpstr>
      <vt:lpstr>MS PGothic</vt:lpstr>
      <vt:lpstr>Frutiger 45 Light</vt:lpstr>
      <vt:lpstr>Lato Thin</vt:lpstr>
      <vt:lpstr>Gill Sans</vt:lpstr>
      <vt:lpstr>Calibri</vt:lpstr>
      <vt:lpstr>Microsoft YaHei</vt:lpstr>
      <vt:lpstr>Arial Unicode MS</vt:lpstr>
      <vt:lpstr>DejaVu Sans</vt:lpstr>
      <vt:lpstr>OpenSymbol</vt:lpstr>
      <vt:lpstr>Office Theme</vt:lpstr>
      <vt:lpstr>Reunião DNC – Tenaris  Formação em Dados | Escopo do Projeto</vt:lpstr>
      <vt:lpstr>Agenda</vt:lpstr>
      <vt:lpstr>Tenaris</vt:lpstr>
      <vt:lpstr>Tenaris</vt:lpstr>
      <vt:lpstr>Confab</vt:lpstr>
      <vt:lpstr>Contexto Industrial</vt:lpstr>
      <vt:lpstr>Projeto | Cálculo do Fator de Consumo dos insumos produtivos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DNC – Tenaris  Formação em Dados | Escopo do Projeto</dc:title>
  <dc:creator>SILVA Arthur M. TENARIS</dc:creator>
  <cp:lastModifiedBy>valdir</cp:lastModifiedBy>
  <cp:revision>6</cp:revision>
  <dcterms:created xsi:type="dcterms:W3CDTF">2023-04-14T21:40:41Z</dcterms:created>
  <dcterms:modified xsi:type="dcterms:W3CDTF">2023-04-14T21:40:41Z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0x0101003EB9C8A7ACBDC54F8BD20B0B155E2D45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