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  <p:sldMasterId id="2147483696" r:id="rId3"/>
  </p:sldMasterIdLst>
  <p:notesMasterIdLst>
    <p:notesMasterId r:id="rId17"/>
  </p:notesMasterIdLst>
  <p:sldIdLst>
    <p:sldId id="256" r:id="rId4"/>
    <p:sldId id="257" r:id="rId5"/>
    <p:sldId id="258" r:id="rId6"/>
    <p:sldId id="264" r:id="rId7"/>
    <p:sldId id="265" r:id="rId8"/>
    <p:sldId id="270" r:id="rId9"/>
    <p:sldId id="271" r:id="rId10"/>
    <p:sldId id="272" r:id="rId11"/>
    <p:sldId id="273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Istok Web" panose="020B060402020202020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Black" panose="00000A00000000000000" pitchFamily="2" charset="0"/>
      <p:bold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064">
          <p15:clr>
            <a:srgbClr val="9AA0A6"/>
          </p15:clr>
        </p15:guide>
        <p15:guide id="2" pos="30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pos="5064"/>
        <p:guide pos="30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a67b53a1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5a67b53a1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1aa47f8f1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d1aa47f8f1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1aa47f8f1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d1aa47f8f1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1aa47f8f1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d1aa47f8f1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1aa47f8f1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gd1aa47f8f1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1aa47f8f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d1aa47f8f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1aa47f8f1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1" name="Google Shape;201;gd1aa47f8f1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1aa47f8f1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d1aa47f8f1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5bb164b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135bb164b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35bb164bc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135bb164bc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35bb164bc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135bb164bc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35bb164bc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g135bb164bc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5bb164bc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g135bb164bc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_preto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/>
          <p:nvPr/>
        </p:nvSpPr>
        <p:spPr>
          <a:xfrm rot="10800000" flipH="1">
            <a:off x="-48150" y="-27575"/>
            <a:ext cx="1117200" cy="4902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2"/>
          <p:cNvSpPr/>
          <p:nvPr/>
        </p:nvSpPr>
        <p:spPr>
          <a:xfrm>
            <a:off x="-163750" y="-19275"/>
            <a:ext cx="4238100" cy="51723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76966" y="1798966"/>
            <a:ext cx="1259925" cy="12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455964" y="585590"/>
            <a:ext cx="7886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 1">
  <p:cSld name="CUSTOM_14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87125" y="304800"/>
            <a:ext cx="671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849" y="0"/>
            <a:ext cx="742251" cy="5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4475" y="4568925"/>
            <a:ext cx="888999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01">
  <p:cSld name="BLANK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57775" y="4254125"/>
            <a:ext cx="1509124" cy="10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11100" y="-150000"/>
            <a:ext cx="1509124" cy="10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5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1351350" y="430325"/>
            <a:ext cx="67875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874875" y="1570925"/>
            <a:ext cx="7036200" cy="30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7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2">
  <p:cSld name="TITLE_AND_BODY_2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_preto" type="title">
  <p:cSld name="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/>
          <p:nvPr/>
        </p:nvSpPr>
        <p:spPr>
          <a:xfrm rot="10800000" flipH="1">
            <a:off x="-48150" y="-27575"/>
            <a:ext cx="1117200" cy="4902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8"/>
          <p:cNvSpPr/>
          <p:nvPr/>
        </p:nvSpPr>
        <p:spPr>
          <a:xfrm>
            <a:off x="-163750" y="-19275"/>
            <a:ext cx="4238100" cy="51723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Google Shape;6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63400" y="1774425"/>
            <a:ext cx="1983799" cy="8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_preto 1">
  <p:cSld name="TITLE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/>
          <p:nvPr/>
        </p:nvSpPr>
        <p:spPr>
          <a:xfrm>
            <a:off x="2764400" y="-19275"/>
            <a:ext cx="6379500" cy="517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9"/>
          <p:cNvSpPr/>
          <p:nvPr/>
        </p:nvSpPr>
        <p:spPr>
          <a:xfrm>
            <a:off x="-163750" y="-19275"/>
            <a:ext cx="4238100" cy="51723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4161025" y="1358125"/>
            <a:ext cx="43056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 Black"/>
              <a:buNone/>
              <a:defRPr sz="33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4" name="Google Shape;74;p19"/>
          <p:cNvCxnSpPr/>
          <p:nvPr/>
        </p:nvCxnSpPr>
        <p:spPr>
          <a:xfrm>
            <a:off x="4228450" y="2928125"/>
            <a:ext cx="4026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9"/>
          <p:cNvSpPr txBox="1">
            <a:spLocks noGrp="1"/>
          </p:cNvSpPr>
          <p:nvPr>
            <p:ph type="subTitle" idx="1"/>
          </p:nvPr>
        </p:nvSpPr>
        <p:spPr>
          <a:xfrm>
            <a:off x="4247725" y="3245975"/>
            <a:ext cx="40263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76" name="Google Shape;7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76966" y="1798966"/>
            <a:ext cx="1259925" cy="12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/>
          <p:nvPr/>
        </p:nvSpPr>
        <p:spPr>
          <a:xfrm rot="5400000">
            <a:off x="7497575" y="278700"/>
            <a:ext cx="1945800" cy="1388400"/>
          </a:xfrm>
          <a:prstGeom prst="diagStripe">
            <a:avLst>
              <a:gd name="adj" fmla="val 702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9" name="Google Shape;79;p20"/>
          <p:cNvCxnSpPr/>
          <p:nvPr/>
        </p:nvCxnSpPr>
        <p:spPr>
          <a:xfrm>
            <a:off x="8466550" y="-28900"/>
            <a:ext cx="799500" cy="106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20"/>
          <p:cNvSpPr/>
          <p:nvPr/>
        </p:nvSpPr>
        <p:spPr>
          <a:xfrm rot="-5400000">
            <a:off x="-491950" y="3842550"/>
            <a:ext cx="1945800" cy="1388400"/>
          </a:xfrm>
          <a:prstGeom prst="diagStripe">
            <a:avLst>
              <a:gd name="adj" fmla="val 702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20"/>
          <p:cNvCxnSpPr/>
          <p:nvPr/>
        </p:nvCxnSpPr>
        <p:spPr>
          <a:xfrm rot="10800000">
            <a:off x="-314625" y="4469350"/>
            <a:ext cx="799500" cy="106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0" y="2427275"/>
            <a:ext cx="9144000" cy="2715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21"/>
          <p:cNvPicPr preferRelativeResize="0"/>
          <p:nvPr/>
        </p:nvPicPr>
        <p:blipFill rotWithShape="1">
          <a:blip r:embed="rId2">
            <a:alphaModFix/>
          </a:blip>
          <a:srcRect t="308" b="308"/>
          <a:stretch/>
        </p:blipFill>
        <p:spPr>
          <a:xfrm>
            <a:off x="8187125" y="304800"/>
            <a:ext cx="671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88" y="444025"/>
            <a:ext cx="1346612" cy="5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1"/>
          <p:cNvSpPr/>
          <p:nvPr/>
        </p:nvSpPr>
        <p:spPr>
          <a:xfrm rot="-5400000">
            <a:off x="-367150" y="3341250"/>
            <a:ext cx="2103600" cy="1500900"/>
          </a:xfrm>
          <a:prstGeom prst="diagStripe">
            <a:avLst>
              <a:gd name="adj" fmla="val 5572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_preto 1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2764400" y="-19275"/>
            <a:ext cx="6379500" cy="517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-163750" y="-19275"/>
            <a:ext cx="4238100" cy="51723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61025" y="1358125"/>
            <a:ext cx="43056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 Black"/>
              <a:buNone/>
              <a:defRPr sz="33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4228450" y="2928125"/>
            <a:ext cx="4026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4247725" y="3245975"/>
            <a:ext cx="40263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76966" y="1798966"/>
            <a:ext cx="1259925" cy="12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14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2"/>
          <p:cNvPicPr preferRelativeResize="0"/>
          <p:nvPr/>
        </p:nvPicPr>
        <p:blipFill rotWithShape="1">
          <a:blip r:embed="rId2">
            <a:alphaModFix/>
          </a:blip>
          <a:srcRect t="308" b="308"/>
          <a:stretch/>
        </p:blipFill>
        <p:spPr>
          <a:xfrm>
            <a:off x="8187125" y="304800"/>
            <a:ext cx="671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88" y="444025"/>
            <a:ext cx="1346612" cy="5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2"/>
          <p:cNvSpPr/>
          <p:nvPr/>
        </p:nvSpPr>
        <p:spPr>
          <a:xfrm rot="-5400000">
            <a:off x="-367150" y="3341250"/>
            <a:ext cx="2103600" cy="1500900"/>
          </a:xfrm>
          <a:prstGeom prst="diagStripe">
            <a:avLst>
              <a:gd name="adj" fmla="val 5572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O AGENDA">
  <p:cSld name="BLANK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 flipH="1">
            <a:off x="-105075" y="4857750"/>
            <a:ext cx="9391500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455964" y="585590"/>
            <a:ext cx="7886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woTxTwoObj">
  <p:cSld name="TWO_OBJECTS_WITH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 1">
  <p:cSld name="CUSTOM_14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87125" y="304800"/>
            <a:ext cx="671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287" y="68825"/>
            <a:ext cx="929875" cy="5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750" y="4670100"/>
            <a:ext cx="1024950" cy="4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5" name="Google Shape;115;p3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sldNum" idx="12"/>
          </p:nvPr>
        </p:nvSpPr>
        <p:spPr>
          <a:xfrm>
            <a:off x="1509090" y="4869656"/>
            <a:ext cx="475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body" idx="2"/>
          </p:nvPr>
        </p:nvSpPr>
        <p:spPr>
          <a:xfrm>
            <a:off x="0" y="4869656"/>
            <a:ext cx="1508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5400000">
            <a:off x="7497575" y="278700"/>
            <a:ext cx="1945800" cy="1388400"/>
          </a:xfrm>
          <a:prstGeom prst="diagStripe">
            <a:avLst>
              <a:gd name="adj" fmla="val 702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" name="Google Shape;20;p4"/>
          <p:cNvCxnSpPr/>
          <p:nvPr/>
        </p:nvCxnSpPr>
        <p:spPr>
          <a:xfrm>
            <a:off x="8466550" y="-28900"/>
            <a:ext cx="799500" cy="106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 rot="-5400000">
            <a:off x="-491950" y="3842550"/>
            <a:ext cx="1945800" cy="1388400"/>
          </a:xfrm>
          <a:prstGeom prst="diagStripe">
            <a:avLst>
              <a:gd name="adj" fmla="val 702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" name="Google Shape;22;p4"/>
          <p:cNvCxnSpPr/>
          <p:nvPr/>
        </p:nvCxnSpPr>
        <p:spPr>
          <a:xfrm rot="10800000">
            <a:off x="-314625" y="4469350"/>
            <a:ext cx="799500" cy="106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 1">
  <p:cSld name="SECTION_HEADER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 2">
  <p:cSld name="SECTION_HEADER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A90BA"/>
              </a:buClr>
              <a:buSzPts val="1800"/>
              <a:buNone/>
              <a:defRPr sz="1800">
                <a:solidFill>
                  <a:srgbClr val="8A90BA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90BA"/>
              </a:buClr>
              <a:buSzPts val="1500"/>
              <a:buNone/>
              <a:defRPr sz="1500">
                <a:solidFill>
                  <a:srgbClr val="8A90BA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90BA"/>
              </a:buClr>
              <a:buSzPts val="1400"/>
              <a:buNone/>
              <a:defRPr sz="1400">
                <a:solidFill>
                  <a:srgbClr val="8A90BA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90BA"/>
              </a:buClr>
              <a:buSzPts val="1200"/>
              <a:buNone/>
              <a:defRPr sz="1200">
                <a:solidFill>
                  <a:srgbClr val="8A90BA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90BA"/>
              </a:buClr>
              <a:buSzPts val="1200"/>
              <a:buNone/>
              <a:defRPr sz="1200">
                <a:solidFill>
                  <a:srgbClr val="8A90BA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90BA"/>
              </a:buClr>
              <a:buSzPts val="1200"/>
              <a:buNone/>
              <a:defRPr sz="1200">
                <a:solidFill>
                  <a:srgbClr val="8A90BA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90BA"/>
              </a:buClr>
              <a:buSzPts val="1200"/>
              <a:buNone/>
              <a:defRPr sz="1200">
                <a:solidFill>
                  <a:srgbClr val="8A90BA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90BA"/>
              </a:buClr>
              <a:buSzPts val="1200"/>
              <a:buNone/>
              <a:defRPr sz="1200">
                <a:solidFill>
                  <a:srgbClr val="8A90BA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90BA"/>
              </a:buClr>
              <a:buSzPts val="1200"/>
              <a:buNone/>
              <a:defRPr sz="1200">
                <a:solidFill>
                  <a:srgbClr val="8A90B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_preto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/>
          <p:nvPr/>
        </p:nvSpPr>
        <p:spPr>
          <a:xfrm rot="10800000" flipH="1">
            <a:off x="-48150" y="-27575"/>
            <a:ext cx="1117200" cy="4902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6"/>
          <p:cNvSpPr/>
          <p:nvPr/>
        </p:nvSpPr>
        <p:spPr>
          <a:xfrm>
            <a:off x="-163750" y="-19275"/>
            <a:ext cx="4238100" cy="51723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76966" y="1798966"/>
            <a:ext cx="1259925" cy="12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_preto 1">
  <p:cSld name="TITLE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/>
          <p:nvPr/>
        </p:nvSpPr>
        <p:spPr>
          <a:xfrm>
            <a:off x="2764400" y="-19275"/>
            <a:ext cx="6379500" cy="517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7"/>
          <p:cNvSpPr/>
          <p:nvPr/>
        </p:nvSpPr>
        <p:spPr>
          <a:xfrm>
            <a:off x="-163750" y="-19275"/>
            <a:ext cx="4238100" cy="51723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7"/>
          <p:cNvSpPr txBox="1">
            <a:spLocks noGrp="1"/>
          </p:cNvSpPr>
          <p:nvPr>
            <p:ph type="title"/>
          </p:nvPr>
        </p:nvSpPr>
        <p:spPr>
          <a:xfrm>
            <a:off x="4161025" y="1358125"/>
            <a:ext cx="43056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 Black"/>
              <a:buNone/>
              <a:defRPr sz="33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37" name="Google Shape;137;p37"/>
          <p:cNvCxnSpPr/>
          <p:nvPr/>
        </p:nvCxnSpPr>
        <p:spPr>
          <a:xfrm>
            <a:off x="4228450" y="2928125"/>
            <a:ext cx="4026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37"/>
          <p:cNvSpPr txBox="1">
            <a:spLocks noGrp="1"/>
          </p:cNvSpPr>
          <p:nvPr>
            <p:ph type="subTitle" idx="1"/>
          </p:nvPr>
        </p:nvSpPr>
        <p:spPr>
          <a:xfrm>
            <a:off x="4247725" y="3245975"/>
            <a:ext cx="40263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139" name="Google Shape;139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76966" y="1798966"/>
            <a:ext cx="1259925" cy="12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/>
          <p:nvPr/>
        </p:nvSpPr>
        <p:spPr>
          <a:xfrm rot="5400000">
            <a:off x="7497575" y="278700"/>
            <a:ext cx="1945800" cy="1388400"/>
          </a:xfrm>
          <a:prstGeom prst="diagStripe">
            <a:avLst>
              <a:gd name="adj" fmla="val 702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2" name="Google Shape;142;p38"/>
          <p:cNvCxnSpPr/>
          <p:nvPr/>
        </p:nvCxnSpPr>
        <p:spPr>
          <a:xfrm>
            <a:off x="8466550" y="-28900"/>
            <a:ext cx="799500" cy="106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" name="Google Shape;143;p38"/>
          <p:cNvSpPr/>
          <p:nvPr/>
        </p:nvSpPr>
        <p:spPr>
          <a:xfrm rot="-5400000">
            <a:off x="-491950" y="3842550"/>
            <a:ext cx="1945800" cy="1388400"/>
          </a:xfrm>
          <a:prstGeom prst="diagStripe">
            <a:avLst>
              <a:gd name="adj" fmla="val 702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4" name="Google Shape;144;p38"/>
          <p:cNvCxnSpPr/>
          <p:nvPr/>
        </p:nvCxnSpPr>
        <p:spPr>
          <a:xfrm rot="10800000">
            <a:off x="-314625" y="4469350"/>
            <a:ext cx="799500" cy="106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4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9"/>
          <p:cNvSpPr/>
          <p:nvPr/>
        </p:nvSpPr>
        <p:spPr>
          <a:xfrm>
            <a:off x="0" y="2427275"/>
            <a:ext cx="9144000" cy="2715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" name="Google Shape;147;p39"/>
          <p:cNvPicPr preferRelativeResize="0"/>
          <p:nvPr/>
        </p:nvPicPr>
        <p:blipFill rotWithShape="1">
          <a:blip r:embed="rId2">
            <a:alphaModFix/>
          </a:blip>
          <a:srcRect t="308" b="308"/>
          <a:stretch/>
        </p:blipFill>
        <p:spPr>
          <a:xfrm>
            <a:off x="8187125" y="304800"/>
            <a:ext cx="671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88" y="444025"/>
            <a:ext cx="1346612" cy="5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9"/>
          <p:cNvSpPr/>
          <p:nvPr/>
        </p:nvSpPr>
        <p:spPr>
          <a:xfrm rot="-5400000">
            <a:off x="-367150" y="3341250"/>
            <a:ext cx="2103600" cy="1500900"/>
          </a:xfrm>
          <a:prstGeom prst="diagStripe">
            <a:avLst>
              <a:gd name="adj" fmla="val 5572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14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40"/>
          <p:cNvPicPr preferRelativeResize="0"/>
          <p:nvPr/>
        </p:nvPicPr>
        <p:blipFill rotWithShape="1">
          <a:blip r:embed="rId2">
            <a:alphaModFix/>
          </a:blip>
          <a:srcRect t="308" b="308"/>
          <a:stretch/>
        </p:blipFill>
        <p:spPr>
          <a:xfrm>
            <a:off x="8187125" y="304800"/>
            <a:ext cx="671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88" y="444025"/>
            <a:ext cx="1346612" cy="5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0"/>
          <p:cNvSpPr/>
          <p:nvPr/>
        </p:nvSpPr>
        <p:spPr>
          <a:xfrm rot="-5400000">
            <a:off x="-367150" y="3341250"/>
            <a:ext cx="2103600" cy="1500900"/>
          </a:xfrm>
          <a:prstGeom prst="diagStripe">
            <a:avLst>
              <a:gd name="adj" fmla="val 5572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O AGENDA">
  <p:cSld name="BLANK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2"/>
          <p:cNvSpPr/>
          <p:nvPr/>
        </p:nvSpPr>
        <p:spPr>
          <a:xfrm flipH="1">
            <a:off x="-105075" y="4857750"/>
            <a:ext cx="9391500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4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2427275"/>
            <a:ext cx="9144000" cy="2715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 rot="-5400000">
            <a:off x="-367150" y="3341250"/>
            <a:ext cx="2103600" cy="1500900"/>
          </a:xfrm>
          <a:prstGeom prst="diagStripe">
            <a:avLst>
              <a:gd name="adj" fmla="val 5572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54375" y="304487"/>
            <a:ext cx="999425" cy="4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659301" cy="7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0" name="Google Shape;160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6"/>
          <p:cNvSpPr txBox="1">
            <a:spLocks noGrp="1"/>
          </p:cNvSpPr>
          <p:nvPr>
            <p:ph type="title"/>
          </p:nvPr>
        </p:nvSpPr>
        <p:spPr>
          <a:xfrm>
            <a:off x="455964" y="585590"/>
            <a:ext cx="7886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68" name="Google Shape;168;p4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4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Google Shape;170;p4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woTxTwoObj">
  <p:cSld name="TWO_OBJECTS_WITH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 1">
  <p:cSld name="CUSTOM_14_1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87125" y="304800"/>
            <a:ext cx="671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3325" y="4476410"/>
            <a:ext cx="671275" cy="38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3325" y="234213"/>
            <a:ext cx="671275" cy="664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01">
  <p:cSld name="BLANK_2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57775" y="4254125"/>
            <a:ext cx="1509124" cy="10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11100" y="-150000"/>
            <a:ext cx="1509124" cy="10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9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9"/>
          <p:cNvSpPr txBox="1">
            <a:spLocks noGrp="1"/>
          </p:cNvSpPr>
          <p:nvPr>
            <p:ph type="title"/>
          </p:nvPr>
        </p:nvSpPr>
        <p:spPr>
          <a:xfrm>
            <a:off x="1351350" y="430325"/>
            <a:ext cx="67875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49"/>
          <p:cNvSpPr txBox="1">
            <a:spLocks noGrp="1"/>
          </p:cNvSpPr>
          <p:nvPr>
            <p:ph type="subTitle" idx="1"/>
          </p:nvPr>
        </p:nvSpPr>
        <p:spPr>
          <a:xfrm>
            <a:off x="874875" y="1570925"/>
            <a:ext cx="7036200" cy="30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14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t="308" b="308"/>
          <a:stretch/>
        </p:blipFill>
        <p:spPr>
          <a:xfrm>
            <a:off x="8187125" y="304800"/>
            <a:ext cx="671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88" y="444025"/>
            <a:ext cx="1346612" cy="5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/>
          <p:nvPr/>
        </p:nvSpPr>
        <p:spPr>
          <a:xfrm rot="-5400000">
            <a:off x="-367150" y="3341250"/>
            <a:ext cx="2103600" cy="1500900"/>
          </a:xfrm>
          <a:prstGeom prst="diagStripe">
            <a:avLst>
              <a:gd name="adj" fmla="val 5572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O AGENDA">
  <p:cSld name="BLANK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 flipH="1">
            <a:off x="-105075" y="4857750"/>
            <a:ext cx="9391500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3F423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3F4238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3F4238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0"/>
          <p:cNvSpPr txBox="1"/>
          <p:nvPr/>
        </p:nvSpPr>
        <p:spPr>
          <a:xfrm>
            <a:off x="1554750" y="4669968"/>
            <a:ext cx="6034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©</a:t>
            </a:r>
            <a:r>
              <a:rPr lang="en" sz="11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escoladnc</a:t>
            </a:r>
            <a:r>
              <a:rPr lang="en" sz="11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Todos os direitos reservados.</a:t>
            </a:r>
            <a:endParaRPr sz="110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50"/>
          <p:cNvSpPr txBox="1"/>
          <p:nvPr/>
        </p:nvSpPr>
        <p:spPr>
          <a:xfrm>
            <a:off x="3894150" y="768119"/>
            <a:ext cx="135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FFFFFF"/>
                </a:solidFill>
                <a:latin typeface="Istok Web"/>
                <a:ea typeface="Istok Web"/>
                <a:cs typeface="Istok Web"/>
                <a:sym typeface="Istok Web"/>
              </a:rPr>
              <a:t>apresenta</a:t>
            </a:r>
            <a:endParaRPr sz="2000" b="0" i="0" u="none" strike="noStrike" cap="none">
              <a:solidFill>
                <a:srgbClr val="000000"/>
              </a:solidFill>
              <a:latin typeface="Istok Web"/>
              <a:ea typeface="Istok Web"/>
              <a:cs typeface="Istok Web"/>
              <a:sym typeface="Istok Web"/>
            </a:endParaRPr>
          </a:p>
        </p:txBody>
      </p:sp>
      <p:pic>
        <p:nvPicPr>
          <p:cNvPr id="189" name="Google Shape;189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7753" y="1689758"/>
            <a:ext cx="4888498" cy="17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8460" y="398824"/>
            <a:ext cx="807076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0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60"/>
          <p:cNvSpPr txBox="1">
            <a:spLocks noGrp="1"/>
          </p:cNvSpPr>
          <p:nvPr>
            <p:ph type="ctrTitle"/>
          </p:nvPr>
        </p:nvSpPr>
        <p:spPr>
          <a:xfrm>
            <a:off x="1426525" y="628400"/>
            <a:ext cx="72864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ENTREGA</a:t>
            </a:r>
            <a:endParaRPr sz="30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74" name="Google Shape;274;p60"/>
          <p:cNvSpPr/>
          <p:nvPr/>
        </p:nvSpPr>
        <p:spPr>
          <a:xfrm>
            <a:off x="662670" y="628394"/>
            <a:ext cx="469213" cy="500545"/>
          </a:xfrm>
          <a:custGeom>
            <a:avLst/>
            <a:gdLst/>
            <a:ahLst/>
            <a:cxnLst/>
            <a:rect l="l" t="t" r="r" b="b"/>
            <a:pathLst>
              <a:path w="11816" h="11721" extrusionOk="0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60"/>
          <p:cNvSpPr txBox="1"/>
          <p:nvPr/>
        </p:nvSpPr>
        <p:spPr>
          <a:xfrm>
            <a:off x="662675" y="1647425"/>
            <a:ext cx="83115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-"/>
            </a:pPr>
            <a:r>
              <a:rPr lang="en" sz="1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Link de submissão</a:t>
            </a:r>
            <a:endParaRPr sz="15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-"/>
            </a:pPr>
            <a:r>
              <a:rPr lang="en" sz="1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Enviar o colab após a finalização da dinâmica</a:t>
            </a:r>
            <a:endParaRPr sz="15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/>
          <p:nvPr/>
        </p:nvSpPr>
        <p:spPr>
          <a:xfrm>
            <a:off x="489125" y="470538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61"/>
          <p:cNvSpPr txBox="1">
            <a:spLocks noGrp="1"/>
          </p:cNvSpPr>
          <p:nvPr>
            <p:ph type="ctrTitle"/>
          </p:nvPr>
        </p:nvSpPr>
        <p:spPr>
          <a:xfrm>
            <a:off x="1411650" y="389975"/>
            <a:ext cx="45129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Timelog da Dinâmica</a:t>
            </a:r>
            <a:endParaRPr sz="30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285" name="Google Shape;285;p61"/>
          <p:cNvGrpSpPr/>
          <p:nvPr/>
        </p:nvGrpSpPr>
        <p:grpSpPr>
          <a:xfrm>
            <a:off x="720536" y="632220"/>
            <a:ext cx="353479" cy="492929"/>
            <a:chOff x="-63987100" y="2646800"/>
            <a:chExt cx="227625" cy="317425"/>
          </a:xfrm>
        </p:grpSpPr>
        <p:sp>
          <p:nvSpPr>
            <p:cNvPr id="286" name="Google Shape;286;p61"/>
            <p:cNvSpPr/>
            <p:nvPr/>
          </p:nvSpPr>
          <p:spPr>
            <a:xfrm>
              <a:off x="-63987100" y="2646800"/>
              <a:ext cx="227625" cy="317425"/>
            </a:xfrm>
            <a:custGeom>
              <a:avLst/>
              <a:gdLst/>
              <a:ahLst/>
              <a:cxnLst/>
              <a:rect l="l" t="t" r="r" b="b"/>
              <a:pathLst>
                <a:path w="9105" h="12697" extrusionOk="0">
                  <a:moveTo>
                    <a:pt x="7467" y="851"/>
                  </a:moveTo>
                  <a:lnTo>
                    <a:pt x="7467" y="2426"/>
                  </a:lnTo>
                  <a:cubicBezTo>
                    <a:pt x="7152" y="2300"/>
                    <a:pt x="6711" y="2237"/>
                    <a:pt x="6238" y="2237"/>
                  </a:cubicBezTo>
                  <a:cubicBezTo>
                    <a:pt x="5198" y="2237"/>
                    <a:pt x="4411" y="2678"/>
                    <a:pt x="4379" y="2710"/>
                  </a:cubicBezTo>
                  <a:cubicBezTo>
                    <a:pt x="4379" y="2710"/>
                    <a:pt x="3718" y="3056"/>
                    <a:pt x="2930" y="3056"/>
                  </a:cubicBezTo>
                  <a:cubicBezTo>
                    <a:pt x="2426" y="3056"/>
                    <a:pt x="1953" y="2899"/>
                    <a:pt x="1701" y="2773"/>
                  </a:cubicBezTo>
                  <a:lnTo>
                    <a:pt x="1701" y="851"/>
                  </a:lnTo>
                  <a:close/>
                  <a:moveTo>
                    <a:pt x="6207" y="3088"/>
                  </a:moveTo>
                  <a:cubicBezTo>
                    <a:pt x="6711" y="3088"/>
                    <a:pt x="7183" y="3245"/>
                    <a:pt x="7404" y="3371"/>
                  </a:cubicBezTo>
                  <a:cubicBezTo>
                    <a:pt x="7309" y="4789"/>
                    <a:pt x="6049" y="5986"/>
                    <a:pt x="4537" y="5986"/>
                  </a:cubicBezTo>
                  <a:cubicBezTo>
                    <a:pt x="3151" y="5986"/>
                    <a:pt x="2016" y="5041"/>
                    <a:pt x="1701" y="3718"/>
                  </a:cubicBezTo>
                  <a:lnTo>
                    <a:pt x="1701" y="3718"/>
                  </a:lnTo>
                  <a:cubicBezTo>
                    <a:pt x="2016" y="3844"/>
                    <a:pt x="2426" y="3939"/>
                    <a:pt x="2899" y="3939"/>
                  </a:cubicBezTo>
                  <a:cubicBezTo>
                    <a:pt x="3907" y="3939"/>
                    <a:pt x="4694" y="3498"/>
                    <a:pt x="4726" y="3466"/>
                  </a:cubicBezTo>
                  <a:cubicBezTo>
                    <a:pt x="4726" y="3466"/>
                    <a:pt x="5419" y="3088"/>
                    <a:pt x="6207" y="3088"/>
                  </a:cubicBezTo>
                  <a:close/>
                  <a:moveTo>
                    <a:pt x="4537" y="10240"/>
                  </a:moveTo>
                  <a:cubicBezTo>
                    <a:pt x="5135" y="10240"/>
                    <a:pt x="5639" y="10933"/>
                    <a:pt x="5765" y="11878"/>
                  </a:cubicBezTo>
                  <a:lnTo>
                    <a:pt x="3308" y="11878"/>
                  </a:lnTo>
                  <a:cubicBezTo>
                    <a:pt x="3434" y="10933"/>
                    <a:pt x="3938" y="10240"/>
                    <a:pt x="4537" y="10240"/>
                  </a:cubicBezTo>
                  <a:close/>
                  <a:moveTo>
                    <a:pt x="4505" y="6774"/>
                  </a:moveTo>
                  <a:cubicBezTo>
                    <a:pt x="6144" y="6806"/>
                    <a:pt x="7467" y="8066"/>
                    <a:pt x="7467" y="9672"/>
                  </a:cubicBezTo>
                  <a:lnTo>
                    <a:pt x="7467" y="11878"/>
                  </a:lnTo>
                  <a:lnTo>
                    <a:pt x="6585" y="11878"/>
                  </a:lnTo>
                  <a:cubicBezTo>
                    <a:pt x="6553" y="11279"/>
                    <a:pt x="6364" y="10744"/>
                    <a:pt x="6049" y="10303"/>
                  </a:cubicBezTo>
                  <a:cubicBezTo>
                    <a:pt x="5639" y="9704"/>
                    <a:pt x="5104" y="9389"/>
                    <a:pt x="4537" y="9389"/>
                  </a:cubicBezTo>
                  <a:cubicBezTo>
                    <a:pt x="3938" y="9389"/>
                    <a:pt x="3434" y="9704"/>
                    <a:pt x="3056" y="10303"/>
                  </a:cubicBezTo>
                  <a:cubicBezTo>
                    <a:pt x="2772" y="10744"/>
                    <a:pt x="2583" y="11279"/>
                    <a:pt x="2489" y="11878"/>
                  </a:cubicBezTo>
                  <a:lnTo>
                    <a:pt x="1638" y="11878"/>
                  </a:lnTo>
                  <a:lnTo>
                    <a:pt x="1638" y="9672"/>
                  </a:lnTo>
                  <a:cubicBezTo>
                    <a:pt x="1638" y="8066"/>
                    <a:pt x="2930" y="6774"/>
                    <a:pt x="4505" y="6774"/>
                  </a:cubicBez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62"/>
                    <a:pt x="221" y="851"/>
                    <a:pt x="410" y="851"/>
                  </a:cubicBezTo>
                  <a:lnTo>
                    <a:pt x="851" y="851"/>
                  </a:lnTo>
                  <a:lnTo>
                    <a:pt x="851" y="3056"/>
                  </a:lnTo>
                  <a:cubicBezTo>
                    <a:pt x="851" y="4506"/>
                    <a:pt x="1670" y="5734"/>
                    <a:pt x="2867" y="6364"/>
                  </a:cubicBezTo>
                  <a:cubicBezTo>
                    <a:pt x="1670" y="6995"/>
                    <a:pt x="851" y="8223"/>
                    <a:pt x="851" y="9672"/>
                  </a:cubicBezTo>
                  <a:lnTo>
                    <a:pt x="851" y="11878"/>
                  </a:lnTo>
                  <a:lnTo>
                    <a:pt x="410" y="11878"/>
                  </a:lnTo>
                  <a:cubicBezTo>
                    <a:pt x="158" y="11878"/>
                    <a:pt x="0" y="12067"/>
                    <a:pt x="0" y="12287"/>
                  </a:cubicBezTo>
                  <a:cubicBezTo>
                    <a:pt x="0" y="12508"/>
                    <a:pt x="221" y="12697"/>
                    <a:pt x="410" y="12697"/>
                  </a:cubicBezTo>
                  <a:lnTo>
                    <a:pt x="8664" y="12697"/>
                  </a:lnTo>
                  <a:cubicBezTo>
                    <a:pt x="8916" y="12697"/>
                    <a:pt x="9105" y="12508"/>
                    <a:pt x="9105" y="12287"/>
                  </a:cubicBezTo>
                  <a:cubicBezTo>
                    <a:pt x="9105" y="12035"/>
                    <a:pt x="8916" y="11878"/>
                    <a:pt x="8664" y="11878"/>
                  </a:cubicBezTo>
                  <a:lnTo>
                    <a:pt x="8286" y="11878"/>
                  </a:lnTo>
                  <a:lnTo>
                    <a:pt x="8286" y="9672"/>
                  </a:lnTo>
                  <a:cubicBezTo>
                    <a:pt x="8286" y="8223"/>
                    <a:pt x="7467" y="6995"/>
                    <a:pt x="6270" y="6364"/>
                  </a:cubicBezTo>
                  <a:cubicBezTo>
                    <a:pt x="7467" y="5734"/>
                    <a:pt x="8286" y="4506"/>
                    <a:pt x="8286" y="3056"/>
                  </a:cubicBezTo>
                  <a:lnTo>
                    <a:pt x="8286" y="851"/>
                  </a:lnTo>
                  <a:lnTo>
                    <a:pt x="8664" y="851"/>
                  </a:lnTo>
                  <a:cubicBezTo>
                    <a:pt x="8916" y="851"/>
                    <a:pt x="9105" y="662"/>
                    <a:pt x="9105" y="410"/>
                  </a:cubicBezTo>
                  <a:cubicBezTo>
                    <a:pt x="9105" y="189"/>
                    <a:pt x="8916" y="0"/>
                    <a:pt x="86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61"/>
            <p:cNvSpPr/>
            <p:nvPr/>
          </p:nvSpPr>
          <p:spPr>
            <a:xfrm>
              <a:off x="-63883150" y="2826375"/>
              <a:ext cx="20500" cy="41775"/>
            </a:xfrm>
            <a:custGeom>
              <a:avLst/>
              <a:gdLst/>
              <a:ahLst/>
              <a:cxnLst/>
              <a:rect l="l" t="t" r="r" b="b"/>
              <a:pathLst>
                <a:path w="820" h="1671" extrusionOk="0">
                  <a:moveTo>
                    <a:pt x="379" y="1"/>
                  </a:moveTo>
                  <a:cubicBezTo>
                    <a:pt x="158" y="1"/>
                    <a:pt x="1" y="221"/>
                    <a:pt x="1" y="442"/>
                  </a:cubicBezTo>
                  <a:lnTo>
                    <a:pt x="1" y="1261"/>
                  </a:lnTo>
                  <a:cubicBezTo>
                    <a:pt x="1" y="1513"/>
                    <a:pt x="190" y="1670"/>
                    <a:pt x="379" y="1670"/>
                  </a:cubicBezTo>
                  <a:cubicBezTo>
                    <a:pt x="631" y="1670"/>
                    <a:pt x="820" y="1481"/>
                    <a:pt x="820" y="1261"/>
                  </a:cubicBezTo>
                  <a:lnTo>
                    <a:pt x="820" y="442"/>
                  </a:lnTo>
                  <a:cubicBezTo>
                    <a:pt x="820" y="221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8" name="Google Shape;288;p61"/>
          <p:cNvCxnSpPr/>
          <p:nvPr/>
        </p:nvCxnSpPr>
        <p:spPr>
          <a:xfrm>
            <a:off x="6154657" y="2098697"/>
            <a:ext cx="0" cy="568200"/>
          </a:xfrm>
          <a:prstGeom prst="straightConnector1">
            <a:avLst/>
          </a:prstGeom>
          <a:noFill/>
          <a:ln w="9525" cap="flat" cmpd="sng">
            <a:solidFill>
              <a:srgbClr val="F1DE0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9" name="Google Shape;289;p61"/>
          <p:cNvSpPr/>
          <p:nvPr/>
        </p:nvSpPr>
        <p:spPr>
          <a:xfrm>
            <a:off x="5725243" y="2548067"/>
            <a:ext cx="1144800" cy="8601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61"/>
          <p:cNvSpPr/>
          <p:nvPr/>
        </p:nvSpPr>
        <p:spPr>
          <a:xfrm>
            <a:off x="5262832" y="2548742"/>
            <a:ext cx="989400" cy="859500"/>
          </a:xfrm>
          <a:prstGeom prst="rect">
            <a:avLst/>
          </a:prstGeom>
          <a:solidFill>
            <a:srgbClr val="5B5B5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61"/>
          <p:cNvSpPr/>
          <p:nvPr/>
        </p:nvSpPr>
        <p:spPr>
          <a:xfrm>
            <a:off x="4280736" y="2547593"/>
            <a:ext cx="989400" cy="859500"/>
          </a:xfrm>
          <a:prstGeom prst="rect">
            <a:avLst/>
          </a:prstGeom>
          <a:solidFill>
            <a:srgbClr val="F1DE0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61"/>
          <p:cNvSpPr/>
          <p:nvPr/>
        </p:nvSpPr>
        <p:spPr>
          <a:xfrm>
            <a:off x="4758854" y="2546925"/>
            <a:ext cx="1144800" cy="860100"/>
          </a:xfrm>
          <a:prstGeom prst="ellipse">
            <a:avLst/>
          </a:prstGeom>
          <a:solidFill>
            <a:srgbClr val="F1DE0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3" name="Google Shape;293;p61"/>
          <p:cNvCxnSpPr/>
          <p:nvPr/>
        </p:nvCxnSpPr>
        <p:spPr>
          <a:xfrm>
            <a:off x="4095627" y="2154767"/>
            <a:ext cx="0" cy="568200"/>
          </a:xfrm>
          <a:prstGeom prst="straightConnector1">
            <a:avLst/>
          </a:prstGeom>
          <a:noFill/>
          <a:ln w="9525" cap="flat" cmpd="sng">
            <a:solidFill>
              <a:srgbClr val="F1DE0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4" name="Google Shape;294;p61"/>
          <p:cNvSpPr/>
          <p:nvPr/>
        </p:nvSpPr>
        <p:spPr>
          <a:xfrm>
            <a:off x="3622773" y="2554825"/>
            <a:ext cx="671700" cy="859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61"/>
          <p:cNvSpPr/>
          <p:nvPr/>
        </p:nvSpPr>
        <p:spPr>
          <a:xfrm>
            <a:off x="2001589" y="2108719"/>
            <a:ext cx="1821000" cy="17349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61"/>
          <p:cNvSpPr/>
          <p:nvPr/>
        </p:nvSpPr>
        <p:spPr>
          <a:xfrm>
            <a:off x="2131660" y="2232637"/>
            <a:ext cx="1560900" cy="1487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61"/>
          <p:cNvSpPr txBox="1"/>
          <p:nvPr/>
        </p:nvSpPr>
        <p:spPr>
          <a:xfrm>
            <a:off x="2131588" y="2774850"/>
            <a:ext cx="1560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1h30</a:t>
            </a:r>
            <a:endParaRPr sz="11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61"/>
          <p:cNvSpPr txBox="1"/>
          <p:nvPr/>
        </p:nvSpPr>
        <p:spPr>
          <a:xfrm>
            <a:off x="3991338" y="2818388"/>
            <a:ext cx="11442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61"/>
          <p:cNvSpPr txBox="1"/>
          <p:nvPr/>
        </p:nvSpPr>
        <p:spPr>
          <a:xfrm>
            <a:off x="3377762" y="1658023"/>
            <a:ext cx="1435800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Etapa 1 e 2</a:t>
            </a:r>
            <a:endParaRPr sz="14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61"/>
          <p:cNvSpPr txBox="1"/>
          <p:nvPr/>
        </p:nvSpPr>
        <p:spPr>
          <a:xfrm>
            <a:off x="4839018" y="2818388"/>
            <a:ext cx="1144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30 min</a:t>
            </a:r>
            <a:endParaRPr sz="9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61"/>
          <p:cNvSpPr txBox="1"/>
          <p:nvPr/>
        </p:nvSpPr>
        <p:spPr>
          <a:xfrm>
            <a:off x="5903642" y="2853376"/>
            <a:ext cx="1144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30 min</a:t>
            </a:r>
            <a:endParaRPr sz="9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2" name="Google Shape;302;p61"/>
          <p:cNvCxnSpPr/>
          <p:nvPr/>
        </p:nvCxnSpPr>
        <p:spPr>
          <a:xfrm>
            <a:off x="5106291" y="3373325"/>
            <a:ext cx="0" cy="568200"/>
          </a:xfrm>
          <a:prstGeom prst="straightConnector1">
            <a:avLst/>
          </a:prstGeom>
          <a:noFill/>
          <a:ln w="9525" cap="flat" cmpd="sng">
            <a:solidFill>
              <a:srgbClr val="F1DE0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3" name="Google Shape;303;p61"/>
          <p:cNvSpPr txBox="1"/>
          <p:nvPr/>
        </p:nvSpPr>
        <p:spPr>
          <a:xfrm>
            <a:off x="4029045" y="3998127"/>
            <a:ext cx="1979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Etapa 3 e 4</a:t>
            </a:r>
            <a:endParaRPr sz="14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61"/>
          <p:cNvSpPr txBox="1"/>
          <p:nvPr/>
        </p:nvSpPr>
        <p:spPr>
          <a:xfrm>
            <a:off x="5336665" y="1627525"/>
            <a:ext cx="1635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Etapa 5 e 6 </a:t>
            </a:r>
            <a:endParaRPr sz="14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61"/>
          <p:cNvSpPr/>
          <p:nvPr/>
        </p:nvSpPr>
        <p:spPr>
          <a:xfrm>
            <a:off x="3842992" y="2554165"/>
            <a:ext cx="902700" cy="8601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61"/>
          <p:cNvSpPr txBox="1"/>
          <p:nvPr/>
        </p:nvSpPr>
        <p:spPr>
          <a:xfrm>
            <a:off x="3713913" y="2825248"/>
            <a:ext cx="9021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30 min</a:t>
            </a:r>
            <a:endParaRPr sz="9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>
            <a:spLocks noGrp="1"/>
          </p:cNvSpPr>
          <p:nvPr>
            <p:ph type="body" idx="1"/>
          </p:nvPr>
        </p:nvSpPr>
        <p:spPr>
          <a:xfrm>
            <a:off x="598200" y="1401100"/>
            <a:ext cx="7947600" cy="29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2385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" sz="1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event_time - </a:t>
            </a: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Horário em que o evento aconteceu.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" sz="1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event_type -</a:t>
            </a: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Tipo do evento que ocorreu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" sz="1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product_id - </a:t>
            </a: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ID do Produto.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" sz="1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category_id - </a:t>
            </a: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ID da categoria* do Produto.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" sz="1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category_code -</a:t>
            </a: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Taxonomia da categoria* do produto (codinome). Presente para categorias significativas (normalmente), mas ignorado para alguns tipos de acessórios.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62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62"/>
          <p:cNvSpPr txBox="1">
            <a:spLocks noGrp="1"/>
          </p:cNvSpPr>
          <p:nvPr>
            <p:ph type="ctrTitle"/>
          </p:nvPr>
        </p:nvSpPr>
        <p:spPr>
          <a:xfrm>
            <a:off x="1411650" y="389975"/>
            <a:ext cx="72864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Dicionário de Variáveis</a:t>
            </a:r>
            <a:endParaRPr sz="30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16" name="Google Shape;316;p62"/>
          <p:cNvSpPr/>
          <p:nvPr/>
        </p:nvSpPr>
        <p:spPr>
          <a:xfrm>
            <a:off x="662670" y="628394"/>
            <a:ext cx="469213" cy="500545"/>
          </a:xfrm>
          <a:custGeom>
            <a:avLst/>
            <a:gdLst/>
            <a:ahLst/>
            <a:cxnLst/>
            <a:rect l="l" t="t" r="r" b="b"/>
            <a:pathLst>
              <a:path w="11816" h="11721" extrusionOk="0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3"/>
          <p:cNvSpPr txBox="1">
            <a:spLocks noGrp="1"/>
          </p:cNvSpPr>
          <p:nvPr>
            <p:ph type="body" idx="1"/>
          </p:nvPr>
        </p:nvSpPr>
        <p:spPr>
          <a:xfrm>
            <a:off x="598200" y="1401100"/>
            <a:ext cx="7947600" cy="29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2385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" sz="1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brand - </a:t>
            </a: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Caracteres referentes ao nome da marca.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" sz="1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price - </a:t>
            </a: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Preço flutuante de um produto. 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" sz="1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user_id - </a:t>
            </a: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ID Permanente do Usuário.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" sz="1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** user_session** - </a:t>
            </a: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ID de sessão do usuário temporário. O mesmo para cada sessão de usuário. É alterado toda vez que o usuário volta à loja online após uma longa pausa.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63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63"/>
          <p:cNvSpPr txBox="1">
            <a:spLocks noGrp="1"/>
          </p:cNvSpPr>
          <p:nvPr>
            <p:ph type="ctrTitle"/>
          </p:nvPr>
        </p:nvSpPr>
        <p:spPr>
          <a:xfrm>
            <a:off x="1411650" y="389975"/>
            <a:ext cx="72864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Dicionário de Variáveis</a:t>
            </a:r>
            <a:endParaRPr sz="30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24" name="Google Shape;324;p63"/>
          <p:cNvSpPr/>
          <p:nvPr/>
        </p:nvSpPr>
        <p:spPr>
          <a:xfrm>
            <a:off x="662670" y="628394"/>
            <a:ext cx="469213" cy="500545"/>
          </a:xfrm>
          <a:custGeom>
            <a:avLst/>
            <a:gdLst/>
            <a:ahLst/>
            <a:cxnLst/>
            <a:rect l="l" t="t" r="r" b="b"/>
            <a:pathLst>
              <a:path w="11816" h="11721" extrusionOk="0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1"/>
          <p:cNvSpPr txBox="1">
            <a:spLocks noGrp="1"/>
          </p:cNvSpPr>
          <p:nvPr>
            <p:ph type="body" idx="1"/>
          </p:nvPr>
        </p:nvSpPr>
        <p:spPr>
          <a:xfrm>
            <a:off x="549950" y="1566825"/>
            <a:ext cx="7933500" cy="28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Vocês terão </a:t>
            </a:r>
            <a:r>
              <a:rPr lang="en" sz="1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duas horas e quarenta e cinco minutos </a:t>
            </a: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para finalizar o desafio;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Vocês deverão entregar o link do colab enviado pelo co-host;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Cada facilitador vai </a:t>
            </a:r>
            <a:r>
              <a:rPr lang="en" sz="1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auxiliar 2 os grupos de projeto</a:t>
            </a: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quanto a dúvidas e dificuldades ao longo da atividade;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51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1"/>
          <p:cNvSpPr txBox="1">
            <a:spLocks noGrp="1"/>
          </p:cNvSpPr>
          <p:nvPr>
            <p:ph type="ctrTitle"/>
          </p:nvPr>
        </p:nvSpPr>
        <p:spPr>
          <a:xfrm>
            <a:off x="1411650" y="389975"/>
            <a:ext cx="72864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Como vai funcionar?</a:t>
            </a:r>
            <a:endParaRPr sz="30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8" name="Google Shape;198;p51"/>
          <p:cNvSpPr/>
          <p:nvPr/>
        </p:nvSpPr>
        <p:spPr>
          <a:xfrm>
            <a:off x="662670" y="628394"/>
            <a:ext cx="469213" cy="500545"/>
          </a:xfrm>
          <a:custGeom>
            <a:avLst/>
            <a:gdLst/>
            <a:ahLst/>
            <a:cxnLst/>
            <a:rect l="l" t="t" r="r" b="b"/>
            <a:pathLst>
              <a:path w="11816" h="11721" extrusionOk="0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2"/>
          <p:cNvSpPr/>
          <p:nvPr/>
        </p:nvSpPr>
        <p:spPr>
          <a:xfrm>
            <a:off x="6426025" y="1566825"/>
            <a:ext cx="2271900" cy="266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52"/>
          <p:cNvSpPr txBox="1">
            <a:spLocks noGrp="1"/>
          </p:cNvSpPr>
          <p:nvPr>
            <p:ph type="body" idx="1"/>
          </p:nvPr>
        </p:nvSpPr>
        <p:spPr>
          <a:xfrm>
            <a:off x="242750" y="1370325"/>
            <a:ext cx="5997300" cy="3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Beauty Co, uma loja online de venda de cosméticos, contratou seus serviços de consultoria com o objetivo de maximizar as vendas de seu site.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gerente de vendas te passou uma base com o histórico de interações no site referente ao período entre </a:t>
            </a:r>
            <a:r>
              <a:rPr lang="en"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dezembro de 2019</a:t>
            </a: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en"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fevereiro de 2020</a:t>
            </a: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Entretanto, esta base fornecida precisa ser </a:t>
            </a:r>
            <a:r>
              <a:rPr lang="en"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estruturada </a:t>
            </a: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para criação de um modelo estatístico no futuro que o ajude no aumento do faturamento. 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Para </a:t>
            </a:r>
            <a:r>
              <a:rPr lang="en"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cada cliente</a:t>
            </a: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que entrou no</a:t>
            </a:r>
            <a:r>
              <a:rPr lang="en"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site durante o mês</a:t>
            </a: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o seu modelo deve </a:t>
            </a:r>
            <a:r>
              <a:rPr lang="en"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prever se ele retornará</a:t>
            </a: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ao site para comprar algo no </a:t>
            </a:r>
            <a:r>
              <a:rPr lang="en"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mês seguinte ou não</a:t>
            </a: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52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52"/>
          <p:cNvSpPr txBox="1">
            <a:spLocks noGrp="1"/>
          </p:cNvSpPr>
          <p:nvPr>
            <p:ph type="ctrTitle"/>
          </p:nvPr>
        </p:nvSpPr>
        <p:spPr>
          <a:xfrm>
            <a:off x="1411650" y="389975"/>
            <a:ext cx="72864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Dinâmica - Data Cleaning</a:t>
            </a:r>
            <a:endParaRPr sz="30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207" name="Google Shape;207;p52"/>
          <p:cNvGrpSpPr/>
          <p:nvPr/>
        </p:nvGrpSpPr>
        <p:grpSpPr>
          <a:xfrm>
            <a:off x="7289942" y="1959269"/>
            <a:ext cx="543933" cy="758487"/>
            <a:chOff x="-63987100" y="2646800"/>
            <a:chExt cx="227625" cy="317425"/>
          </a:xfrm>
        </p:grpSpPr>
        <p:sp>
          <p:nvSpPr>
            <p:cNvPr id="208" name="Google Shape;208;p52"/>
            <p:cNvSpPr/>
            <p:nvPr/>
          </p:nvSpPr>
          <p:spPr>
            <a:xfrm>
              <a:off x="-63987100" y="2646800"/>
              <a:ext cx="227625" cy="317425"/>
            </a:xfrm>
            <a:custGeom>
              <a:avLst/>
              <a:gdLst/>
              <a:ahLst/>
              <a:cxnLst/>
              <a:rect l="l" t="t" r="r" b="b"/>
              <a:pathLst>
                <a:path w="9105" h="12697" extrusionOk="0">
                  <a:moveTo>
                    <a:pt x="7467" y="851"/>
                  </a:moveTo>
                  <a:lnTo>
                    <a:pt x="7467" y="2426"/>
                  </a:lnTo>
                  <a:cubicBezTo>
                    <a:pt x="7152" y="2300"/>
                    <a:pt x="6711" y="2237"/>
                    <a:pt x="6238" y="2237"/>
                  </a:cubicBezTo>
                  <a:cubicBezTo>
                    <a:pt x="5198" y="2237"/>
                    <a:pt x="4411" y="2678"/>
                    <a:pt x="4379" y="2710"/>
                  </a:cubicBezTo>
                  <a:cubicBezTo>
                    <a:pt x="4379" y="2710"/>
                    <a:pt x="3718" y="3056"/>
                    <a:pt x="2930" y="3056"/>
                  </a:cubicBezTo>
                  <a:cubicBezTo>
                    <a:pt x="2426" y="3056"/>
                    <a:pt x="1953" y="2899"/>
                    <a:pt x="1701" y="2773"/>
                  </a:cubicBezTo>
                  <a:lnTo>
                    <a:pt x="1701" y="851"/>
                  </a:lnTo>
                  <a:close/>
                  <a:moveTo>
                    <a:pt x="6207" y="3088"/>
                  </a:moveTo>
                  <a:cubicBezTo>
                    <a:pt x="6711" y="3088"/>
                    <a:pt x="7183" y="3245"/>
                    <a:pt x="7404" y="3371"/>
                  </a:cubicBezTo>
                  <a:cubicBezTo>
                    <a:pt x="7309" y="4789"/>
                    <a:pt x="6049" y="5986"/>
                    <a:pt x="4537" y="5986"/>
                  </a:cubicBezTo>
                  <a:cubicBezTo>
                    <a:pt x="3151" y="5986"/>
                    <a:pt x="2016" y="5041"/>
                    <a:pt x="1701" y="3718"/>
                  </a:cubicBezTo>
                  <a:lnTo>
                    <a:pt x="1701" y="3718"/>
                  </a:lnTo>
                  <a:cubicBezTo>
                    <a:pt x="2016" y="3844"/>
                    <a:pt x="2426" y="3939"/>
                    <a:pt x="2899" y="3939"/>
                  </a:cubicBezTo>
                  <a:cubicBezTo>
                    <a:pt x="3907" y="3939"/>
                    <a:pt x="4694" y="3498"/>
                    <a:pt x="4726" y="3466"/>
                  </a:cubicBezTo>
                  <a:cubicBezTo>
                    <a:pt x="4726" y="3466"/>
                    <a:pt x="5419" y="3088"/>
                    <a:pt x="6207" y="3088"/>
                  </a:cubicBezTo>
                  <a:close/>
                  <a:moveTo>
                    <a:pt x="4537" y="10240"/>
                  </a:moveTo>
                  <a:cubicBezTo>
                    <a:pt x="5135" y="10240"/>
                    <a:pt x="5639" y="10933"/>
                    <a:pt x="5765" y="11878"/>
                  </a:cubicBezTo>
                  <a:lnTo>
                    <a:pt x="3308" y="11878"/>
                  </a:lnTo>
                  <a:cubicBezTo>
                    <a:pt x="3434" y="10933"/>
                    <a:pt x="3938" y="10240"/>
                    <a:pt x="4537" y="10240"/>
                  </a:cubicBezTo>
                  <a:close/>
                  <a:moveTo>
                    <a:pt x="4505" y="6774"/>
                  </a:moveTo>
                  <a:cubicBezTo>
                    <a:pt x="6144" y="6806"/>
                    <a:pt x="7467" y="8066"/>
                    <a:pt x="7467" y="9672"/>
                  </a:cubicBezTo>
                  <a:lnTo>
                    <a:pt x="7467" y="11878"/>
                  </a:lnTo>
                  <a:lnTo>
                    <a:pt x="6585" y="11878"/>
                  </a:lnTo>
                  <a:cubicBezTo>
                    <a:pt x="6553" y="11279"/>
                    <a:pt x="6364" y="10744"/>
                    <a:pt x="6049" y="10303"/>
                  </a:cubicBezTo>
                  <a:cubicBezTo>
                    <a:pt x="5639" y="9704"/>
                    <a:pt x="5104" y="9389"/>
                    <a:pt x="4537" y="9389"/>
                  </a:cubicBezTo>
                  <a:cubicBezTo>
                    <a:pt x="3938" y="9389"/>
                    <a:pt x="3434" y="9704"/>
                    <a:pt x="3056" y="10303"/>
                  </a:cubicBezTo>
                  <a:cubicBezTo>
                    <a:pt x="2772" y="10744"/>
                    <a:pt x="2583" y="11279"/>
                    <a:pt x="2489" y="11878"/>
                  </a:cubicBezTo>
                  <a:lnTo>
                    <a:pt x="1638" y="11878"/>
                  </a:lnTo>
                  <a:lnTo>
                    <a:pt x="1638" y="9672"/>
                  </a:lnTo>
                  <a:cubicBezTo>
                    <a:pt x="1638" y="8066"/>
                    <a:pt x="2930" y="6774"/>
                    <a:pt x="4505" y="6774"/>
                  </a:cubicBez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62"/>
                    <a:pt x="221" y="851"/>
                    <a:pt x="410" y="851"/>
                  </a:cubicBezTo>
                  <a:lnTo>
                    <a:pt x="851" y="851"/>
                  </a:lnTo>
                  <a:lnTo>
                    <a:pt x="851" y="3056"/>
                  </a:lnTo>
                  <a:cubicBezTo>
                    <a:pt x="851" y="4506"/>
                    <a:pt x="1670" y="5734"/>
                    <a:pt x="2867" y="6364"/>
                  </a:cubicBezTo>
                  <a:cubicBezTo>
                    <a:pt x="1670" y="6995"/>
                    <a:pt x="851" y="8223"/>
                    <a:pt x="851" y="9672"/>
                  </a:cubicBezTo>
                  <a:lnTo>
                    <a:pt x="851" y="11878"/>
                  </a:lnTo>
                  <a:lnTo>
                    <a:pt x="410" y="11878"/>
                  </a:lnTo>
                  <a:cubicBezTo>
                    <a:pt x="158" y="11878"/>
                    <a:pt x="0" y="12067"/>
                    <a:pt x="0" y="12287"/>
                  </a:cubicBezTo>
                  <a:cubicBezTo>
                    <a:pt x="0" y="12508"/>
                    <a:pt x="221" y="12697"/>
                    <a:pt x="410" y="12697"/>
                  </a:cubicBezTo>
                  <a:lnTo>
                    <a:pt x="8664" y="12697"/>
                  </a:lnTo>
                  <a:cubicBezTo>
                    <a:pt x="8916" y="12697"/>
                    <a:pt x="9105" y="12508"/>
                    <a:pt x="9105" y="12287"/>
                  </a:cubicBezTo>
                  <a:cubicBezTo>
                    <a:pt x="9105" y="12035"/>
                    <a:pt x="8916" y="11878"/>
                    <a:pt x="8664" y="11878"/>
                  </a:cubicBezTo>
                  <a:lnTo>
                    <a:pt x="8286" y="11878"/>
                  </a:lnTo>
                  <a:lnTo>
                    <a:pt x="8286" y="9672"/>
                  </a:lnTo>
                  <a:cubicBezTo>
                    <a:pt x="8286" y="8223"/>
                    <a:pt x="7467" y="6995"/>
                    <a:pt x="6270" y="6364"/>
                  </a:cubicBezTo>
                  <a:cubicBezTo>
                    <a:pt x="7467" y="5734"/>
                    <a:pt x="8286" y="4506"/>
                    <a:pt x="8286" y="3056"/>
                  </a:cubicBezTo>
                  <a:lnTo>
                    <a:pt x="8286" y="851"/>
                  </a:lnTo>
                  <a:lnTo>
                    <a:pt x="8664" y="851"/>
                  </a:lnTo>
                  <a:cubicBezTo>
                    <a:pt x="8916" y="851"/>
                    <a:pt x="9105" y="662"/>
                    <a:pt x="9105" y="410"/>
                  </a:cubicBezTo>
                  <a:cubicBezTo>
                    <a:pt x="9105" y="189"/>
                    <a:pt x="8916" y="0"/>
                    <a:pt x="86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2"/>
            <p:cNvSpPr/>
            <p:nvPr/>
          </p:nvSpPr>
          <p:spPr>
            <a:xfrm>
              <a:off x="-63883150" y="2826375"/>
              <a:ext cx="20500" cy="41775"/>
            </a:xfrm>
            <a:custGeom>
              <a:avLst/>
              <a:gdLst/>
              <a:ahLst/>
              <a:cxnLst/>
              <a:rect l="l" t="t" r="r" b="b"/>
              <a:pathLst>
                <a:path w="820" h="1671" extrusionOk="0">
                  <a:moveTo>
                    <a:pt x="379" y="1"/>
                  </a:moveTo>
                  <a:cubicBezTo>
                    <a:pt x="158" y="1"/>
                    <a:pt x="1" y="221"/>
                    <a:pt x="1" y="442"/>
                  </a:cubicBezTo>
                  <a:lnTo>
                    <a:pt x="1" y="1261"/>
                  </a:lnTo>
                  <a:cubicBezTo>
                    <a:pt x="1" y="1513"/>
                    <a:pt x="190" y="1670"/>
                    <a:pt x="379" y="1670"/>
                  </a:cubicBezTo>
                  <a:cubicBezTo>
                    <a:pt x="631" y="1670"/>
                    <a:pt x="820" y="1481"/>
                    <a:pt x="820" y="1261"/>
                  </a:cubicBezTo>
                  <a:lnTo>
                    <a:pt x="820" y="442"/>
                  </a:lnTo>
                  <a:cubicBezTo>
                    <a:pt x="820" y="221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52"/>
          <p:cNvSpPr txBox="1"/>
          <p:nvPr/>
        </p:nvSpPr>
        <p:spPr>
          <a:xfrm>
            <a:off x="6240175" y="2814175"/>
            <a:ext cx="26436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Tempo: </a:t>
            </a:r>
            <a:endParaRPr sz="16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2:45</a:t>
            </a:r>
            <a:endParaRPr sz="16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52"/>
          <p:cNvSpPr/>
          <p:nvPr/>
        </p:nvSpPr>
        <p:spPr>
          <a:xfrm>
            <a:off x="662670" y="628394"/>
            <a:ext cx="469213" cy="500545"/>
          </a:xfrm>
          <a:custGeom>
            <a:avLst/>
            <a:gdLst/>
            <a:ahLst/>
            <a:cxnLst/>
            <a:rect l="l" t="t" r="r" b="b"/>
            <a:pathLst>
              <a:path w="11816" h="11721" extrusionOk="0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89"/>
          <p:cNvSpPr txBox="1">
            <a:spLocks noGrp="1"/>
          </p:cNvSpPr>
          <p:nvPr>
            <p:ph type="body" idx="1"/>
          </p:nvPr>
        </p:nvSpPr>
        <p:spPr>
          <a:xfrm>
            <a:off x="549950" y="1524850"/>
            <a:ext cx="8027100" cy="28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Exploração dos Dados e Entendimento do problema: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Compreensão e Definição do Problema →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 o problema enfrentado pela empresa?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Exploração dos Dados →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 o significado desses dados?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89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89"/>
          <p:cNvSpPr txBox="1">
            <a:spLocks noGrp="1"/>
          </p:cNvSpPr>
          <p:nvPr>
            <p:ph type="ctrTitle"/>
          </p:nvPr>
        </p:nvSpPr>
        <p:spPr>
          <a:xfrm>
            <a:off x="1411650" y="389975"/>
            <a:ext cx="72864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Etapa 1</a:t>
            </a:r>
            <a:endParaRPr sz="30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10" name="Google Shape;410;p89"/>
          <p:cNvSpPr/>
          <p:nvPr/>
        </p:nvSpPr>
        <p:spPr>
          <a:xfrm>
            <a:off x="662670" y="628394"/>
            <a:ext cx="469213" cy="500545"/>
          </a:xfrm>
          <a:custGeom>
            <a:avLst/>
            <a:gdLst/>
            <a:ahLst/>
            <a:cxnLst/>
            <a:rect l="l" t="t" r="r" b="b"/>
            <a:pathLst>
              <a:path w="11816" h="11721" extrusionOk="0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90"/>
          <p:cNvSpPr txBox="1">
            <a:spLocks noGrp="1"/>
          </p:cNvSpPr>
          <p:nvPr>
            <p:ph type="body" idx="1"/>
          </p:nvPr>
        </p:nvSpPr>
        <p:spPr>
          <a:xfrm>
            <a:off x="549950" y="1524850"/>
            <a:ext cx="8027100" cy="28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Tratamento de duplicatas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Importar bibliotecas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Importar dataset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Verificar primeiras linhas do dataset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Verificar estatísticas do dataset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Verificar tamanho (Linha x Colunas)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Agrupar valores (user_session, event_type, product_id, event_time por user_session para verificar se existem valores duplicados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Verificar tamanho do dataset retirando as duplicatas antes de executar a ação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Executar o tratamento de duplicatas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Agrupar valores (user_session, event_type, product_id, event_time por user_session para verificar se as duplicatas foram removidas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90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90"/>
          <p:cNvSpPr txBox="1">
            <a:spLocks noGrp="1"/>
          </p:cNvSpPr>
          <p:nvPr>
            <p:ph type="ctrTitle"/>
          </p:nvPr>
        </p:nvSpPr>
        <p:spPr>
          <a:xfrm>
            <a:off x="1411650" y="389975"/>
            <a:ext cx="72864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Etapa 2</a:t>
            </a:r>
            <a:endParaRPr sz="30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18" name="Google Shape;418;p90"/>
          <p:cNvSpPr/>
          <p:nvPr/>
        </p:nvSpPr>
        <p:spPr>
          <a:xfrm>
            <a:off x="662670" y="628394"/>
            <a:ext cx="469213" cy="500545"/>
          </a:xfrm>
          <a:custGeom>
            <a:avLst/>
            <a:gdLst/>
            <a:ahLst/>
            <a:cxnLst/>
            <a:rect l="l" t="t" r="r" b="b"/>
            <a:pathLst>
              <a:path w="11816" h="11721" extrusionOk="0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91"/>
          <p:cNvSpPr txBox="1">
            <a:spLocks noGrp="1"/>
          </p:cNvSpPr>
          <p:nvPr>
            <p:ph type="body" idx="1"/>
          </p:nvPr>
        </p:nvSpPr>
        <p:spPr>
          <a:xfrm>
            <a:off x="549950" y="1524850"/>
            <a:ext cx="8027100" cy="28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Tratamento de datas: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Transformar as datas de string para o formato correto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Verificar formato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91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91"/>
          <p:cNvSpPr txBox="1">
            <a:spLocks noGrp="1"/>
          </p:cNvSpPr>
          <p:nvPr>
            <p:ph type="ctrTitle"/>
          </p:nvPr>
        </p:nvSpPr>
        <p:spPr>
          <a:xfrm>
            <a:off x="1411650" y="389975"/>
            <a:ext cx="72864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Etapa 3</a:t>
            </a:r>
            <a:endParaRPr sz="30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26" name="Google Shape;426;p91"/>
          <p:cNvSpPr/>
          <p:nvPr/>
        </p:nvSpPr>
        <p:spPr>
          <a:xfrm>
            <a:off x="662670" y="628394"/>
            <a:ext cx="469213" cy="500545"/>
          </a:xfrm>
          <a:custGeom>
            <a:avLst/>
            <a:gdLst/>
            <a:ahLst/>
            <a:cxnLst/>
            <a:rect l="l" t="t" r="r" b="b"/>
            <a:pathLst>
              <a:path w="11816" h="11721" extrusionOk="0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92"/>
          <p:cNvSpPr txBox="1">
            <a:spLocks noGrp="1"/>
          </p:cNvSpPr>
          <p:nvPr>
            <p:ph type="body" idx="1"/>
          </p:nvPr>
        </p:nvSpPr>
        <p:spPr>
          <a:xfrm>
            <a:off x="549950" y="1524850"/>
            <a:ext cx="8027100" cy="28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Price: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Calcular quartis 1%, 10%, 25%, 50%, 75%, 99%, max, min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Calcular IQR de 75% - 25%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Calcular lower_bound de 25%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Calcular upper_bound de 75%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Comparar valores com o descri percentiles de todos os valores calculados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2" name="Google Shape;432;p92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92"/>
          <p:cNvSpPr txBox="1">
            <a:spLocks noGrp="1"/>
          </p:cNvSpPr>
          <p:nvPr>
            <p:ph type="ctrTitle"/>
          </p:nvPr>
        </p:nvSpPr>
        <p:spPr>
          <a:xfrm>
            <a:off x="1411650" y="389975"/>
            <a:ext cx="72864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Etapa 4</a:t>
            </a:r>
            <a:endParaRPr sz="30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34" name="Google Shape;434;p92"/>
          <p:cNvSpPr/>
          <p:nvPr/>
        </p:nvSpPr>
        <p:spPr>
          <a:xfrm>
            <a:off x="662670" y="628394"/>
            <a:ext cx="469213" cy="500545"/>
          </a:xfrm>
          <a:custGeom>
            <a:avLst/>
            <a:gdLst/>
            <a:ahLst/>
            <a:cxnLst/>
            <a:rect l="l" t="t" r="r" b="b"/>
            <a:pathLst>
              <a:path w="11816" h="11721" extrusionOk="0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3"/>
          <p:cNvSpPr txBox="1">
            <a:spLocks noGrp="1"/>
          </p:cNvSpPr>
          <p:nvPr>
            <p:ph type="body" idx="1"/>
          </p:nvPr>
        </p:nvSpPr>
        <p:spPr>
          <a:xfrm>
            <a:off x="549950" y="1524850"/>
            <a:ext cx="8027100" cy="28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Plotagem do gráfico de tipo de eventos por quantidade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Conferir se existem valores nulos na coluna event_type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Definir x do gráfico → df['event_type'].value_counts().index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Definir y do gráfico → df['event_type'].value_counts()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Definir tamanho da figura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Definir título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Definir yticks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Definir legenda dos eixos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Plotar gráfico sns.barplot(x, y, saturation= aluno escolhe, order=[ 'view', ‘cart', , 'remove_from_cart', 'purchase'], palette= aluno escolhe)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93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93"/>
          <p:cNvSpPr txBox="1">
            <a:spLocks noGrp="1"/>
          </p:cNvSpPr>
          <p:nvPr>
            <p:ph type="ctrTitle"/>
          </p:nvPr>
        </p:nvSpPr>
        <p:spPr>
          <a:xfrm>
            <a:off x="1411650" y="389975"/>
            <a:ext cx="72864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Etapa 5</a:t>
            </a:r>
            <a:endParaRPr sz="30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42" name="Google Shape;442;p93"/>
          <p:cNvSpPr/>
          <p:nvPr/>
        </p:nvSpPr>
        <p:spPr>
          <a:xfrm>
            <a:off x="662670" y="628394"/>
            <a:ext cx="469213" cy="500545"/>
          </a:xfrm>
          <a:custGeom>
            <a:avLst/>
            <a:gdLst/>
            <a:ahLst/>
            <a:cxnLst/>
            <a:rect l="l" t="t" r="r" b="b"/>
            <a:pathLst>
              <a:path w="11816" h="11721" extrusionOk="0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94"/>
          <p:cNvSpPr txBox="1">
            <a:spLocks noGrp="1"/>
          </p:cNvSpPr>
          <p:nvPr>
            <p:ph type="body" idx="1"/>
          </p:nvPr>
        </p:nvSpPr>
        <p:spPr>
          <a:xfrm>
            <a:off x="549950" y="1524850"/>
            <a:ext cx="8027100" cy="28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Plotagem das 5 marcas mais vendidas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Verificar a quantidade de marcas mais vendidas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Redefinir colunas (Brand e Quantidade)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Filtrar as 5 marcas mais vendidas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Transformar em um frame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Plotar o gráfico com as 5 marcas mais vendidas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94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94"/>
          <p:cNvSpPr txBox="1">
            <a:spLocks noGrp="1"/>
          </p:cNvSpPr>
          <p:nvPr>
            <p:ph type="ctrTitle"/>
          </p:nvPr>
        </p:nvSpPr>
        <p:spPr>
          <a:xfrm>
            <a:off x="1411650" y="389975"/>
            <a:ext cx="72864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Etapa 6</a:t>
            </a:r>
            <a:endParaRPr sz="30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50" name="Google Shape;450;p94"/>
          <p:cNvSpPr/>
          <p:nvPr/>
        </p:nvSpPr>
        <p:spPr>
          <a:xfrm>
            <a:off x="662670" y="628394"/>
            <a:ext cx="469213" cy="500545"/>
          </a:xfrm>
          <a:custGeom>
            <a:avLst/>
            <a:gdLst/>
            <a:ahLst/>
            <a:cxnLst/>
            <a:rect l="l" t="t" r="r" b="b"/>
            <a:pathLst>
              <a:path w="11816" h="11721" extrusionOk="0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1DE07"/>
      </a:accent1>
      <a:accent2>
        <a:srgbClr val="212121"/>
      </a:accent2>
      <a:accent3>
        <a:srgbClr val="78909C"/>
      </a:accent3>
      <a:accent4>
        <a:srgbClr val="B4B4B4"/>
      </a:accent4>
      <a:accent5>
        <a:srgbClr val="838383"/>
      </a:accent5>
      <a:accent6>
        <a:srgbClr val="5A5A5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1DE07"/>
      </a:accent1>
      <a:accent2>
        <a:srgbClr val="212121"/>
      </a:accent2>
      <a:accent3>
        <a:srgbClr val="78909C"/>
      </a:accent3>
      <a:accent4>
        <a:srgbClr val="B4B4B4"/>
      </a:accent4>
      <a:accent5>
        <a:srgbClr val="838383"/>
      </a:accent5>
      <a:accent6>
        <a:srgbClr val="5A5A5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1DE07"/>
      </a:accent1>
      <a:accent2>
        <a:srgbClr val="212121"/>
      </a:accent2>
      <a:accent3>
        <a:srgbClr val="78909C"/>
      </a:accent3>
      <a:accent4>
        <a:srgbClr val="B4B4B4"/>
      </a:accent4>
      <a:accent5>
        <a:srgbClr val="838383"/>
      </a:accent5>
      <a:accent6>
        <a:srgbClr val="5A5A5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</Words>
  <Application>Microsoft Office PowerPoint</Application>
  <PresentationFormat>Apresentação na tela (16:9)</PresentationFormat>
  <Paragraphs>78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Montserrat</vt:lpstr>
      <vt:lpstr>Arial</vt:lpstr>
      <vt:lpstr>Istok Web</vt:lpstr>
      <vt:lpstr>Roboto</vt:lpstr>
      <vt:lpstr>Montserrat Black</vt:lpstr>
      <vt:lpstr>Simple Light</vt:lpstr>
      <vt:lpstr>Simple Light</vt:lpstr>
      <vt:lpstr>Simple Light</vt:lpstr>
      <vt:lpstr>Apresentação do PowerPoint</vt:lpstr>
      <vt:lpstr>Como vai funcionar?</vt:lpstr>
      <vt:lpstr>Dinâmica - Data Cleaning</vt:lpstr>
      <vt:lpstr>Etapa 1</vt:lpstr>
      <vt:lpstr>Etapa 2</vt:lpstr>
      <vt:lpstr>Etapa 3</vt:lpstr>
      <vt:lpstr>Etapa 4</vt:lpstr>
      <vt:lpstr>Etapa 5</vt:lpstr>
      <vt:lpstr>Etapa 6</vt:lpstr>
      <vt:lpstr>ENTREGA</vt:lpstr>
      <vt:lpstr>Timelog da Dinâmica</vt:lpstr>
      <vt:lpstr>Dicionário de Variáveis</vt:lpstr>
      <vt:lpstr>Dicionário de Variáveis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Alan Morato</cp:lastModifiedBy>
  <cp:revision>1</cp:revision>
  <dcterms:modified xsi:type="dcterms:W3CDTF">2023-03-31T18:14:05Z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2023-03-31T18:14:03Z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5c80ecf6-4c67-404b-bf8a-5bac3d66a304</vt:lpwstr>
  </property>
  <property fmtid="{D5CDD505-2E9C-101B-9397-08002B2CF9AE}" pid="7" name="MSIP_Label_defa4170-0d19-0005-0004-bc88714345d2_ActionId">
    <vt:lpwstr>a9a7dbbb-21ef-445d-a4f2-a8f8c90f6ff6</vt:lpwstr>
  </property>
  <property fmtid="{D5CDD505-2E9C-101B-9397-08002B2CF9AE}" pid="8" name="MSIP_Label_defa4170-0d19-0005-0004-bc88714345d2_ContentBits">
    <vt:lpwstr>0</vt:lpwstr>
  </property>
</Properties>
</file>