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4"/>
  </p:notesMasterIdLst>
  <p:sldIdLst>
    <p:sldId id="321" r:id="rId3"/>
    <p:sldId id="256" r:id="rId4"/>
    <p:sldId id="263" r:id="rId5"/>
    <p:sldId id="295" r:id="rId6"/>
    <p:sldId id="297" r:id="rId7"/>
    <p:sldId id="311" r:id="rId8"/>
    <p:sldId id="298" r:id="rId9"/>
    <p:sldId id="299" r:id="rId10"/>
    <p:sldId id="300" r:id="rId11"/>
    <p:sldId id="265" r:id="rId12"/>
    <p:sldId id="261" r:id="rId13"/>
    <p:sldId id="266" r:id="rId14"/>
    <p:sldId id="262" r:id="rId15"/>
    <p:sldId id="269" r:id="rId16"/>
    <p:sldId id="270" r:id="rId17"/>
    <p:sldId id="271" r:id="rId18"/>
    <p:sldId id="272" r:id="rId19"/>
    <p:sldId id="290" r:id="rId20"/>
    <p:sldId id="306" r:id="rId21"/>
    <p:sldId id="273" r:id="rId22"/>
    <p:sldId id="275" r:id="rId23"/>
    <p:sldId id="274" r:id="rId24"/>
    <p:sldId id="323" r:id="rId25"/>
    <p:sldId id="285" r:id="rId26"/>
    <p:sldId id="314" r:id="rId27"/>
    <p:sldId id="301" r:id="rId28"/>
    <p:sldId id="286" r:id="rId29"/>
    <p:sldId id="276" r:id="rId30"/>
    <p:sldId id="277" r:id="rId31"/>
    <p:sldId id="278" r:id="rId32"/>
    <p:sldId id="279" r:id="rId33"/>
    <p:sldId id="318" r:id="rId34"/>
    <p:sldId id="288" r:id="rId35"/>
    <p:sldId id="327" r:id="rId36"/>
    <p:sldId id="317" r:id="rId37"/>
    <p:sldId id="319" r:id="rId38"/>
    <p:sldId id="320" r:id="rId39"/>
    <p:sldId id="304" r:id="rId40"/>
    <p:sldId id="308" r:id="rId41"/>
    <p:sldId id="326" r:id="rId42"/>
    <p:sldId id="325" r:id="rId4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53E"/>
    <a:srgbClr val="009999"/>
    <a:srgbClr val="33CCCC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7" autoAdjust="0"/>
    <p:restoredTop sz="93492" autoAdjust="0"/>
  </p:normalViewPr>
  <p:slideViewPr>
    <p:cSldViewPr snapToGrid="0">
      <p:cViewPr>
        <p:scale>
          <a:sx n="66" d="100"/>
          <a:sy n="66" d="100"/>
        </p:scale>
        <p:origin x="2457" y="10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558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65D8-9403-4CEF-824E-4F442FEC6DEB}" type="datetimeFigureOut">
              <a:rPr lang="lv-LV" smtClean="0"/>
              <a:t>27.09.2017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75A67-ABE6-4C9E-91B1-23E9526DC19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9881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https://martinfowler.com/articles/serverless.html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5A67-ABE6-4C9E-91B1-23E9526DC191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0263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horrible naming. Of course there is a server, but  you just don’t manage that.</a:t>
            </a:r>
          </a:p>
          <a:p>
            <a:r>
              <a:rPr lang="en-US" dirty="0"/>
              <a:t>There is no magic – somebody else is managing the servers and you instantly get runtimes to host/run you code.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5A67-ABE6-4C9E-91B1-23E9526DC191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0310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5A67-ABE6-4C9E-91B1-23E9526DC191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6295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lv-LV" dirty="0"/>
              <a:t>Running server applications without managing infra</a:t>
            </a:r>
          </a:p>
          <a:p>
            <a:pPr marL="228600" indent="-228600">
              <a:buAutoNum type="arabicParenR"/>
            </a:pPr>
            <a:r>
              <a:rPr lang="lv-LV" dirty="0"/>
              <a:t>Has concrete restrictions</a:t>
            </a:r>
          </a:p>
          <a:p>
            <a:pPr marL="228600" indent="-228600">
              <a:buAutoNum type="arabicParenR"/>
            </a:pPr>
            <a:r>
              <a:rPr lang="en-US" dirty="0"/>
              <a:t>Deployments are different</a:t>
            </a:r>
          </a:p>
          <a:p>
            <a:pPr marL="228600" indent="-228600">
              <a:buAutoNum type="arabicParenR"/>
            </a:pPr>
            <a:r>
              <a:rPr lang="en-US" dirty="0"/>
              <a:t>H-scaling is done automatically</a:t>
            </a:r>
          </a:p>
          <a:p>
            <a:pPr marL="228600" indent="-228600">
              <a:buAutoNum type="arabicParenR"/>
            </a:pPr>
            <a:r>
              <a:rPr lang="en-US" dirty="0"/>
              <a:t>Triggered by events (binding)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5A67-ABE6-4C9E-91B1-23E9526DC191}" type="slidenum">
              <a:rPr lang="lv-LV" smtClean="0"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8942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- somebody takes care of your stuff</a:t>
            </a:r>
          </a:p>
          <a:p>
            <a:r>
              <a:rPr lang="en-US" dirty="0"/>
              <a:t>* - built used other services (commoditized)</a:t>
            </a:r>
          </a:p>
          <a:p>
            <a:r>
              <a:rPr lang="en-US" dirty="0"/>
              <a:t>* - Pay only for what you need</a:t>
            </a:r>
          </a:p>
          <a:p>
            <a:r>
              <a:rPr lang="en-US" dirty="0"/>
              <a:t>* - typical enterprise server utilizes only 5-15% of CPU / per year</a:t>
            </a:r>
          </a:p>
          <a:p>
            <a:r>
              <a:rPr lang="en-US" dirty="0"/>
              <a:t>* - 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5A67-ABE6-4C9E-91B1-23E9526DC191}" type="slidenum">
              <a:rPr lang="lv-LV" smtClean="0"/>
              <a:t>15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8935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5A67-ABE6-4C9E-91B1-23E9526DC191}" type="slidenum">
              <a:rPr lang="lv-LV" smtClean="0"/>
              <a:t>16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22727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 can share the code – there is a crazy thing called ”DLL”!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5A67-ABE6-4C9E-91B1-23E9526DC191}" type="slidenum">
              <a:rPr lang="lv-LV" smtClean="0"/>
              <a:t>25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252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https://functions-visualizer.azurewebsites.net/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5A67-ABE6-4C9E-91B1-23E9526DC191}" type="slidenum">
              <a:rPr lang="lv-LV" smtClean="0"/>
              <a:t>33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0267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10" y="2693989"/>
            <a:ext cx="11620581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FE6C89-7C25-4BC6-9E0F-B9C90B19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0DE5-CDD2-47B9-879F-2457E80DB9FD}" type="datetime1">
              <a:rPr lang="en-US" smtClean="0"/>
              <a:t>9/27/2017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E1394E-1BB4-4199-9E35-A0F20577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A95335-26A1-435D-9998-B29EDD7B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1321-D0EF-4E25-BD80-3440E1836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BFC321-FD66-4651-B1E9-4AEF39EA85C8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A494B-E8CB-4DC0-8280-F8152D71C876}" type="datetime1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8800E5-8714-4BAE-8ED2-C39F6E294139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05893-1D82-4A5B-A442-083595207290}" type="datetime1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tech_fellow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6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978454-6F0A-4FCC-8A95-824EB39889CF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AFDACB-382D-4042-B71A-905D5A7037E4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072DD-024D-4645-8DCD-F7B4B5B61A37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8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BE1262-67DD-457C-9C40-BED48F2BE767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8AC7-C8CA-43EE-98EB-4398C8CF241D}" type="datetime1">
              <a:rPr lang="en-US" smtClean="0"/>
              <a:t>9/27/2017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96151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B908-70DA-4DF4-A045-9D0EFC67B5EA}" type="datetime1">
              <a:rPr lang="en-US" smtClean="0"/>
              <a:t>9/27/2017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625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DCDCD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617B7-BBB6-4E84-A55C-3FDB44AC4DBD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4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95A-9465-4878-9D83-CE5721D802E6}" type="datetime1">
              <a:rPr lang="en-US" smtClean="0"/>
              <a:t>9/27/2017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3843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E20-2E8A-47E9-AA5E-4F7A05B18656}" type="datetime1">
              <a:rPr lang="en-US" smtClean="0"/>
              <a:t>9/27/2017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4558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E9F-6CA0-4C26-9EF3-2C19F31F1C3E}" type="datetime1">
              <a:rPr lang="en-US" smtClean="0"/>
              <a:t>9/27/2017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18831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4079-F82F-4286-A7B5-17DB11E07C78}" type="datetime1">
              <a:rPr lang="en-US" smtClean="0"/>
              <a:t>9/27/2017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6640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38E8-4B17-4209-82F6-65EE6A7AD4C7}" type="datetime1">
              <a:rPr lang="en-US" smtClean="0"/>
              <a:t>9/27/2017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24575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AE8A-1BC8-4532-BCFE-86349BD95B5D}" type="datetime1">
              <a:rPr lang="en-US" smtClean="0"/>
              <a:t>9/27/2017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33440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7D88-004D-44F4-9477-2EA577314393}" type="datetime1">
              <a:rPr lang="en-US" smtClean="0"/>
              <a:t>9/27/2017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63258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93AA-4098-4D2E-87F0-7C2E968E1081}" type="datetime1">
              <a:rPr lang="en-US" smtClean="0"/>
              <a:t>9/27/2017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33192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1C8F-8F93-4811-A3E8-1084E1C977C9}" type="datetime1">
              <a:rPr lang="en-US" smtClean="0"/>
              <a:t>9/27/2017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8314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2B39D-C9F2-4ED0-82AE-1570A5807746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tech_fellow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8604"/>
            <a:ext cx="10972800" cy="58579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2853B-D9BD-4D14-BEFA-02E32F9C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1939-EC29-48E3-8F53-2B88444B7CD1}" type="datetime1">
              <a:rPr lang="en-US" smtClean="0"/>
              <a:t>9/27/2017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19EF78-C40E-4068-839C-C770C5A9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@tech_fellow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34376B-C0C3-4C3D-AF03-6558D031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1321-D0EF-4E25-BD80-3440E1836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co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8604"/>
            <a:ext cx="10972800" cy="5857916"/>
          </a:xfrm>
        </p:spPr>
        <p:txBody>
          <a:bodyPr anchor="ctr"/>
          <a:lstStyle>
            <a:lvl1pPr marL="0" indent="0" algn="ctr">
              <a:buNone/>
              <a:defRPr b="0" i="0"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 marL="457200" indent="0" algn="ctr">
              <a:buNone/>
              <a:defRPr b="0" i="0">
                <a:latin typeface="Fira Code" panose="020B0509050000020004" pitchFamily="49" charset="0"/>
                <a:ea typeface="Fira Code" panose="020B0509050000020004" pitchFamily="49" charset="0"/>
              </a:defRPr>
            </a:lvl2pPr>
            <a:lvl3pPr marL="914400" indent="0" algn="ctr">
              <a:buNone/>
              <a:defRPr b="0" i="0">
                <a:latin typeface="Fira Code" panose="020B0509050000020004" pitchFamily="49" charset="0"/>
                <a:ea typeface="Fira Code" panose="020B0509050000020004" pitchFamily="49" charset="0"/>
              </a:defRPr>
            </a:lvl3pPr>
            <a:lvl4pPr marL="1371600" indent="0" algn="ctr">
              <a:buNone/>
              <a:defRPr b="0" i="0">
                <a:latin typeface="Fira Code" panose="020B0509050000020004" pitchFamily="49" charset="0"/>
                <a:ea typeface="Fira Code" panose="020B0509050000020004" pitchFamily="49" charset="0"/>
              </a:defRPr>
            </a:lvl4pPr>
            <a:lvl5pPr marL="1828800" indent="0" algn="ctr">
              <a:buNone/>
              <a:defRPr b="0" i="0">
                <a:latin typeface="Fira Code" panose="020B0509050000020004" pitchFamily="49" charset="0"/>
                <a:ea typeface="Fira Code" panose="020B05090500000200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4D66-7D48-4AB8-90D6-C9217197F9F3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tech_fellow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60" y="142852"/>
            <a:ext cx="4476781" cy="6572296"/>
          </a:xfrm>
          <a:prstGeom prst="roundRect">
            <a:avLst>
              <a:gd name="adj" fmla="val 3367"/>
            </a:avLst>
          </a:prstGeom>
          <a:solidFill>
            <a:srgbClr val="3A4351"/>
          </a:solidFill>
          <a:ln w="19050">
            <a:solidFill>
              <a:srgbClr val="68717C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90459" y="142876"/>
            <a:ext cx="7143800" cy="6572272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19050">
            <a:noFill/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60127CB-B74F-4943-A763-DF1BC10B5FAF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2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90459" y="142876"/>
            <a:ext cx="11811083" cy="6572272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19050">
            <a:noFill/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36F0003-9017-48FA-9973-E337D03273C4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th Pictur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59" y="3857628"/>
            <a:ext cx="11811083" cy="2857520"/>
          </a:xfrm>
          <a:prstGeom prst="roundRect">
            <a:avLst>
              <a:gd name="adj" fmla="val 2900"/>
            </a:avLst>
          </a:prstGeom>
          <a:solidFill>
            <a:srgbClr val="3A4351"/>
          </a:solidFill>
          <a:ln w="19050">
            <a:solidFill>
              <a:srgbClr val="68717C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90459" y="142852"/>
            <a:ext cx="11811083" cy="3571900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19050">
            <a:noFill/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CE56EB3-FF99-44B4-9F5D-08999DE208A5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6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D1A54F-4005-48CD-8909-4CA5EED5EADD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81321-D0EF-4E25-BD80-3440E18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3C4655"/>
            </a:gs>
            <a:gs pos="100000">
              <a:srgbClr val="74879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fld id="{0135DC0D-DDB1-4813-8B96-C238CBB7B5D7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tech_fellow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fld id="{7A081321-D0EF-4E25-BD80-3440E1836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  <a:latin typeface="Trebuchet MS" panose="020B0603020202020204" pitchFamily="34" charset="0"/>
          <a:ea typeface="+mj-ea"/>
          <a:cs typeface="Segoe UI Light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Trebuchet MS" panose="020B0603020202020204" pitchFamily="34" charset="0"/>
          <a:ea typeface="+mn-ea"/>
          <a:cs typeface="Segoe UI Light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latin typeface="Trebuchet MS" panose="020B0603020202020204" pitchFamily="34" charset="0"/>
          <a:ea typeface="+mn-ea"/>
          <a:cs typeface="Segoe UI Light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latin typeface="Trebuchet MS" panose="020B0603020202020204" pitchFamily="34" charset="0"/>
          <a:ea typeface="+mn-ea"/>
          <a:cs typeface="Segoe UI Light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Trebuchet MS" panose="020B0603020202020204" pitchFamily="34" charset="0"/>
          <a:ea typeface="+mn-ea"/>
          <a:cs typeface="Segoe UI Light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Trebuchet MS" panose="020B0603020202020204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8FA1-6D03-4EA3-BCA2-96C3AF865000}" type="datetime1">
              <a:rPr lang="en-US" smtClean="0"/>
              <a:t>9/27/2017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v-LV"/>
              <a:t>@tech_fellow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3805-F5FE-4176-B893-AE86BB3A63B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4809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61298B-CEB6-427B-B505-60398A1B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9713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BC573-4966-47A3-AA9D-A1BE2AB8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Server</a:t>
            </a:r>
            <a:r>
              <a:rPr lang="lv-LV" u="sng" dirty="0"/>
              <a:t>less</a:t>
            </a:r>
            <a:r>
              <a:rPr lang="lv-LV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EF171-A630-4F94-9649-826FA2DA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9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4A415A-2D10-47CD-9AC6-9DB4471D4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/>
              <a:t>Azure Functions is a serverless compute service that enables you to run code on-demand without having to explicitly provision or manage infrastructure.</a:t>
            </a:r>
          </a:p>
          <a:p>
            <a:r>
              <a:rPr lang="lv-LV"/>
              <a:t>Use Azure Functions to run a script or piece of code in response to a variety of events.</a:t>
            </a:r>
            <a:endParaRPr lang="lv-LV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7A890A-8C27-4693-A803-277034DE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4A415A-2D10-47CD-9AC6-9DB4471D4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solidFill>
                  <a:schemeClr val="bg1">
                    <a:lumMod val="50000"/>
                  </a:schemeClr>
                </a:solidFill>
              </a:rPr>
              <a:t>Azure Functions is a serverless compute service that enables you to </a:t>
            </a:r>
            <a:r>
              <a:rPr lang="lv-LV" u="sng" dirty="0"/>
              <a:t>run</a:t>
            </a:r>
            <a:r>
              <a:rPr lang="lv-LV" dirty="0">
                <a:solidFill>
                  <a:schemeClr val="bg1">
                    <a:lumMod val="50000"/>
                  </a:schemeClr>
                </a:solidFill>
              </a:rPr>
              <a:t> code </a:t>
            </a:r>
            <a:r>
              <a:rPr lang="lv-LV" u="sng" dirty="0"/>
              <a:t>on-demand</a:t>
            </a:r>
            <a:r>
              <a:rPr lang="lv-LV" dirty="0"/>
              <a:t> </a:t>
            </a:r>
            <a:r>
              <a:rPr lang="lv-LV" dirty="0">
                <a:solidFill>
                  <a:schemeClr val="bg1">
                    <a:lumMod val="50000"/>
                  </a:schemeClr>
                </a:solidFill>
              </a:rPr>
              <a:t>without having to </a:t>
            </a:r>
            <a:r>
              <a:rPr lang="lv-LV" u="sng" dirty="0"/>
              <a:t>explicitly provision</a:t>
            </a:r>
            <a:r>
              <a:rPr lang="lv-LV" dirty="0"/>
              <a:t> </a:t>
            </a:r>
            <a:r>
              <a:rPr lang="lv-LV" dirty="0">
                <a:solidFill>
                  <a:schemeClr val="bg1">
                    <a:lumMod val="50000"/>
                  </a:schemeClr>
                </a:solidFill>
              </a:rPr>
              <a:t>or manage infrastructure.</a:t>
            </a:r>
          </a:p>
          <a:p>
            <a:r>
              <a:rPr lang="lv-LV" dirty="0">
                <a:solidFill>
                  <a:schemeClr val="bg1">
                    <a:lumMod val="50000"/>
                  </a:schemeClr>
                </a:solidFill>
              </a:rPr>
              <a:t>Use Azure Functions to run a </a:t>
            </a:r>
            <a:r>
              <a:rPr lang="lv-LV" u="sng" dirty="0"/>
              <a:t>script</a:t>
            </a:r>
            <a:r>
              <a:rPr lang="lv-LV" dirty="0"/>
              <a:t> </a:t>
            </a:r>
            <a:r>
              <a:rPr lang="lv-LV" dirty="0">
                <a:solidFill>
                  <a:schemeClr val="bg1">
                    <a:lumMod val="50000"/>
                  </a:schemeClr>
                </a:solidFill>
              </a:rPr>
              <a:t>or piece of </a:t>
            </a:r>
            <a:r>
              <a:rPr lang="lv-LV" u="sng" dirty="0"/>
              <a:t>code</a:t>
            </a:r>
            <a:r>
              <a:rPr lang="lv-LV" dirty="0"/>
              <a:t> </a:t>
            </a:r>
            <a:r>
              <a:rPr lang="lv-LV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lv-LV" u="sng" dirty="0"/>
              <a:t>response</a:t>
            </a:r>
            <a:r>
              <a:rPr lang="lv-LV" dirty="0">
                <a:solidFill>
                  <a:schemeClr val="bg1">
                    <a:lumMod val="50000"/>
                  </a:schemeClr>
                </a:solidFill>
              </a:rPr>
              <a:t> to a variety of </a:t>
            </a:r>
            <a:r>
              <a:rPr lang="lv-LV" u="sng" dirty="0"/>
              <a:t>events</a:t>
            </a:r>
            <a:r>
              <a:rPr lang="lv-LV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963B1-07BC-48E0-9EB3-2F53859C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1631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FBB0-813F-4455-B6AB-74F9454D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the server</a:t>
            </a:r>
          </a:p>
          <a:p>
            <a:r>
              <a:rPr lang="en-US" dirty="0"/>
              <a:t>Event-driven / instant scale</a:t>
            </a:r>
          </a:p>
          <a:p>
            <a:r>
              <a:rPr lang="en-US" dirty="0"/>
              <a:t>Micro-billing</a:t>
            </a:r>
            <a:endParaRPr lang="lv-LV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7E946-69F3-4F9D-A37E-0B88F2F9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C370B6-EBB8-43D3-9025-E30845190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lv-LV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788CA-95AF-45FA-BFDD-04D7018A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7F48E-B454-4997-AA77-4724D982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Costs</a:t>
            </a:r>
          </a:p>
          <a:p>
            <a:r>
              <a:rPr lang="en-US" dirty="0"/>
              <a:t>Reduced Operational Costs</a:t>
            </a:r>
          </a:p>
          <a:p>
            <a:r>
              <a:rPr lang="en-US" dirty="0"/>
              <a:t>Easier Management</a:t>
            </a:r>
          </a:p>
          <a:p>
            <a:r>
              <a:rPr lang="en-US" dirty="0"/>
              <a:t>Green’-</a:t>
            </a:r>
            <a:r>
              <a:rPr lang="en-US" dirty="0" err="1"/>
              <a:t>er</a:t>
            </a:r>
            <a:r>
              <a:rPr lang="en-US" dirty="0"/>
              <a:t>’ Computing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A1A6-C781-4E71-9EAD-19DAA71D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121E5A-B3B7-48DE-9E11-2BB403088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lv-LV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285DF-0276-4735-8D3B-4B2FC7CD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4977BE-A759-439E-9B72-349551D0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Lock-in</a:t>
            </a:r>
          </a:p>
          <a:p>
            <a:r>
              <a:rPr lang="en-US" dirty="0"/>
              <a:t>Multitenancy</a:t>
            </a:r>
          </a:p>
          <a:p>
            <a:r>
              <a:rPr lang="en-US" dirty="0"/>
              <a:t>No In-server State</a:t>
            </a:r>
          </a:p>
          <a:p>
            <a:r>
              <a:rPr lang="en-US" dirty="0"/>
              <a:t>Startup Latency</a:t>
            </a:r>
          </a:p>
          <a:p>
            <a:r>
              <a:rPr lang="en-US" dirty="0"/>
              <a:t>Execution Duration</a:t>
            </a:r>
          </a:p>
          <a:p>
            <a:r>
              <a:rPr lang="en-US" dirty="0"/>
              <a:t>API Endpoint Versioning</a:t>
            </a:r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32756-AA1F-4029-A5F6-4CB11409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D58C0-FDE5-486D-929F-9D007A0B8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Serverless</a:t>
            </a:r>
            <a:r>
              <a:rPr lang="en-US" dirty="0"/>
              <a:t> Components</a:t>
            </a:r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D8B79-F5F2-42A4-9108-1E9DA676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7841-48C5-4E35-A1C4-7FD5A422C26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3D60E-5576-45EC-83A3-2A4B4819E1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D3D926-1B1C-460F-A9F6-6025A6DCAE52}"/>
              </a:ext>
            </a:extLst>
          </p:cNvPr>
          <p:cNvGrpSpPr/>
          <p:nvPr/>
        </p:nvGrpSpPr>
        <p:grpSpPr>
          <a:xfrm>
            <a:off x="8559585" y="2114574"/>
            <a:ext cx="2669064" cy="2909617"/>
            <a:chOff x="1103868" y="2114574"/>
            <a:chExt cx="2669064" cy="29096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B3A7DF-7310-4CD4-BCCF-347400A73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3067" y="2114574"/>
              <a:ext cx="1930666" cy="18287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0587F-4192-4FA9-A6DF-53FC4E32673E}"/>
                </a:ext>
              </a:extLst>
            </p:cNvPr>
            <p:cNvSpPr txBox="1"/>
            <p:nvPr/>
          </p:nvSpPr>
          <p:spPr>
            <a:xfrm>
              <a:off x="1103868" y="4562526"/>
              <a:ext cx="2669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Serverless</a:t>
              </a:r>
              <a:r>
                <a:rPr lang="en-US" sz="2400" dirty="0"/>
                <a:t> Compute</a:t>
              </a:r>
              <a:endParaRPr lang="lv-LV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3EE16-8AB8-47FD-9C1C-AD6BE6C24D80}"/>
                </a:ext>
              </a:extLst>
            </p:cNvPr>
            <p:cNvSpPr txBox="1"/>
            <p:nvPr/>
          </p:nvSpPr>
          <p:spPr>
            <a:xfrm>
              <a:off x="1522123" y="4069133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Functions</a:t>
              </a:r>
              <a:endParaRPr lang="lv-LV" sz="32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75DF49-61BE-46E0-B800-9572DB92998F}"/>
              </a:ext>
            </a:extLst>
          </p:cNvPr>
          <p:cNvGrpSpPr/>
          <p:nvPr/>
        </p:nvGrpSpPr>
        <p:grpSpPr>
          <a:xfrm>
            <a:off x="4756885" y="2173521"/>
            <a:ext cx="2736775" cy="2850670"/>
            <a:chOff x="4756885" y="2173521"/>
            <a:chExt cx="2736775" cy="28506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E2A3B0-714F-439A-BBE0-10A43B00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2173521"/>
              <a:ext cx="2133600" cy="17108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7AC49-FCED-4F36-B081-5A804416CB97}"/>
                </a:ext>
              </a:extLst>
            </p:cNvPr>
            <p:cNvSpPr txBox="1"/>
            <p:nvPr/>
          </p:nvSpPr>
          <p:spPr>
            <a:xfrm>
              <a:off x="4756885" y="4562526"/>
              <a:ext cx="273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Serverless</a:t>
              </a:r>
              <a:r>
                <a:rPr lang="en-US" sz="2400" dirty="0"/>
                <a:t> Workflow</a:t>
              </a:r>
              <a:endParaRPr lang="lv-LV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99255-68FD-4913-892F-7A20E4F31B68}"/>
                </a:ext>
              </a:extLst>
            </p:cNvPr>
            <p:cNvSpPr txBox="1"/>
            <p:nvPr/>
          </p:nvSpPr>
          <p:spPr>
            <a:xfrm>
              <a:off x="5175140" y="4069133"/>
              <a:ext cx="1987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Logic Apps</a:t>
              </a:r>
              <a:endParaRPr lang="lv-LV" sz="3200" b="1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76D3ED-1EA5-4DA4-B524-808E4DB113C2}"/>
              </a:ext>
            </a:extLst>
          </p:cNvPr>
          <p:cNvGrpSpPr/>
          <p:nvPr/>
        </p:nvGrpSpPr>
        <p:grpSpPr>
          <a:xfrm>
            <a:off x="1441305" y="2203121"/>
            <a:ext cx="2337050" cy="2821070"/>
            <a:chOff x="8851751" y="2203121"/>
            <a:chExt cx="2337050" cy="282107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3B6236-5E7F-4899-946A-32F3A8F2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1571" y="2203121"/>
              <a:ext cx="1677410" cy="16516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4C972F-BAEF-4C29-8F86-DC827283E2A0}"/>
                </a:ext>
              </a:extLst>
            </p:cNvPr>
            <p:cNvSpPr txBox="1"/>
            <p:nvPr/>
          </p:nvSpPr>
          <p:spPr>
            <a:xfrm>
              <a:off x="8851751" y="4562526"/>
              <a:ext cx="2337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Serverless</a:t>
              </a:r>
              <a:r>
                <a:rPr lang="en-US" sz="2400" dirty="0"/>
                <a:t> Events</a:t>
              </a:r>
              <a:endParaRPr lang="lv-LV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D21333-F7D6-4799-807B-D648E9427B71}"/>
                </a:ext>
              </a:extLst>
            </p:cNvPr>
            <p:cNvSpPr txBox="1"/>
            <p:nvPr/>
          </p:nvSpPr>
          <p:spPr>
            <a:xfrm>
              <a:off x="9031865" y="4069133"/>
              <a:ext cx="1950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Event Grid</a:t>
              </a:r>
              <a:endParaRPr lang="lv-LV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79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260F-FCED-4F15-B405-4BC35842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EPiServerless</a:t>
            </a:r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E677-20D8-4EBE-B0F6-8974A23D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28ABE-26D1-4324-BA04-D71114383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0FEF5-4DD3-4B27-99A3-2FF27F85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8F0DA-2997-4306-AF2A-78ABD8F3EF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D1299-44B1-49F6-973B-9A3544A126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  <p:pic>
        <p:nvPicPr>
          <p:cNvPr id="2050" name="Picture 2" descr="https://cmatskas.com/content/images/2017/01/functions.jpg">
            <a:extLst>
              <a:ext uri="{FF2B5EF4-FFF2-40B4-BE49-F238E27FC236}">
                <a16:creationId xmlns:a16="http://schemas.microsoft.com/office/drawing/2014/main" id="{DE375572-307D-44A9-B57D-77A1A6F3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176463"/>
            <a:ext cx="70294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0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F8730-3AEB-4B13-8C4E-5B2F211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 Portal (sandbox)</a:t>
            </a:r>
          </a:p>
          <a:p>
            <a:r>
              <a:rPr lang="en-US" dirty="0"/>
              <a:t>C#, F#, node.js, Python, PHP, Batch and more</a:t>
            </a:r>
          </a:p>
          <a:p>
            <a:r>
              <a:rPr lang="en-US" dirty="0"/>
              <a:t>Schedule event driven tasks</a:t>
            </a:r>
          </a:p>
          <a:p>
            <a:r>
              <a:rPr lang="en-US" dirty="0"/>
              <a:t>Expose as HTTP API endpoints</a:t>
            </a:r>
          </a:p>
          <a:p>
            <a:r>
              <a:rPr lang="en-US" dirty="0"/>
              <a:t>Auto-scaling (</a:t>
            </a:r>
            <a:r>
              <a:rPr lang="en-US" dirty="0" err="1"/>
              <a:t>Horiz</a:t>
            </a:r>
            <a:r>
              <a:rPr lang="en-US" dirty="0"/>
              <a:t>.)</a:t>
            </a:r>
          </a:p>
          <a:p>
            <a:r>
              <a:rPr lang="en-US" dirty="0"/>
              <a:t>Integrate with Logic Apps</a:t>
            </a:r>
            <a:endParaRPr lang="lv-LV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A246E-D8F9-48DB-991F-6631F40D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</p:spTree>
    <p:extLst>
      <p:ext uri="{BB962C8B-B14F-4D97-AF65-F5344CB8AC3E}">
        <p14:creationId xmlns:p14="http://schemas.microsoft.com/office/powerpoint/2010/main" val="83587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8F3A52-B2F6-42C3-AA1A-3BFE523DAC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C5D64-D4BA-4335-82F1-66FF3EB4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51" y="1638312"/>
            <a:ext cx="789909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25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76BFB-1450-4DBC-842B-1D6CAF791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*Real* Site</a:t>
            </a:r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FCB63-757D-4EE0-B96F-92FDAC8E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1FFF8D-CC47-43D6-A11C-EB6CD7602A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9FCC-B76B-4DA5-A98B-6DDAA5CAAA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650358-AC8E-483D-8627-22269B7B93DD}"/>
              </a:ext>
            </a:extLst>
          </p:cNvPr>
          <p:cNvGrpSpPr/>
          <p:nvPr/>
        </p:nvGrpSpPr>
        <p:grpSpPr>
          <a:xfrm>
            <a:off x="423898" y="792283"/>
            <a:ext cx="11344204" cy="5273458"/>
            <a:chOff x="-713402" y="-694830"/>
            <a:chExt cx="20135039" cy="8571543"/>
          </a:xfrm>
        </p:grpSpPr>
        <p:pic>
          <p:nvPicPr>
            <p:cNvPr id="5" name="Picture 13" descr="C:\Users\valdis\AppData\Local\Packages\Microsoft.Office.OneNote_8wekyb3d8bbwe\TempState\msohtmlclip\clip_image001.png">
              <a:extLst>
                <a:ext uri="{FF2B5EF4-FFF2-40B4-BE49-F238E27FC236}">
                  <a16:creationId xmlns:a16="http://schemas.microsoft.com/office/drawing/2014/main" id="{13B311DE-C08A-4E07-9985-D9EC96871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3402" y="-694830"/>
              <a:ext cx="11582400" cy="77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4" descr="C:\Users\valdis\AppData\Local\Packages\Microsoft.Office.OneNote_8wekyb3d8bbwe\TempState\msohtmlclip\clip_image002.png">
              <a:extLst>
                <a:ext uri="{FF2B5EF4-FFF2-40B4-BE49-F238E27FC236}">
                  <a16:creationId xmlns:a16="http://schemas.microsoft.com/office/drawing/2014/main" id="{59FAD394-10DD-4BBB-82AC-404E6A6D1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1162" y="-139276"/>
              <a:ext cx="5029200" cy="531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 descr="C:\Users\valdis\AppData\Local\Packages\Microsoft.Office.OneNote_8wekyb3d8bbwe\TempState\msohtmlclip\clip_image003.png">
              <a:extLst>
                <a:ext uri="{FF2B5EF4-FFF2-40B4-BE49-F238E27FC236}">
                  <a16:creationId xmlns:a16="http://schemas.microsoft.com/office/drawing/2014/main" id="{3DAFCEA8-307C-481B-96C3-37ADF7352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037" y="1409238"/>
              <a:ext cx="289560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C:\Users\valdis\AppData\Local\Packages\Microsoft.Office.OneNote_8wekyb3d8bbwe\TempState\msohtmlclip\clip_image004.png">
              <a:extLst>
                <a:ext uri="{FF2B5EF4-FFF2-40B4-BE49-F238E27FC236}">
                  <a16:creationId xmlns:a16="http://schemas.microsoft.com/office/drawing/2014/main" id="{31405ABF-E94A-4489-9C7F-0C597523F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464" y="5000163"/>
              <a:ext cx="46291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7" descr="C:\Users\valdis\AppData\Local\Packages\Microsoft.Office.OneNote_8wekyb3d8bbwe\TempState\msohtmlclip\clip_image005.png">
              <a:extLst>
                <a:ext uri="{FF2B5EF4-FFF2-40B4-BE49-F238E27FC236}">
                  <a16:creationId xmlns:a16="http://schemas.microsoft.com/office/drawing/2014/main" id="{701E8CC0-2114-4A5E-B909-3D6C793C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4094" y="6724188"/>
              <a:ext cx="24765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8" descr="C:\Users\valdis\AppData\Local\Packages\Microsoft.Office.OneNote_8wekyb3d8bbwe\TempState\msohtmlclip\clip_image006.png">
              <a:extLst>
                <a:ext uri="{FF2B5EF4-FFF2-40B4-BE49-F238E27FC236}">
                  <a16:creationId xmlns:a16="http://schemas.microsoft.com/office/drawing/2014/main" id="{5587A3F3-2C34-4C34-B9C4-A6BA2F6D0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438" y="6990888"/>
              <a:ext cx="1905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657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76BFB-1450-4DBC-842B-1D6CAF791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Going Clouds</a:t>
            </a:r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FCB63-757D-4EE0-B96F-92FDAC8E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B6CAA0-7051-450E-936D-2F7B5670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Publish</a:t>
            </a:r>
          </a:p>
          <a:p>
            <a:r>
              <a:rPr lang="en-US" dirty="0"/>
              <a:t>CLI</a:t>
            </a:r>
          </a:p>
          <a:p>
            <a:r>
              <a:rPr lang="en-US" dirty="0"/>
              <a:t>via CI Tools</a:t>
            </a:r>
            <a:endParaRPr lang="lv-LV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C2CA-AC4B-4F15-9BCD-1E9D079C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</p:spTree>
    <p:extLst>
      <p:ext uri="{BB962C8B-B14F-4D97-AF65-F5344CB8AC3E}">
        <p14:creationId xmlns:p14="http://schemas.microsoft.com/office/powerpoint/2010/main" val="4362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6C007-737C-4BB4-A67C-9720BB92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 Billing</a:t>
            </a:r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732F2-74DE-4605-8D13-01B51CC8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693C7F-1A3A-4A2B-984A-620EACE4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Consumption Plan</a:t>
            </a:r>
          </a:p>
          <a:p>
            <a:r>
              <a:rPr lang="en-US" dirty="0"/>
              <a:t>App Service Plan</a:t>
            </a:r>
            <a:endParaRPr lang="lv-LV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0E208-0192-4278-ADC1-0672BBC8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</p:spTree>
    <p:extLst>
      <p:ext uri="{BB962C8B-B14F-4D97-AF65-F5344CB8AC3E}">
        <p14:creationId xmlns:p14="http://schemas.microsoft.com/office/powerpoint/2010/main" val="11224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4"/>
          <p:cNvSpPr txBox="1">
            <a:spLocks/>
          </p:cNvSpPr>
          <p:nvPr/>
        </p:nvSpPr>
        <p:spPr bwMode="auto">
          <a:xfrm>
            <a:off x="590550" y="2545482"/>
            <a:ext cx="10506075" cy="1752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 baseline="0">
                <a:solidFill>
                  <a:srgbClr val="DCDCDC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err="1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wałdis</a:t>
            </a:r>
            <a:r>
              <a:rPr lang="en-US" sz="4000" dirty="0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 err="1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iljuczonok</a:t>
            </a:r>
            <a:r>
              <a:rPr lang="en-US" sz="4000" dirty="0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 (aka </a:t>
            </a:r>
            <a:r>
              <a:rPr lang="en-US" sz="4000" i="1" dirty="0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technical fellow</a:t>
            </a:r>
            <a:r>
              <a:rPr lang="en-US" sz="4000" dirty="0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7291" y="3981095"/>
            <a:ext cx="8034289" cy="20454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spcBef>
                <a:spcPct val="20000"/>
              </a:spcBef>
              <a:buFont typeface="Arial" pitchFamily="34" charset="0"/>
              <a:buNone/>
              <a:defRPr sz="4000" baseline="0">
                <a:solidFill>
                  <a:srgbClr val="DCDCDC"/>
                </a:solidFill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Trebuchet MS" pitchFamily="34" charset="0"/>
                <a:cs typeface="+mn-cs"/>
              </a:defRPr>
            </a:lvl1pPr>
            <a:lvl2pPr indent="0" algn="ctr" eaLnBrk="1" hangingPunct="1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+mn-cs"/>
              </a:defRPr>
            </a:lvl2pPr>
            <a:lvl3pPr indent="0" algn="ctr" eaLnBrk="1" hangingPunct="1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+mn-cs"/>
              </a:defRPr>
            </a:lvl3pPr>
            <a:lvl4pPr indent="0" algn="ctr" eaLnBrk="1" hangingPunct="1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+mn-cs"/>
              </a:defRPr>
            </a:lvl4pPr>
            <a:lvl5pPr indent="0" algn="ctr" eaLnBrk="1" hangingPunct="1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+mn-cs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tech guy at </a:t>
            </a:r>
            <a:r>
              <a:rPr lang="en-US" sz="2000" u="sng" dirty="0">
                <a:solidFill>
                  <a:schemeClr val="bg1">
                    <a:lumMod val="95000"/>
                  </a:schemeClr>
                </a:solidFill>
              </a:rPr>
              <a:t>getadigital.com</a:t>
            </a:r>
            <a:endParaRPr lang="lv-LV" sz="2000" u="sn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(Microsoft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.Net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+ EPiServer) ◦ MVP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tech_fellow</a:t>
            </a:r>
            <a:endParaRPr lang="lv-LV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85" y="5608503"/>
            <a:ext cx="1102880" cy="1102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s://pbs.twimg.com/profile_images/466941106119118848/BUkJ42Tb.jpe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745" y="5608503"/>
            <a:ext cx="1104780" cy="1104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endersuxblog.files.wordpress.com/2013/02/mvp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5" y="5608503"/>
            <a:ext cx="1102880" cy="1102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70A04-4467-441B-ADA4-E7228D9E8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7" y="4152247"/>
            <a:ext cx="1317447" cy="1397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8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6BCA7-EA51-48DF-B13C-D3E2B1233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Best Practices</a:t>
            </a:r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5ECC6-71D8-4377-BAAF-16CC1B59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0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9271D-861F-488D-8E2B-4A1927DF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thing (* not necessarily simple)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Finish as soon as possible</a:t>
            </a:r>
            <a:endParaRPr lang="lv-LV" dirty="0"/>
          </a:p>
          <a:p>
            <a:r>
              <a:rPr lang="lv-LV" dirty="0"/>
              <a:t>Persistant storage across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7F51F-2824-45F0-A442-280409B8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</p:spTree>
    <p:extLst>
      <p:ext uri="{BB962C8B-B14F-4D97-AF65-F5344CB8AC3E}">
        <p14:creationId xmlns:p14="http://schemas.microsoft.com/office/powerpoint/2010/main" val="19355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1FFF8D-CC47-43D6-A11C-EB6CD7602A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9FCC-B76B-4DA5-A98B-6DDAA5CAAA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650358-AC8E-483D-8627-22269B7B93DD}"/>
              </a:ext>
            </a:extLst>
          </p:cNvPr>
          <p:cNvGrpSpPr/>
          <p:nvPr/>
        </p:nvGrpSpPr>
        <p:grpSpPr>
          <a:xfrm>
            <a:off x="423898" y="792283"/>
            <a:ext cx="11344204" cy="5273458"/>
            <a:chOff x="-713402" y="-694830"/>
            <a:chExt cx="20135039" cy="8571543"/>
          </a:xfrm>
        </p:grpSpPr>
        <p:pic>
          <p:nvPicPr>
            <p:cNvPr id="5" name="Picture 13" descr="C:\Users\valdis\AppData\Local\Packages\Microsoft.Office.OneNote_8wekyb3d8bbwe\TempState\msohtmlclip\clip_image001.png">
              <a:extLst>
                <a:ext uri="{FF2B5EF4-FFF2-40B4-BE49-F238E27FC236}">
                  <a16:creationId xmlns:a16="http://schemas.microsoft.com/office/drawing/2014/main" id="{13B311DE-C08A-4E07-9985-D9EC96871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3402" y="-694830"/>
              <a:ext cx="11582400" cy="77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4" descr="C:\Users\valdis\AppData\Local\Packages\Microsoft.Office.OneNote_8wekyb3d8bbwe\TempState\msohtmlclip\clip_image002.png">
              <a:extLst>
                <a:ext uri="{FF2B5EF4-FFF2-40B4-BE49-F238E27FC236}">
                  <a16:creationId xmlns:a16="http://schemas.microsoft.com/office/drawing/2014/main" id="{59FAD394-10DD-4BBB-82AC-404E6A6D1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1162" y="-139276"/>
              <a:ext cx="5029200" cy="531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 descr="C:\Users\valdis\AppData\Local\Packages\Microsoft.Office.OneNote_8wekyb3d8bbwe\TempState\msohtmlclip\clip_image003.png">
              <a:extLst>
                <a:ext uri="{FF2B5EF4-FFF2-40B4-BE49-F238E27FC236}">
                  <a16:creationId xmlns:a16="http://schemas.microsoft.com/office/drawing/2014/main" id="{3DAFCEA8-307C-481B-96C3-37ADF7352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037" y="1409238"/>
              <a:ext cx="289560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C:\Users\valdis\AppData\Local\Packages\Microsoft.Office.OneNote_8wekyb3d8bbwe\TempState\msohtmlclip\clip_image004.png">
              <a:extLst>
                <a:ext uri="{FF2B5EF4-FFF2-40B4-BE49-F238E27FC236}">
                  <a16:creationId xmlns:a16="http://schemas.microsoft.com/office/drawing/2014/main" id="{31405ABF-E94A-4489-9C7F-0C597523F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464" y="5000163"/>
              <a:ext cx="46291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7" descr="C:\Users\valdis\AppData\Local\Packages\Microsoft.Office.OneNote_8wekyb3d8bbwe\TempState\msohtmlclip\clip_image005.png">
              <a:extLst>
                <a:ext uri="{FF2B5EF4-FFF2-40B4-BE49-F238E27FC236}">
                  <a16:creationId xmlns:a16="http://schemas.microsoft.com/office/drawing/2014/main" id="{701E8CC0-2114-4A5E-B909-3D6C793C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4094" y="6724188"/>
              <a:ext cx="24765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8" descr="C:\Users\valdis\AppData\Local\Packages\Microsoft.Office.OneNote_8wekyb3d8bbwe\TempState\msohtmlclip\clip_image006.png">
              <a:extLst>
                <a:ext uri="{FF2B5EF4-FFF2-40B4-BE49-F238E27FC236}">
                  <a16:creationId xmlns:a16="http://schemas.microsoft.com/office/drawing/2014/main" id="{5587A3F3-2C34-4C34-B9C4-A6BA2F6D0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438" y="6990888"/>
              <a:ext cx="1905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080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844A4-40CE-4D1E-9A32-EA1E590DE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Functions Visualizer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28DB2-9DC6-4CD2-A6D8-1856EFDA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1FFF8D-CC47-43D6-A11C-EB6CD7602A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9FCC-B76B-4DA5-A98B-6DDAA5CAAA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650358-AC8E-483D-8627-22269B7B93DD}"/>
              </a:ext>
            </a:extLst>
          </p:cNvPr>
          <p:cNvGrpSpPr/>
          <p:nvPr/>
        </p:nvGrpSpPr>
        <p:grpSpPr>
          <a:xfrm>
            <a:off x="423898" y="792283"/>
            <a:ext cx="11344204" cy="5273458"/>
            <a:chOff x="-713402" y="-694830"/>
            <a:chExt cx="20135039" cy="8571543"/>
          </a:xfrm>
        </p:grpSpPr>
        <p:pic>
          <p:nvPicPr>
            <p:cNvPr id="5" name="Picture 13" descr="C:\Users\valdis\AppData\Local\Packages\Microsoft.Office.OneNote_8wekyb3d8bbwe\TempState\msohtmlclip\clip_image001.png">
              <a:extLst>
                <a:ext uri="{FF2B5EF4-FFF2-40B4-BE49-F238E27FC236}">
                  <a16:creationId xmlns:a16="http://schemas.microsoft.com/office/drawing/2014/main" id="{13B311DE-C08A-4E07-9985-D9EC96871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3402" y="-694830"/>
              <a:ext cx="11582400" cy="77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4" descr="C:\Users\valdis\AppData\Local\Packages\Microsoft.Office.OneNote_8wekyb3d8bbwe\TempState\msohtmlclip\clip_image002.png">
              <a:extLst>
                <a:ext uri="{FF2B5EF4-FFF2-40B4-BE49-F238E27FC236}">
                  <a16:creationId xmlns:a16="http://schemas.microsoft.com/office/drawing/2014/main" id="{59FAD394-10DD-4BBB-82AC-404E6A6D1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1162" y="-139276"/>
              <a:ext cx="5029200" cy="531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 descr="C:\Users\valdis\AppData\Local\Packages\Microsoft.Office.OneNote_8wekyb3d8bbwe\TempState\msohtmlclip\clip_image003.png">
              <a:extLst>
                <a:ext uri="{FF2B5EF4-FFF2-40B4-BE49-F238E27FC236}">
                  <a16:creationId xmlns:a16="http://schemas.microsoft.com/office/drawing/2014/main" id="{3DAFCEA8-307C-481B-96C3-37ADF7352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037" y="1409238"/>
              <a:ext cx="289560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C:\Users\valdis\AppData\Local\Packages\Microsoft.Office.OneNote_8wekyb3d8bbwe\TempState\msohtmlclip\clip_image004.png">
              <a:extLst>
                <a:ext uri="{FF2B5EF4-FFF2-40B4-BE49-F238E27FC236}">
                  <a16:creationId xmlns:a16="http://schemas.microsoft.com/office/drawing/2014/main" id="{31405ABF-E94A-4489-9C7F-0C597523F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464" y="5000163"/>
              <a:ext cx="46291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7" descr="C:\Users\valdis\AppData\Local\Packages\Microsoft.Office.OneNote_8wekyb3d8bbwe\TempState\msohtmlclip\clip_image005.png">
              <a:extLst>
                <a:ext uri="{FF2B5EF4-FFF2-40B4-BE49-F238E27FC236}">
                  <a16:creationId xmlns:a16="http://schemas.microsoft.com/office/drawing/2014/main" id="{701E8CC0-2114-4A5E-B909-3D6C793C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4094" y="6724188"/>
              <a:ext cx="24765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8" descr="C:\Users\valdis\AppData\Local\Packages\Microsoft.Office.OneNote_8wekyb3d8bbwe\TempState\msohtmlclip\clip_image006.png">
              <a:extLst>
                <a:ext uri="{FF2B5EF4-FFF2-40B4-BE49-F238E27FC236}">
                  <a16:creationId xmlns:a16="http://schemas.microsoft.com/office/drawing/2014/main" id="{5587A3F3-2C34-4C34-B9C4-A6BA2F6D0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438" y="6990888"/>
              <a:ext cx="1905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018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882563-C73B-474A-8F50-7C68F3F37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Durable Functions *</a:t>
            </a:r>
            <a:endParaRPr lang="lv-LV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3BB9F-3A61-4C79-8B3F-0C066FEF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tech_fellow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5F44AC4-E26D-46BC-BD4E-83D2876D4452}"/>
              </a:ext>
            </a:extLst>
          </p:cNvPr>
          <p:cNvSpPr txBox="1">
            <a:spLocks/>
          </p:cNvSpPr>
          <p:nvPr/>
        </p:nvSpPr>
        <p:spPr>
          <a:xfrm>
            <a:off x="246063" y="610393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v-LV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* - in preview</a:t>
            </a:r>
          </a:p>
        </p:txBody>
      </p:sp>
    </p:spTree>
    <p:extLst>
      <p:ext uri="{BB962C8B-B14F-4D97-AF65-F5344CB8AC3E}">
        <p14:creationId xmlns:p14="http://schemas.microsoft.com/office/powerpoint/2010/main" val="42275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717D86-2289-46C4-A847-B491CAF453A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7EBB5-E072-4BCC-8E5E-65EFE413CD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20DACF-6F25-4843-A09B-3D5C9B95F64C}"/>
              </a:ext>
            </a:extLst>
          </p:cNvPr>
          <p:cNvSpPr/>
          <p:nvPr/>
        </p:nvSpPr>
        <p:spPr>
          <a:xfrm>
            <a:off x="476249" y="447041"/>
            <a:ext cx="111537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#r </a:t>
            </a:r>
            <a:r>
              <a:rPr lang="lv-LV" sz="20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"Microsoft.Azure.WebJobs.Extensions.DurableTask"</a:t>
            </a:r>
          </a:p>
          <a:p>
            <a:endParaRPr lang="lv-LV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lv-LV" sz="20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 static async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lv-LV" sz="2000" dirty="0">
                <a:solidFill>
                  <a:schemeClr val="tx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lv-LV" sz="2000" dirty="0">
                <a:solidFill>
                  <a:schemeClr val="tx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AsciiArtResult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Run(</a:t>
            </a:r>
            <a:r>
              <a:rPr lang="lv-LV" sz="2000" dirty="0">
                <a:solidFill>
                  <a:srgbClr val="0099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DurableOrchestrationContext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context)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...</a:t>
            </a:r>
          </a:p>
          <a:p>
            <a:endParaRPr lang="lv-LV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lv-LV" sz="20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analysisRequest = </a:t>
            </a:r>
            <a:r>
              <a:rPr lang="lv-LV" sz="20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AnalysisReq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{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BlobRef = outBlob.Name,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Width = request.Width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};</a:t>
            </a:r>
          </a:p>
          <a:p>
            <a:endParaRPr lang="lv-LV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lv-LV" sz="20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resultFromF2 = </a:t>
            </a:r>
            <a:r>
              <a:rPr lang="lv-LV" sz="20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context.</a:t>
            </a:r>
            <a:r>
              <a:rPr lang="lv-LV" sz="2000" dirty="0">
                <a:solidFill>
                  <a:srgbClr val="0099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CallFunctionAsync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lv-LV" sz="2000" dirty="0">
                <a:solidFill>
                  <a:schemeClr val="tx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AsciiArtResult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</a:t>
            </a:r>
            <a:r>
              <a:rPr lang="lv-LV" sz="20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"Function2"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analysisRequest);</a:t>
            </a:r>
          </a:p>
          <a:p>
            <a:endParaRPr lang="lv-LV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...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lv-LV" sz="20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resultFromF2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548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717D86-2289-46C4-A847-B491CAF453A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7EBB5-E072-4BCC-8E5E-65EFE413CD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20DACF-6F25-4843-A09B-3D5C9B95F64C}"/>
              </a:ext>
            </a:extLst>
          </p:cNvPr>
          <p:cNvSpPr/>
          <p:nvPr/>
        </p:nvSpPr>
        <p:spPr>
          <a:xfrm>
            <a:off x="476249" y="447041"/>
            <a:ext cx="111537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#r "Microsoft.Azure.WebJobs.Extensions.DurableTask"</a:t>
            </a:r>
          </a:p>
          <a:p>
            <a:endParaRPr lang="lv-LV" sz="2000" dirty="0">
              <a:solidFill>
                <a:schemeClr val="bg1">
                  <a:lumMod val="8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 static async Task&lt;AsciiArtResult&gt;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        </a:t>
            </a:r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Run(DurableOrchestrationContext context)</a:t>
            </a: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...</a:t>
            </a:r>
          </a:p>
          <a:p>
            <a:endParaRPr lang="lv-LV" sz="2000" dirty="0">
              <a:solidFill>
                <a:schemeClr val="bg1">
                  <a:lumMod val="8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var analysisRequest = new AnalysisReq</a:t>
            </a: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      {</a:t>
            </a: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          BlobRef = outBlob.Name,</a:t>
            </a: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          Width = request.Width</a:t>
            </a: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      };</a:t>
            </a:r>
          </a:p>
          <a:p>
            <a:endParaRPr lang="lv-LV" sz="2000" dirty="0">
              <a:solidFill>
                <a:schemeClr val="bg1">
                  <a:lumMod val="8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lv-LV" sz="20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resultFromF2 = </a:t>
            </a:r>
            <a:r>
              <a:rPr lang="lv-LV" sz="20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context.</a:t>
            </a:r>
            <a:r>
              <a:rPr lang="lv-LV" sz="2000" dirty="0">
                <a:solidFill>
                  <a:srgbClr val="0099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CallFunctionAsync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lv-LV" sz="2000" dirty="0">
                <a:solidFill>
                  <a:schemeClr val="tx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AsciiArtResult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</a:t>
            </a:r>
            <a:r>
              <a:rPr lang="lv-LV" sz="20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"Function2"</a:t>
            </a:r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</a:p>
          <a:p>
            <a:r>
              <a:rPr lang="lv-LV" sz="2000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analysisRequest);</a:t>
            </a:r>
          </a:p>
          <a:p>
            <a:endParaRPr lang="lv-LV" sz="2000" dirty="0">
              <a:solidFill>
                <a:schemeClr val="bg1">
                  <a:lumMod val="8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...</a:t>
            </a: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return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resultFromF2</a:t>
            </a:r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lv-LV" sz="2000" dirty="0">
                <a:solidFill>
                  <a:schemeClr val="bg1">
                    <a:lumMod val="8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544979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6501B8-1F5F-48B8-904A-1D18F0311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Steps?</a:t>
            </a:r>
            <a:endParaRPr lang="lv-LV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E7692-BCCE-49F4-AD02-37AC546F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</p:spTree>
    <p:extLst>
      <p:ext uri="{BB962C8B-B14F-4D97-AF65-F5344CB8AC3E}">
        <p14:creationId xmlns:p14="http://schemas.microsoft.com/office/powerpoint/2010/main" val="25038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F0961C-18F0-4313-9E90-A8021C34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//aka.ms/functions</a:t>
            </a:r>
            <a:endParaRPr lang="lv-LV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DC030-ABD8-49B6-967B-5ADE1091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</a:p>
        </p:txBody>
      </p:sp>
    </p:spTree>
    <p:extLst>
      <p:ext uri="{BB962C8B-B14F-4D97-AF65-F5344CB8AC3E}">
        <p14:creationId xmlns:p14="http://schemas.microsoft.com/office/powerpoint/2010/main" val="267368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B143-751D-415B-AC88-A1733B13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</a:t>
            </a:r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B4518-E453-45CD-B422-86861267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@tech_fellow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7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4"/>
          <p:cNvSpPr txBox="1">
            <a:spLocks/>
          </p:cNvSpPr>
          <p:nvPr/>
        </p:nvSpPr>
        <p:spPr bwMode="auto">
          <a:xfrm>
            <a:off x="590550" y="2545482"/>
            <a:ext cx="10506075" cy="1752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 baseline="0">
                <a:solidFill>
                  <a:srgbClr val="DCDCDC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err="1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wałdis</a:t>
            </a:r>
            <a:r>
              <a:rPr lang="en-US" sz="4000" dirty="0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 err="1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iljuczonok</a:t>
            </a:r>
            <a:r>
              <a:rPr lang="en-US" sz="4000" dirty="0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 (aka </a:t>
            </a:r>
            <a:r>
              <a:rPr lang="en-US" sz="4000" i="1" dirty="0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technical fellow</a:t>
            </a:r>
            <a:r>
              <a:rPr lang="en-US" sz="4000" dirty="0"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7291" y="3981095"/>
            <a:ext cx="8034289" cy="20454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spcBef>
                <a:spcPct val="20000"/>
              </a:spcBef>
              <a:buFont typeface="Arial" pitchFamily="34" charset="0"/>
              <a:buNone/>
              <a:defRPr sz="4000" baseline="0">
                <a:solidFill>
                  <a:srgbClr val="DCDCDC"/>
                </a:solidFill>
                <a:effectLst>
                  <a:glow rad="635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Trebuchet MS" pitchFamily="34" charset="0"/>
                <a:cs typeface="+mn-cs"/>
              </a:defRPr>
            </a:lvl1pPr>
            <a:lvl2pPr indent="0" algn="ctr" eaLnBrk="1" hangingPunct="1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+mn-cs"/>
              </a:defRPr>
            </a:lvl2pPr>
            <a:lvl3pPr indent="0" algn="ctr" eaLnBrk="1" hangingPunct="1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+mn-cs"/>
              </a:defRPr>
            </a:lvl3pPr>
            <a:lvl4pPr indent="0" algn="ctr" eaLnBrk="1" hangingPunct="1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+mn-cs"/>
              </a:defRPr>
            </a:lvl4pPr>
            <a:lvl5pPr indent="0" algn="ctr" eaLnBrk="1" hangingPunct="1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+mn-cs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tech guy at </a:t>
            </a:r>
            <a:r>
              <a:rPr lang="en-US" sz="2000" u="sng" dirty="0">
                <a:solidFill>
                  <a:schemeClr val="bg1">
                    <a:lumMod val="95000"/>
                  </a:schemeClr>
                </a:solidFill>
              </a:rPr>
              <a:t>getadigital.com</a:t>
            </a:r>
            <a:endParaRPr lang="lv-LV" sz="2000" u="sn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(Microsoft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.Net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+ EPiServer) ◦ MVP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tech_fellow</a:t>
            </a:r>
            <a:endParaRPr lang="lv-LV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85" y="5608503"/>
            <a:ext cx="1102880" cy="1102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s://pbs.twimg.com/profile_images/466941106119118848/BUkJ42Tb.jpe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745" y="5608503"/>
            <a:ext cx="1104780" cy="1104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endersuxblog.files.wordpress.com/2013/02/mvp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5" y="5608503"/>
            <a:ext cx="1102880" cy="1102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2AB7B-F106-4284-AA95-E68752332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7" y="4157622"/>
            <a:ext cx="1317447" cy="1397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1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61298B-CEB6-427B-B505-60398A1B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3528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1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46CB-A8B9-4ADF-A011-B0A8160C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59" y="5508170"/>
            <a:ext cx="11811083" cy="1206977"/>
          </a:xfrm>
        </p:spPr>
        <p:txBody>
          <a:bodyPr/>
          <a:lstStyle/>
          <a:p>
            <a:r>
              <a:rPr lang="en-US" dirty="0"/>
              <a:t>on premises</a:t>
            </a:r>
            <a:endParaRPr lang="lv-LV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414F4-3962-48E3-96C9-6521D0EAFF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0459" y="142851"/>
            <a:ext cx="11811083" cy="5169377"/>
          </a:xfrm>
        </p:spPr>
        <p:txBody>
          <a:bodyPr/>
          <a:lstStyle/>
          <a:p>
            <a:endParaRPr lang="lv-LV" dirty="0"/>
          </a:p>
        </p:txBody>
      </p:sp>
      <p:pic>
        <p:nvPicPr>
          <p:cNvPr id="6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B9193D5C-FA43-4E2A-8B65-B842D08CA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892" y="529511"/>
            <a:ext cx="1547090" cy="5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76EE1EC-6420-49AF-8CD7-2979790A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00" y="1282308"/>
            <a:ext cx="2665712" cy="6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0D70EF93-8322-4FAA-94E2-8B106A83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11" y="3094908"/>
            <a:ext cx="2936451" cy="6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DC48CADD-DB70-4FEF-9821-C4AA0C92A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40" y="3735540"/>
            <a:ext cx="2773511" cy="6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595C63C-35F8-4971-9698-10FD1015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38" y="246736"/>
            <a:ext cx="4470400" cy="48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543E35A-1461-4F65-BBC2-16F7C2AB6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37" y="938143"/>
            <a:ext cx="337340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8E2E7542-87DD-49AF-A7F1-5E559104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38" y="1190045"/>
            <a:ext cx="2502654" cy="13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5D3FF32D-D325-49D7-B6F3-91A040B8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39" y="3251440"/>
            <a:ext cx="2353451" cy="11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22908D7F-7E8E-4E31-86F7-AD9CB6D32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5" y="1378101"/>
            <a:ext cx="963403" cy="9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BE321727-9A57-4B67-BE74-A3660825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6" y="1378101"/>
            <a:ext cx="656166" cy="9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4E127075-D92B-4BDF-A5E7-D2564843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75" y="3421180"/>
            <a:ext cx="781030" cy="813127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91566F20-0E08-4525-BE20-A9809551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1" y="3385569"/>
            <a:ext cx="849841" cy="8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41D1391-2EF1-4333-890D-7C7AD880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36" y="3283192"/>
            <a:ext cx="2940266" cy="45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F0EF4B7-C1F6-4E7E-91C1-F390297B3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63" y="600703"/>
            <a:ext cx="2514737" cy="38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5442520-0AE9-4E88-8C17-8D0B8C23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57" y="1341553"/>
            <a:ext cx="3148314" cy="4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E32776F3-D806-40AD-8CB4-6C42E076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78" y="3935021"/>
            <a:ext cx="2030336" cy="31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EA0481AE-9714-4163-A880-805408ED4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6" y="3958780"/>
            <a:ext cx="1629794" cy="88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9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46CB-A8B9-4ADF-A011-B0A8160C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59" y="5508170"/>
            <a:ext cx="11811083" cy="1206977"/>
          </a:xfrm>
        </p:spPr>
        <p:txBody>
          <a:bodyPr/>
          <a:lstStyle/>
          <a:p>
            <a:r>
              <a:rPr lang="en-US" dirty="0"/>
              <a:t>machine in the cloud (IaaS)</a:t>
            </a:r>
            <a:endParaRPr lang="lv-LV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414F4-3962-48E3-96C9-6521D0EAFF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0459" y="142851"/>
            <a:ext cx="11811083" cy="5169377"/>
          </a:xfrm>
        </p:spPr>
        <p:txBody>
          <a:bodyPr/>
          <a:lstStyle/>
          <a:p>
            <a:endParaRPr lang="lv-LV" dirty="0"/>
          </a:p>
        </p:txBody>
      </p:sp>
      <p:pic>
        <p:nvPicPr>
          <p:cNvPr id="14" name="Picture 13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29485D4-0D0E-4C3F-957C-F7E2B5CCA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38" y="246736"/>
            <a:ext cx="4470400" cy="48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486694A5-B24B-4799-B3CF-764CA486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37" y="938143"/>
            <a:ext cx="337340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E7A90FFD-6D25-4F5B-98BF-92F6DC7C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38" y="1190045"/>
            <a:ext cx="2502654" cy="13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8B58EC2B-A622-4555-817E-791C7AAB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39" y="3251440"/>
            <a:ext cx="2353451" cy="11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CC878D71-4B8A-486E-A816-F5AE2732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5" y="1378101"/>
            <a:ext cx="963403" cy="9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BEF13050-C15E-4343-B7C5-7FE2801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6" y="1378101"/>
            <a:ext cx="656166" cy="9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5B80048A-E062-4012-9023-29CC696C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75" y="3421180"/>
            <a:ext cx="781030" cy="813127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884C7368-9EE3-4479-A00F-2A90FAD2F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1" y="3385569"/>
            <a:ext cx="849841" cy="8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8BE15AB-AC1C-46EC-AFEB-DBCA1C2A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6" y="3958780"/>
            <a:ext cx="1629794" cy="88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87AE7118-679E-4AFA-B345-6BD484D6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892" y="529511"/>
            <a:ext cx="1547090" cy="5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9439ABCD-9D15-4D45-9EF9-23B7C757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63" y="600703"/>
            <a:ext cx="2514737" cy="38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46CB-A8B9-4ADF-A011-B0A8160C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59" y="5508170"/>
            <a:ext cx="11811083" cy="1206977"/>
          </a:xfrm>
        </p:spPr>
        <p:txBody>
          <a:bodyPr/>
          <a:lstStyle/>
          <a:p>
            <a:r>
              <a:rPr lang="en-US" dirty="0"/>
              <a:t>application services (PaaS)</a:t>
            </a:r>
            <a:endParaRPr lang="lv-LV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414F4-3962-48E3-96C9-6521D0EAFF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0459" y="142851"/>
            <a:ext cx="11811083" cy="5169377"/>
          </a:xfrm>
        </p:spPr>
        <p:txBody>
          <a:bodyPr/>
          <a:lstStyle/>
          <a:p>
            <a:endParaRPr lang="lv-LV" dirty="0"/>
          </a:p>
        </p:txBody>
      </p:sp>
      <p:pic>
        <p:nvPicPr>
          <p:cNvPr id="6" name="Picture 5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CB18ADF3-4004-409B-9A10-D79065633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38" y="246736"/>
            <a:ext cx="4470400" cy="48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BB2634A1-B1C0-4C6B-878E-AB8A9D8D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37" y="938143"/>
            <a:ext cx="337340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338C3110-C416-4AF0-8F42-EFB51E01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38" y="1190045"/>
            <a:ext cx="2502654" cy="13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27FC32E4-75EC-43FF-93BB-E0322E48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39" y="3251440"/>
            <a:ext cx="2353451" cy="11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05372D10-5C15-44C9-BA0F-E61FF6770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5" y="1378101"/>
            <a:ext cx="963403" cy="9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F091040B-54B3-4C29-AC6B-610BF5BC3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6" y="1378101"/>
            <a:ext cx="656166" cy="9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27302E36-8792-43CB-848C-B8CE8BDE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75" y="3421180"/>
            <a:ext cx="781030" cy="813127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28F912A9-5E6C-4A4E-B60A-8FBA6C56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1" y="3385569"/>
            <a:ext cx="849841" cy="8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A810000-1852-448A-9074-815F5684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892" y="529511"/>
            <a:ext cx="1547090" cy="5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B3A74A52-5DE9-4795-B932-77BC4F1D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63" y="600703"/>
            <a:ext cx="2514737" cy="38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1BA7EC08-C759-49AD-94CB-362E7CC2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00" y="1282308"/>
            <a:ext cx="2665712" cy="6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F4EE4A91-E380-4864-925B-E964A637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57" y="1341553"/>
            <a:ext cx="3148314" cy="4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9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46CB-A8B9-4ADF-A011-B0A8160C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59" y="5508170"/>
            <a:ext cx="11811083" cy="1206977"/>
          </a:xfrm>
        </p:spPr>
        <p:txBody>
          <a:bodyPr/>
          <a:lstStyle/>
          <a:p>
            <a:r>
              <a:rPr lang="en-US" dirty="0"/>
              <a:t>microservices (?</a:t>
            </a:r>
            <a:r>
              <a:rPr lang="en-US" dirty="0" err="1"/>
              <a:t>aaS</a:t>
            </a:r>
            <a:r>
              <a:rPr lang="en-US" dirty="0"/>
              <a:t>)</a:t>
            </a:r>
            <a:endParaRPr lang="lv-LV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414F4-3962-48E3-96C9-6521D0EAFF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0459" y="142851"/>
            <a:ext cx="11811083" cy="5169377"/>
          </a:xfrm>
        </p:spPr>
        <p:txBody>
          <a:bodyPr/>
          <a:lstStyle/>
          <a:p>
            <a:endParaRPr lang="lv-LV" dirty="0"/>
          </a:p>
        </p:txBody>
      </p:sp>
      <p:pic>
        <p:nvPicPr>
          <p:cNvPr id="7" name="Picture 6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95B20DC8-7B3E-4C9D-A382-D5FED404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37" y="938143"/>
            <a:ext cx="337340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01D43F7D-F9B7-452D-8375-0B42D65F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38" y="1190045"/>
            <a:ext cx="2502654" cy="13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265CE7B4-9FF0-44C1-A7A9-26723462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39" y="3251440"/>
            <a:ext cx="2353451" cy="11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E6B5E528-05AC-41DF-ACB6-F4BD8CF73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5" y="1378101"/>
            <a:ext cx="963403" cy="9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DF41BFC1-AFA6-4DC4-A433-F65CAF81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6" y="1378101"/>
            <a:ext cx="656166" cy="9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46A40471-6F22-4497-BCFF-76810D95E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75" y="3421180"/>
            <a:ext cx="781030" cy="813127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76B22BAE-2497-4F51-9901-1B21A57C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1" y="3385569"/>
            <a:ext cx="849841" cy="8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0EA96456-B6F4-4735-B759-32830DA8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00" y="1282308"/>
            <a:ext cx="2665712" cy="6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C892C44-3129-4534-8685-A9B8DD51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57" y="1341553"/>
            <a:ext cx="3148314" cy="4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F06C0FB1-CAF4-46BE-A1D7-3CBB107C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11" y="3094908"/>
            <a:ext cx="2936451" cy="6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367B3A1B-DE2B-4CEB-9038-5FEB4BAF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36" y="3283192"/>
            <a:ext cx="2940266" cy="45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57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46CB-A8B9-4ADF-A011-B0A8160C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59" y="5508170"/>
            <a:ext cx="11811083" cy="1206977"/>
          </a:xfrm>
        </p:spPr>
        <p:txBody>
          <a:bodyPr/>
          <a:lstStyle/>
          <a:p>
            <a:r>
              <a:rPr lang="en-US" dirty="0"/>
              <a:t>functions</a:t>
            </a:r>
            <a:endParaRPr lang="lv-LV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414F4-3962-48E3-96C9-6521D0EAFF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0459" y="142851"/>
            <a:ext cx="11811083" cy="5169377"/>
          </a:xfrm>
        </p:spPr>
        <p:txBody>
          <a:bodyPr/>
          <a:lstStyle/>
          <a:p>
            <a:endParaRPr lang="lv-LV" dirty="0"/>
          </a:p>
        </p:txBody>
      </p:sp>
      <p:pic>
        <p:nvPicPr>
          <p:cNvPr id="7" name="Picture 6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0697142-C51E-4BAD-A5A0-83350E91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38" y="1190045"/>
            <a:ext cx="2502654" cy="13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E35DC453-E462-4AFB-94A8-B450EC0B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39" y="3251440"/>
            <a:ext cx="2353451" cy="11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4246A102-E359-4A48-BC0F-5D94C0D66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5" y="1378101"/>
            <a:ext cx="963403" cy="9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2041DEF5-1BCF-4C23-A716-D9015B5F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6" y="1378101"/>
            <a:ext cx="656166" cy="9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150AD64D-33B5-40EA-B0AD-4D5D30A9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75" y="3421180"/>
            <a:ext cx="781030" cy="813127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901A7513-3000-402A-A7EB-1B5516CD6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1" y="3385569"/>
            <a:ext cx="849841" cy="8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D33AA349-A48E-477A-8740-FD0A6008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11" y="3094908"/>
            <a:ext cx="2936451" cy="6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6B56248-47B6-4396-8FD0-64CE82E27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36" y="3283192"/>
            <a:ext cx="2940266" cy="45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8A155BDC-E17D-4570-8A00-C88C2A3E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24" y="3321884"/>
            <a:ext cx="2773511" cy="6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 descr="C:\Users\valdis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BA22E86F-88B8-4A0B-BC7B-1C96F370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521365"/>
            <a:ext cx="2030336" cy="31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-fellow-template.potx" id="{E69A1DE4-062B-4EEE-B1AE-AC3C1BE3D458}" vid="{D915F35D-6E57-4174-A6CC-E9E0097D9BA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18886</TotalTime>
  <Words>734</Words>
  <Application>Microsoft Office PowerPoint</Application>
  <PresentationFormat>Widescreen</PresentationFormat>
  <Paragraphs>161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Fira Code</vt:lpstr>
      <vt:lpstr>Segoe UI Light</vt:lpstr>
      <vt:lpstr>Trebuchet MS</vt:lpstr>
      <vt:lpstr>Template</vt:lpstr>
      <vt:lpstr>1_Custom Design</vt:lpstr>
      <vt:lpstr>PowerPoint Presentation</vt:lpstr>
      <vt:lpstr>EPiServerless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PowerPoint Presentation</vt:lpstr>
      <vt:lpstr>Drawbacks</vt:lpstr>
      <vt:lpstr>PowerPoint Presentation</vt:lpstr>
      <vt:lpstr>Azure Serverless Components</vt:lpstr>
      <vt:lpstr>PowerPoint Presentation</vt:lpstr>
      <vt:lpstr>Azure Functions</vt:lpstr>
      <vt:lpstr>PowerPoint Presentation</vt:lpstr>
      <vt:lpstr>PowerPoint Presentation</vt:lpstr>
      <vt:lpstr>PowerPoint Presentation</vt:lpstr>
      <vt:lpstr>Building *Real* Site</vt:lpstr>
      <vt:lpstr>PowerPoint Presentation</vt:lpstr>
      <vt:lpstr>Going Clouds</vt:lpstr>
      <vt:lpstr>PowerPoint Presentation</vt:lpstr>
      <vt:lpstr>Azure Functions Billing</vt:lpstr>
      <vt:lpstr>PowerPoint Presentation</vt:lpstr>
      <vt:lpstr>Function Best Practices</vt:lpstr>
      <vt:lpstr>PowerPoint Presentation</vt:lpstr>
      <vt:lpstr>PowerPoint Presentation</vt:lpstr>
      <vt:lpstr>Functions Visualizer</vt:lpstr>
      <vt:lpstr>PowerPoint Presentation</vt:lpstr>
      <vt:lpstr>Durable Functions *</vt:lpstr>
      <vt:lpstr>PowerPoint Presentation</vt:lpstr>
      <vt:lpstr>PowerPoint Presentation</vt:lpstr>
      <vt:lpstr>Next Steps?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dc:creator>Valdis Iljuconoks</dc:creator>
  <cp:lastModifiedBy>Valdis Iljuconoks</cp:lastModifiedBy>
  <cp:revision>27</cp:revision>
  <dcterms:created xsi:type="dcterms:W3CDTF">2017-09-03T19:34:31Z</dcterms:created>
  <dcterms:modified xsi:type="dcterms:W3CDTF">2017-09-28T11:43:50Z</dcterms:modified>
</cp:coreProperties>
</file>