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F6B"/>
    <a:srgbClr val="DC4CA2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4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EB3D0-1303-46DB-BC72-39B3DA216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E3987-D315-4786-A388-5B2ED81E3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F75EF-A9DF-42F6-846F-B6A9CAA4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DEC2E-59A7-42F6-92DA-89236EE3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7D704F-0A89-4DF8-BCB8-CFA447D9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9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F1FC2-D559-40EF-9854-1067EEE3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158273-3DCA-4692-A927-1ACC9050F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DB0EB9-5451-4D6B-B082-C78964DE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13FEE7-A903-45D4-99B2-34B59BDA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5DF1E-1E38-407B-B682-C0809B2C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0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2549F1-29C0-4E74-8E71-06B38F962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49035A-1F6E-4AB3-964C-7BF1C14C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16192-C930-4C69-9C8B-8BB093AA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761EE3-8646-421A-BF5B-22B1AF4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8E947-48FB-4E38-A3A3-8CCAB0F5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76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19E4A-FC79-4A57-B5BE-C1DB281E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C8A6E0-44FE-4B21-BB1F-C291A403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B346B-BEDD-4F98-B975-8A526220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436915-7E75-4803-9A68-CDEA00B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31EECE-D0AE-44FE-8C3C-DC50F713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0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3DDB-2B19-4F55-B9A1-C00D393A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9BCEC-AA34-4BBB-A1DC-48936DE6F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A3E8E-9ABF-4D96-8F03-B8A285AE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7E11CA-744E-4C04-A6E1-9F874B7F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67EA7-8A30-4CEB-92E1-7A494540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0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27945-D39C-4728-842B-C47761C2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72F0D-5C3F-449B-A9B6-9A3D86E8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E73820-801E-4082-B180-9BB9F96AC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17295F-4B28-4149-90FA-D5ECB240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228E6D-B036-4D26-9BFE-441AE6F5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7A3F75-9A4B-4A9B-AD9E-E502058C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21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BCDE5-BCB9-4F98-9C94-35C9087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62B1CC-848A-411F-A3F4-6C2913E1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090F3D-CE06-4FC5-91DF-F906A0435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ED979D-D82A-4008-8D83-E2CB33DCB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AF3269-82D3-497F-887B-9C493B615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9FCDC5-AFCD-4C5F-A896-C496AAB3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FE5EBF-8436-4D11-9DE3-135E7718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C381D9-C418-4DE7-8F80-96C4CDCC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61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C74B6-7E68-4E7F-A173-4881BC87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DBFA73-E852-443D-B3FA-1C388BD2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694F78-83BC-48C3-9E59-ADE34194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F86F00-E541-4259-A1F1-D26EC7DD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47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745A05-5321-4A12-B692-8A3BEAE1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C8E32C-AE8E-4196-B548-1C8ABEAC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0E4589-EDD4-4704-8F71-DCE59BCF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2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7BEBA-907C-44AF-8030-5A5A7A49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B339F-40D6-4F31-A098-D2643C81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5A6056-04A4-4A6A-B357-7722082A8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585806-7F16-428C-ACE1-8B83594B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364E9-82F8-4EAB-B225-DB262B44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0AF69E-7312-4D02-8F24-4D032F05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EB39A-E1E6-4A43-B148-231EE8C3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8EAFF9-B0D4-4E33-A429-DCDCC95C8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70068C-40A3-407D-9595-5099258A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265142-BC12-4487-8054-5B16E29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57142A-69EB-4349-86D9-9856C9C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61A826-92EA-4E42-8ACE-3FBC6D90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794479-9BFB-4209-9845-8DD873F5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47F069-8CF1-4093-8D3F-9B5A9A0D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01318-9B4A-426C-825F-9ABE5A635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6CEC-648C-44C2-BAD1-FA880FDCD3A5}" type="datetimeFigureOut">
              <a:rPr lang="pt-BR" smtClean="0"/>
              <a:t>14/03/2019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7BF69-86EC-4CA9-8194-BE8A381CB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CF4F6-4F9C-4BBA-9E20-2BAD6C7A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9889-DD5A-4527-A4CC-60B7DB83D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EB9A0-EA57-4552-A76B-E1A465EAD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DB02A6-940B-4214-865A-0750C081D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07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0F604-A80F-4661-8F55-2BDB5430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F3A988F-C23E-4694-AED2-D4C136D0260E}"/>
              </a:ext>
            </a:extLst>
          </p:cNvPr>
          <p:cNvSpPr/>
          <p:nvPr/>
        </p:nvSpPr>
        <p:spPr>
          <a:xfrm>
            <a:off x="3485322" y="1987826"/>
            <a:ext cx="4591878" cy="192885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9F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b="1" dirty="0">
              <a:solidFill>
                <a:schemeClr val="tx1"/>
              </a:solidFill>
            </a:endParaRP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52C9E145-1F6F-4CAF-AF22-DC836356FF6B}"/>
              </a:ext>
            </a:extLst>
          </p:cNvPr>
          <p:cNvGrpSpPr/>
          <p:nvPr/>
        </p:nvGrpSpPr>
        <p:grpSpPr>
          <a:xfrm>
            <a:off x="6126956" y="2267512"/>
            <a:ext cx="1833722" cy="1446249"/>
            <a:chOff x="5652927" y="2186460"/>
            <a:chExt cx="1833722" cy="1446249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B95F9681-806C-436D-BABD-B730A9FB22E5}"/>
                </a:ext>
              </a:extLst>
            </p:cNvPr>
            <p:cNvGrpSpPr/>
            <p:nvPr/>
          </p:nvGrpSpPr>
          <p:grpSpPr>
            <a:xfrm>
              <a:off x="5652927" y="2186460"/>
              <a:ext cx="1833722" cy="1446249"/>
              <a:chOff x="3741420" y="2758440"/>
              <a:chExt cx="1638300" cy="1181100"/>
            </a:xfrm>
          </p:grpSpPr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00DF5F41-F09F-44AD-BC7F-E582665DD8F2}"/>
                  </a:ext>
                </a:extLst>
              </p:cNvPr>
              <p:cNvCxnSpPr/>
              <p:nvPr/>
            </p:nvCxnSpPr>
            <p:spPr>
              <a:xfrm>
                <a:off x="3741420" y="3939540"/>
                <a:ext cx="16383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61FDD1EF-8B85-4749-9351-30371A0E4A3E}"/>
                  </a:ext>
                </a:extLst>
              </p:cNvPr>
              <p:cNvCxnSpPr/>
              <p:nvPr/>
            </p:nvCxnSpPr>
            <p:spPr>
              <a:xfrm flipV="1">
                <a:off x="3741420" y="2758440"/>
                <a:ext cx="0" cy="11811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746235D-7F96-4528-8A10-29966CE61952}"/>
                </a:ext>
              </a:extLst>
            </p:cNvPr>
            <p:cNvSpPr/>
            <p:nvPr/>
          </p:nvSpPr>
          <p:spPr>
            <a:xfrm>
              <a:off x="5674957" y="2887762"/>
              <a:ext cx="298183" cy="523289"/>
            </a:xfrm>
            <a:prstGeom prst="rect">
              <a:avLst/>
            </a:prstGeom>
            <a:pattFill prst="horzBrick">
              <a:fgClr>
                <a:srgbClr val="FF4B4B"/>
              </a:fgClr>
              <a:bgClr>
                <a:schemeClr val="bg2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C03991F-8497-4146-A561-6055EB256D1C}"/>
                </a:ext>
              </a:extLst>
            </p:cNvPr>
            <p:cNvSpPr/>
            <p:nvPr/>
          </p:nvSpPr>
          <p:spPr>
            <a:xfrm>
              <a:off x="6011454" y="2557028"/>
              <a:ext cx="298183" cy="778802"/>
            </a:xfrm>
            <a:prstGeom prst="rect">
              <a:avLst/>
            </a:prstGeom>
            <a:pattFill prst="horzBrick">
              <a:fgClr>
                <a:srgbClr val="FF4B4B"/>
              </a:fgClr>
              <a:bgClr>
                <a:schemeClr val="bg2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913D441-18B9-4BD9-A61C-85842AB4DDF2}"/>
                </a:ext>
              </a:extLst>
            </p:cNvPr>
            <p:cNvSpPr/>
            <p:nvPr/>
          </p:nvSpPr>
          <p:spPr>
            <a:xfrm>
              <a:off x="6348006" y="2365950"/>
              <a:ext cx="298183" cy="916284"/>
            </a:xfrm>
            <a:prstGeom prst="rect">
              <a:avLst/>
            </a:prstGeom>
            <a:pattFill prst="horzBrick">
              <a:fgClr>
                <a:srgbClr val="FF4B4B"/>
              </a:fgClr>
              <a:bgClr>
                <a:schemeClr val="bg2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890452D-31FB-44FC-B05B-0FA2C504C50C}"/>
                </a:ext>
              </a:extLst>
            </p:cNvPr>
            <p:cNvSpPr/>
            <p:nvPr/>
          </p:nvSpPr>
          <p:spPr>
            <a:xfrm>
              <a:off x="6683751" y="2560239"/>
              <a:ext cx="298183" cy="778804"/>
            </a:xfrm>
            <a:prstGeom prst="rect">
              <a:avLst/>
            </a:prstGeom>
            <a:pattFill prst="horzBrick">
              <a:fgClr>
                <a:srgbClr val="FF4B4B"/>
              </a:fgClr>
              <a:bgClr>
                <a:schemeClr val="bg2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F68D974-7485-4626-87A3-291E77388DEC}"/>
                </a:ext>
              </a:extLst>
            </p:cNvPr>
            <p:cNvSpPr/>
            <p:nvPr/>
          </p:nvSpPr>
          <p:spPr>
            <a:xfrm>
              <a:off x="7020247" y="3186075"/>
              <a:ext cx="298183" cy="290002"/>
            </a:xfrm>
            <a:prstGeom prst="rect">
              <a:avLst/>
            </a:prstGeom>
            <a:pattFill prst="horzBrick">
              <a:fgClr>
                <a:srgbClr val="FF4B4B"/>
              </a:fgClr>
              <a:bgClr>
                <a:schemeClr val="bg2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0E9267C8-217F-4E82-A154-D2C87A6CA4EA}"/>
                </a:ext>
              </a:extLst>
            </p:cNvPr>
            <p:cNvSpPr/>
            <p:nvPr/>
          </p:nvSpPr>
          <p:spPr>
            <a:xfrm>
              <a:off x="5674957" y="3430467"/>
              <a:ext cx="298183" cy="179448"/>
            </a:xfrm>
            <a:prstGeom prst="rect">
              <a:avLst/>
            </a:prstGeom>
            <a:pattFill prst="horzBrick">
              <a:fgClr>
                <a:schemeClr val="tx2">
                  <a:lumMod val="60000"/>
                  <a:lumOff val="40000"/>
                </a:schemeClr>
              </a:fgClr>
              <a:bgClr>
                <a:schemeClr val="bg2"/>
              </a:bgClr>
            </a:patt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03640949-5532-428E-8ED6-E8AB3C6AF2EE}"/>
                </a:ext>
              </a:extLst>
            </p:cNvPr>
            <p:cNvSpPr/>
            <p:nvPr/>
          </p:nvSpPr>
          <p:spPr>
            <a:xfrm>
              <a:off x="6011454" y="3351030"/>
              <a:ext cx="298183" cy="257470"/>
            </a:xfrm>
            <a:prstGeom prst="rect">
              <a:avLst/>
            </a:prstGeom>
            <a:pattFill prst="horzBrick">
              <a:fgClr>
                <a:schemeClr val="tx2">
                  <a:lumMod val="60000"/>
                  <a:lumOff val="40000"/>
                </a:schemeClr>
              </a:fgClr>
              <a:bgClr>
                <a:schemeClr val="bg2"/>
              </a:bgClr>
            </a:patt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16B1567-543B-4AEC-B35E-643BE387E778}"/>
                </a:ext>
              </a:extLst>
            </p:cNvPr>
            <p:cNvSpPr/>
            <p:nvPr/>
          </p:nvSpPr>
          <p:spPr>
            <a:xfrm>
              <a:off x="6348006" y="3302368"/>
              <a:ext cx="298183" cy="310922"/>
            </a:xfrm>
            <a:prstGeom prst="rect">
              <a:avLst/>
            </a:prstGeom>
            <a:pattFill prst="horzBrick">
              <a:fgClr>
                <a:schemeClr val="tx2">
                  <a:lumMod val="60000"/>
                  <a:lumOff val="40000"/>
                </a:schemeClr>
              </a:fgClr>
              <a:bgClr>
                <a:schemeClr val="bg2"/>
              </a:bgClr>
            </a:patt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1627200-18CB-44F4-8877-7FA032D632B7}"/>
                </a:ext>
              </a:extLst>
            </p:cNvPr>
            <p:cNvSpPr/>
            <p:nvPr/>
          </p:nvSpPr>
          <p:spPr>
            <a:xfrm>
              <a:off x="6683751" y="3356129"/>
              <a:ext cx="298183" cy="252398"/>
            </a:xfrm>
            <a:prstGeom prst="rect">
              <a:avLst/>
            </a:prstGeom>
            <a:pattFill prst="horzBrick">
              <a:fgClr>
                <a:schemeClr val="tx2">
                  <a:lumMod val="60000"/>
                  <a:lumOff val="40000"/>
                </a:schemeClr>
              </a:fgClr>
              <a:bgClr>
                <a:schemeClr val="bg2"/>
              </a:bgClr>
            </a:pattFill>
            <a:ln w="19050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90E1116-CDF9-41EA-967A-587D9AA9425F}"/>
                </a:ext>
              </a:extLst>
            </p:cNvPr>
            <p:cNvSpPr/>
            <p:nvPr/>
          </p:nvSpPr>
          <p:spPr>
            <a:xfrm>
              <a:off x="7020247" y="3494384"/>
              <a:ext cx="298183" cy="111723"/>
            </a:xfrm>
            <a:prstGeom prst="rect">
              <a:avLst/>
            </a:prstGeom>
            <a:pattFill prst="horzBrick">
              <a:fgClr>
                <a:schemeClr val="tx2">
                  <a:lumMod val="60000"/>
                  <a:lumOff val="40000"/>
                </a:schemeClr>
              </a:fgClr>
              <a:bgClr>
                <a:schemeClr val="bg2"/>
              </a:bgClr>
            </a:pattFill>
            <a:ln w="19050">
              <a:solidFill>
                <a:schemeClr val="accent1">
                  <a:lumMod val="50000"/>
                </a:schemeClr>
              </a:solidFill>
            </a:ln>
            <a:effectLst>
              <a:outerShdw blurRad="50800" dir="30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EDAEE24-E670-46AC-8835-0C5124C7D6F6}"/>
                </a:ext>
              </a:extLst>
            </p:cNvPr>
            <p:cNvSpPr/>
            <p:nvPr/>
          </p:nvSpPr>
          <p:spPr>
            <a:xfrm>
              <a:off x="7069952" y="3472423"/>
              <a:ext cx="198772" cy="138499"/>
            </a:xfrm>
            <a:prstGeom prst="rect">
              <a:avLst/>
            </a:prstGeom>
            <a:solidFill>
              <a:srgbClr val="DC4CA2">
                <a:alpha val="0"/>
              </a:srgbClr>
            </a:solidFill>
            <a:ln w="12700"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20%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BC3FEE94-6929-41F1-9DFB-4D1C33E620EA}"/>
                </a:ext>
              </a:extLst>
            </p:cNvPr>
            <p:cNvSpPr/>
            <p:nvPr/>
          </p:nvSpPr>
          <p:spPr>
            <a:xfrm>
              <a:off x="6733456" y="3411993"/>
              <a:ext cx="198772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20%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D4DE64F-FE2C-4334-8A20-E6589907911B}"/>
                </a:ext>
              </a:extLst>
            </p:cNvPr>
            <p:cNvSpPr/>
            <p:nvPr/>
          </p:nvSpPr>
          <p:spPr>
            <a:xfrm>
              <a:off x="6397711" y="3383381"/>
              <a:ext cx="198772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20%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A181A53-F2C6-46EA-9C4E-6A92D6955215}"/>
                </a:ext>
              </a:extLst>
            </p:cNvPr>
            <p:cNvSpPr/>
            <p:nvPr/>
          </p:nvSpPr>
          <p:spPr>
            <a:xfrm>
              <a:off x="6067133" y="3402047"/>
              <a:ext cx="198772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20%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88E85CA-74EA-41B1-9F95-680BC96BF635}"/>
                </a:ext>
              </a:extLst>
            </p:cNvPr>
            <p:cNvSpPr/>
            <p:nvPr/>
          </p:nvSpPr>
          <p:spPr>
            <a:xfrm>
              <a:off x="5733750" y="3449600"/>
              <a:ext cx="198772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20%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367E42B-F478-45AB-B9B4-2E86F8AADC0C}"/>
                </a:ext>
              </a:extLst>
            </p:cNvPr>
            <p:cNvSpPr/>
            <p:nvPr/>
          </p:nvSpPr>
          <p:spPr>
            <a:xfrm>
              <a:off x="5731012" y="3084236"/>
              <a:ext cx="198772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80%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F4FA101-A4D4-47C8-A77E-A50BE158FCE7}"/>
                </a:ext>
              </a:extLst>
            </p:cNvPr>
            <p:cNvSpPr/>
            <p:nvPr/>
          </p:nvSpPr>
          <p:spPr>
            <a:xfrm>
              <a:off x="6064290" y="2911551"/>
              <a:ext cx="198772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80%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61AB709-7756-4CF4-9504-7E1486BA7880}"/>
                </a:ext>
              </a:extLst>
            </p:cNvPr>
            <p:cNvSpPr/>
            <p:nvPr/>
          </p:nvSpPr>
          <p:spPr>
            <a:xfrm>
              <a:off x="6403055" y="2811142"/>
              <a:ext cx="198772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80%</a:t>
              </a: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3007FB28-4F13-4CFA-B937-A5CFFAA9C7D2}"/>
                </a:ext>
              </a:extLst>
            </p:cNvPr>
            <p:cNvSpPr/>
            <p:nvPr/>
          </p:nvSpPr>
          <p:spPr>
            <a:xfrm>
              <a:off x="6736592" y="2943849"/>
              <a:ext cx="198772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80%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36E7873A-5129-4469-8128-6E570CBAF63F}"/>
                </a:ext>
              </a:extLst>
            </p:cNvPr>
            <p:cNvSpPr/>
            <p:nvPr/>
          </p:nvSpPr>
          <p:spPr>
            <a:xfrm>
              <a:off x="7069952" y="3261826"/>
              <a:ext cx="198772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pt-BR" sz="900" b="1" dirty="0"/>
                <a:t>80%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19F63A63-AF4F-45B8-9C36-3D323B712E5E}"/>
              </a:ext>
            </a:extLst>
          </p:cNvPr>
          <p:cNvGrpSpPr/>
          <p:nvPr/>
        </p:nvGrpSpPr>
        <p:grpSpPr>
          <a:xfrm>
            <a:off x="3570129" y="2257675"/>
            <a:ext cx="1707932" cy="1446249"/>
            <a:chOff x="3570127" y="2184339"/>
            <a:chExt cx="1707932" cy="144624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5AAD8D8E-C723-4E6A-8E15-546AB68E3DD4}"/>
                </a:ext>
              </a:extLst>
            </p:cNvPr>
            <p:cNvGrpSpPr/>
            <p:nvPr/>
          </p:nvGrpSpPr>
          <p:grpSpPr>
            <a:xfrm>
              <a:off x="3570127" y="2184339"/>
              <a:ext cx="1707932" cy="1446249"/>
              <a:chOff x="3741420" y="2758440"/>
              <a:chExt cx="1638300" cy="1181100"/>
            </a:xfrm>
          </p:grpSpPr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0768E801-8FBA-428C-BEB8-D57FA829B953}"/>
                  </a:ext>
                </a:extLst>
              </p:cNvPr>
              <p:cNvCxnSpPr/>
              <p:nvPr/>
            </p:nvCxnSpPr>
            <p:spPr>
              <a:xfrm>
                <a:off x="3741420" y="3939540"/>
                <a:ext cx="16383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1A1C989F-DF71-4F7C-8EA1-2DDCE7460C78}"/>
                  </a:ext>
                </a:extLst>
              </p:cNvPr>
              <p:cNvCxnSpPr/>
              <p:nvPr/>
            </p:nvCxnSpPr>
            <p:spPr>
              <a:xfrm flipV="1">
                <a:off x="3741420" y="2758440"/>
                <a:ext cx="0" cy="11811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67538E6-FF19-4495-99C1-303595B509D8}"/>
                </a:ext>
              </a:extLst>
            </p:cNvPr>
            <p:cNvSpPr/>
            <p:nvPr/>
          </p:nvSpPr>
          <p:spPr>
            <a:xfrm>
              <a:off x="3591260" y="2877990"/>
              <a:ext cx="272922" cy="723118"/>
            </a:xfrm>
            <a:prstGeom prst="rect">
              <a:avLst/>
            </a:prstGeom>
            <a:pattFill prst="horzBrick">
              <a:fgClr>
                <a:srgbClr val="DC4CA2"/>
              </a:fgClr>
              <a:bgClr>
                <a:schemeClr val="bg2"/>
              </a:bgClr>
            </a:pattFill>
            <a:ln w="19050">
              <a:solidFill>
                <a:srgbClr val="9F1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1718662-2D0A-488D-AA24-4DAC85B7F77A}"/>
                </a:ext>
              </a:extLst>
            </p:cNvPr>
            <p:cNvSpPr/>
            <p:nvPr/>
          </p:nvSpPr>
          <p:spPr>
            <a:xfrm>
              <a:off x="3908996" y="2564301"/>
              <a:ext cx="270220" cy="1037520"/>
            </a:xfrm>
            <a:prstGeom prst="rect">
              <a:avLst/>
            </a:prstGeom>
            <a:pattFill prst="horzBrick">
              <a:fgClr>
                <a:srgbClr val="DC4CA2"/>
              </a:fgClr>
              <a:bgClr>
                <a:schemeClr val="bg2"/>
              </a:bgClr>
            </a:pattFill>
            <a:ln w="19050">
              <a:solidFill>
                <a:srgbClr val="9F1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F714042-C2BC-4792-A3E3-E0F833B5D660}"/>
                </a:ext>
              </a:extLst>
            </p:cNvPr>
            <p:cNvSpPr/>
            <p:nvPr/>
          </p:nvSpPr>
          <p:spPr>
            <a:xfrm>
              <a:off x="4224082" y="2360546"/>
              <a:ext cx="272922" cy="1240510"/>
            </a:xfrm>
            <a:prstGeom prst="rect">
              <a:avLst/>
            </a:prstGeom>
            <a:pattFill prst="horzBrick">
              <a:fgClr>
                <a:srgbClr val="DC4CA2"/>
              </a:fgClr>
              <a:bgClr>
                <a:schemeClr val="bg2"/>
              </a:bgClr>
            </a:pattFill>
            <a:ln w="19050">
              <a:solidFill>
                <a:srgbClr val="9F1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EC283B9-BBA2-4BC4-8343-92C3BEC7F4CE}"/>
                </a:ext>
              </a:extLst>
            </p:cNvPr>
            <p:cNvSpPr/>
            <p:nvPr/>
          </p:nvSpPr>
          <p:spPr>
            <a:xfrm>
              <a:off x="4538705" y="2563588"/>
              <a:ext cx="272922" cy="1037520"/>
            </a:xfrm>
            <a:prstGeom prst="rect">
              <a:avLst/>
            </a:prstGeom>
            <a:pattFill prst="horzBrick">
              <a:fgClr>
                <a:srgbClr val="DC4CA2"/>
              </a:fgClr>
              <a:bgClr>
                <a:schemeClr val="bg2"/>
              </a:bgClr>
            </a:pattFill>
            <a:ln w="19050">
              <a:solidFill>
                <a:srgbClr val="9F1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EEC8B34-02DF-45AF-B28B-5A7B3905EBA0}"/>
                </a:ext>
              </a:extLst>
            </p:cNvPr>
            <p:cNvSpPr/>
            <p:nvPr/>
          </p:nvSpPr>
          <p:spPr>
            <a:xfrm>
              <a:off x="4855091" y="3202275"/>
              <a:ext cx="272922" cy="399545"/>
            </a:xfrm>
            <a:prstGeom prst="rect">
              <a:avLst/>
            </a:prstGeom>
            <a:pattFill prst="horzBrick">
              <a:fgClr>
                <a:srgbClr val="DC4CA2"/>
              </a:fgClr>
              <a:bgClr>
                <a:schemeClr val="bg2"/>
              </a:bgClr>
            </a:pattFill>
            <a:ln w="19050">
              <a:solidFill>
                <a:srgbClr val="9F1F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306909E9-A9C3-4867-A803-5D18BB1309AF}"/>
                </a:ext>
              </a:extLst>
            </p:cNvPr>
            <p:cNvSpPr/>
            <p:nvPr/>
          </p:nvSpPr>
          <p:spPr>
            <a:xfrm>
              <a:off x="4878818" y="3337425"/>
              <a:ext cx="256480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100%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B889275-0A2A-4126-8273-F15AC421CB18}"/>
                </a:ext>
              </a:extLst>
            </p:cNvPr>
            <p:cNvSpPr/>
            <p:nvPr/>
          </p:nvSpPr>
          <p:spPr>
            <a:xfrm>
              <a:off x="4547542" y="3063776"/>
              <a:ext cx="256480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100%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9581C8C4-6ED6-4916-921E-D25235AFE71A}"/>
                </a:ext>
              </a:extLst>
            </p:cNvPr>
            <p:cNvSpPr/>
            <p:nvPr/>
          </p:nvSpPr>
          <p:spPr>
            <a:xfrm>
              <a:off x="4237865" y="2949842"/>
              <a:ext cx="256480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100%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1837B692-E7CB-4E69-94DC-A4872EE57335}"/>
                </a:ext>
              </a:extLst>
            </p:cNvPr>
            <p:cNvSpPr/>
            <p:nvPr/>
          </p:nvSpPr>
          <p:spPr>
            <a:xfrm>
              <a:off x="3920173" y="3050050"/>
              <a:ext cx="256480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100%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EBB6A25-6C44-4308-A336-E7A8085F6069}"/>
                </a:ext>
              </a:extLst>
            </p:cNvPr>
            <p:cNvSpPr/>
            <p:nvPr/>
          </p:nvSpPr>
          <p:spPr>
            <a:xfrm>
              <a:off x="3602926" y="3178118"/>
              <a:ext cx="256480" cy="138499"/>
            </a:xfrm>
            <a:prstGeom prst="rect">
              <a:avLst/>
            </a:prstGeom>
            <a:noFill/>
            <a:ln w="12700">
              <a:noFill/>
            </a:ln>
            <a:effectLst>
              <a:glow rad="1663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pt-BR" sz="900" b="1" dirty="0"/>
                <a:t>100%</a:t>
              </a:r>
            </a:p>
          </p:txBody>
        </p:sp>
      </p:grp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60F2FC42-2D1E-42AB-9D22-D8C62E49F050}"/>
              </a:ext>
            </a:extLst>
          </p:cNvPr>
          <p:cNvSpPr/>
          <p:nvPr/>
        </p:nvSpPr>
        <p:spPr>
          <a:xfrm>
            <a:off x="5340762" y="3106809"/>
            <a:ext cx="580732" cy="366775"/>
          </a:xfrm>
          <a:prstGeom prst="rightArrow">
            <a:avLst/>
          </a:prstGeom>
          <a:solidFill>
            <a:srgbClr val="9F1F6B">
              <a:alpha val="0"/>
            </a:srgbClr>
          </a:solidFill>
          <a:ln w="25400">
            <a:solidFill>
              <a:srgbClr val="9F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D2BAAAEE-14CB-4DF0-8498-D91692AF0102}"/>
              </a:ext>
            </a:extLst>
          </p:cNvPr>
          <p:cNvSpPr/>
          <p:nvPr/>
        </p:nvSpPr>
        <p:spPr>
          <a:xfrm>
            <a:off x="3788775" y="3674392"/>
            <a:ext cx="1066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900" b="1" dirty="0"/>
              <a:t>SAFRAS PARCELAS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36F35009-E31F-46BC-A543-28186987D848}"/>
              </a:ext>
            </a:extLst>
          </p:cNvPr>
          <p:cNvSpPr/>
          <p:nvPr/>
        </p:nvSpPr>
        <p:spPr>
          <a:xfrm>
            <a:off x="6462534" y="3669151"/>
            <a:ext cx="1066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900" b="1" dirty="0"/>
              <a:t>SAFRAS PARCELAS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C196817-0352-4750-BEC6-11EBCCDCA414}"/>
              </a:ext>
            </a:extLst>
          </p:cNvPr>
          <p:cNvSpPr txBox="1"/>
          <p:nvPr/>
        </p:nvSpPr>
        <p:spPr>
          <a:xfrm>
            <a:off x="2294168" y="5347649"/>
            <a:ext cx="190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Calculando a distribuição das taxas medias exatas por safras de parcelas</a:t>
            </a:r>
          </a:p>
        </p:txBody>
      </p:sp>
      <p:sp>
        <p:nvSpPr>
          <p:cNvPr id="73" name="Fluxograma: Documento 72">
            <a:extLst>
              <a:ext uri="{FF2B5EF4-FFF2-40B4-BE49-F238E27FC236}">
                <a16:creationId xmlns:a16="http://schemas.microsoft.com/office/drawing/2014/main" id="{2DE1230B-F5C9-42D1-8398-19A531DF4336}"/>
              </a:ext>
            </a:extLst>
          </p:cNvPr>
          <p:cNvSpPr/>
          <p:nvPr/>
        </p:nvSpPr>
        <p:spPr>
          <a:xfrm>
            <a:off x="2322256" y="5345297"/>
            <a:ext cx="1690492" cy="829290"/>
          </a:xfrm>
          <a:prstGeom prst="flowChartDocumen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9F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74" name="Seta: para a Direita 73">
            <a:extLst>
              <a:ext uri="{FF2B5EF4-FFF2-40B4-BE49-F238E27FC236}">
                <a16:creationId xmlns:a16="http://schemas.microsoft.com/office/drawing/2014/main" id="{C038C4F7-8C68-49B5-B5BB-F643EBED1676}"/>
              </a:ext>
            </a:extLst>
          </p:cNvPr>
          <p:cNvSpPr/>
          <p:nvPr/>
        </p:nvSpPr>
        <p:spPr>
          <a:xfrm rot="5400000">
            <a:off x="3016015" y="6251619"/>
            <a:ext cx="464993" cy="366775"/>
          </a:xfrm>
          <a:prstGeom prst="rightArrow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Processo 74">
            <a:extLst>
              <a:ext uri="{FF2B5EF4-FFF2-40B4-BE49-F238E27FC236}">
                <a16:creationId xmlns:a16="http://schemas.microsoft.com/office/drawing/2014/main" id="{78702FE4-0F5A-44C3-999C-ADB26FE4CD78}"/>
              </a:ext>
            </a:extLst>
          </p:cNvPr>
          <p:cNvSpPr/>
          <p:nvPr/>
        </p:nvSpPr>
        <p:spPr>
          <a:xfrm>
            <a:off x="584200" y="3713761"/>
            <a:ext cx="1738056" cy="104080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AQUI PONER ESSA TABELA</a:t>
            </a:r>
          </a:p>
        </p:txBody>
      </p:sp>
    </p:spTree>
    <p:extLst>
      <p:ext uri="{BB962C8B-B14F-4D97-AF65-F5344CB8AC3E}">
        <p14:creationId xmlns:p14="http://schemas.microsoft.com/office/powerpoint/2010/main" val="100935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57EC8-9FCD-4AAA-81EC-33A374EE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B965317E-A4D6-4260-82E0-7676F855E0CA}"/>
              </a:ext>
            </a:extLst>
          </p:cNvPr>
          <p:cNvSpPr/>
          <p:nvPr/>
        </p:nvSpPr>
        <p:spPr>
          <a:xfrm>
            <a:off x="2578100" y="3231160"/>
            <a:ext cx="3962400" cy="120113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POR O SLIDE DA DISTRIBUICAO DAS TAXAS POR PARCELAS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3624A4-7491-4BB4-AD8D-510EE85ED418}"/>
              </a:ext>
            </a:extLst>
          </p:cNvPr>
          <p:cNvSpPr txBox="1"/>
          <p:nvPr/>
        </p:nvSpPr>
        <p:spPr>
          <a:xfrm>
            <a:off x="317239" y="2091592"/>
            <a:ext cx="8066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u="sng" dirty="0"/>
              <a:t>Distribuição das Taxas Medias (exatas) por Safras de Parcelas  </a:t>
            </a:r>
          </a:p>
        </p:txBody>
      </p:sp>
    </p:spTree>
    <p:extLst>
      <p:ext uri="{BB962C8B-B14F-4D97-AF65-F5344CB8AC3E}">
        <p14:creationId xmlns:p14="http://schemas.microsoft.com/office/powerpoint/2010/main" val="71697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3D5B9-1234-4D22-8645-B4275F59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B247ACC-1F68-4427-BA66-A4C7E23B3322}"/>
                  </a:ext>
                </a:extLst>
              </p:cNvPr>
              <p:cNvSpPr/>
              <p:nvPr/>
            </p:nvSpPr>
            <p:spPr>
              <a:xfrm>
                <a:off x="534110" y="6216134"/>
                <a:ext cx="2109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E : Empréstimo.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𝑃𝑟𝑖𝑚𝑒𝑟</m:t>
                      </m:r>
                      <m:r>
                        <a:rPr lang="pt-B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𝑆𝑎𝑙𝑑𝑜</m:t>
                      </m:r>
                      <m:r>
                        <a:rPr lang="pt-B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𝐷𝑒𝑣𝑒𝑑𝑜𝑟</m:t>
                      </m:r>
                    </m:oMath>
                  </m:oMathPara>
                </a14:m>
                <a:endParaRPr lang="pt-BR" sz="1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B247ACC-1F68-4427-BA66-A4C7E23B3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0" y="6216134"/>
                <a:ext cx="2109424" cy="461665"/>
              </a:xfrm>
              <a:prstGeom prst="rect">
                <a:avLst/>
              </a:prstGeom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4A0E3665-E43C-47E9-8350-6232E11DE63A}"/>
              </a:ext>
            </a:extLst>
          </p:cNvPr>
          <p:cNvSpPr/>
          <p:nvPr/>
        </p:nvSpPr>
        <p:spPr>
          <a:xfrm>
            <a:off x="619972" y="2834202"/>
            <a:ext cx="448052" cy="46166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9F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1ED5904-8CD3-4190-AF59-1015F1D1B1B6}"/>
                  </a:ext>
                </a:extLst>
              </p:cNvPr>
              <p:cNvSpPr/>
              <p:nvPr/>
            </p:nvSpPr>
            <p:spPr>
              <a:xfrm>
                <a:off x="608692" y="3412220"/>
                <a:ext cx="448052" cy="461665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9F1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𝑺𝑫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1ED5904-8CD3-4190-AF59-1015F1D1B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92" y="3412220"/>
                <a:ext cx="448052" cy="461665"/>
              </a:xfrm>
              <a:prstGeom prst="ellipse">
                <a:avLst/>
              </a:prstGeom>
              <a:blipFill>
                <a:blip r:embed="rId3"/>
                <a:stretch>
                  <a:fillRect l="-1299"/>
                </a:stretch>
              </a:blipFill>
              <a:ln w="25400">
                <a:solidFill>
                  <a:srgbClr val="9F1F6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DF17B3FD-414A-4FF8-BF1B-ACAD136814B0}"/>
                  </a:ext>
                </a:extLst>
              </p:cNvPr>
              <p:cNvSpPr/>
              <p:nvPr/>
            </p:nvSpPr>
            <p:spPr>
              <a:xfrm>
                <a:off x="1790700" y="3016466"/>
                <a:ext cx="990600" cy="626586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9F1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𝑺𝑫</m:t>
                          </m:r>
                        </m:e>
                        <m:sub>
                          <m:r>
                            <a:rPr lang="pt-BR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DF17B3FD-414A-4FF8-BF1B-ACAD13681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3016466"/>
                <a:ext cx="990600" cy="6265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9F1F6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89F7B417-4D12-44D8-9156-35B17D805B48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1068024" y="3065035"/>
            <a:ext cx="722676" cy="264724"/>
          </a:xfrm>
          <a:prstGeom prst="bentConnector3">
            <a:avLst/>
          </a:prstGeom>
          <a:ln w="25400">
            <a:solidFill>
              <a:srgbClr val="9F1F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6FAFFD0C-5894-4D96-873A-C3B1768A358D}"/>
              </a:ext>
            </a:extLst>
          </p:cNvPr>
          <p:cNvCxnSpPr>
            <a:stCxn id="8" idx="6"/>
            <a:endCxn id="9" idx="1"/>
          </p:cNvCxnSpPr>
          <p:nvPr/>
        </p:nvCxnSpPr>
        <p:spPr>
          <a:xfrm flipV="1">
            <a:off x="1056744" y="3329759"/>
            <a:ext cx="733956" cy="313294"/>
          </a:xfrm>
          <a:prstGeom prst="bentConnector3">
            <a:avLst/>
          </a:prstGeom>
          <a:ln w="25400">
            <a:solidFill>
              <a:srgbClr val="9F1F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ave Esquerda 13">
            <a:extLst>
              <a:ext uri="{FF2B5EF4-FFF2-40B4-BE49-F238E27FC236}">
                <a16:creationId xmlns:a16="http://schemas.microsoft.com/office/drawing/2014/main" id="{BE9A9E4C-B559-4E91-8085-D659005F2CCD}"/>
              </a:ext>
            </a:extLst>
          </p:cNvPr>
          <p:cNvSpPr/>
          <p:nvPr/>
        </p:nvSpPr>
        <p:spPr>
          <a:xfrm rot="16200000" flipH="1">
            <a:off x="903025" y="2244149"/>
            <a:ext cx="193698" cy="952500"/>
          </a:xfrm>
          <a:prstGeom prst="leftBrace">
            <a:avLst>
              <a:gd name="adj1" fmla="val 62884"/>
              <a:gd name="adj2" fmla="val 50000"/>
            </a:avLst>
          </a:prstGeom>
          <a:ln w="25400">
            <a:solidFill>
              <a:srgbClr val="9F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4BE51C-1767-4E66-94D2-69D9591750E1}"/>
              </a:ext>
            </a:extLst>
          </p:cNvPr>
          <p:cNvSpPr txBox="1"/>
          <p:nvPr/>
        </p:nvSpPr>
        <p:spPr>
          <a:xfrm>
            <a:off x="571816" y="1924873"/>
            <a:ext cx="129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Dados de Entradas</a:t>
            </a:r>
          </a:p>
        </p:txBody>
      </p:sp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F7F9FDDC-4B51-4B40-9E29-ABF24C1B99F7}"/>
              </a:ext>
            </a:extLst>
          </p:cNvPr>
          <p:cNvSpPr/>
          <p:nvPr/>
        </p:nvSpPr>
        <p:spPr>
          <a:xfrm rot="16200000" flipH="1">
            <a:off x="2224958" y="2285014"/>
            <a:ext cx="170829" cy="952500"/>
          </a:xfrm>
          <a:prstGeom prst="leftBrace">
            <a:avLst>
              <a:gd name="adj1" fmla="val 62884"/>
              <a:gd name="adj2" fmla="val 50000"/>
            </a:avLst>
          </a:prstGeom>
          <a:ln w="25400">
            <a:solidFill>
              <a:srgbClr val="9F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287B8E-AF9C-48EA-B98E-2F1D447ADF84}"/>
              </a:ext>
            </a:extLst>
          </p:cNvPr>
          <p:cNvSpPr txBox="1"/>
          <p:nvPr/>
        </p:nvSpPr>
        <p:spPr>
          <a:xfrm>
            <a:off x="1612649" y="1839336"/>
            <a:ext cx="1942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Calculo dos Limites (Inferior, Superior) dos numero de parcelas.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EB207080-9326-4189-9F06-D0DCE66EF6BB}"/>
                  </a:ext>
                </a:extLst>
              </p:cNvPr>
              <p:cNvSpPr/>
              <p:nvPr/>
            </p:nvSpPr>
            <p:spPr>
              <a:xfrm>
                <a:off x="4003298" y="3039942"/>
                <a:ext cx="2359402" cy="626586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9F1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𝑰𝒏𝒇</m:t>
                      </m:r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𝑺𝒖𝒑</m:t>
                      </m:r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EB207080-9326-4189-9F06-D0DCE66EF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98" y="3039942"/>
                <a:ext cx="2359402" cy="6265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9F1F6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D17546B-ECFA-4C0E-8553-BA1D8E61A69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1300" y="3329759"/>
            <a:ext cx="1221998" cy="23476"/>
          </a:xfrm>
          <a:prstGeom prst="straightConnector1">
            <a:avLst/>
          </a:prstGeom>
          <a:ln w="25400">
            <a:solidFill>
              <a:srgbClr val="9F1F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ave Esquerda 28">
            <a:extLst>
              <a:ext uri="{FF2B5EF4-FFF2-40B4-BE49-F238E27FC236}">
                <a16:creationId xmlns:a16="http://schemas.microsoft.com/office/drawing/2014/main" id="{B100346A-C498-444D-8F3B-9D5CC26F01C7}"/>
              </a:ext>
            </a:extLst>
          </p:cNvPr>
          <p:cNvSpPr/>
          <p:nvPr/>
        </p:nvSpPr>
        <p:spPr>
          <a:xfrm rot="16200000" flipH="1">
            <a:off x="5091317" y="1570760"/>
            <a:ext cx="225426" cy="2359404"/>
          </a:xfrm>
          <a:prstGeom prst="leftBrace">
            <a:avLst>
              <a:gd name="adj1" fmla="val 62884"/>
              <a:gd name="adj2" fmla="val 50000"/>
            </a:avLst>
          </a:prstGeom>
          <a:ln w="25400">
            <a:solidFill>
              <a:srgbClr val="9F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345198C-A81F-4927-BDCC-70002E52FC54}"/>
              </a:ext>
            </a:extLst>
          </p:cNvPr>
          <p:cNvSpPr/>
          <p:nvPr/>
        </p:nvSpPr>
        <p:spPr>
          <a:xfrm>
            <a:off x="4368032" y="2030670"/>
            <a:ext cx="1942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Lista dos “</a:t>
            </a:r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k”</a:t>
            </a:r>
            <a:r>
              <a:rPr lang="pt-BR" sz="1400" b="1" dirty="0"/>
              <a:t> múltiplos de 12 possíveis.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9B83EFFE-B85E-4588-9F58-39CF7B60FB48}"/>
                  </a:ext>
                </a:extLst>
              </p:cNvPr>
              <p:cNvSpPr/>
              <p:nvPr/>
            </p:nvSpPr>
            <p:spPr>
              <a:xfrm>
                <a:off x="2886135" y="2989174"/>
                <a:ext cx="10123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𝐼𝑛𝑓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𝑆𝑢𝑝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9B83EFFE-B85E-4588-9F58-39CF7B60F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135" y="2989174"/>
                <a:ext cx="1012328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id="{858325AF-B0FD-430A-A152-4B565D4A7D3A}"/>
              </a:ext>
            </a:extLst>
          </p:cNvPr>
          <p:cNvSpPr/>
          <p:nvPr/>
        </p:nvSpPr>
        <p:spPr>
          <a:xfrm>
            <a:off x="1380938" y="3944155"/>
            <a:ext cx="1739405" cy="120113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Referenciar este processo de funciones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9245517-2D0B-495D-885F-4F5124B20E1E}"/>
              </a:ext>
            </a:extLst>
          </p:cNvPr>
          <p:cNvSpPr/>
          <p:nvPr/>
        </p:nvSpPr>
        <p:spPr>
          <a:xfrm>
            <a:off x="7168877" y="1947058"/>
            <a:ext cx="2597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Calculo das taxas aproximadas para cada numero de Parcela.</a:t>
            </a:r>
          </a:p>
        </p:txBody>
      </p:sp>
      <p:sp>
        <p:nvSpPr>
          <p:cNvPr id="41" name="Chave Esquerda 40">
            <a:extLst>
              <a:ext uri="{FF2B5EF4-FFF2-40B4-BE49-F238E27FC236}">
                <a16:creationId xmlns:a16="http://schemas.microsoft.com/office/drawing/2014/main" id="{6FF8F01B-62E7-4089-A8D6-8FA1EDE38452}"/>
              </a:ext>
            </a:extLst>
          </p:cNvPr>
          <p:cNvSpPr/>
          <p:nvPr/>
        </p:nvSpPr>
        <p:spPr>
          <a:xfrm rot="16200000" flipH="1">
            <a:off x="8283063" y="1362594"/>
            <a:ext cx="325303" cy="2691971"/>
          </a:xfrm>
          <a:prstGeom prst="leftBrace">
            <a:avLst>
              <a:gd name="adj1" fmla="val 62884"/>
              <a:gd name="adj2" fmla="val 50000"/>
            </a:avLst>
          </a:prstGeom>
          <a:ln w="25400">
            <a:solidFill>
              <a:srgbClr val="9F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63296872-52F4-4FF8-8C84-64A40DE47768}"/>
                  </a:ext>
                </a:extLst>
              </p:cNvPr>
              <p:cNvSpPr/>
              <p:nvPr/>
            </p:nvSpPr>
            <p:spPr>
              <a:xfrm>
                <a:off x="7067224" y="3028204"/>
                <a:ext cx="2724476" cy="626586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9F1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Para</a:t>
                </a:r>
                <a:r>
                  <a:rPr lang="pt-BR" sz="1400" b="1" i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1 </a:t>
                </a:r>
                <a:r>
                  <a:rPr lang="pt-BR" sz="14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até</a:t>
                </a:r>
                <a:r>
                  <a:rPr lang="pt-BR" sz="1400" b="1" i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k: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𝑨𝒍𝒈𝒐𝒓𝒊𝒕𝒎𝒐</m:t>
                      </m:r>
                      <m:d>
                        <m:d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pt-BR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63296872-52F4-4FF8-8C84-64A40DE47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24" y="3028204"/>
                <a:ext cx="2724476" cy="62658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9F1F6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A05230D8-9371-4CCE-8296-B149F398CCFB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 flipV="1">
            <a:off x="6362700" y="3341497"/>
            <a:ext cx="704524" cy="11738"/>
          </a:xfrm>
          <a:prstGeom prst="straightConnector1">
            <a:avLst/>
          </a:prstGeom>
          <a:ln w="25400">
            <a:solidFill>
              <a:srgbClr val="9F1F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Tabela 45">
                <a:extLst>
                  <a:ext uri="{FF2B5EF4-FFF2-40B4-BE49-F238E27FC236}">
                    <a16:creationId xmlns:a16="http://schemas.microsoft.com/office/drawing/2014/main" id="{0E9CF04A-B0DD-4A0E-A84F-2BBF75D12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905789"/>
                  </p:ext>
                </p:extLst>
              </p:nvPr>
            </p:nvGraphicFramePr>
            <p:xfrm>
              <a:off x="9753600" y="1378219"/>
              <a:ext cx="1556055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0024">
                      <a:extLst>
                        <a:ext uri="{9D8B030D-6E8A-4147-A177-3AD203B41FA5}">
                          <a16:colId xmlns:a16="http://schemas.microsoft.com/office/drawing/2014/main" val="2581483465"/>
                        </a:ext>
                      </a:extLst>
                    </a:gridCol>
                    <a:gridCol w="606031">
                      <a:extLst>
                        <a:ext uri="{9D8B030D-6E8A-4147-A177-3AD203B41FA5}">
                          <a16:colId xmlns:a16="http://schemas.microsoft.com/office/drawing/2014/main" val="828459301"/>
                        </a:ext>
                      </a:extLst>
                    </a:gridCol>
                  </a:tblGrid>
                  <a:tr h="183391">
                    <a:tc>
                      <a:txBody>
                        <a:bodyPr/>
                        <a:lstStyle/>
                        <a:p>
                          <a:r>
                            <a:rPr lang="pt-BR" sz="1200" dirty="0">
                              <a:solidFill>
                                <a:schemeClr val="bg1"/>
                              </a:solidFill>
                            </a:rPr>
                            <a:t>Taxa Aprox.</a:t>
                          </a:r>
                        </a:p>
                      </a:txBody>
                      <a:tcPr>
                        <a:solidFill>
                          <a:srgbClr val="9F1F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dirty="0">
                              <a:solidFill>
                                <a:schemeClr val="bg1"/>
                              </a:solidFill>
                            </a:rPr>
                            <a:t>Valor</a:t>
                          </a:r>
                        </a:p>
                      </a:txBody>
                      <a:tcPr>
                        <a:solidFill>
                          <a:srgbClr val="9F1F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476504"/>
                      </a:ext>
                    </a:extLst>
                  </a:tr>
                  <a:tr h="1937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smtClean="0"/>
                                    </m:ctrlPr>
                                  </m:sSubPr>
                                  <m:e>
                                    <m:r>
                                      <a:rPr lang="pt-BR" sz="1400" smtClean="0"/>
                                      <m:t>𝑰</m:t>
                                    </m:r>
                                  </m:e>
                                  <m:sub>
                                    <m:r>
                                      <a:rPr lang="pt-BR" sz="1400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0.006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029934"/>
                      </a:ext>
                    </a:extLst>
                  </a:tr>
                  <a:tr h="1937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smtClean="0"/>
                                    </m:ctrlPr>
                                  </m:sSubPr>
                                  <m:e>
                                    <m:r>
                                      <a:rPr lang="pt-BR" sz="1400" smtClean="0"/>
                                      <m:t>𝑰</m:t>
                                    </m:r>
                                  </m:e>
                                  <m:sub>
                                    <m:r>
                                      <a:rPr lang="pt-BR" sz="1400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1" dirty="0"/>
                            <a:t>0.076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72540"/>
                      </a:ext>
                    </a:extLst>
                  </a:tr>
                  <a:tr h="1833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320076"/>
                      </a:ext>
                    </a:extLst>
                  </a:tr>
                  <a:tr h="1937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smtClean="0"/>
                                    </m:ctrlPr>
                                  </m:sSubPr>
                                  <m:e>
                                    <m:r>
                                      <a:rPr lang="pt-BR" sz="1400" smtClean="0"/>
                                      <m:t>𝑰</m:t>
                                    </m:r>
                                  </m:e>
                                  <m:sub>
                                    <m:r>
                                      <a:rPr lang="pt-BR" sz="1400" smtClean="0"/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1" dirty="0"/>
                            <a:t>0.14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1433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Tabela 45">
                <a:extLst>
                  <a:ext uri="{FF2B5EF4-FFF2-40B4-BE49-F238E27FC236}">
                    <a16:creationId xmlns:a16="http://schemas.microsoft.com/office/drawing/2014/main" id="{0E9CF04A-B0DD-4A0E-A84F-2BBF75D12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905789"/>
                  </p:ext>
                </p:extLst>
              </p:nvPr>
            </p:nvGraphicFramePr>
            <p:xfrm>
              <a:off x="9753600" y="1378219"/>
              <a:ext cx="1556055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0024">
                      <a:extLst>
                        <a:ext uri="{9D8B030D-6E8A-4147-A177-3AD203B41FA5}">
                          <a16:colId xmlns:a16="http://schemas.microsoft.com/office/drawing/2014/main" val="2581483465"/>
                        </a:ext>
                      </a:extLst>
                    </a:gridCol>
                    <a:gridCol w="606031">
                      <a:extLst>
                        <a:ext uri="{9D8B030D-6E8A-4147-A177-3AD203B41FA5}">
                          <a16:colId xmlns:a16="http://schemas.microsoft.com/office/drawing/2014/main" val="8284593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 dirty="0">
                              <a:solidFill>
                                <a:schemeClr val="bg1"/>
                              </a:solidFill>
                            </a:rPr>
                            <a:t>Taxa Aprox.</a:t>
                          </a:r>
                        </a:p>
                      </a:txBody>
                      <a:tcPr>
                        <a:solidFill>
                          <a:srgbClr val="9F1F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dirty="0">
                              <a:solidFill>
                                <a:schemeClr val="bg1"/>
                              </a:solidFill>
                            </a:rPr>
                            <a:t>Valor</a:t>
                          </a:r>
                        </a:p>
                      </a:txBody>
                      <a:tcPr>
                        <a:solidFill>
                          <a:srgbClr val="9F1F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4765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l="-1282" t="-92000" r="-65385" b="-2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0.006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30299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l="-1282" t="-188235" r="-65385" b="-190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1" dirty="0"/>
                            <a:t>0.076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725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3200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l="-1282" t="-384000" r="-653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1" dirty="0"/>
                            <a:t>0.14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1433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F165F7E7-E7D6-4ACA-9458-0815BE855567}"/>
                  </a:ext>
                </a:extLst>
              </p:cNvPr>
              <p:cNvSpPr/>
              <p:nvPr/>
            </p:nvSpPr>
            <p:spPr>
              <a:xfrm>
                <a:off x="7029124" y="4580658"/>
                <a:ext cx="2724476" cy="626586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9F1F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pt-BR" sz="14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Para</a:t>
                </a:r>
                <a:r>
                  <a:rPr lang="pt-BR" sz="1400" b="1" i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1 </a:t>
                </a:r>
                <a:r>
                  <a:rPr lang="pt-BR" sz="14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até</a:t>
                </a:r>
                <a:r>
                  <a:rPr lang="pt-BR" sz="1400" b="1" i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k:</a:t>
                </a:r>
                <a:endParaRPr lang="pt-BR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pt-B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pt-B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pt-BR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F165F7E7-E7D6-4ACA-9458-0815BE855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24" y="4580658"/>
                <a:ext cx="2724476" cy="62658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rgbClr val="9F1F6B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B2BD7425-9711-4154-ADCC-388B73B5F63C}"/>
              </a:ext>
            </a:extLst>
          </p:cNvPr>
          <p:cNvCxnSpPr>
            <a:stCxn id="42" idx="3"/>
            <a:endCxn id="47" idx="3"/>
          </p:cNvCxnSpPr>
          <p:nvPr/>
        </p:nvCxnSpPr>
        <p:spPr>
          <a:xfrm flipH="1">
            <a:off x="9753600" y="3341497"/>
            <a:ext cx="38100" cy="1552454"/>
          </a:xfrm>
          <a:prstGeom prst="bentConnector3">
            <a:avLst>
              <a:gd name="adj1" fmla="val -600000"/>
            </a:avLst>
          </a:prstGeom>
          <a:ln w="25400">
            <a:solidFill>
              <a:srgbClr val="9F1F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FDD2430C-482B-40FA-AE13-85EB2E889714}"/>
              </a:ext>
            </a:extLst>
          </p:cNvPr>
          <p:cNvSpPr/>
          <p:nvPr/>
        </p:nvSpPr>
        <p:spPr>
          <a:xfrm>
            <a:off x="7168877" y="6139189"/>
            <a:ext cx="2597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Calculo dos erros mínimos</a:t>
            </a:r>
          </a:p>
        </p:txBody>
      </p:sp>
      <p:sp>
        <p:nvSpPr>
          <p:cNvPr id="52" name="Chave Esquerda 51">
            <a:extLst>
              <a:ext uri="{FF2B5EF4-FFF2-40B4-BE49-F238E27FC236}">
                <a16:creationId xmlns:a16="http://schemas.microsoft.com/office/drawing/2014/main" id="{27807A37-5677-4B73-9768-5B7175B7FD3D}"/>
              </a:ext>
            </a:extLst>
          </p:cNvPr>
          <p:cNvSpPr/>
          <p:nvPr/>
        </p:nvSpPr>
        <p:spPr>
          <a:xfrm rot="16200000">
            <a:off x="8399679" y="4415356"/>
            <a:ext cx="230368" cy="2691971"/>
          </a:xfrm>
          <a:prstGeom prst="leftBrace">
            <a:avLst>
              <a:gd name="adj1" fmla="val 62884"/>
              <a:gd name="adj2" fmla="val 50000"/>
            </a:avLst>
          </a:prstGeom>
          <a:ln w="25400">
            <a:solidFill>
              <a:srgbClr val="9F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have Esquerda 56">
            <a:extLst>
              <a:ext uri="{FF2B5EF4-FFF2-40B4-BE49-F238E27FC236}">
                <a16:creationId xmlns:a16="http://schemas.microsoft.com/office/drawing/2014/main" id="{603FF9AF-A170-477B-A35D-EAF0C48B7C18}"/>
              </a:ext>
            </a:extLst>
          </p:cNvPr>
          <p:cNvSpPr/>
          <p:nvPr/>
        </p:nvSpPr>
        <p:spPr>
          <a:xfrm rot="16200000" flipV="1">
            <a:off x="5164028" y="5299170"/>
            <a:ext cx="230370" cy="867286"/>
          </a:xfrm>
          <a:prstGeom prst="leftBrace">
            <a:avLst>
              <a:gd name="adj1" fmla="val 62884"/>
              <a:gd name="adj2" fmla="val 50000"/>
            </a:avLst>
          </a:prstGeom>
          <a:ln w="25400">
            <a:solidFill>
              <a:srgbClr val="9F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7800A1F-4C70-4F50-9157-10D6A0A6F38A}"/>
              </a:ext>
            </a:extLst>
          </p:cNvPr>
          <p:cNvSpPr txBox="1"/>
          <p:nvPr/>
        </p:nvSpPr>
        <p:spPr>
          <a:xfrm flipH="1">
            <a:off x="4634154" y="6016534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Dados de Saída</a:t>
            </a:r>
          </a:p>
        </p:txBody>
      </p:sp>
      <p:sp>
        <p:nvSpPr>
          <p:cNvPr id="59" name="Círculo: Vazio 58">
            <a:extLst>
              <a:ext uri="{FF2B5EF4-FFF2-40B4-BE49-F238E27FC236}">
                <a16:creationId xmlns:a16="http://schemas.microsoft.com/office/drawing/2014/main" id="{4BC91F7B-730A-4392-B124-FCA1410E4CFB}"/>
              </a:ext>
            </a:extLst>
          </p:cNvPr>
          <p:cNvSpPr/>
          <p:nvPr/>
        </p:nvSpPr>
        <p:spPr>
          <a:xfrm>
            <a:off x="4845571" y="4238623"/>
            <a:ext cx="674855" cy="626586"/>
          </a:xfrm>
          <a:prstGeom prst="donut">
            <a:avLst>
              <a:gd name="adj" fmla="val 13649"/>
            </a:avLst>
          </a:prstGeom>
          <a:solidFill>
            <a:schemeClr val="accent1">
              <a:alpha val="0"/>
            </a:schemeClr>
          </a:solidFill>
          <a:ln w="25400">
            <a:solidFill>
              <a:srgbClr val="9F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0" name="Círculo: Vazio 59">
            <a:extLst>
              <a:ext uri="{FF2B5EF4-FFF2-40B4-BE49-F238E27FC236}">
                <a16:creationId xmlns:a16="http://schemas.microsoft.com/office/drawing/2014/main" id="{A7F1C370-1409-4DC3-8452-592B89BC7390}"/>
              </a:ext>
            </a:extLst>
          </p:cNvPr>
          <p:cNvSpPr/>
          <p:nvPr/>
        </p:nvSpPr>
        <p:spPr>
          <a:xfrm>
            <a:off x="4845570" y="4940532"/>
            <a:ext cx="674855" cy="626586"/>
          </a:xfrm>
          <a:prstGeom prst="donut">
            <a:avLst>
              <a:gd name="adj" fmla="val 13649"/>
            </a:avLst>
          </a:prstGeom>
          <a:solidFill>
            <a:schemeClr val="accent1">
              <a:alpha val="0"/>
            </a:schemeClr>
          </a:solidFill>
          <a:ln w="25400">
            <a:solidFill>
              <a:srgbClr val="9F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05493CE8-EADE-4E9B-B44F-EF1989649537}"/>
              </a:ext>
            </a:extLst>
          </p:cNvPr>
          <p:cNvCxnSpPr>
            <a:stCxn id="47" idx="1"/>
            <a:endCxn id="59" idx="6"/>
          </p:cNvCxnSpPr>
          <p:nvPr/>
        </p:nvCxnSpPr>
        <p:spPr>
          <a:xfrm rot="10800000">
            <a:off x="5520426" y="4551917"/>
            <a:ext cx="1508698" cy="342035"/>
          </a:xfrm>
          <a:prstGeom prst="bentConnector3">
            <a:avLst>
              <a:gd name="adj1" fmla="val 17170"/>
            </a:avLst>
          </a:prstGeom>
          <a:ln w="25400">
            <a:solidFill>
              <a:srgbClr val="9F1F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31365970-A1E6-41E5-9394-10FADA26FCDD}"/>
              </a:ext>
            </a:extLst>
          </p:cNvPr>
          <p:cNvCxnSpPr>
            <a:stCxn id="47" idx="1"/>
            <a:endCxn id="60" idx="6"/>
          </p:cNvCxnSpPr>
          <p:nvPr/>
        </p:nvCxnSpPr>
        <p:spPr>
          <a:xfrm rot="10800000" flipV="1">
            <a:off x="5520426" y="4893951"/>
            <a:ext cx="1508699" cy="359874"/>
          </a:xfrm>
          <a:prstGeom prst="bentConnector3">
            <a:avLst>
              <a:gd name="adj1" fmla="val 17170"/>
            </a:avLst>
          </a:prstGeom>
          <a:ln w="25400">
            <a:solidFill>
              <a:srgbClr val="9F1F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eta: para a Direita 69">
            <a:extLst>
              <a:ext uri="{FF2B5EF4-FFF2-40B4-BE49-F238E27FC236}">
                <a16:creationId xmlns:a16="http://schemas.microsoft.com/office/drawing/2014/main" id="{C8C8380B-210E-4961-9E13-710B6374DE09}"/>
              </a:ext>
            </a:extLst>
          </p:cNvPr>
          <p:cNvSpPr/>
          <p:nvPr/>
        </p:nvSpPr>
        <p:spPr>
          <a:xfrm flipH="1">
            <a:off x="4330479" y="4398027"/>
            <a:ext cx="469569" cy="307777"/>
          </a:xfrm>
          <a:prstGeom prst="rightArrow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Seta: para a Direita 70">
            <a:extLst>
              <a:ext uri="{FF2B5EF4-FFF2-40B4-BE49-F238E27FC236}">
                <a16:creationId xmlns:a16="http://schemas.microsoft.com/office/drawing/2014/main" id="{B27A0BAF-9B9F-4803-BB5B-2F6CFB2926C1}"/>
              </a:ext>
            </a:extLst>
          </p:cNvPr>
          <p:cNvSpPr/>
          <p:nvPr/>
        </p:nvSpPr>
        <p:spPr>
          <a:xfrm flipH="1">
            <a:off x="4337901" y="5100935"/>
            <a:ext cx="469569" cy="307777"/>
          </a:xfrm>
          <a:prstGeom prst="rightArrow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7663D16-9C03-4FF0-8187-A7EBBF4E90F5}"/>
              </a:ext>
            </a:extLst>
          </p:cNvPr>
          <p:cNvSpPr txBox="1"/>
          <p:nvPr/>
        </p:nvSpPr>
        <p:spPr>
          <a:xfrm flipH="1">
            <a:off x="5611472" y="4263975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Num. Parcelas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7CA2A4D9-1BE4-4FAB-AF9A-F73BB21D0A59}"/>
              </a:ext>
            </a:extLst>
          </p:cNvPr>
          <p:cNvSpPr txBox="1"/>
          <p:nvPr/>
        </p:nvSpPr>
        <p:spPr>
          <a:xfrm flipH="1">
            <a:off x="5555751" y="5254824"/>
            <a:ext cx="195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Taxa Estimada</a:t>
            </a:r>
          </a:p>
        </p:txBody>
      </p:sp>
    </p:spTree>
    <p:extLst>
      <p:ext uri="{BB962C8B-B14F-4D97-AF65-F5344CB8AC3E}">
        <p14:creationId xmlns:p14="http://schemas.microsoft.com/office/powerpoint/2010/main" val="344552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186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liz valdivia</dc:creator>
  <cp:lastModifiedBy>liz valdivia</cp:lastModifiedBy>
  <cp:revision>17</cp:revision>
  <dcterms:created xsi:type="dcterms:W3CDTF">2019-03-15T02:58:17Z</dcterms:created>
  <dcterms:modified xsi:type="dcterms:W3CDTF">2019-03-15T10:49:53Z</dcterms:modified>
</cp:coreProperties>
</file>