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7"/>
  </p:handoutMasterIdLst>
  <p:sldIdLst>
    <p:sldId id="256" r:id="rId3"/>
    <p:sldId id="257" r:id="rId4"/>
    <p:sldId id="259" r:id="rId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a:srgbClr val="B2B2B2"/>
    <a:srgbClr val="202020"/>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48"/>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handoutMaster" Target="handoutMasters/handoutMaster1.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ctrTitle"/>
          </p:nvPr>
        </p:nvSpPr>
        <p:spPr/>
        <p:txBody>
          <a:bodyPr/>
          <a:p>
            <a:r>
              <a:rPr lang="pt-BR" altLang="en-US"/>
              <a:t>Planejamento do Jogo</a:t>
            </a:r>
            <a:endParaRPr lang="pt-BR" altLang="en-US"/>
          </a:p>
        </p:txBody>
      </p:sp>
      <p:sp>
        <p:nvSpPr>
          <p:cNvPr id="3" name="Subtítulo 2"/>
          <p:cNvSpPr>
            <a:spLocks noGrp="1"/>
          </p:cNvSpPr>
          <p:nvPr>
            <p:ph type="subTitle" idx="1"/>
          </p:nvPr>
        </p:nvSpPr>
        <p:spPr>
          <a:xfrm>
            <a:off x="1524000" y="3602355"/>
            <a:ext cx="9144000" cy="571500"/>
          </a:xfrm>
        </p:spPr>
        <p:txBody>
          <a:bodyPr>
            <a:normAutofit/>
          </a:bodyPr>
          <a:p>
            <a:r>
              <a:rPr lang="pt-BR" altLang="en-US"/>
              <a:t>PNZ Game Studio</a:t>
            </a:r>
            <a:endParaRPr lang="pt-BR"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0" y="0"/>
            <a:ext cx="12192000" cy="666115"/>
          </a:xfrm>
          <a:solidFill>
            <a:schemeClr val="bg1">
              <a:lumMod val="85000"/>
            </a:schemeClr>
          </a:solidFill>
        </p:spPr>
        <p:txBody>
          <a:bodyPr>
            <a:normAutofit/>
          </a:bodyPr>
          <a:p>
            <a:r>
              <a:rPr lang="pt-BR" altLang="en-US" sz="2000">
                <a:latin typeface="Roboto" charset="0"/>
                <a:cs typeface="Roboto" charset="0"/>
              </a:rPr>
              <a:t>Game Name - Descrição Geral</a:t>
            </a:r>
            <a:endParaRPr lang="pt-BR" altLang="en-US" sz="2000">
              <a:latin typeface="Roboto" charset="0"/>
              <a:cs typeface="Roboto" charset="0"/>
            </a:endParaRPr>
          </a:p>
        </p:txBody>
      </p:sp>
      <p:sp>
        <p:nvSpPr>
          <p:cNvPr id="3" name="Espaço Reservado para Conteúdo 2"/>
          <p:cNvSpPr>
            <a:spLocks noGrp="1"/>
          </p:cNvSpPr>
          <p:nvPr>
            <p:ph idx="1"/>
          </p:nvPr>
        </p:nvSpPr>
        <p:spPr>
          <a:xfrm>
            <a:off x="647700" y="925830"/>
            <a:ext cx="10515600" cy="1588135"/>
          </a:xfrm>
        </p:spPr>
        <p:txBody>
          <a:bodyPr>
            <a:normAutofit lnSpcReduction="20000"/>
          </a:bodyPr>
          <a:p>
            <a:pPr algn="just">
              <a:lnSpc>
                <a:spcPct val="120000"/>
              </a:lnSpc>
              <a:spcBef>
                <a:spcPts val="1000"/>
              </a:spcBef>
              <a:spcAft>
                <a:spcPts val="0"/>
              </a:spcAft>
            </a:pPr>
            <a:r>
              <a:rPr lang="pt-BR" altLang="en-US" sz="1800" b="1">
                <a:solidFill>
                  <a:schemeClr val="tx1"/>
                </a:solidFill>
                <a:latin typeface="Roboto" charset="0"/>
                <a:cs typeface="Roboto" charset="0"/>
              </a:rPr>
              <a:t>Objetivo</a:t>
            </a:r>
            <a:r>
              <a:rPr lang="pt-BR" altLang="en-US" sz="1800">
                <a:solidFill>
                  <a:schemeClr val="tx1"/>
                </a:solidFill>
                <a:latin typeface="Roboto" charset="0"/>
                <a:cs typeface="Roboto" charset="0"/>
              </a:rPr>
              <a:t> - </a:t>
            </a:r>
            <a:r>
              <a:rPr lang="en-US" altLang="pt-BR" sz="1800">
                <a:solidFill>
                  <a:schemeClr val="tx1"/>
                </a:solidFill>
                <a:latin typeface="Roboto" charset="0"/>
                <a:cs typeface="Roboto" charset="0"/>
              </a:rPr>
              <a:t>Lorem ipsum dolor sit amet, consectetur adipiscing elit. Duis tristique eros vel imperdiet condimentum. Aenean sed turpis eget quam ultricies sollicitudin et vitae libero. Sed faucibus vulputate mauris. Nam scelerisque augue quis turpis porttitor posuere. Maecenas porta lobortis commodo. Ut tempus nisl pharetra blandit consequat. Morbi nisi turpis, commodo at varius eu, suscipit sed nisi. Nulla et pharetra est, vel sagittis odio. </a:t>
            </a:r>
            <a:endParaRPr lang="pt-BR" altLang="en-US" sz="1400">
              <a:solidFill>
                <a:schemeClr val="tx1"/>
              </a:solidFill>
              <a:latin typeface="Roboto" charset="0"/>
              <a:cs typeface="Roboto" charset="0"/>
            </a:endParaRPr>
          </a:p>
        </p:txBody>
      </p:sp>
      <p:sp>
        <p:nvSpPr>
          <p:cNvPr id="4" name="Retângulo 3"/>
          <p:cNvSpPr/>
          <p:nvPr/>
        </p:nvSpPr>
        <p:spPr>
          <a:xfrm>
            <a:off x="647700" y="2513965"/>
            <a:ext cx="5826760" cy="3231515"/>
          </a:xfrm>
          <a:prstGeom prst="rect">
            <a:avLst/>
          </a:prstGeom>
        </p:spPr>
        <p:txBody>
          <a:bodyPr vert="horz" wrap="square" lIns="91440" tIns="45720" rIns="91440" bIns="45720" rtlCol="0">
            <a:normAutofit/>
          </a:bodyPr>
          <a:p>
            <a:pPr lvl="0" algn="l">
              <a:lnSpc>
                <a:spcPct val="120000"/>
              </a:lnSpc>
              <a:spcBef>
                <a:spcPts val="1000"/>
              </a:spcBef>
              <a:spcAft>
                <a:spcPts val="0"/>
              </a:spcAft>
              <a:buClrTx/>
              <a:buSzTx/>
              <a:buFont typeface="Arial" panose="020B0604020202020204" pitchFamily="34" charset="0"/>
            </a:pPr>
            <a:r>
              <a:rPr lang="pt-BR" altLang="en-US" b="1">
                <a:latin typeface="Roboto" charset="0"/>
                <a:cs typeface="Roboto" charset="0"/>
                <a:sym typeface="+mn-ea"/>
              </a:rPr>
              <a:t>Regras do Jogo:</a:t>
            </a:r>
            <a:endParaRPr lang="pt-BR" altLang="en-US" b="1">
              <a:latin typeface="Roboto" charset="0"/>
              <a:cs typeface="Roboto" charset="0"/>
              <a:sym typeface="+mn-ea"/>
            </a:endParaRPr>
          </a:p>
          <a:p>
            <a:pPr lvl="0" algn="just">
              <a:lnSpc>
                <a:spcPct val="120000"/>
              </a:lnSpc>
              <a:spcBef>
                <a:spcPts val="1000"/>
              </a:spcBef>
              <a:spcAft>
                <a:spcPts val="0"/>
              </a:spcAft>
              <a:buClrTx/>
              <a:buSzTx/>
              <a:buFont typeface="Arial" panose="020B0604020202020204" pitchFamily="34" charset="0"/>
            </a:pPr>
            <a:r>
              <a:rPr lang="pt-BR" altLang="en-US" sz="1400">
                <a:latin typeface="Roboto" charset="0"/>
                <a:cs typeface="Roboto" charset="0"/>
                <a:sym typeface="+mn-ea"/>
              </a:rPr>
              <a:t>Lorem </a:t>
            </a:r>
            <a:r>
              <a:rPr lang="pt-BR" altLang="en-US" sz="1400">
                <a:latin typeface="Roboto" charset="0"/>
                <a:cs typeface="Roboto" charset="0"/>
                <a:sym typeface="+mn-ea"/>
              </a:rPr>
              <a:t>ipsum dolor sit amet, consectetur adipiscing elit. Duis tristique eros vel imperdiet condimentum. Aenean sed turpis eget quam ultricies sollicitudin et vitae libero</a:t>
            </a:r>
            <a:r>
              <a:rPr lang="pt-BR" altLang="en-US" sz="1400">
                <a:latin typeface="Roboto" charset="0"/>
                <a:cs typeface="Roboto" charset="0"/>
                <a:sym typeface="+mn-ea"/>
              </a:rPr>
              <a:t>.</a:t>
            </a:r>
            <a:endParaRPr lang="pt-BR" altLang="en-US" sz="1400">
              <a:latin typeface="Roboto" charset="0"/>
              <a:cs typeface="Roboto" charset="0"/>
              <a:sym typeface="+mn-ea"/>
            </a:endParaRPr>
          </a:p>
          <a:p>
            <a:pPr lvl="0" algn="just">
              <a:lnSpc>
                <a:spcPct val="120000"/>
              </a:lnSpc>
              <a:spcBef>
                <a:spcPts val="1000"/>
              </a:spcBef>
              <a:spcAft>
                <a:spcPts val="0"/>
              </a:spcAft>
              <a:buClrTx/>
              <a:buSzTx/>
              <a:buFont typeface="Arial" panose="020B0604020202020204" pitchFamily="34" charset="0"/>
            </a:pPr>
            <a:r>
              <a:rPr lang="pt-BR" altLang="en-US" sz="1400">
                <a:latin typeface="Roboto" charset="0"/>
                <a:cs typeface="Roboto" charset="0"/>
                <a:sym typeface="+mn-ea"/>
              </a:rPr>
              <a:t>Sed faucibus vulputate mauris. Nam scelerisque augue quis turpis porttitor posuere. Maecenas porta lobortis commodo. Ut tempus nisl pharetra blandit consequat.</a:t>
            </a:r>
            <a:endParaRPr lang="pt-BR" altLang="en-US" sz="1400">
              <a:latin typeface="Roboto" charset="0"/>
              <a:cs typeface="Roboto" charset="0"/>
              <a:sym typeface="+mn-ea"/>
            </a:endParaRPr>
          </a:p>
          <a:p>
            <a:pPr lvl="0" algn="just">
              <a:lnSpc>
                <a:spcPct val="120000"/>
              </a:lnSpc>
              <a:spcBef>
                <a:spcPts val="1000"/>
              </a:spcBef>
              <a:spcAft>
                <a:spcPts val="0"/>
              </a:spcAft>
              <a:buClrTx/>
              <a:buSzTx/>
              <a:buFont typeface="Arial" panose="020B0604020202020204" pitchFamily="34" charset="0"/>
            </a:pPr>
            <a:r>
              <a:rPr lang="pt-BR" altLang="en-US" sz="1400">
                <a:latin typeface="Roboto" charset="0"/>
                <a:cs typeface="Roboto" charset="0"/>
                <a:sym typeface="+mn-ea"/>
              </a:rPr>
              <a:t>Morbi nisi turpis, commodo at varius eu, suscipit sed nisi. Nulla et pharetra est, vel sagittis odio.</a:t>
            </a:r>
            <a:endParaRPr lang="pt-BR" altLang="en-US" sz="1400">
              <a:latin typeface="Roboto" charset="0"/>
              <a:cs typeface="Roboto" charset="0"/>
              <a:sym typeface="+mn-ea"/>
            </a:endParaRPr>
          </a:p>
          <a:p>
            <a:pPr lvl="0" algn="l">
              <a:lnSpc>
                <a:spcPct val="120000"/>
              </a:lnSpc>
              <a:spcBef>
                <a:spcPts val="1000"/>
              </a:spcBef>
              <a:spcAft>
                <a:spcPts val="0"/>
              </a:spcAft>
              <a:buClrTx/>
              <a:buSzTx/>
              <a:buFont typeface="Arial" panose="020B0604020202020204" pitchFamily="34" charset="0"/>
            </a:pPr>
            <a:endParaRPr lang="pt-BR" altLang="en-US" sz="1400">
              <a:latin typeface="Roboto" charset="0"/>
              <a:cs typeface="Roboto"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ítulo 1"/>
          <p:cNvSpPr>
            <a:spLocks noGrp="1"/>
          </p:cNvSpPr>
          <p:nvPr>
            <p:ph type="title"/>
          </p:nvPr>
        </p:nvSpPr>
        <p:spPr>
          <a:xfrm>
            <a:off x="0" y="0"/>
            <a:ext cx="12192000" cy="666115"/>
          </a:xfrm>
          <a:solidFill>
            <a:schemeClr val="bg1">
              <a:lumMod val="85000"/>
            </a:schemeClr>
          </a:solidFill>
        </p:spPr>
        <p:txBody>
          <a:bodyPr>
            <a:normAutofit/>
          </a:bodyPr>
          <a:p>
            <a:r>
              <a:rPr lang="pt-BR" altLang="en-US" sz="2000">
                <a:latin typeface="Roboto" charset="0"/>
                <a:cs typeface="Roboto" charset="0"/>
              </a:rPr>
              <a:t>Game Name - Planejamento de classes e componentes</a:t>
            </a:r>
            <a:endParaRPr lang="pt-BR" altLang="en-US" sz="2000">
              <a:latin typeface="Roboto" charset="0"/>
              <a:cs typeface="Roboto" charset="0"/>
            </a:endParaRPr>
          </a:p>
        </p:txBody>
      </p:sp>
      <p:grpSp>
        <p:nvGrpSpPr>
          <p:cNvPr id="17" name="Grupo 16"/>
          <p:cNvGrpSpPr/>
          <p:nvPr/>
        </p:nvGrpSpPr>
        <p:grpSpPr>
          <a:xfrm>
            <a:off x="311150" y="889000"/>
            <a:ext cx="5290820" cy="1878082"/>
            <a:chOff x="742" y="2322"/>
            <a:chExt cx="10647" cy="3779"/>
          </a:xfrm>
        </p:grpSpPr>
        <p:sp>
          <p:nvSpPr>
            <p:cNvPr id="7" name="Retângulo 6"/>
            <p:cNvSpPr/>
            <p:nvPr/>
          </p:nvSpPr>
          <p:spPr>
            <a:xfrm>
              <a:off x="742" y="2561"/>
              <a:ext cx="2125" cy="538"/>
            </a:xfrm>
            <a:prstGeom prst="rect">
              <a:avLst/>
            </a:prstGeom>
            <a:solidFill>
              <a:srgbClr val="B2B2B2"/>
            </a:solidFill>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pt-BR" altLang="en-US" sz="1400"/>
                <a:t>(Nome)</a:t>
              </a:r>
              <a:endParaRPr lang="pt-BR" altLang="en-US" sz="1400"/>
            </a:p>
          </p:txBody>
        </p:sp>
        <p:grpSp>
          <p:nvGrpSpPr>
            <p:cNvPr id="10" name="Grupo 9"/>
            <p:cNvGrpSpPr/>
            <p:nvPr/>
          </p:nvGrpSpPr>
          <p:grpSpPr>
            <a:xfrm>
              <a:off x="742" y="3712"/>
              <a:ext cx="2124" cy="1076"/>
              <a:chOff x="742" y="3712"/>
              <a:chExt cx="2124" cy="1076"/>
            </a:xfrm>
            <a:solidFill>
              <a:schemeClr val="bg1">
                <a:lumMod val="75000"/>
              </a:schemeClr>
            </a:solidFill>
          </p:grpSpPr>
          <p:sp>
            <p:nvSpPr>
              <p:cNvPr id="8" name="Retângulo 7"/>
              <p:cNvSpPr/>
              <p:nvPr/>
            </p:nvSpPr>
            <p:spPr>
              <a:xfrm>
                <a:off x="742" y="3712"/>
                <a:ext cx="2125" cy="538"/>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pt-BR" altLang="en-US" sz="1400"/>
                  <a:t>(Nome)</a:t>
                </a:r>
                <a:endParaRPr lang="pt-BR" altLang="en-US" sz="1400"/>
              </a:p>
            </p:txBody>
          </p:sp>
          <p:sp>
            <p:nvSpPr>
              <p:cNvPr id="9" name="Retângulo 8"/>
              <p:cNvSpPr/>
              <p:nvPr/>
            </p:nvSpPr>
            <p:spPr>
              <a:xfrm>
                <a:off x="742" y="4250"/>
                <a:ext cx="2125" cy="538"/>
              </a:xfrm>
              <a:prstGeom prst="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r>
                  <a:rPr lang="pt-BR" altLang="en-US" sz="1400"/>
                  <a:t>(Descrição)</a:t>
                </a:r>
                <a:endParaRPr lang="pt-BR" altLang="en-US" sz="1400"/>
              </a:p>
            </p:txBody>
          </p:sp>
        </p:grpSp>
        <p:sp>
          <p:nvSpPr>
            <p:cNvPr id="12" name="Caixa de Texto 11"/>
            <p:cNvSpPr txBox="1"/>
            <p:nvPr/>
          </p:nvSpPr>
          <p:spPr>
            <a:xfrm>
              <a:off x="3437" y="3926"/>
              <a:ext cx="7952" cy="537"/>
            </a:xfrm>
            <a:prstGeom prst="rect">
              <a:avLst/>
            </a:prstGeom>
            <a:solidFill>
              <a:schemeClr val="bg1">
                <a:lumMod val="75000"/>
              </a:schemeClr>
            </a:solidFill>
            <a:ln>
              <a:noFill/>
            </a:ln>
          </p:spPr>
          <p:style>
            <a:lnRef idx="2">
              <a:schemeClr val="accent1"/>
            </a:lnRef>
            <a:fillRef idx="0">
              <a:srgbClr val="FFFFFF"/>
            </a:fillRef>
            <a:effectRef idx="0">
              <a:srgbClr val="FFFFFF"/>
            </a:effectRef>
            <a:fontRef idx="minor">
              <a:schemeClr val="tx1"/>
            </a:fontRef>
          </p:style>
          <p:txBody>
            <a:bodyPr wrap="square" rtlCol="0">
              <a:noAutofit/>
            </a:bodyPr>
            <a:p>
              <a:r>
                <a:rPr lang="pt-BR" altLang="en-US" sz="1400">
                  <a:solidFill>
                    <a:srgbClr val="323232"/>
                  </a:solidFill>
                </a:rPr>
                <a:t>Nome e descrição da classe no GameObject</a:t>
              </a:r>
              <a:endParaRPr lang="pt-BR" altLang="en-US" sz="1400">
                <a:solidFill>
                  <a:srgbClr val="323232"/>
                </a:solidFill>
              </a:endParaRPr>
            </a:p>
          </p:txBody>
        </p:sp>
        <p:sp>
          <p:nvSpPr>
            <p:cNvPr id="13" name="Caixa de Texto 12"/>
            <p:cNvSpPr txBox="1"/>
            <p:nvPr/>
          </p:nvSpPr>
          <p:spPr>
            <a:xfrm>
              <a:off x="3437" y="2322"/>
              <a:ext cx="7952" cy="1050"/>
            </a:xfrm>
            <a:prstGeom prst="rect">
              <a:avLst/>
            </a:prstGeom>
            <a:solidFill>
              <a:schemeClr val="bg1">
                <a:lumMod val="75000"/>
              </a:schemeClr>
            </a:solidFill>
            <a:ln>
              <a:noFill/>
            </a:ln>
          </p:spPr>
          <p:style>
            <a:lnRef idx="2">
              <a:schemeClr val="accent1"/>
            </a:lnRef>
            <a:fillRef idx="0">
              <a:srgbClr val="FFFFFF"/>
            </a:fillRef>
            <a:effectRef idx="0">
              <a:srgbClr val="FFFFFF"/>
            </a:effectRef>
            <a:fontRef idx="minor">
              <a:schemeClr val="tx1"/>
            </a:fontRef>
          </p:style>
          <p:txBody>
            <a:bodyPr wrap="square" rtlCol="0">
              <a:spAutoFit/>
            </a:bodyPr>
            <a:p>
              <a:r>
                <a:rPr lang="pt-BR" altLang="en-US" sz="1400">
                  <a:solidFill>
                    <a:srgbClr val="323232"/>
                  </a:solidFill>
                </a:rPr>
                <a:t>Representa o gameObject (formato em cascata denota relação hierárquica)</a:t>
              </a:r>
              <a:endParaRPr lang="pt-BR" altLang="en-US" sz="1400">
                <a:solidFill>
                  <a:srgbClr val="323232"/>
                </a:solidFill>
              </a:endParaRPr>
            </a:p>
          </p:txBody>
        </p:sp>
        <p:cxnSp>
          <p:nvCxnSpPr>
            <p:cNvPr id="15" name="Conector de Seta Reta 14"/>
            <p:cNvCxnSpPr/>
            <p:nvPr/>
          </p:nvCxnSpPr>
          <p:spPr>
            <a:xfrm>
              <a:off x="822" y="5558"/>
              <a:ext cx="2060" cy="0"/>
            </a:xfrm>
            <a:prstGeom prst="straightConnector1">
              <a:avLst/>
            </a:prstGeom>
            <a:ln>
              <a:solidFill>
                <a:schemeClr val="tx1"/>
              </a:solidFill>
              <a:tailEnd type="triangle" w="med" len="med"/>
            </a:ln>
          </p:spPr>
          <p:style>
            <a:lnRef idx="2">
              <a:schemeClr val="accent1"/>
            </a:lnRef>
            <a:fillRef idx="0">
              <a:srgbClr val="FFFFFF"/>
            </a:fillRef>
            <a:effectRef idx="0">
              <a:srgbClr val="FFFFFF"/>
            </a:effectRef>
            <a:fontRef idx="minor">
              <a:schemeClr val="tx1"/>
            </a:fontRef>
          </p:style>
        </p:cxnSp>
        <p:sp>
          <p:nvSpPr>
            <p:cNvPr id="16" name="Caixa de Texto 15"/>
            <p:cNvSpPr txBox="1"/>
            <p:nvPr/>
          </p:nvSpPr>
          <p:spPr>
            <a:xfrm>
              <a:off x="3437" y="5051"/>
              <a:ext cx="7952" cy="1050"/>
            </a:xfrm>
            <a:prstGeom prst="rect">
              <a:avLst/>
            </a:prstGeom>
            <a:solidFill>
              <a:schemeClr val="bg1">
                <a:lumMod val="75000"/>
              </a:schemeClr>
            </a:solidFill>
            <a:ln>
              <a:noFill/>
            </a:ln>
          </p:spPr>
          <p:style>
            <a:lnRef idx="2">
              <a:schemeClr val="accent1"/>
            </a:lnRef>
            <a:fillRef idx="0">
              <a:srgbClr val="FFFFFF"/>
            </a:fillRef>
            <a:effectRef idx="0">
              <a:srgbClr val="FFFFFF"/>
            </a:effectRef>
            <a:fontRef idx="minor">
              <a:schemeClr val="tx1"/>
            </a:fontRef>
          </p:style>
          <p:txBody>
            <a:bodyPr wrap="square" rtlCol="0">
              <a:spAutoFit/>
            </a:bodyPr>
            <a:p>
              <a:r>
                <a:rPr lang="pt-BR" altLang="en-US" sz="1400">
                  <a:solidFill>
                    <a:srgbClr val="323232"/>
                  </a:solidFill>
                </a:rPr>
                <a:t>Representa quando uma classe é utilizada por outra (seta define a direção)</a:t>
              </a:r>
              <a:endParaRPr lang="pt-BR" altLang="en-US" sz="1400">
                <a:solidFill>
                  <a:srgbClr val="323232"/>
                </a:solidFill>
              </a:endParaRPr>
            </a:p>
          </p:txBody>
        </p:sp>
      </p:grpSp>
      <p:grpSp>
        <p:nvGrpSpPr>
          <p:cNvPr id="21" name="Grupo 20"/>
          <p:cNvGrpSpPr/>
          <p:nvPr/>
        </p:nvGrpSpPr>
        <p:grpSpPr>
          <a:xfrm>
            <a:off x="330835" y="3059430"/>
            <a:ext cx="5351780" cy="3275965"/>
            <a:chOff x="521" y="4818"/>
            <a:chExt cx="8428" cy="5159"/>
          </a:xfrm>
        </p:grpSpPr>
        <p:sp>
          <p:nvSpPr>
            <p:cNvPr id="18" name="Retângulo 17"/>
            <p:cNvSpPr/>
            <p:nvPr/>
          </p:nvSpPr>
          <p:spPr>
            <a:xfrm>
              <a:off x="521" y="4829"/>
              <a:ext cx="8428" cy="5148"/>
            </a:xfrm>
            <a:prstGeom prst="rect">
              <a:avLst/>
            </a:prstGeom>
            <a:ln>
              <a:solidFill>
                <a:schemeClr val="tx1"/>
              </a:solidFill>
              <a:prstDash val="sysDash"/>
            </a:ln>
          </p:spPr>
          <p:style>
            <a:lnRef idx="2">
              <a:schemeClr val="accent1"/>
            </a:lnRef>
            <a:fillRef idx="0">
              <a:srgbClr val="FFFFFF"/>
            </a:fillRef>
            <a:effectRef idx="0">
              <a:srgbClr val="FFFFFF"/>
            </a:effectRef>
            <a:fontRef idx="minor">
              <a:schemeClr val="tx1"/>
            </a:fontRef>
          </p:style>
          <p:txBody>
            <a:bodyPr rtlCol="0" anchor="ctr"/>
            <a:p>
              <a:pPr algn="ctr"/>
              <a:endParaRPr lang="pt-BR" altLang="en-US"/>
            </a:p>
          </p:txBody>
        </p:sp>
        <p:sp>
          <p:nvSpPr>
            <p:cNvPr id="19" name="Retângulo 18"/>
            <p:cNvSpPr/>
            <p:nvPr/>
          </p:nvSpPr>
          <p:spPr>
            <a:xfrm>
              <a:off x="521" y="4818"/>
              <a:ext cx="8428" cy="777"/>
            </a:xfrm>
            <a:prstGeom prst="rect">
              <a:avLst/>
            </a:prstGeom>
            <a:solidFill>
              <a:schemeClr val="bg1">
                <a:lumMod val="75000"/>
              </a:schemeClr>
            </a:solidFill>
            <a:ln>
              <a:solidFill>
                <a:schemeClr val="tx1"/>
              </a:solidFill>
              <a:prstDash val="solid"/>
            </a:ln>
          </p:spPr>
          <p:style>
            <a:lnRef idx="2">
              <a:schemeClr val="accent1"/>
            </a:lnRef>
            <a:fillRef idx="0">
              <a:srgbClr val="FFFFFF"/>
            </a:fillRef>
            <a:effectRef idx="0">
              <a:srgbClr val="FFFFFF"/>
            </a:effectRef>
            <a:fontRef idx="minor">
              <a:schemeClr val="tx1"/>
            </a:fontRef>
          </p:style>
          <p:txBody>
            <a:bodyPr rtlCol="0" anchor="ctr"/>
            <a:p>
              <a:pPr algn="ctr"/>
              <a:endParaRPr lang="pt-BR" altLang="en-US"/>
            </a:p>
          </p:txBody>
        </p:sp>
        <p:sp>
          <p:nvSpPr>
            <p:cNvPr id="20" name="Caixa de Texto 19"/>
            <p:cNvSpPr txBox="1"/>
            <p:nvPr/>
          </p:nvSpPr>
          <p:spPr>
            <a:xfrm>
              <a:off x="553" y="4957"/>
              <a:ext cx="6400" cy="580"/>
            </a:xfrm>
            <a:prstGeom prst="rect">
              <a:avLst/>
            </a:prstGeom>
            <a:solidFill>
              <a:schemeClr val="bg1">
                <a:lumMod val="75000"/>
              </a:schemeClr>
            </a:solidFill>
          </p:spPr>
          <p:txBody>
            <a:bodyPr wrap="square" rtlCol="0">
              <a:spAutoFit/>
            </a:bodyPr>
            <a:p>
              <a:r>
                <a:rPr lang="pt-BR" altLang="en-US"/>
                <a:t>Componentes Comuns</a:t>
              </a:r>
              <a:endParaRPr lang="pt-BR" altLang="en-US"/>
            </a:p>
          </p:txBody>
        </p:sp>
      </p:grpSp>
      <p:sp>
        <p:nvSpPr>
          <p:cNvPr id="22" name="Retângulo 21"/>
          <p:cNvSpPr/>
          <p:nvPr/>
        </p:nvSpPr>
        <p:spPr>
          <a:xfrm>
            <a:off x="6346825" y="739140"/>
            <a:ext cx="1659890" cy="412115"/>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b="1">
                <a:sym typeface="+mn-ea"/>
              </a:rPr>
              <a:t>MainCamera</a:t>
            </a:r>
            <a:endParaRPr lang="pt-BR" altLang="en-US" sz="1400" b="1">
              <a:sym typeface="+mn-ea"/>
            </a:endParaRPr>
          </a:p>
        </p:txBody>
      </p:sp>
      <p:grpSp>
        <p:nvGrpSpPr>
          <p:cNvPr id="27" name="Grupo 26"/>
          <p:cNvGrpSpPr/>
          <p:nvPr/>
        </p:nvGrpSpPr>
        <p:grpSpPr>
          <a:xfrm>
            <a:off x="6346825" y="1274445"/>
            <a:ext cx="1659890" cy="1869440"/>
            <a:chOff x="9995" y="2427"/>
            <a:chExt cx="2614" cy="2944"/>
          </a:xfrm>
        </p:grpSpPr>
        <p:sp>
          <p:nvSpPr>
            <p:cNvPr id="24" name="Retângulo 23"/>
            <p:cNvSpPr/>
            <p:nvPr/>
          </p:nvSpPr>
          <p:spPr>
            <a:xfrm>
              <a:off x="9995" y="2427"/>
              <a:ext cx="2614" cy="649"/>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b="1">
                  <a:sym typeface="+mn-ea"/>
                </a:rPr>
                <a:t>GameManager</a:t>
              </a:r>
              <a:endParaRPr lang="pt-BR" altLang="en-US" sz="1400" b="1">
                <a:sym typeface="+mn-ea"/>
              </a:endParaRPr>
            </a:p>
          </p:txBody>
        </p:sp>
        <p:sp>
          <p:nvSpPr>
            <p:cNvPr id="25" name="Retângulo 24"/>
            <p:cNvSpPr/>
            <p:nvPr/>
          </p:nvSpPr>
          <p:spPr>
            <a:xfrm>
              <a:off x="9995" y="3076"/>
              <a:ext cx="2614" cy="649"/>
            </a:xfrm>
            <a:prstGeom prst="rect">
              <a:avLst/>
            </a:prstGeom>
            <a:solidFill>
              <a:schemeClr val="accent4">
                <a:lumMod val="40000"/>
                <a:lumOff val="60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a:sym typeface="+mn-ea"/>
                </a:rPr>
                <a:t>GameManager.cs</a:t>
              </a:r>
              <a:endParaRPr lang="pt-BR" altLang="en-US" sz="1400">
                <a:sym typeface="+mn-ea"/>
              </a:endParaRPr>
            </a:p>
          </p:txBody>
        </p:sp>
        <p:sp>
          <p:nvSpPr>
            <p:cNvPr id="26" name="Retângulo 25"/>
            <p:cNvSpPr/>
            <p:nvPr/>
          </p:nvSpPr>
          <p:spPr>
            <a:xfrm>
              <a:off x="9995" y="3725"/>
              <a:ext cx="2614" cy="1646"/>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a:sym typeface="+mn-ea"/>
                </a:rPr>
                <a:t>Script principal. Inicia e reinicia o jogo ...</a:t>
              </a:r>
              <a:endParaRPr lang="pt-BR" altLang="en-US" sz="1400">
                <a:sym typeface="+mn-ea"/>
              </a:endParaRPr>
            </a:p>
          </p:txBody>
        </p:sp>
      </p:grpSp>
      <p:grpSp>
        <p:nvGrpSpPr>
          <p:cNvPr id="28" name="Grupo 27"/>
          <p:cNvGrpSpPr/>
          <p:nvPr/>
        </p:nvGrpSpPr>
        <p:grpSpPr>
          <a:xfrm>
            <a:off x="6346825" y="3848735"/>
            <a:ext cx="1659890" cy="1869440"/>
            <a:chOff x="9995" y="2427"/>
            <a:chExt cx="2614" cy="2944"/>
          </a:xfrm>
        </p:grpSpPr>
        <p:sp>
          <p:nvSpPr>
            <p:cNvPr id="29" name="Retângulo 28"/>
            <p:cNvSpPr/>
            <p:nvPr/>
          </p:nvSpPr>
          <p:spPr>
            <a:xfrm>
              <a:off x="9995" y="2427"/>
              <a:ext cx="2614" cy="649"/>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b="1">
                  <a:sym typeface="+mn-ea"/>
                </a:rPr>
                <a:t>Ball</a:t>
              </a:r>
              <a:endParaRPr lang="pt-BR" altLang="en-US" sz="1400" b="1">
                <a:sym typeface="+mn-ea"/>
              </a:endParaRPr>
            </a:p>
          </p:txBody>
        </p:sp>
        <p:sp>
          <p:nvSpPr>
            <p:cNvPr id="30" name="Retângulo 29"/>
            <p:cNvSpPr/>
            <p:nvPr/>
          </p:nvSpPr>
          <p:spPr>
            <a:xfrm>
              <a:off x="9995" y="3076"/>
              <a:ext cx="2614" cy="649"/>
            </a:xfrm>
            <a:prstGeom prst="rect">
              <a:avLst/>
            </a:prstGeom>
            <a:solidFill>
              <a:schemeClr val="accent4">
                <a:lumMod val="40000"/>
                <a:lumOff val="60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a:sym typeface="+mn-ea"/>
                </a:rPr>
                <a:t>Ball.cs</a:t>
              </a:r>
              <a:endParaRPr lang="pt-BR" altLang="en-US" sz="1400">
                <a:sym typeface="+mn-ea"/>
              </a:endParaRPr>
            </a:p>
          </p:txBody>
        </p:sp>
        <p:sp>
          <p:nvSpPr>
            <p:cNvPr id="31" name="Retângulo 30"/>
            <p:cNvSpPr/>
            <p:nvPr/>
          </p:nvSpPr>
          <p:spPr>
            <a:xfrm>
              <a:off x="9995" y="3725"/>
              <a:ext cx="2614" cy="1646"/>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a:sym typeface="+mn-ea"/>
                </a:rPr>
                <a:t>Movimenta a bola e ...</a:t>
              </a:r>
              <a:endParaRPr lang="pt-BR" altLang="en-US" sz="1400">
                <a:sym typeface="+mn-ea"/>
              </a:endParaRPr>
            </a:p>
          </p:txBody>
        </p:sp>
      </p:grpSp>
      <p:grpSp>
        <p:nvGrpSpPr>
          <p:cNvPr id="37" name="Grupo 36"/>
          <p:cNvGrpSpPr/>
          <p:nvPr/>
        </p:nvGrpSpPr>
        <p:grpSpPr>
          <a:xfrm>
            <a:off x="1374775" y="3896360"/>
            <a:ext cx="1659890" cy="803275"/>
            <a:chOff x="2165" y="6136"/>
            <a:chExt cx="2614" cy="1265"/>
          </a:xfrm>
        </p:grpSpPr>
        <p:sp>
          <p:nvSpPr>
            <p:cNvPr id="33" name="Retângulo 32"/>
            <p:cNvSpPr/>
            <p:nvPr/>
          </p:nvSpPr>
          <p:spPr>
            <a:xfrm>
              <a:off x="2165" y="6136"/>
              <a:ext cx="2614" cy="649"/>
            </a:xfrm>
            <a:prstGeom prst="rect">
              <a:avLst/>
            </a:prstGeom>
            <a:solidFill>
              <a:schemeClr val="accent4">
                <a:lumMod val="40000"/>
                <a:lumOff val="60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b="1">
                  <a:sym typeface="+mn-ea"/>
                </a:rPr>
                <a:t>Paddle.cs</a:t>
              </a:r>
              <a:endParaRPr lang="pt-BR" altLang="en-US" sz="1400" b="1">
                <a:sym typeface="+mn-ea"/>
              </a:endParaRPr>
            </a:p>
          </p:txBody>
        </p:sp>
        <p:sp>
          <p:nvSpPr>
            <p:cNvPr id="35" name="Retângulo 34"/>
            <p:cNvSpPr/>
            <p:nvPr/>
          </p:nvSpPr>
          <p:spPr>
            <a:xfrm>
              <a:off x="2165" y="6785"/>
              <a:ext cx="2614" cy="616"/>
            </a:xfrm>
            <a:prstGeom prst="rect">
              <a:avLst/>
            </a:prstGeom>
            <a:solidFill>
              <a:schemeClr val="bg1"/>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a:sym typeface="+mn-ea"/>
                </a:rPr>
                <a:t>Movimenta o paddle ...</a:t>
              </a:r>
              <a:endParaRPr lang="pt-BR" altLang="en-US" sz="1400">
                <a:sym typeface="+mn-ea"/>
              </a:endParaRPr>
            </a:p>
          </p:txBody>
        </p:sp>
      </p:grpSp>
      <p:grpSp>
        <p:nvGrpSpPr>
          <p:cNvPr id="55" name="Grupo 54"/>
          <p:cNvGrpSpPr/>
          <p:nvPr/>
        </p:nvGrpSpPr>
        <p:grpSpPr>
          <a:xfrm>
            <a:off x="8006715" y="871220"/>
            <a:ext cx="3591560" cy="1899920"/>
            <a:chOff x="12609" y="1792"/>
            <a:chExt cx="5656" cy="2992"/>
          </a:xfrm>
        </p:grpSpPr>
        <p:grpSp>
          <p:nvGrpSpPr>
            <p:cNvPr id="38" name="Grupo 37"/>
            <p:cNvGrpSpPr/>
            <p:nvPr/>
          </p:nvGrpSpPr>
          <p:grpSpPr>
            <a:xfrm rot="0">
              <a:off x="15618" y="1792"/>
              <a:ext cx="2614" cy="1265"/>
              <a:chOff x="2165" y="6136"/>
              <a:chExt cx="2614" cy="1265"/>
            </a:xfrm>
          </p:grpSpPr>
          <p:sp>
            <p:nvSpPr>
              <p:cNvPr id="39" name="Retângulo 38"/>
              <p:cNvSpPr/>
              <p:nvPr/>
            </p:nvSpPr>
            <p:spPr>
              <a:xfrm>
                <a:off x="2165" y="6136"/>
                <a:ext cx="2614" cy="649"/>
              </a:xfrm>
              <a:prstGeom prst="rect">
                <a:avLst/>
              </a:prstGeom>
              <a:solidFill>
                <a:srgbClr val="B2B2B2"/>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b="1">
                    <a:sym typeface="+mn-ea"/>
                  </a:rPr>
                  <a:t>Paddle_1</a:t>
                </a:r>
                <a:endParaRPr lang="pt-BR" altLang="en-US" sz="1400" b="1">
                  <a:sym typeface="+mn-ea"/>
                </a:endParaRPr>
              </a:p>
            </p:txBody>
          </p:sp>
          <p:sp>
            <p:nvSpPr>
              <p:cNvPr id="40" name="Retângulo 39"/>
              <p:cNvSpPr/>
              <p:nvPr/>
            </p:nvSpPr>
            <p:spPr>
              <a:xfrm>
                <a:off x="2165" y="6785"/>
                <a:ext cx="2614" cy="616"/>
              </a:xfrm>
              <a:prstGeom prst="rect">
                <a:avLst/>
              </a:prstGeom>
              <a:solidFill>
                <a:schemeClr val="accent4">
                  <a:lumMod val="40000"/>
                  <a:lumOff val="60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a:sym typeface="+mn-ea"/>
                  </a:rPr>
                  <a:t>Paddle.cs</a:t>
                </a:r>
                <a:endParaRPr lang="pt-BR" altLang="en-US" sz="1400">
                  <a:sym typeface="+mn-ea"/>
                </a:endParaRPr>
              </a:p>
            </p:txBody>
          </p:sp>
        </p:grpSp>
        <p:grpSp>
          <p:nvGrpSpPr>
            <p:cNvPr id="50" name="Grupo 49"/>
            <p:cNvGrpSpPr/>
            <p:nvPr/>
          </p:nvGrpSpPr>
          <p:grpSpPr>
            <a:xfrm>
              <a:off x="15651" y="3519"/>
              <a:ext cx="2614" cy="1265"/>
              <a:chOff x="15818" y="6605"/>
              <a:chExt cx="2614" cy="1265"/>
            </a:xfrm>
          </p:grpSpPr>
          <p:sp>
            <p:nvSpPr>
              <p:cNvPr id="48" name="Retângulo 47"/>
              <p:cNvSpPr/>
              <p:nvPr/>
            </p:nvSpPr>
            <p:spPr>
              <a:xfrm>
                <a:off x="15818" y="6605"/>
                <a:ext cx="2614" cy="649"/>
              </a:xfrm>
              <a:prstGeom prst="rect">
                <a:avLst/>
              </a:prstGeom>
              <a:solidFill>
                <a:srgbClr val="B2B2B2"/>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b="1">
                    <a:sym typeface="+mn-ea"/>
                  </a:rPr>
                  <a:t>Paddle_2</a:t>
                </a:r>
                <a:endParaRPr lang="pt-BR" altLang="en-US" sz="1400" b="1">
                  <a:sym typeface="+mn-ea"/>
                </a:endParaRPr>
              </a:p>
            </p:txBody>
          </p:sp>
          <p:sp>
            <p:nvSpPr>
              <p:cNvPr id="49" name="Retângulo 48"/>
              <p:cNvSpPr/>
              <p:nvPr/>
            </p:nvSpPr>
            <p:spPr>
              <a:xfrm>
                <a:off x="15818" y="7254"/>
                <a:ext cx="2614" cy="616"/>
              </a:xfrm>
              <a:prstGeom prst="rect">
                <a:avLst/>
              </a:prstGeom>
              <a:solidFill>
                <a:schemeClr val="accent4">
                  <a:lumMod val="40000"/>
                  <a:lumOff val="60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ctr">
                  <a:buClrTx/>
                  <a:buSzTx/>
                  <a:buFontTx/>
                </a:pPr>
                <a:r>
                  <a:rPr lang="pt-BR" altLang="en-US" sz="1400">
                    <a:sym typeface="+mn-ea"/>
                  </a:rPr>
                  <a:t>Paddle.cs</a:t>
                </a:r>
                <a:endParaRPr lang="pt-BR" altLang="en-US" sz="1400">
                  <a:sym typeface="+mn-ea"/>
                </a:endParaRPr>
              </a:p>
            </p:txBody>
          </p:sp>
        </p:grpSp>
        <p:sp>
          <p:nvSpPr>
            <p:cNvPr id="45" name="Colchete esquerdo 44"/>
            <p:cNvSpPr/>
            <p:nvPr/>
          </p:nvSpPr>
          <p:spPr>
            <a:xfrm>
              <a:off x="15439" y="2505"/>
              <a:ext cx="119" cy="1806"/>
            </a:xfrm>
            <a:prstGeom prst="leftBracke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pt-BR" altLang="en-US"/>
            </a:p>
          </p:txBody>
        </p:sp>
        <p:cxnSp>
          <p:nvCxnSpPr>
            <p:cNvPr id="46" name="Conector de Seta Reta 45"/>
            <p:cNvCxnSpPr>
              <a:stCxn id="45" idx="1"/>
              <a:endCxn id="25" idx="3"/>
            </p:cNvCxnSpPr>
            <p:nvPr/>
          </p:nvCxnSpPr>
          <p:spPr>
            <a:xfrm flipH="1" flipV="1">
              <a:off x="12609" y="3386"/>
              <a:ext cx="2830" cy="22"/>
            </a:xfrm>
            <a:prstGeom prst="straightConnector1">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grpSp>
      <p:grpSp>
        <p:nvGrpSpPr>
          <p:cNvPr id="56" name="Grupo 55"/>
          <p:cNvGrpSpPr/>
          <p:nvPr/>
        </p:nvGrpSpPr>
        <p:grpSpPr>
          <a:xfrm>
            <a:off x="8006715" y="2611755"/>
            <a:ext cx="3898265" cy="1621155"/>
            <a:chOff x="12609" y="4788"/>
            <a:chExt cx="6139" cy="2553"/>
          </a:xfrm>
        </p:grpSpPr>
        <p:sp>
          <p:nvSpPr>
            <p:cNvPr id="42" name="Retângulo 41"/>
            <p:cNvSpPr/>
            <p:nvPr/>
          </p:nvSpPr>
          <p:spPr>
            <a:xfrm>
              <a:off x="15618" y="5190"/>
              <a:ext cx="2614" cy="649"/>
            </a:xfrm>
            <a:prstGeom prst="rect">
              <a:avLst/>
            </a:prstGeom>
            <a:solidFill>
              <a:srgbClr val="B2B2B2"/>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Canvas</a:t>
              </a:r>
              <a:endParaRPr lang="pt-BR" altLang="en-US" sz="1400" b="1">
                <a:sym typeface="+mn-ea"/>
              </a:endParaRPr>
            </a:p>
          </p:txBody>
        </p:sp>
        <p:sp>
          <p:nvSpPr>
            <p:cNvPr id="51" name="Retângulo 50"/>
            <p:cNvSpPr/>
            <p:nvPr/>
          </p:nvSpPr>
          <p:spPr>
            <a:xfrm>
              <a:off x="16134" y="5948"/>
              <a:ext cx="2614" cy="649"/>
            </a:xfrm>
            <a:prstGeom prst="rect">
              <a:avLst/>
            </a:prstGeom>
            <a:solidFill>
              <a:srgbClr val="B2B2B2"/>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ScorePlayer_1</a:t>
              </a:r>
              <a:endParaRPr lang="pt-BR" altLang="en-US" sz="1400" b="1">
                <a:sym typeface="+mn-ea"/>
              </a:endParaRPr>
            </a:p>
          </p:txBody>
        </p:sp>
        <p:sp>
          <p:nvSpPr>
            <p:cNvPr id="52" name="Retângulo 51"/>
            <p:cNvSpPr/>
            <p:nvPr/>
          </p:nvSpPr>
          <p:spPr>
            <a:xfrm>
              <a:off x="16134" y="6692"/>
              <a:ext cx="2614" cy="649"/>
            </a:xfrm>
            <a:prstGeom prst="rect">
              <a:avLst/>
            </a:prstGeom>
            <a:solidFill>
              <a:srgbClr val="B2B2B2"/>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ScorePlayer_2</a:t>
              </a:r>
              <a:endParaRPr lang="pt-BR" altLang="en-US" sz="1400" b="1">
                <a:sym typeface="+mn-ea"/>
              </a:endParaRPr>
            </a:p>
          </p:txBody>
        </p:sp>
        <p:sp>
          <p:nvSpPr>
            <p:cNvPr id="53" name="Colchete esquerdo 52"/>
            <p:cNvSpPr/>
            <p:nvPr/>
          </p:nvSpPr>
          <p:spPr>
            <a:xfrm>
              <a:off x="16012" y="6255"/>
              <a:ext cx="119" cy="840"/>
            </a:xfrm>
            <a:prstGeom prst="leftBracke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pt-BR" altLang="en-US"/>
            </a:p>
          </p:txBody>
        </p:sp>
        <p:cxnSp>
          <p:nvCxnSpPr>
            <p:cNvPr id="54" name="Conector Angulado 53"/>
            <p:cNvCxnSpPr>
              <a:stCxn id="53" idx="1"/>
              <a:endCxn id="26" idx="3"/>
            </p:cNvCxnSpPr>
            <p:nvPr/>
          </p:nvCxnSpPr>
          <p:spPr>
            <a:xfrm rot="10800000">
              <a:off x="12609" y="4788"/>
              <a:ext cx="3403" cy="1887"/>
            </a:xfrm>
            <a:prstGeom prst="bentConnector3">
              <a:avLst>
                <a:gd name="adj1" fmla="val 49985"/>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grpSp>
      <p:sp>
        <p:nvSpPr>
          <p:cNvPr id="57" name="Retângulo 56"/>
          <p:cNvSpPr/>
          <p:nvPr/>
        </p:nvSpPr>
        <p:spPr>
          <a:xfrm>
            <a:off x="9938385" y="4337685"/>
            <a:ext cx="1659890" cy="412115"/>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Walls</a:t>
            </a:r>
            <a:endParaRPr lang="pt-BR" altLang="en-US" sz="1400" b="1">
              <a:sym typeface="+mn-ea"/>
            </a:endParaRPr>
          </a:p>
        </p:txBody>
      </p:sp>
      <p:sp>
        <p:nvSpPr>
          <p:cNvPr id="58" name="Retângulo 57"/>
          <p:cNvSpPr/>
          <p:nvPr/>
        </p:nvSpPr>
        <p:spPr>
          <a:xfrm>
            <a:off x="10243185" y="4805680"/>
            <a:ext cx="1659890" cy="412115"/>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Up</a:t>
            </a:r>
            <a:endParaRPr lang="pt-BR" altLang="en-US" sz="1400" b="1">
              <a:sym typeface="+mn-ea"/>
            </a:endParaRPr>
          </a:p>
        </p:txBody>
      </p:sp>
      <p:sp>
        <p:nvSpPr>
          <p:cNvPr id="59" name="Retângulo 58"/>
          <p:cNvSpPr/>
          <p:nvPr/>
        </p:nvSpPr>
        <p:spPr>
          <a:xfrm>
            <a:off x="10245090" y="5283200"/>
            <a:ext cx="1659890" cy="412115"/>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Down</a:t>
            </a:r>
            <a:endParaRPr lang="pt-BR" altLang="en-US" sz="1400" b="1">
              <a:sym typeface="+mn-ea"/>
            </a:endParaRPr>
          </a:p>
        </p:txBody>
      </p:sp>
      <p:sp>
        <p:nvSpPr>
          <p:cNvPr id="60" name="Retângulo 59"/>
          <p:cNvSpPr/>
          <p:nvPr/>
        </p:nvSpPr>
        <p:spPr>
          <a:xfrm>
            <a:off x="10246995" y="5760720"/>
            <a:ext cx="1659890" cy="412115"/>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Left</a:t>
            </a:r>
            <a:endParaRPr lang="pt-BR" altLang="en-US" sz="1400" b="1">
              <a:sym typeface="+mn-ea"/>
            </a:endParaRPr>
          </a:p>
        </p:txBody>
      </p:sp>
      <p:sp>
        <p:nvSpPr>
          <p:cNvPr id="61" name="Retângulo 60"/>
          <p:cNvSpPr/>
          <p:nvPr/>
        </p:nvSpPr>
        <p:spPr>
          <a:xfrm>
            <a:off x="10248900" y="6238240"/>
            <a:ext cx="1659890" cy="412115"/>
          </a:xfrm>
          <a:prstGeom prst="rect">
            <a:avLst/>
          </a:prstGeom>
          <a:solidFill>
            <a:schemeClr val="bg1">
              <a:lumMod val="75000"/>
            </a:schemeClr>
          </a:solidFill>
          <a:ln>
            <a:solidFill>
              <a:schemeClr val="tx1"/>
            </a:solidFill>
          </a:ln>
        </p:spPr>
        <p:style>
          <a:lnRef idx="2">
            <a:schemeClr val="accent1"/>
          </a:lnRef>
          <a:fillRef idx="0">
            <a:srgbClr val="FFFFFF"/>
          </a:fillRef>
          <a:effectRef idx="0">
            <a:srgbClr val="FFFFFF"/>
          </a:effectRef>
          <a:fontRef idx="minor">
            <a:schemeClr val="tx1"/>
          </a:fontRef>
        </p:style>
        <p:txBody>
          <a:bodyPr vertOverflow="overflow" horzOverflow="overflow" vert="horz" wrap="square" numCol="1" spcCol="0" rtlCol="0" fromWordArt="0" anchor="ctr" anchorCtr="0" forceAA="0" compatLnSpc="1">
            <a:noAutofit/>
          </a:bodyPr>
          <a:p>
            <a:pPr lvl="0" algn="l">
              <a:buClrTx/>
              <a:buSzTx/>
              <a:buFontTx/>
            </a:pPr>
            <a:r>
              <a:rPr lang="pt-BR" altLang="en-US" sz="1400" b="1">
                <a:sym typeface="+mn-ea"/>
              </a:rPr>
              <a:t>Right</a:t>
            </a:r>
            <a:endParaRPr lang="pt-BR" altLang="en-US" sz="1400" b="1">
              <a:sym typeface="+mn-ea"/>
            </a:endParaRPr>
          </a:p>
        </p:txBody>
      </p:sp>
      <p:sp>
        <p:nvSpPr>
          <p:cNvPr id="62" name="Colchete esquerdo 61"/>
          <p:cNvSpPr/>
          <p:nvPr/>
        </p:nvSpPr>
        <p:spPr>
          <a:xfrm>
            <a:off x="10147300" y="4977130"/>
            <a:ext cx="76200" cy="1532890"/>
          </a:xfrm>
          <a:prstGeom prst="leftBracke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pt-BR" altLang="en-US"/>
          </a:p>
        </p:txBody>
      </p:sp>
      <p:cxnSp>
        <p:nvCxnSpPr>
          <p:cNvPr id="63" name="Conector Angulado 62"/>
          <p:cNvCxnSpPr>
            <a:stCxn id="62" idx="1"/>
            <a:endCxn id="31" idx="3"/>
          </p:cNvCxnSpPr>
          <p:nvPr/>
        </p:nvCxnSpPr>
        <p:spPr>
          <a:xfrm rot="10800000">
            <a:off x="8006715" y="5195570"/>
            <a:ext cx="2140585" cy="548005"/>
          </a:xfrm>
          <a:prstGeom prst="bentConnector3">
            <a:avLst>
              <a:gd name="adj1" fmla="val 49985"/>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cxnSp>
        <p:nvCxnSpPr>
          <p:cNvPr id="65" name="Conector de Seta Reta 64"/>
          <p:cNvCxnSpPr>
            <a:stCxn id="29" idx="0"/>
            <a:endCxn id="26" idx="2"/>
          </p:cNvCxnSpPr>
          <p:nvPr/>
        </p:nvCxnSpPr>
        <p:spPr>
          <a:xfrm flipV="1">
            <a:off x="7176770" y="3143885"/>
            <a:ext cx="0" cy="704850"/>
          </a:xfrm>
          <a:prstGeom prst="straightConnector1">
            <a:avLst/>
          </a:prstGeom>
          <a:ln>
            <a:solidFill>
              <a:schemeClr val="tx1"/>
            </a:solidFill>
            <a:headEnd type="triangle"/>
            <a:tailEnd type="triangle"/>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Words>
  <Application>WPS Presentation</Application>
  <PresentationFormat>宽屏</PresentationFormat>
  <Paragraphs>72</Paragraphs>
  <Slides>3</Slides>
  <Notes>0</Notes>
  <HiddenSlides>0</HiddenSlides>
  <MMClips>0</MMClips>
  <ScaleCrop>false</ScaleCrop>
  <HeadingPairs>
    <vt:vector size="6" baseType="variant">
      <vt:variant>
        <vt:lpstr>已用的字体</vt:lpstr>
      </vt:variant>
      <vt:variant>
        <vt:i4>64</vt:i4>
      </vt:variant>
      <vt:variant>
        <vt:lpstr>主题</vt:lpstr>
      </vt:variant>
      <vt:variant>
        <vt:i4>1</vt:i4>
      </vt:variant>
      <vt:variant>
        <vt:lpstr>幻灯片标题</vt:lpstr>
      </vt:variant>
      <vt:variant>
        <vt:i4>3</vt:i4>
      </vt:variant>
    </vt:vector>
  </HeadingPairs>
  <TitlesOfParts>
    <vt:vector size="68" baseType="lpstr">
      <vt:lpstr>Arial</vt:lpstr>
      <vt:lpstr>SimSun</vt:lpstr>
      <vt:lpstr>Wingdings</vt:lpstr>
      <vt:lpstr>Calibri Light</vt:lpstr>
      <vt:lpstr>Arial Unicode MS</vt:lpstr>
      <vt:lpstr>Microsoft YaHei</vt:lpstr>
      <vt:lpstr>Calibri</vt:lpstr>
      <vt:lpstr>Times New Roman</vt:lpstr>
      <vt:lpstr>AngryBirds</vt:lpstr>
      <vt:lpstr>Arial Black</vt:lpstr>
      <vt:lpstr>Arial Rounded MT Bold</vt:lpstr>
      <vt:lpstr>Bahnschrift</vt:lpstr>
      <vt:lpstr>Bahnschrift Light</vt:lpstr>
      <vt:lpstr>Bahnschrift SemiBold</vt:lpstr>
      <vt:lpstr>Cascadia Code Light</vt:lpstr>
      <vt:lpstr>Cascadia Code ExtraLight</vt:lpstr>
      <vt:lpstr>Cascadia Code</vt:lpstr>
      <vt:lpstr>Cascadia Mono Light</vt:lpstr>
      <vt:lpstr>Chiller</vt:lpstr>
      <vt:lpstr>City Mango</vt:lpstr>
      <vt:lpstr>Curlz MT</vt:lpstr>
      <vt:lpstr>Courier New</vt:lpstr>
      <vt:lpstr>Dubai</vt:lpstr>
      <vt:lpstr>Dubai Light</vt:lpstr>
      <vt:lpstr>Dubai Medium</vt:lpstr>
      <vt:lpstr>Edwardian Script ITC</vt:lpstr>
      <vt:lpstr>Free Pixel</vt:lpstr>
      <vt:lpstr>Gill Sans Ultra Bold Condensed</vt:lpstr>
      <vt:lpstr>JetBrains Mono ExtraBold</vt:lpstr>
      <vt:lpstr>JetBrains Mono</vt:lpstr>
      <vt:lpstr>JetBrains Mono ExtraLight</vt:lpstr>
      <vt:lpstr>JetBrains Mono Light</vt:lpstr>
      <vt:lpstr>JetBrains Mono Medium</vt:lpstr>
      <vt:lpstr>JetBrains Mono NL ExtraBold</vt:lpstr>
      <vt:lpstr>JetBrains Mono SemiBold</vt:lpstr>
      <vt:lpstr>JetBrains Mono Thin</vt:lpstr>
      <vt:lpstr>Jokerman</vt:lpstr>
      <vt:lpstr>Kristen ITC</vt:lpstr>
      <vt:lpstr>Joti One</vt:lpstr>
      <vt:lpstr>Leelawadee UI Semilight</vt:lpstr>
      <vt:lpstr>Lucida Bright</vt:lpstr>
      <vt:lpstr>Lucida Fax</vt:lpstr>
      <vt:lpstr>Lucida Console</vt:lpstr>
      <vt:lpstr>Bahnschrift Light Condensed</vt:lpstr>
      <vt:lpstr>Bahnschrift SemiLight Condensed</vt:lpstr>
      <vt:lpstr>Bell MT</vt:lpstr>
      <vt:lpstr>Broadway</vt:lpstr>
      <vt:lpstr>Cascadia Mono SemiBold</vt:lpstr>
      <vt:lpstr>Corbel Light</vt:lpstr>
      <vt:lpstr>Copperplate Gothic Light</vt:lpstr>
      <vt:lpstr>Eras Bold ITC</vt:lpstr>
      <vt:lpstr>Gill Sans MT Ext Condensed Bold</vt:lpstr>
      <vt:lpstr>Graziella Script Bold</vt:lpstr>
      <vt:lpstr>Microsoft Tai Le</vt:lpstr>
      <vt:lpstr>Microsoft YaHei Light</vt:lpstr>
      <vt:lpstr>Microsoft YaHei UI</vt:lpstr>
      <vt:lpstr>Monotype Corsiva</vt:lpstr>
      <vt:lpstr>Monoid</vt:lpstr>
      <vt:lpstr>MS PGothic</vt:lpstr>
      <vt:lpstr>Perpetua</vt:lpstr>
      <vt:lpstr>Palace Script MT</vt:lpstr>
      <vt:lpstr>Palatino Linotype</vt:lpstr>
      <vt:lpstr>Roboto</vt:lpstr>
      <vt:lpstr>Roboto Bk</vt:lpstr>
      <vt:lpstr>Office Theme</vt:lpstr>
      <vt:lpstr>PowerPoint 演示文稿</vt:lpstr>
      <vt:lpstr>PowerPoint 演示文稿</vt:lpstr>
      <vt:lpstr>Game Name - Descrição Geral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Campo</dc:creator>
  <cp:lastModifiedBy>Campo</cp:lastModifiedBy>
  <cp:revision>15</cp:revision>
  <dcterms:created xsi:type="dcterms:W3CDTF">2025-08-10T20:10:25Z</dcterms:created>
  <dcterms:modified xsi:type="dcterms:W3CDTF">2025-08-10T21:13:29Z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1046-12.2.0.22222</vt:lpwstr>
  </property>
  <property fmtid="{D5CDD505-2E9C-101B-9397-08002B2CF9AE}" pid="3" name="ICV">
    <vt:lpwstr>2F7B6748C64948339E95227A2C7327F5_11</vt:lpwstr>
  </property>
</Properties>
</file>