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4" r:id="rId5"/>
    <p:sldId id="263" r:id="rId6"/>
    <p:sldId id="265" r:id="rId7"/>
    <p:sldId id="266" r:id="rId8"/>
    <p:sldId id="262" r:id="rId9"/>
    <p:sldId id="267" r:id="rId10"/>
    <p:sldId id="268" r:id="rId11"/>
    <p:sldId id="303" r:id="rId12"/>
    <p:sldId id="304" r:id="rId13"/>
    <p:sldId id="296" r:id="rId14"/>
    <p:sldId id="269" r:id="rId15"/>
    <p:sldId id="270" r:id="rId16"/>
    <p:sldId id="271" r:id="rId17"/>
    <p:sldId id="276" r:id="rId18"/>
    <p:sldId id="277" r:id="rId19"/>
    <p:sldId id="284" r:id="rId20"/>
    <p:sldId id="272" r:id="rId21"/>
    <p:sldId id="273" r:id="rId22"/>
    <p:sldId id="274" r:id="rId23"/>
    <p:sldId id="275" r:id="rId24"/>
    <p:sldId id="298" r:id="rId25"/>
    <p:sldId id="278" r:id="rId26"/>
    <p:sldId id="280" r:id="rId27"/>
    <p:sldId id="279" r:id="rId28"/>
    <p:sldId id="293" r:id="rId29"/>
    <p:sldId id="292" r:id="rId30"/>
    <p:sldId id="281" r:id="rId31"/>
    <p:sldId id="282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4" r:id="rId41"/>
    <p:sldId id="295" r:id="rId42"/>
    <p:sldId id="297" r:id="rId43"/>
    <p:sldId id="299" r:id="rId44"/>
    <p:sldId id="300" r:id="rId45"/>
    <p:sldId id="302" r:id="rId46"/>
    <p:sldId id="301" r:id="rId4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D76C434-7CB4-403D-9701-1DF497F02F33}">
          <p14:sldIdLst>
            <p14:sldId id="256"/>
          </p14:sldIdLst>
        </p14:section>
        <p14:section name="Introduccion a Dart" id="{A820640E-CD2B-4C19-8E78-58B3E72698BF}">
          <p14:sldIdLst>
            <p14:sldId id="260"/>
            <p14:sldId id="261"/>
            <p14:sldId id="264"/>
            <p14:sldId id="263"/>
            <p14:sldId id="265"/>
            <p14:sldId id="266"/>
            <p14:sldId id="262"/>
            <p14:sldId id="267"/>
            <p14:sldId id="268"/>
          </p14:sldIdLst>
        </p14:section>
        <p14:section name="Operadores" id="{AA768002-DBDE-4075-BBDF-9F1D747C275F}">
          <p14:sldIdLst>
            <p14:sldId id="303"/>
            <p14:sldId id="304"/>
            <p14:sldId id="296"/>
            <p14:sldId id="269"/>
          </p14:sldIdLst>
        </p14:section>
        <p14:section name="Controladores de flujo" id="{150C77D5-F017-4A13-AC0D-D2FD9CA135A8}">
          <p14:sldIdLst>
            <p14:sldId id="270"/>
            <p14:sldId id="271"/>
            <p14:sldId id="276"/>
            <p14:sldId id="277"/>
            <p14:sldId id="284"/>
            <p14:sldId id="272"/>
            <p14:sldId id="273"/>
            <p14:sldId id="274"/>
            <p14:sldId id="275"/>
            <p14:sldId id="298"/>
          </p14:sldIdLst>
        </p14:section>
        <p14:section name="Funciones" id="{4BF0ADF1-35A2-4EFC-8CAA-DECECC203DB8}">
          <p14:sldIdLst>
            <p14:sldId id="278"/>
            <p14:sldId id="280"/>
            <p14:sldId id="279"/>
            <p14:sldId id="293"/>
            <p14:sldId id="292"/>
          </p14:sldIdLst>
        </p14:section>
        <p14:section name="Clases" id="{EF8A55E8-9B45-4E53-B3E3-9315DEE05B7B}">
          <p14:sldIdLst>
            <p14:sldId id="281"/>
            <p14:sldId id="282"/>
            <p14:sldId id="283"/>
            <p14:sldId id="285"/>
            <p14:sldId id="286"/>
            <p14:sldId id="287"/>
            <p14:sldId id="288"/>
            <p14:sldId id="289"/>
            <p14:sldId id="290"/>
            <p14:sldId id="291"/>
            <p14:sldId id="294"/>
            <p14:sldId id="295"/>
            <p14:sldId id="297"/>
          </p14:sldIdLst>
        </p14:section>
        <p14:section name="Genericos" id="{785F95E7-88A0-4D06-923B-91AB96262E49}">
          <p14:sldIdLst>
            <p14:sldId id="299"/>
          </p14:sldIdLst>
        </p14:section>
        <p14:section name="Programación Asincrona" id="{D8DFA9DF-7443-4E0F-8507-84CACCC65E0B}">
          <p14:sldIdLst>
            <p14:sldId id="300"/>
            <p14:sldId id="302"/>
          </p14:sldIdLst>
        </p14:section>
        <p14:section name="Comentarios" id="{7B970D35-85F3-4AA8-B43A-2E58F7234E4E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9CD6"/>
    <a:srgbClr val="FFFFFF"/>
    <a:srgbClr val="DCDCDC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1F54-B6D9-4532-82D2-663FC435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FE4E-450C-40BE-B5A6-9DE3D1BB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5B239-D0DF-4CC4-A179-D419242A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FA61C-D8E3-4295-90F8-11D6E27F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B7C0A-831C-48F8-B41B-EC84149D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F8CC9-852E-40AF-9723-5F2D0042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0193F6-4570-4DCE-ABF1-F5149A16E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5CB222-75A5-4462-9653-7840E4D9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1FF7C-A6C4-411F-995B-D001C7DD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9C5AE-F10C-4690-9931-358EEAED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5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F092A4-1EDE-46FD-B11A-3FA3E6888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E5A5B6-4421-413A-9FC3-D60A8D56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412C5-149C-48F9-8E17-9FBAAAEF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B4A90-B327-48BE-B833-9A825C52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57AA3-8FE3-4683-AD8B-393D4313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772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5F65B-C656-4E55-9ABE-ED8CC095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78D72-7A80-47DD-BE91-82E5C2B9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68D82-17E9-4B90-94F5-1FE0045E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66E15-43CE-4F95-8FD5-5A0445AF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932C6-CBE3-4602-86F3-FFE0984D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47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BBE49-BFCA-4F12-BED5-E9F2FFD2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F50FAD-8C43-4BA9-840B-66EF7766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D49DD-63B2-4FD0-B0D4-0DE79136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A4554-55D0-43F1-B70A-BD6C3B66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B4E1F-CCA6-4C61-A116-47B87745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937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A7932-0881-49DF-BBBC-A72AEAF1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1D70A-3864-4E06-9324-B78D92FD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B68BF-58D0-40E8-A53A-0A0B3418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C56A5-12C4-4D1B-ACA5-384FE3FA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1586FC-41BE-45C6-B711-F94589F3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222567-AB43-4DE6-9602-87B4348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41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63B36-E5A8-4564-993A-B3630FEC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6FC955-8BC9-4F9D-A6E0-89B06EB74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792439-5937-4D66-B35C-DAB1585EF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F389E4-2FED-4F6F-B7B0-C8A6005B8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E59D80-92B8-4D67-B002-912C02445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FC8FF5-500A-4A24-AF19-6FCF8118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0260CD-5F41-4679-A846-44FCB523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85EB6F-5E8D-4048-A621-4556135B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17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0673-76F5-4C98-B219-385A8C64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6CF1FD-44EC-4CCD-8779-BFEBD58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7DC4-0F37-4BF7-ACC6-336EEEA0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0C5262-AD5B-46C7-ABB4-E8936150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82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DD8ECC-A4C8-4A13-AA4D-48682495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6E9B1F-7FC7-43C9-B97B-0280AFBE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0FBD9-E3FD-4A1E-85A5-F98DEA49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796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FCC7-3FBF-4B64-84BD-EC6B1F9D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11E9B-457C-49E5-9258-A5DA55ED3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5F1B70-9674-423E-86FF-5768D9A8A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B67AA8-53D0-4C44-A09F-F5D26F8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B40388-7902-4B56-8A57-439F631F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682704-BCC7-451F-9397-52184CEB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863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10459-1284-476C-85AE-2C9F150B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5741B3-97D4-4924-B22E-CD25AEE7C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5D0B7-08E5-4EFE-9877-E0DAAE43E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D79D8-A2B4-4BBC-AAD1-4EA02D6E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FC42D8-C798-4D4C-AAE0-4A015285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3912F-D6BD-4186-AA1F-B3263008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74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144215-874D-4211-8BA5-EF8DF3E8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12815-E2FD-4A0E-ABBC-F4EDA00D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DF89B-2232-4725-969F-5E5A1831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6B29-4E2A-46B1-A8D8-BC1CCEF56943}" type="datetimeFigureOut">
              <a:rPr lang="es-MX" smtClean="0"/>
              <a:t>13/01/2020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1DEF3-86BD-4CE2-9103-A1C1A46C4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C0B75-B708-471A-8DC3-24CF6E20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C1EC-9396-4177-8ACF-14AA063AB2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82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emf"/><Relationship Id="rId7" Type="http://schemas.openxmlformats.org/officeDocument/2006/relationships/image" Target="../media/image3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emf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0.gi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2231E-E2E9-4B41-B4F5-A1F6693978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F65D-EDB0-9346-83AC-BF94062C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567801"/>
            <a:ext cx="3733800" cy="584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5ADBF6-465F-40B8-B531-2749CBBC682B}"/>
              </a:ext>
            </a:extLst>
          </p:cNvPr>
          <p:cNvSpPr txBox="1"/>
          <p:nvPr/>
        </p:nvSpPr>
        <p:spPr>
          <a:xfrm>
            <a:off x="5616023" y="3444390"/>
            <a:ext cx="95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  <a:latin typeface="Space Grotesk Medium" panose="00000600000000000000" pitchFamily="50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1607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Variables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5564444" y="159091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Estilos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1290DB-F811-4CDE-B766-4F764F1104E9}"/>
              </a:ext>
            </a:extLst>
          </p:cNvPr>
          <p:cNvSpPr txBox="1"/>
          <p:nvPr/>
        </p:nvSpPr>
        <p:spPr>
          <a:xfrm>
            <a:off x="675903" y="2491165"/>
            <a:ext cx="2610010" cy="2912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dirty="0">
                <a:latin typeface="Avenir LT Std 45 Book" panose="020B0502020203020204" pitchFamily="34" charset="0"/>
              </a:rPr>
              <a:t>UpperCamelCase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Clases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Enums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Typedefs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Tipos de datos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Genéricos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FC7128-6F4F-453C-BE68-4E65F0D2BB3C}"/>
              </a:ext>
            </a:extLst>
          </p:cNvPr>
          <p:cNvSpPr txBox="1"/>
          <p:nvPr/>
        </p:nvSpPr>
        <p:spPr>
          <a:xfrm>
            <a:off x="3929830" y="2485639"/>
            <a:ext cx="3269228" cy="2912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dirty="0">
                <a:latin typeface="Avenir LT Std 45 Book" panose="020B0502020203020204" pitchFamily="34" charset="0"/>
              </a:rPr>
              <a:t>lowerCamelCase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Constantes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Parámetros con nombre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Tipos de dato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Definiciones globales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FBA2A9-A3BA-44D9-8A44-B6E69EE870EB}"/>
              </a:ext>
            </a:extLst>
          </p:cNvPr>
          <p:cNvSpPr txBox="1"/>
          <p:nvPr/>
        </p:nvSpPr>
        <p:spPr>
          <a:xfrm>
            <a:off x="7564786" y="2485639"/>
            <a:ext cx="3963329" cy="2912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dirty="0">
                <a:latin typeface="Avenir LT Std 45 Book" panose="020B0502020203020204" pitchFamily="34" charset="0"/>
              </a:rPr>
              <a:t>lowercase_with_underscore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Librerías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Paquetes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Directorios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Códigos fuente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Prefijos en importaciones</a:t>
            </a:r>
          </a:p>
        </p:txBody>
      </p:sp>
    </p:spTree>
    <p:extLst>
      <p:ext uri="{BB962C8B-B14F-4D97-AF65-F5344CB8AC3E}">
        <p14:creationId xmlns:p14="http://schemas.microsoft.com/office/powerpoint/2010/main" val="9098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1A26C66-7B4E-40F8-A950-8C55EE98389F}"/>
              </a:ext>
            </a:extLst>
          </p:cNvPr>
          <p:cNvSpPr txBox="1"/>
          <p:nvPr/>
        </p:nvSpPr>
        <p:spPr>
          <a:xfrm>
            <a:off x="530308" y="1913467"/>
            <a:ext cx="58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Dart soporta el uso de múltiples operadores como: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8C06EA3-4AE3-4042-A0FB-8C1149F0D919}"/>
              </a:ext>
            </a:extLst>
          </p:cNvPr>
          <p:cNvSpPr/>
          <p:nvPr/>
        </p:nvSpPr>
        <p:spPr>
          <a:xfrm>
            <a:off x="795647" y="2611417"/>
            <a:ext cx="53003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Aritméticos			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</a:rPr>
              <a:t>( +, -, *, /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Igualdades y relacionales		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</a:rPr>
              <a:t>( == , !=, &gt;, &lt;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Asignación			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</a:rPr>
              <a:t>( a=b, a+=5, b*3 )</a:t>
            </a:r>
            <a:endParaRPr lang="es-MX" sz="1600" dirty="0">
              <a:solidFill>
                <a:schemeClr val="tx1">
                  <a:lumMod val="75000"/>
                  <a:lumOff val="25000"/>
                </a:schemeClr>
              </a:solidFill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Lógicos			</a:t>
            </a:r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</a:rPr>
              <a:t>( &amp;&amp;, ||, !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Avenir LT Std 45 Book" panose="020B0502020203020204" pitchFamily="34" charset="0"/>
            </a:endParaRPr>
          </a:p>
          <a:p>
            <a:endParaRPr lang="es-MX" sz="1600" dirty="0">
              <a:latin typeface="Avenir LT Std 45 Book" panose="020B0502020203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EA208E-64BD-417D-9075-6B100666B64C}"/>
              </a:ext>
            </a:extLst>
          </p:cNvPr>
          <p:cNvSpPr txBox="1"/>
          <p:nvPr/>
        </p:nvSpPr>
        <p:spPr>
          <a:xfrm>
            <a:off x="7324399" y="1913467"/>
            <a:ext cx="386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Sin embargo nos enfocaremos en: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3E81281-9025-45A5-BD8B-C5ADD7013A4D}"/>
              </a:ext>
            </a:extLst>
          </p:cNvPr>
          <p:cNvSpPr/>
          <p:nvPr/>
        </p:nvSpPr>
        <p:spPr>
          <a:xfrm>
            <a:off x="8110366" y="2395578"/>
            <a:ext cx="228889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Type test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Cascade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Null aware operator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35F986F-148B-4024-9BAC-48CB2CBF0916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Operadores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5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EC3E223-2441-47DD-AF03-85FFBB270602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Operadores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B4AE1A-5B5A-4859-ABE3-8DEF8BFB893C}"/>
              </a:ext>
            </a:extLst>
          </p:cNvPr>
          <p:cNvSpPr txBox="1"/>
          <p:nvPr/>
        </p:nvSpPr>
        <p:spPr>
          <a:xfrm>
            <a:off x="4599693" y="1604080"/>
            <a:ext cx="299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Type test operators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AFC363-6342-4EC5-92B3-1D84A164C387}"/>
              </a:ext>
            </a:extLst>
          </p:cNvPr>
          <p:cNvSpPr txBox="1"/>
          <p:nvPr/>
        </p:nvSpPr>
        <p:spPr>
          <a:xfrm>
            <a:off x="1752794" y="2772347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B3B057-4D61-4BEE-9359-58394C85F173}"/>
              </a:ext>
            </a:extLst>
          </p:cNvPr>
          <p:cNvSpPr txBox="1"/>
          <p:nvPr/>
        </p:nvSpPr>
        <p:spPr>
          <a:xfrm>
            <a:off x="2719213" y="2865999"/>
            <a:ext cx="698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s-MX" sz="1600" dirty="0">
                <a:latin typeface="Avenir LT Std 45 Book" panose="020B0502020203020204" pitchFamily="34" charset="0"/>
              </a:rPr>
              <a:t>Typecast (también utilizado para especificar prefijos en librerías).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0FDF10-E8CC-4812-ACD4-A565AD9DE09B}"/>
              </a:ext>
            </a:extLst>
          </p:cNvPr>
          <p:cNvSpPr txBox="1"/>
          <p:nvPr/>
        </p:nvSpPr>
        <p:spPr>
          <a:xfrm>
            <a:off x="1752794" y="3619286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is</a:t>
            </a:r>
            <a:endParaRPr lang="es-MX" sz="2400" dirty="0">
              <a:solidFill>
                <a:schemeClr val="tx1">
                  <a:lumMod val="50000"/>
                  <a:lumOff val="50000"/>
                </a:schemeClr>
              </a:solidFill>
              <a:latin typeface="Avenir LT Std 55 Roman" panose="020B0503020203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AE03D6-6A9A-4EF6-AC91-AC5929DE79A4}"/>
              </a:ext>
            </a:extLst>
          </p:cNvPr>
          <p:cNvSpPr txBox="1"/>
          <p:nvPr/>
        </p:nvSpPr>
        <p:spPr>
          <a:xfrm>
            <a:off x="2719213" y="3711619"/>
            <a:ext cx="599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s-MX" sz="1600" dirty="0">
                <a:latin typeface="Avenir LT Std 45 Book" panose="020B0502020203020204" pitchFamily="34" charset="0"/>
              </a:rPr>
              <a:t>Retorna verdadero si el objeto es el tipo especificado.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479339-1331-40C3-A98A-BDC496A9BCB9}"/>
              </a:ext>
            </a:extLst>
          </p:cNvPr>
          <p:cNvSpPr txBox="1"/>
          <p:nvPr/>
        </p:nvSpPr>
        <p:spPr>
          <a:xfrm>
            <a:off x="1754398" y="4524108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is!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967C48-1E44-4766-8083-6FD3BC353A2E}"/>
              </a:ext>
            </a:extLst>
          </p:cNvPr>
          <p:cNvSpPr txBox="1"/>
          <p:nvPr/>
        </p:nvSpPr>
        <p:spPr>
          <a:xfrm>
            <a:off x="2719213" y="4557239"/>
            <a:ext cx="5598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s-MX" sz="1600" dirty="0">
                <a:latin typeface="Avenir LT Std 45 Book" panose="020B0502020203020204" pitchFamily="34" charset="0"/>
                <a:cs typeface="Calibri" panose="020F0502020204030204" pitchFamily="34" charset="0"/>
              </a:rPr>
              <a:t>Retorna falso si el objeto es el tipo especificado.</a:t>
            </a:r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MX" sz="16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5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Operadores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4387064" y="1604080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Cascade notation(…)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1A26C66-7B4E-40F8-A950-8C55EE98389F}"/>
              </a:ext>
            </a:extLst>
          </p:cNvPr>
          <p:cNvSpPr txBox="1"/>
          <p:nvPr/>
        </p:nvSpPr>
        <p:spPr>
          <a:xfrm>
            <a:off x="2837280" y="2382088"/>
            <a:ext cx="631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Este operador nos permite hacer una </a:t>
            </a:r>
            <a:r>
              <a:rPr lang="es-MX" b="1" dirty="0">
                <a:latin typeface="Avenir LT Std 45 Book" panose="020B0502020203020204" pitchFamily="34" charset="0"/>
              </a:rPr>
              <a:t>secuencia</a:t>
            </a:r>
            <a:r>
              <a:rPr lang="es-MX" dirty="0">
                <a:latin typeface="Avenir LT Std 45 Book" panose="020B0502020203020204" pitchFamily="34" charset="0"/>
              </a:rPr>
              <a:t> de </a:t>
            </a:r>
            <a:r>
              <a:rPr lang="es-MX" b="1" dirty="0">
                <a:latin typeface="Avenir LT Std 45 Book" panose="020B0502020203020204" pitchFamily="34" charset="0"/>
              </a:rPr>
              <a:t>operaciones</a:t>
            </a:r>
            <a:r>
              <a:rPr lang="es-MX" dirty="0">
                <a:latin typeface="Avenir LT Std 45 Book" panose="020B0502020203020204" pitchFamily="34" charset="0"/>
              </a:rPr>
              <a:t> con el </a:t>
            </a:r>
            <a:r>
              <a:rPr lang="es-MX" b="1" dirty="0">
                <a:latin typeface="Avenir LT Std 45 Book" panose="020B0502020203020204" pitchFamily="34" charset="0"/>
              </a:rPr>
              <a:t>mismo objeto</a:t>
            </a:r>
            <a:r>
              <a:rPr lang="es-MX" dirty="0">
                <a:latin typeface="Avenir LT Std 45 Book" panose="020B0502020203020204" pitchFamily="34" charset="0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89701F-9E57-4914-8B1B-CC00875D589B}"/>
              </a:ext>
            </a:extLst>
          </p:cNvPr>
          <p:cNvSpPr txBox="1"/>
          <p:nvPr/>
        </p:nvSpPr>
        <p:spPr>
          <a:xfrm>
            <a:off x="5212584" y="349239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Sin el operador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23717D-5FA7-4A5C-B9F8-475FF3674879}"/>
              </a:ext>
            </a:extLst>
          </p:cNvPr>
          <p:cNvSpPr txBox="1"/>
          <p:nvPr/>
        </p:nvSpPr>
        <p:spPr>
          <a:xfrm>
            <a:off x="5155677" y="349904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Con el operador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76702A6-AF27-4474-8541-CC0924476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76" y="4200209"/>
            <a:ext cx="5905247" cy="15573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BB30027-39AC-4577-865C-F9854354B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76" y="4219671"/>
            <a:ext cx="5905246" cy="15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Operadores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5109095" y="1632331"/>
            <a:ext cx="197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Null - Aware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D8B643-EC2D-4E79-9D5A-FF0858793CB0}"/>
              </a:ext>
            </a:extLst>
          </p:cNvPr>
          <p:cNvSpPr txBox="1"/>
          <p:nvPr/>
        </p:nvSpPr>
        <p:spPr>
          <a:xfrm>
            <a:off x="1283011" y="2781350"/>
            <a:ext cx="457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?.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6529CB-181D-4A4D-B042-B2BA7A674550}"/>
              </a:ext>
            </a:extLst>
          </p:cNvPr>
          <p:cNvSpPr txBox="1"/>
          <p:nvPr/>
        </p:nvSpPr>
        <p:spPr>
          <a:xfrm>
            <a:off x="2249430" y="2856441"/>
            <a:ext cx="833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s-MX" dirty="0">
                <a:latin typeface="Avenir LT Std 45 Book" panose="020B0502020203020204" pitchFamily="34" charset="0"/>
              </a:rPr>
              <a:t>Si lo de la izquierda no es nulo ejecutará el método, sino retorna nulo.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0407618-4374-4A13-B358-94430490C2C7}"/>
              </a:ext>
            </a:extLst>
          </p:cNvPr>
          <p:cNvSpPr txBox="1"/>
          <p:nvPr/>
        </p:nvSpPr>
        <p:spPr>
          <a:xfrm>
            <a:off x="1283011" y="3628289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??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0755B5-396D-4EF0-95F3-C63358B08420}"/>
              </a:ext>
            </a:extLst>
          </p:cNvPr>
          <p:cNvSpPr txBox="1"/>
          <p:nvPr/>
        </p:nvSpPr>
        <p:spPr>
          <a:xfrm>
            <a:off x="2249430" y="3703380"/>
            <a:ext cx="74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s-MX" dirty="0">
                <a:latin typeface="Avenir LT Std 45 Book" panose="020B0502020203020204" pitchFamily="34" charset="0"/>
              </a:rPr>
              <a:t>Retorna el valor que no sea nulo, con prioridad a la izquierda.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7B9F67-292E-4428-B306-EB699016268E}"/>
              </a:ext>
            </a:extLst>
          </p:cNvPr>
          <p:cNvSpPr txBox="1"/>
          <p:nvPr/>
        </p:nvSpPr>
        <p:spPr>
          <a:xfrm>
            <a:off x="1283011" y="4475228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??=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9FA4D65-3141-4D6F-88A1-D81391B4F2AF}"/>
              </a:ext>
            </a:extLst>
          </p:cNvPr>
          <p:cNvSpPr txBox="1"/>
          <p:nvPr/>
        </p:nvSpPr>
        <p:spPr>
          <a:xfrm>
            <a:off x="2249430" y="4550319"/>
            <a:ext cx="797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	Solo s</a:t>
            </a:r>
            <a:r>
              <a:rPr lang="es-MX" dirty="0">
                <a:latin typeface="Avenir LT Std 45 Book" panose="020B0502020203020204" pitchFamily="34" charset="0"/>
              </a:rPr>
              <a:t>i el valor de la izquierda es nulo asigna el valor de la derecha.</a:t>
            </a:r>
          </a:p>
        </p:txBody>
      </p:sp>
    </p:spTree>
    <p:extLst>
      <p:ext uri="{BB962C8B-B14F-4D97-AF65-F5344CB8AC3E}">
        <p14:creationId xmlns:p14="http://schemas.microsoft.com/office/powerpoint/2010/main" val="266162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Condicionales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5368103" y="167307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If - else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701AF1C-CE5E-4CD4-969C-37E55B9E164C}"/>
              </a:ext>
            </a:extLst>
          </p:cNvPr>
          <p:cNvSpPr txBox="1"/>
          <p:nvPr/>
        </p:nvSpPr>
        <p:spPr>
          <a:xfrm>
            <a:off x="2661673" y="3182961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if(</a:t>
            </a:r>
            <a:r>
              <a:rPr lang="es-MX" dirty="0">
                <a:solidFill>
                  <a:srgbClr val="000000"/>
                </a:solidFill>
                <a:latin typeface="Monaco" panose="020B0509030404040204" pitchFamily="49" charset="0"/>
              </a:rPr>
              <a:t>condition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) {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    </a:t>
            </a:r>
            <a:r>
              <a:rPr lang="es-MX" dirty="0">
                <a:latin typeface="Monaco" panose="020B0509030404040204" pitchFamily="49" charset="0"/>
              </a:rPr>
              <a:t>expression;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 </a:t>
            </a:r>
            <a:endParaRPr lang="es-MX" dirty="0">
              <a:solidFill>
                <a:srgbClr val="7030A0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431FA0C-8905-41CF-BE5C-294B8DF70E81}"/>
              </a:ext>
            </a:extLst>
          </p:cNvPr>
          <p:cNvSpPr/>
          <p:nvPr/>
        </p:nvSpPr>
        <p:spPr>
          <a:xfrm>
            <a:off x="6784501" y="3182961"/>
            <a:ext cx="2470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if(</a:t>
            </a:r>
            <a:r>
              <a:rPr lang="es-MX" dirty="0">
                <a:latin typeface="Monaco" panose="020B0509030404040204" pitchFamily="49" charset="0"/>
              </a:rPr>
              <a:t>condition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) 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</a:t>
            </a:r>
            <a:r>
              <a:rPr lang="es-MX" dirty="0">
                <a:latin typeface="Monaco" panose="020B0509030404040204" pitchFamily="49" charset="0"/>
              </a:rPr>
              <a:t>expression;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 else {</a:t>
            </a:r>
          </a:p>
          <a:p>
            <a:r>
              <a:rPr lang="es-MX" dirty="0">
                <a:latin typeface="Monaco" panose="020B0509030404040204" pitchFamily="49" charset="0"/>
              </a:rPr>
              <a:t>    expression;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</a:t>
            </a:r>
            <a:endParaRPr lang="es-MX" b="0" dirty="0">
              <a:solidFill>
                <a:srgbClr val="7030A0"/>
              </a:solidFill>
              <a:effectLst/>
              <a:latin typeface="Monaco" panose="020B050903040404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40B0DC-26B9-4693-BC8A-521B0ACF3E60}"/>
              </a:ext>
            </a:extLst>
          </p:cNvPr>
          <p:cNvSpPr/>
          <p:nvPr/>
        </p:nvSpPr>
        <p:spPr>
          <a:xfrm>
            <a:off x="2661673" y="2471616"/>
            <a:ext cx="6868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Aquí es donde entran los valores </a:t>
            </a:r>
            <a:r>
              <a:rPr lang="es-MX" sz="2000" b="1" dirty="0">
                <a:latin typeface="Avenir LT Std 45 Book" panose="020B0502020203020204" pitchFamily="34" charset="0"/>
              </a:rPr>
              <a:t>booleanos</a:t>
            </a:r>
            <a:r>
              <a:rPr lang="es-MX" sz="2000" dirty="0">
                <a:latin typeface="Avenir LT Std 45 Book" panose="020B0502020203020204" pitchFamily="34" charset="0"/>
              </a:rPr>
              <a:t>(true y false). </a:t>
            </a:r>
            <a:endParaRPr lang="es-MX" dirty="0">
              <a:latin typeface="Avenir LT Std 45 Book" panose="020B0502020203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AD290B-A771-4F1B-B753-BA1CABE03C9A}"/>
              </a:ext>
            </a:extLst>
          </p:cNvPr>
          <p:cNvSpPr/>
          <p:nvPr/>
        </p:nvSpPr>
        <p:spPr>
          <a:xfrm>
            <a:off x="3158064" y="5156564"/>
            <a:ext cx="5673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Avenir LT Std 45 Book" panose="020B0502020203020204" pitchFamily="34" charset="0"/>
              </a:rPr>
              <a:t>En Dart los condicionales solo aceptarán valores </a:t>
            </a:r>
            <a:r>
              <a:rPr lang="es-MX" sz="2000" b="1" dirty="0">
                <a:latin typeface="Avenir LT Std 45 Book" panose="020B0502020203020204" pitchFamily="34" charset="0"/>
              </a:rPr>
              <a:t>booleanos</a:t>
            </a:r>
            <a:r>
              <a:rPr lang="es-MX" sz="2000" dirty="0">
                <a:latin typeface="Avenir LT Std 45 Book" panose="020B0502020203020204" pitchFamily="34" charset="0"/>
              </a:rPr>
              <a:t>. </a:t>
            </a:r>
            <a:endParaRPr lang="es-MX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Condicionales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4680035" y="1579550"/>
            <a:ext cx="283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Operador ternario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AF39B9-F825-4DE5-927E-CFC25FDA5DBC}"/>
              </a:ext>
            </a:extLst>
          </p:cNvPr>
          <p:cNvSpPr txBox="1"/>
          <p:nvPr/>
        </p:nvSpPr>
        <p:spPr>
          <a:xfrm>
            <a:off x="2775857" y="3307091"/>
            <a:ext cx="255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00B050"/>
                </a:solidFill>
                <a:latin typeface="Avenir LT Std 45 Book" panose="020B0502020203020204" pitchFamily="34" charset="0"/>
              </a:rPr>
              <a:t>verdadera </a:t>
            </a:r>
            <a:r>
              <a:rPr lang="es-MX" sz="2000" dirty="0">
                <a:latin typeface="Avenir LT Std 45 Book" panose="020B0502020203020204" pitchFamily="34" charset="0"/>
              </a:rPr>
              <a:t>         </a:t>
            </a:r>
            <a:r>
              <a:rPr lang="es-MX" sz="2000" dirty="0">
                <a:solidFill>
                  <a:srgbClr val="C00000"/>
                </a:solidFill>
                <a:latin typeface="Avenir LT Std 45 Book" panose="020B0502020203020204" pitchFamily="34" charset="0"/>
              </a:rPr>
              <a:t>falsa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5DC1C3-DBD9-483A-B38F-2022DC6DBC8A}"/>
              </a:ext>
            </a:extLst>
          </p:cNvPr>
          <p:cNvSpPr/>
          <p:nvPr/>
        </p:nvSpPr>
        <p:spPr>
          <a:xfrm>
            <a:off x="861473" y="3705989"/>
            <a:ext cx="5158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569CD6"/>
                </a:solidFill>
                <a:latin typeface="Monaco" panose="020B0509030404040204" pitchFamily="49" charset="0"/>
              </a:rPr>
              <a:t>condition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solidFill>
                  <a:srgbClr val="569CD6"/>
                </a:solidFill>
                <a:latin typeface="Monaco" panose="020B0509030404040204" pitchFamily="49" charset="0"/>
              </a:rPr>
              <a:t>?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 </a:t>
            </a:r>
            <a:r>
              <a:rPr lang="es-MX" dirty="0">
                <a:latin typeface="Monaco" panose="020B0509030404040204" pitchFamily="49" charset="0"/>
              </a:rPr>
              <a:t>expression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: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 </a:t>
            </a:r>
            <a:r>
              <a:rPr lang="es-MX" dirty="0">
                <a:latin typeface="Monaco" panose="020B0509030404040204" pitchFamily="49" charset="0"/>
              </a:rPr>
              <a:t>expression;</a:t>
            </a:r>
            <a:endParaRPr lang="es-MX" b="0" dirty="0">
              <a:effectLst/>
              <a:latin typeface="Monaco" panose="020B050903040404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DE84C0-4A72-4350-8B44-06030F7BAA66}"/>
              </a:ext>
            </a:extLst>
          </p:cNvPr>
          <p:cNvSpPr/>
          <p:nvPr/>
        </p:nvSpPr>
        <p:spPr>
          <a:xfrm>
            <a:off x="7779173" y="3137451"/>
            <a:ext cx="3277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if(</a:t>
            </a:r>
            <a:r>
              <a:rPr lang="es-MX" dirty="0">
                <a:latin typeface="Monaco" panose="020B0509030404040204" pitchFamily="49" charset="0"/>
              </a:rPr>
              <a:t>condition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)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</a:t>
            </a:r>
            <a:r>
              <a:rPr lang="es-MX" dirty="0">
                <a:latin typeface="Monaco" panose="020B0509030404040204" pitchFamily="49" charset="0"/>
              </a:rPr>
              <a:t>expression;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 else 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</a:t>
            </a:r>
            <a:r>
              <a:rPr lang="es-MX" dirty="0">
                <a:latin typeface="Monaco" panose="020B0509030404040204" pitchFamily="49" charset="0"/>
              </a:rPr>
              <a:t>expression;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</a:t>
            </a:r>
            <a:endParaRPr lang="es-MX" b="0" dirty="0">
              <a:solidFill>
                <a:srgbClr val="7030A0"/>
              </a:solidFill>
              <a:effectLst/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D7F354-4E25-4F36-BA3A-96EEAB8F3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67" y="3488116"/>
            <a:ext cx="838595" cy="83859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7A84713-945D-4760-8A1D-B34B9DBBB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16" y="3078461"/>
            <a:ext cx="1283229" cy="128322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C4625DB-FCD9-4C22-9277-FBCCDE6239E9}"/>
              </a:ext>
            </a:extLst>
          </p:cNvPr>
          <p:cNvSpPr txBox="1"/>
          <p:nvPr/>
        </p:nvSpPr>
        <p:spPr>
          <a:xfrm>
            <a:off x="924585" y="2847630"/>
            <a:ext cx="3111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Empieza el programa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196CC5B-5DCC-498B-8BCC-4611F4F6216C}"/>
              </a:ext>
            </a:extLst>
          </p:cNvPr>
          <p:cNvSpPr txBox="1"/>
          <p:nvPr/>
        </p:nvSpPr>
        <p:spPr>
          <a:xfrm>
            <a:off x="4580457" y="2420989"/>
            <a:ext cx="303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Termina el programa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0562A6A-7F9E-486D-ADC8-805DD2CDE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682" y="3488116"/>
            <a:ext cx="856636" cy="8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1EE5830-7D46-40B7-88EC-68E5815F66E9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Exceptions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5BED5-0AFD-4E5E-AF53-98DC2114B026}"/>
              </a:ext>
            </a:extLst>
          </p:cNvPr>
          <p:cNvSpPr txBox="1"/>
          <p:nvPr/>
        </p:nvSpPr>
        <p:spPr>
          <a:xfrm>
            <a:off x="5267632" y="1604080"/>
            <a:ext cx="174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Try - Catch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D619F5-5AD9-4B18-AD27-1813C22EF3DC}"/>
              </a:ext>
            </a:extLst>
          </p:cNvPr>
          <p:cNvSpPr/>
          <p:nvPr/>
        </p:nvSpPr>
        <p:spPr>
          <a:xfrm>
            <a:off x="4834855" y="3429000"/>
            <a:ext cx="2522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try {</a:t>
            </a:r>
          </a:p>
          <a:p>
            <a:r>
              <a:rPr lang="es-MX" dirty="0">
                <a:latin typeface="Monaco" panose="020B0509030404040204" pitchFamily="49" charset="0"/>
              </a:rPr>
              <a:t>    expression;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 catch (</a:t>
            </a:r>
            <a:r>
              <a:rPr lang="es-MX" dirty="0">
                <a:latin typeface="Monaco" panose="020B0509030404040204" pitchFamily="49" charset="0"/>
              </a:rPr>
              <a:t>error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) {</a:t>
            </a:r>
          </a:p>
          <a:p>
            <a:r>
              <a:rPr lang="es-MX" dirty="0">
                <a:latin typeface="Monaco" panose="020B0509030404040204" pitchFamily="49" charset="0"/>
              </a:rPr>
              <a:t>    expression;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</a:t>
            </a:r>
            <a:endParaRPr lang="es-MX" b="0" dirty="0">
              <a:solidFill>
                <a:srgbClr val="7030A0"/>
              </a:solidFill>
              <a:effectLst/>
              <a:latin typeface="Monaco" panose="020B050903040404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BB4ED5-DDA1-42FD-BA3D-1108AE3F7BDC}"/>
              </a:ext>
            </a:extLst>
          </p:cNvPr>
          <p:cNvSpPr txBox="1"/>
          <p:nvPr/>
        </p:nvSpPr>
        <p:spPr>
          <a:xfrm>
            <a:off x="2939303" y="2345227"/>
            <a:ext cx="631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Para evitar poder continuar con el programa a pesar de los </a:t>
            </a:r>
            <a:r>
              <a:rPr lang="es-MX" b="1" dirty="0">
                <a:latin typeface="Avenir LT Std 45 Book" panose="020B0502020203020204" pitchFamily="34" charset="0"/>
              </a:rPr>
              <a:t>errores</a:t>
            </a:r>
            <a:r>
              <a:rPr lang="es-MX" dirty="0">
                <a:latin typeface="Avenir LT Std 45 Book" panose="020B0502020203020204" pitchFamily="34" charset="0"/>
              </a:rPr>
              <a:t> tenemos que </a:t>
            </a:r>
            <a:r>
              <a:rPr lang="es-MX" b="1" dirty="0">
                <a:latin typeface="Avenir LT Std 45 Book" panose="020B0502020203020204" pitchFamily="34" charset="0"/>
              </a:rPr>
              <a:t>capturarlos</a:t>
            </a:r>
            <a:r>
              <a:rPr lang="es-MX" dirty="0">
                <a:latin typeface="Avenir LT Std 45 Book" panose="020B0502020203020204" pitchFamily="34" charset="0"/>
              </a:rPr>
              <a:t> y hacer algo con ellos.</a:t>
            </a:r>
          </a:p>
        </p:txBody>
      </p:sp>
    </p:spTree>
    <p:extLst>
      <p:ext uri="{BB962C8B-B14F-4D97-AF65-F5344CB8AC3E}">
        <p14:creationId xmlns:p14="http://schemas.microsoft.com/office/powerpoint/2010/main" val="14854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B1EE5830-7D46-40B7-88EC-68E5815F66E9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Exceptions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827084-64A0-4167-8DB4-10B24352905E}"/>
              </a:ext>
            </a:extLst>
          </p:cNvPr>
          <p:cNvSpPr txBox="1"/>
          <p:nvPr/>
        </p:nvSpPr>
        <p:spPr>
          <a:xfrm>
            <a:off x="1994233" y="208767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On Catch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5D27B3-73BF-4EB7-B5CE-B3DBF4A25164}"/>
              </a:ext>
            </a:extLst>
          </p:cNvPr>
          <p:cNvSpPr txBox="1"/>
          <p:nvPr/>
        </p:nvSpPr>
        <p:spPr>
          <a:xfrm>
            <a:off x="500062" y="2932576"/>
            <a:ext cx="455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En ocasiones vamos a querer buscar algún error en </a:t>
            </a:r>
            <a:r>
              <a:rPr lang="es-MX" b="1" dirty="0">
                <a:latin typeface="Avenir LT Std 45 Book" panose="020B0502020203020204" pitchFamily="34" charset="0"/>
              </a:rPr>
              <a:t>especifico</a:t>
            </a:r>
            <a:r>
              <a:rPr lang="es-MX" dirty="0">
                <a:latin typeface="Avenir LT Std 45 Book" panose="020B0502020203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4A25FE-3996-48F6-9BA5-241434D43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619" y="1840259"/>
            <a:ext cx="5950396" cy="370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49AD46-B16F-492A-B4F4-7BAF59A4C89A}"/>
              </a:ext>
            </a:extLst>
          </p:cNvPr>
          <p:cNvSpPr txBox="1"/>
          <p:nvPr/>
        </p:nvSpPr>
        <p:spPr>
          <a:xfrm>
            <a:off x="3870248" y="1556805"/>
            <a:ext cx="1394934" cy="429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Numbers</a:t>
            </a:r>
            <a:endParaRPr lang="es-MX" sz="2300" dirty="0">
              <a:solidFill>
                <a:srgbClr val="FF0000"/>
              </a:solidFill>
              <a:latin typeface="Avenir LT Std 45 Book" panose="020B0502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Strings</a:t>
            </a:r>
          </a:p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Booleans</a:t>
            </a:r>
          </a:p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Lists</a:t>
            </a:r>
          </a:p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Sets</a:t>
            </a:r>
          </a:p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Maps</a:t>
            </a:r>
          </a:p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Runes</a:t>
            </a:r>
          </a:p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Symbols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65C2D3-3E26-4DF9-80AD-CAC502AAFE89}"/>
              </a:ext>
            </a:extLst>
          </p:cNvPr>
          <p:cNvSpPr txBox="1"/>
          <p:nvPr/>
        </p:nvSpPr>
        <p:spPr>
          <a:xfrm>
            <a:off x="5432549" y="1667580"/>
            <a:ext cx="19271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300" dirty="0">
                <a:solidFill>
                  <a:srgbClr val="FF0000"/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→ </a:t>
            </a:r>
            <a:r>
              <a:rPr lang="es-MX" sz="2000" dirty="0">
                <a:latin typeface="Avenir LT Std 45 Book" panose="020B0502020203020204" pitchFamily="34" charset="0"/>
                <a:cs typeface="Calibri" panose="020F0502020204030204" pitchFamily="34" charset="0"/>
              </a:rPr>
              <a:t>int y double</a:t>
            </a:r>
            <a:endParaRPr lang="es-MX" sz="23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Ciclos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5763216" y="160408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7573B9-EBEA-4893-AA55-5895926E7F1F}"/>
              </a:ext>
            </a:extLst>
          </p:cNvPr>
          <p:cNvSpPr txBox="1"/>
          <p:nvPr/>
        </p:nvSpPr>
        <p:spPr>
          <a:xfrm>
            <a:off x="2938244" y="2418871"/>
            <a:ext cx="631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Repetirá el código dentro del bucle un numero </a:t>
            </a:r>
            <a:r>
              <a:rPr lang="es-MX" b="1" dirty="0">
                <a:latin typeface="Avenir LT Std 45 Book" panose="020B0502020203020204" pitchFamily="34" charset="0"/>
              </a:rPr>
              <a:t>determinado</a:t>
            </a:r>
            <a:r>
              <a:rPr lang="es-MX" dirty="0">
                <a:latin typeface="Avenir LT Std 45 Book" panose="020B0502020203020204" pitchFamily="34" charset="0"/>
              </a:rPr>
              <a:t> de veces.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1D8FE8-EFE2-4B3F-B86D-BF9F14F8D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269" y="3621890"/>
            <a:ext cx="4551462" cy="19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Ciclos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5593297" y="163902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While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909C00-3305-4305-8CFD-F6158A172158}"/>
              </a:ext>
            </a:extLst>
          </p:cNvPr>
          <p:cNvSpPr txBox="1"/>
          <p:nvPr/>
        </p:nvSpPr>
        <p:spPr>
          <a:xfrm>
            <a:off x="3335466" y="5682244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Es necesario afectar la condición para salir del ciclo.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6F8CF5-64C7-409B-9A6B-1402F05185DC}"/>
              </a:ext>
            </a:extLst>
          </p:cNvPr>
          <p:cNvSpPr txBox="1"/>
          <p:nvPr/>
        </p:nvSpPr>
        <p:spPr>
          <a:xfrm>
            <a:off x="2958280" y="2399380"/>
            <a:ext cx="631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Repetirá el código dentro del bucle un numero </a:t>
            </a:r>
            <a:r>
              <a:rPr lang="es-MX" b="1" dirty="0">
                <a:latin typeface="Avenir LT Std 45 Book" panose="020B0502020203020204" pitchFamily="34" charset="0"/>
              </a:rPr>
              <a:t>indefinido</a:t>
            </a:r>
            <a:r>
              <a:rPr lang="es-MX" dirty="0">
                <a:latin typeface="Avenir LT Std 45 Book" panose="020B0502020203020204" pitchFamily="34" charset="0"/>
              </a:rPr>
              <a:t> de veces.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C19908-72F6-4AFB-8671-7C4916D1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019" y="3243677"/>
            <a:ext cx="3197962" cy="21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Switch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ADA988-B929-4D58-ABE9-2192337F3D1C}"/>
              </a:ext>
            </a:extLst>
          </p:cNvPr>
          <p:cNvSpPr txBox="1"/>
          <p:nvPr/>
        </p:nvSpPr>
        <p:spPr>
          <a:xfrm>
            <a:off x="1178628" y="1919528"/>
            <a:ext cx="983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Evaluará una opción y le asignará un caso con cierto código dependiendo la opción.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F53AA-C2E6-44F2-AA7F-E35DA5B76481}"/>
              </a:ext>
            </a:extLst>
          </p:cNvPr>
          <p:cNvSpPr/>
          <p:nvPr/>
        </p:nvSpPr>
        <p:spPr>
          <a:xfrm>
            <a:off x="4574796" y="2721204"/>
            <a:ext cx="3042407" cy="314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switch(</a:t>
            </a:r>
            <a:r>
              <a:rPr lang="es-MX" dirty="0">
                <a:latin typeface="Monaco" panose="020B0509030404040204" pitchFamily="49" charset="0"/>
              </a:rPr>
              <a:t>opción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) 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case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latin typeface="Monaco" panose="020B0509030404040204" pitchFamily="49" charset="0"/>
              </a:rPr>
              <a:t>opción: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    </a:t>
            </a:r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expression</a:t>
            </a:r>
            <a:r>
              <a:rPr lang="es-MX" dirty="0">
                <a:latin typeface="Monaco" panose="020B0509030404040204" pitchFamily="49" charset="0"/>
              </a:rPr>
              <a:t>;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 }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break</a:t>
            </a:r>
            <a:r>
              <a:rPr lang="es-MX" dirty="0">
                <a:solidFill>
                  <a:srgbClr val="000000"/>
                </a:solidFill>
                <a:latin typeface="Monaco" panose="020B0509030404040204" pitchFamily="49" charset="0"/>
              </a:rPr>
              <a:t>;</a:t>
            </a:r>
          </a:p>
          <a:p>
            <a:b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</a:b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case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solidFill>
                  <a:srgbClr val="000000"/>
                </a:solidFill>
                <a:latin typeface="Monaco" panose="020B0509030404040204" pitchFamily="49" charset="0"/>
              </a:rPr>
              <a:t>opción: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    </a:t>
            </a:r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expression</a:t>
            </a:r>
            <a:r>
              <a:rPr lang="es-MX" dirty="0">
                <a:latin typeface="Monaco" panose="020B0509030404040204" pitchFamily="49" charset="0"/>
              </a:rPr>
              <a:t>;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    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    break;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</a:t>
            </a:r>
            <a:endParaRPr lang="es-MX" b="0" dirty="0">
              <a:solidFill>
                <a:srgbClr val="7030A0"/>
              </a:solidFill>
              <a:effectLst/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Break - Continue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B36138-71DD-41E4-ADF3-4718EE313039}"/>
              </a:ext>
            </a:extLst>
          </p:cNvPr>
          <p:cNvSpPr txBox="1"/>
          <p:nvPr/>
        </p:nvSpPr>
        <p:spPr>
          <a:xfrm>
            <a:off x="1112651" y="2767760"/>
            <a:ext cx="830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break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4100699-56D6-4023-AF5A-B88A34E301A8}"/>
              </a:ext>
            </a:extLst>
          </p:cNvPr>
          <p:cNvSpPr txBox="1"/>
          <p:nvPr/>
        </p:nvSpPr>
        <p:spPr>
          <a:xfrm>
            <a:off x="3059139" y="2767760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s-MX" dirty="0">
                <a:latin typeface="Avenir LT Std 45 Book" panose="020B0502020203020204" pitchFamily="34" charset="0"/>
              </a:rPr>
              <a:t>Hace que se detenga/salga del flujo en el que está trabajando.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ADEB804-F91B-437B-BADB-1DDB5D9E8C30}"/>
              </a:ext>
            </a:extLst>
          </p:cNvPr>
          <p:cNvSpPr txBox="1"/>
          <p:nvPr/>
        </p:nvSpPr>
        <p:spPr>
          <a:xfrm>
            <a:off x="1112651" y="3426903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55 Roman" panose="020B0503020203020204" pitchFamily="34" charset="0"/>
              </a:rPr>
              <a:t>continue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1A55ABC-DFB5-4866-81CC-F5853A526330}"/>
              </a:ext>
            </a:extLst>
          </p:cNvPr>
          <p:cNvSpPr txBox="1"/>
          <p:nvPr/>
        </p:nvSpPr>
        <p:spPr>
          <a:xfrm>
            <a:off x="3059139" y="3457681"/>
            <a:ext cx="644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s-MX" dirty="0">
                <a:latin typeface="Avenir LT Std 45 Book" panose="020B0502020203020204" pitchFamily="34" charset="0"/>
              </a:rPr>
              <a:t>Hace que el ciclo pase a la siguiente iteración.</a:t>
            </a:r>
          </a:p>
        </p:txBody>
      </p:sp>
    </p:spTree>
    <p:extLst>
      <p:ext uri="{BB962C8B-B14F-4D97-AF65-F5344CB8AC3E}">
        <p14:creationId xmlns:p14="http://schemas.microsoft.com/office/powerpoint/2010/main" val="164531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MX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Assert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DCD582-A9CB-4E6E-AF01-DC69A55E2496}"/>
              </a:ext>
            </a:extLst>
          </p:cNvPr>
          <p:cNvSpPr txBox="1"/>
          <p:nvPr/>
        </p:nvSpPr>
        <p:spPr>
          <a:xfrm>
            <a:off x="562062" y="2004969"/>
            <a:ext cx="573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Los asserts evalúan una </a:t>
            </a:r>
            <a:r>
              <a:rPr lang="es-MX" b="1" dirty="0"/>
              <a:t>condición</a:t>
            </a:r>
            <a:r>
              <a:rPr lang="es-MX" dirty="0"/>
              <a:t> booleana e interrumpen</a:t>
            </a:r>
          </a:p>
          <a:p>
            <a:pPr algn="ctr"/>
            <a:r>
              <a:rPr lang="es-MX" dirty="0"/>
              <a:t>el código con un </a:t>
            </a:r>
            <a:r>
              <a:rPr lang="es-MX" b="1" dirty="0"/>
              <a:t>exception</a:t>
            </a:r>
            <a:r>
              <a:rPr lang="es-MX" dirty="0"/>
              <a:t> si la condición es </a:t>
            </a:r>
            <a:r>
              <a:rPr lang="es-MX" b="1" dirty="0"/>
              <a:t>falsa</a:t>
            </a:r>
            <a:r>
              <a:rPr lang="es-MX" dirty="0"/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7001C2C-E6CD-49B6-81CA-B563144789C7}"/>
              </a:ext>
            </a:extLst>
          </p:cNvPr>
          <p:cNvSpPr/>
          <p:nvPr/>
        </p:nvSpPr>
        <p:spPr>
          <a:xfrm>
            <a:off x="6096000" y="5233508"/>
            <a:ext cx="60400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// Make sure the variable has a non-null value.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latin typeface="Consolas" panose="020B0609020204030204" pitchFamily="49" charset="0"/>
              </a:rPr>
              <a:t>text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latin typeface="Consolas" panose="020B0609020204030204" pitchFamily="49" charset="0"/>
              </a:rPr>
              <a:t>!=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  <a:endParaRPr lang="en-US" sz="15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367407-1304-4A78-8BFC-14D1A96FC189}"/>
              </a:ext>
            </a:extLst>
          </p:cNvPr>
          <p:cNvSpPr/>
          <p:nvPr/>
        </p:nvSpPr>
        <p:spPr>
          <a:xfrm>
            <a:off x="4216319" y="3557240"/>
            <a:ext cx="37593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solidFill>
                  <a:srgbClr val="C586C0"/>
                </a:solidFill>
                <a:latin typeface="Consolas" panose="020B0609020204030204" pitchFamily="49" charset="0"/>
              </a:rPr>
              <a:t>assert</a:t>
            </a:r>
            <a:r>
              <a:rPr lang="es-MX" sz="14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sz="1400" dirty="0">
                <a:latin typeface="Consolas" panose="020B0609020204030204" pitchFamily="49" charset="0"/>
              </a:rPr>
              <a:t>condition, </a:t>
            </a:r>
            <a:r>
              <a:rPr lang="es-MX" sz="1500" dirty="0">
                <a:latin typeface="Consolas" panose="020B0609020204030204" pitchFamily="49" charset="0"/>
              </a:rPr>
              <a:t>optionalMessage</a:t>
            </a:r>
            <a:r>
              <a:rPr lang="es-MX" sz="1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sz="1400" dirty="0">
                <a:latin typeface="Consolas" panose="020B0609020204030204" pitchFamily="49" charset="0"/>
              </a:rPr>
              <a:t>;</a:t>
            </a:r>
            <a:endParaRPr lang="es-MX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43E984-9B00-4DC7-9A1B-38DD62ABA53A}"/>
              </a:ext>
            </a:extLst>
          </p:cNvPr>
          <p:cNvSpPr txBox="1"/>
          <p:nvPr/>
        </p:nvSpPr>
        <p:spPr>
          <a:xfrm>
            <a:off x="1178628" y="1919528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AEDD5C-2F42-400C-9DE5-A5794B8F3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26" y="2625481"/>
            <a:ext cx="5090748" cy="160703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AEC171B-6229-47E2-9180-B984A9ADA26A}"/>
              </a:ext>
            </a:extLst>
          </p:cNvPr>
          <p:cNvSpPr txBox="1"/>
          <p:nvPr/>
        </p:nvSpPr>
        <p:spPr>
          <a:xfrm>
            <a:off x="1022165" y="2286927"/>
            <a:ext cx="2398605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Tipo de dato de retorno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A19C59D-0A3D-47EB-9585-9EC10E6646C2}"/>
              </a:ext>
            </a:extLst>
          </p:cNvPr>
          <p:cNvSpPr txBox="1"/>
          <p:nvPr/>
        </p:nvSpPr>
        <p:spPr>
          <a:xfrm>
            <a:off x="3810337" y="1948396"/>
            <a:ext cx="2184701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Nombre de la función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5678BD6-EF6E-4FC6-9B3D-2883743230F0}"/>
              </a:ext>
            </a:extLst>
          </p:cNvPr>
          <p:cNvSpPr txBox="1"/>
          <p:nvPr/>
        </p:nvSpPr>
        <p:spPr>
          <a:xfrm>
            <a:off x="6493823" y="1944877"/>
            <a:ext cx="1210075" cy="33855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Parámetros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FE17A65-0FD4-4CFC-9BAD-48F98AE1E10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221468" y="2625481"/>
            <a:ext cx="1814201" cy="55640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C90040E-18A3-40DE-BA67-15C73B604089}"/>
              </a:ext>
            </a:extLst>
          </p:cNvPr>
          <p:cNvCxnSpPr>
            <a:stCxn id="19" idx="2"/>
          </p:cNvCxnSpPr>
          <p:nvPr/>
        </p:nvCxnSpPr>
        <p:spPr>
          <a:xfrm>
            <a:off x="4902688" y="2286950"/>
            <a:ext cx="3420" cy="8949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FCD68B4-FD35-46E1-B1BB-88AC785AAE25}"/>
              </a:ext>
            </a:extLst>
          </p:cNvPr>
          <p:cNvCxnSpPr>
            <a:stCxn id="20" idx="2"/>
          </p:cNvCxnSpPr>
          <p:nvPr/>
        </p:nvCxnSpPr>
        <p:spPr>
          <a:xfrm flipH="1">
            <a:off x="7087389" y="2283431"/>
            <a:ext cx="11472" cy="8984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4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1A7087-369D-4E3E-957D-A428BA3CC50D}"/>
              </a:ext>
            </a:extLst>
          </p:cNvPr>
          <p:cNvSpPr txBox="1"/>
          <p:nvPr/>
        </p:nvSpPr>
        <p:spPr>
          <a:xfrm>
            <a:off x="5229769" y="1746757"/>
            <a:ext cx="1732462" cy="46166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venir LT Std 45 Book" panose="020B0502020203020204" pitchFamily="34" charset="0"/>
              </a:rPr>
              <a:t>Parámetros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4AA830-F52D-44D9-A938-847F160AB3B0}"/>
              </a:ext>
            </a:extLst>
          </p:cNvPr>
          <p:cNvSpPr txBox="1"/>
          <p:nvPr/>
        </p:nvSpPr>
        <p:spPr>
          <a:xfrm>
            <a:off x="3882271" y="3014704"/>
            <a:ext cx="1486304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Requeridos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B30AEB2-D965-4B7C-A74B-A260E6E13255}"/>
              </a:ext>
            </a:extLst>
          </p:cNvPr>
          <p:cNvSpPr txBox="1"/>
          <p:nvPr/>
        </p:nvSpPr>
        <p:spPr>
          <a:xfrm>
            <a:off x="6657740" y="2980601"/>
            <a:ext cx="1479892" cy="4001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Opcionales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7D3461-F024-4C50-A9BF-3719C899AE9C}"/>
              </a:ext>
            </a:extLst>
          </p:cNvPr>
          <p:cNvSpPr txBox="1"/>
          <p:nvPr/>
        </p:nvSpPr>
        <p:spPr>
          <a:xfrm>
            <a:off x="3904713" y="4186715"/>
            <a:ext cx="1457450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Por posición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60A0D30-74EB-4636-A4FF-3ED69D5EB878}"/>
              </a:ext>
            </a:extLst>
          </p:cNvPr>
          <p:cNvSpPr txBox="1"/>
          <p:nvPr/>
        </p:nvSpPr>
        <p:spPr>
          <a:xfrm>
            <a:off x="7737116" y="4160582"/>
            <a:ext cx="1478931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Con nombre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A322381-5E1B-4E08-BB69-CDFBCCC11167}"/>
              </a:ext>
            </a:extLst>
          </p:cNvPr>
          <p:cNvSpPr txBox="1"/>
          <p:nvPr/>
        </p:nvSpPr>
        <p:spPr>
          <a:xfrm>
            <a:off x="5868716" y="4160582"/>
            <a:ext cx="1457450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Por posición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F6066C2-721F-43C9-B6D7-A4F274133E9C}"/>
              </a:ext>
            </a:extLst>
          </p:cNvPr>
          <p:cNvCxnSpPr>
            <a:stCxn id="6" idx="2"/>
          </p:cNvCxnSpPr>
          <p:nvPr/>
        </p:nvCxnSpPr>
        <p:spPr>
          <a:xfrm flipH="1">
            <a:off x="4756068" y="2208422"/>
            <a:ext cx="1339932" cy="7106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0C37994-1FCB-492F-A3AD-920DCE6E15AF}"/>
              </a:ext>
            </a:extLst>
          </p:cNvPr>
          <p:cNvCxnSpPr>
            <a:stCxn id="6" idx="2"/>
          </p:cNvCxnSpPr>
          <p:nvPr/>
        </p:nvCxnSpPr>
        <p:spPr>
          <a:xfrm>
            <a:off x="6096000" y="2208422"/>
            <a:ext cx="1206083" cy="7106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37C7D20-5AAB-4A7C-B435-88F315A110D9}"/>
              </a:ext>
            </a:extLst>
          </p:cNvPr>
          <p:cNvCxnSpPr>
            <a:stCxn id="14" idx="2"/>
          </p:cNvCxnSpPr>
          <p:nvPr/>
        </p:nvCxnSpPr>
        <p:spPr>
          <a:xfrm>
            <a:off x="4625423" y="3414814"/>
            <a:ext cx="0" cy="69119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33FA55C-2DC1-4863-8AC8-D41CFDC3CEE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657740" y="3380711"/>
            <a:ext cx="739946" cy="74401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2FE9A82-4319-4772-BC9C-A21BAB89EAE5}"/>
              </a:ext>
            </a:extLst>
          </p:cNvPr>
          <p:cNvCxnSpPr>
            <a:stCxn id="16" idx="2"/>
          </p:cNvCxnSpPr>
          <p:nvPr/>
        </p:nvCxnSpPr>
        <p:spPr>
          <a:xfrm>
            <a:off x="7397686" y="3380711"/>
            <a:ext cx="1060140" cy="71760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0CBD21-C60E-4CF0-BF94-F477C3B56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76" y="2830026"/>
            <a:ext cx="3310361" cy="11979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E362FD-8743-4DBF-B4F2-25F402A03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62" y="2830026"/>
            <a:ext cx="4321762" cy="119947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8756377-EF46-4456-904E-330131C9E688}"/>
              </a:ext>
            </a:extLst>
          </p:cNvPr>
          <p:cNvSpPr txBox="1"/>
          <p:nvPr/>
        </p:nvSpPr>
        <p:spPr>
          <a:xfrm>
            <a:off x="5393771" y="324433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s-MX" sz="2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CBB95B-1656-4542-8A0D-16B1C9FC0209}"/>
              </a:ext>
            </a:extLst>
          </p:cNvPr>
          <p:cNvSpPr txBox="1"/>
          <p:nvPr/>
        </p:nvSpPr>
        <p:spPr>
          <a:xfrm>
            <a:off x="8108932" y="2093780"/>
            <a:ext cx="1603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  <a:cs typeface="Calibri" panose="020F0502020204030204" pitchFamily="34" charset="0"/>
              </a:rPr>
              <a:t>Función flecha</a:t>
            </a:r>
            <a:endParaRPr lang="es-MX" sz="1600" dirty="0">
              <a:latin typeface="Avenir LT Std 45 Book" panose="020B0502020203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E51F3E-F460-4F0A-957A-B2B6B9657240}"/>
              </a:ext>
            </a:extLst>
          </p:cNvPr>
          <p:cNvSpPr txBox="1"/>
          <p:nvPr/>
        </p:nvSpPr>
        <p:spPr>
          <a:xfrm>
            <a:off x="1781903" y="2067071"/>
            <a:ext cx="198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  <a:cs typeface="Calibri" panose="020F0502020204030204" pitchFamily="34" charset="0"/>
              </a:rPr>
              <a:t>Una sola expresión </a:t>
            </a:r>
            <a:endParaRPr lang="es-MX" sz="16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AB4D7A7-494F-480E-B5AA-94390ED7D591}"/>
              </a:ext>
            </a:extLst>
          </p:cNvPr>
          <p:cNvSpPr txBox="1"/>
          <p:nvPr/>
        </p:nvSpPr>
        <p:spPr>
          <a:xfrm>
            <a:off x="4781377" y="1515924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First-class-object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7571F2E-EED8-45CE-994E-A22DCA8E3841}"/>
              </a:ext>
            </a:extLst>
          </p:cNvPr>
          <p:cNvSpPr/>
          <p:nvPr/>
        </p:nvSpPr>
        <p:spPr>
          <a:xfrm>
            <a:off x="795647" y="2935156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var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()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6A2C86-D333-4506-A920-436E189BF6F5}"/>
              </a:ext>
            </a:extLst>
          </p:cNvPr>
          <p:cNvSpPr/>
          <p:nvPr/>
        </p:nvSpPr>
        <p:spPr>
          <a:xfrm>
            <a:off x="6692251" y="4018422"/>
            <a:ext cx="486919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00B0F0"/>
                </a:solidFill>
                <a:latin typeface="Monaco" panose="020B0509030404040204" pitchFamily="49" charset="0"/>
              </a:rPr>
              <a:t>void</a:t>
            </a:r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sz="1600" dirty="0">
                <a:solidFill>
                  <a:srgbClr val="FFC000"/>
                </a:solidFill>
                <a:latin typeface="Monaco" panose="020B0509030404040204" pitchFamily="49" charset="0"/>
              </a:rPr>
              <a:t>helloWorld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()</a:t>
            </a:r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{</a:t>
            </a:r>
          </a:p>
          <a:p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  </a:t>
            </a:r>
            <a:r>
              <a:rPr lang="es-MX" sz="1600" dirty="0">
                <a:solidFill>
                  <a:srgbClr val="FFC000"/>
                </a:solidFill>
                <a:latin typeface="Monaco" panose="020B0509030404040204" pitchFamily="49" charset="0"/>
              </a:rPr>
              <a:t>print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(</a:t>
            </a:r>
            <a:r>
              <a:rPr lang="es-MX" sz="1600" dirty="0">
                <a:solidFill>
                  <a:schemeClr val="accent2">
                    <a:lumMod val="75000"/>
                  </a:schemeClr>
                </a:solidFill>
                <a:latin typeface="Monaco" panose="020B0509030404040204" pitchFamily="49" charset="0"/>
              </a:rPr>
              <a:t>'Hello world!'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)</a:t>
            </a:r>
            <a:r>
              <a:rPr lang="es-MX" sz="1600" dirty="0">
                <a:solidFill>
                  <a:srgbClr val="000000"/>
                </a:solidFill>
                <a:latin typeface="Monaco" panose="020B0509030404040204" pitchFamily="49" charset="0"/>
              </a:rPr>
              <a:t>;</a:t>
            </a:r>
          </a:p>
          <a:p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} </a:t>
            </a:r>
          </a:p>
          <a:p>
            <a:b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</a:br>
            <a:r>
              <a:rPr lang="es-MX" sz="1600" dirty="0">
                <a:solidFill>
                  <a:srgbClr val="00B0F0"/>
                </a:solidFill>
                <a:latin typeface="Monaco" panose="020B0509030404040204" pitchFamily="49" charset="0"/>
              </a:rPr>
              <a:t>void</a:t>
            </a:r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sz="1600" dirty="0">
                <a:solidFill>
                  <a:srgbClr val="DCDCAA"/>
                </a:solidFill>
                <a:latin typeface="Monaco" panose="020B0509030404040204" pitchFamily="49" charset="0"/>
              </a:rPr>
              <a:t>grettings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(</a:t>
            </a:r>
            <a:r>
              <a:rPr lang="es-MX" sz="1600" dirty="0">
                <a:solidFill>
                  <a:srgbClr val="00B0F0"/>
                </a:solidFill>
                <a:latin typeface="Monaco" panose="020B0509030404040204" pitchFamily="49" charset="0"/>
              </a:rPr>
              <a:t>Function</a:t>
            </a:r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sz="1600" dirty="0">
                <a:solidFill>
                  <a:srgbClr val="000000"/>
                </a:solidFill>
                <a:latin typeface="Monaco" panose="020B0509030404040204" pitchFamily="49" charset="0"/>
              </a:rPr>
              <a:t>hello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)</a:t>
            </a:r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 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{</a:t>
            </a:r>
          </a:p>
          <a:p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  </a:t>
            </a:r>
            <a:r>
              <a:rPr lang="es-MX" sz="1600" dirty="0">
                <a:solidFill>
                  <a:srgbClr val="FFC000"/>
                </a:solidFill>
                <a:latin typeface="Monaco" panose="020B0509030404040204" pitchFamily="49" charset="0"/>
              </a:rPr>
              <a:t>hello</a:t>
            </a:r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()</a:t>
            </a:r>
            <a:r>
              <a:rPr lang="es-MX" sz="1600" dirty="0">
                <a:solidFill>
                  <a:srgbClr val="000000"/>
                </a:solidFill>
                <a:latin typeface="Monaco" panose="020B0509030404040204" pitchFamily="49" charset="0"/>
              </a:rPr>
              <a:t>;   </a:t>
            </a:r>
            <a:r>
              <a:rPr lang="es-MX" sz="1600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</a:p>
          <a:p>
            <a:r>
              <a:rPr lang="es-MX" sz="1600" dirty="0">
                <a:solidFill>
                  <a:srgbClr val="7030A0"/>
                </a:solidFill>
                <a:latin typeface="Monaco" panose="020B0509030404040204" pitchFamily="49" charset="0"/>
              </a:rPr>
              <a:t>}</a:t>
            </a:r>
            <a:endParaRPr lang="es-MX" sz="1600" b="0" dirty="0">
              <a:solidFill>
                <a:srgbClr val="7030A0"/>
              </a:solidFill>
              <a:effectLst/>
              <a:latin typeface="Monaco" panose="020B050903040404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B9E3B42-A6F8-48AB-A1DA-C56B0541ADCE}"/>
              </a:ext>
            </a:extLst>
          </p:cNvPr>
          <p:cNvSpPr/>
          <p:nvPr/>
        </p:nvSpPr>
        <p:spPr>
          <a:xfrm>
            <a:off x="6692251" y="2941231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grettings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()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71E1F6A-3E83-4242-8BB3-6FD2FF0491C7}"/>
              </a:ext>
            </a:extLst>
          </p:cNvPr>
          <p:cNvCxnSpPr>
            <a:cxnSpLocks/>
          </p:cNvCxnSpPr>
          <p:nvPr/>
        </p:nvCxnSpPr>
        <p:spPr>
          <a:xfrm>
            <a:off x="3008740" y="3304488"/>
            <a:ext cx="1610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5552836-A27D-4C64-AC8B-3EF41C6AC7DB}"/>
              </a:ext>
            </a:extLst>
          </p:cNvPr>
          <p:cNvCxnSpPr>
            <a:cxnSpLocks/>
          </p:cNvCxnSpPr>
          <p:nvPr/>
        </p:nvCxnSpPr>
        <p:spPr>
          <a:xfrm>
            <a:off x="8051922" y="3304488"/>
            <a:ext cx="161068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C171430-20D6-484F-82E6-0E45674FB7E0}"/>
              </a:ext>
            </a:extLst>
          </p:cNvPr>
          <p:cNvCxnSpPr>
            <a:cxnSpLocks/>
          </p:cNvCxnSpPr>
          <p:nvPr/>
        </p:nvCxnSpPr>
        <p:spPr>
          <a:xfrm>
            <a:off x="8647900" y="5310855"/>
            <a:ext cx="16340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43E66FF-1041-46FF-B24A-AF5E9D610DEA}"/>
              </a:ext>
            </a:extLst>
          </p:cNvPr>
          <p:cNvSpPr txBox="1"/>
          <p:nvPr/>
        </p:nvSpPr>
        <p:spPr>
          <a:xfrm>
            <a:off x="4972134" y="1622577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venir LT Std 45 Book" panose="020B0502020203020204" pitchFamily="34" charset="0"/>
              </a:rPr>
              <a:t>Función anónima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82A2CB-C998-4E71-8C67-D3CEEEFA37F9}"/>
              </a:ext>
            </a:extLst>
          </p:cNvPr>
          <p:cNvSpPr/>
          <p:nvPr/>
        </p:nvSpPr>
        <p:spPr>
          <a:xfrm>
            <a:off x="3796118" y="4769467"/>
            <a:ext cx="45997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Monaco" panose="020B0509030404040204" pitchFamily="49" charset="0"/>
              </a:rPr>
              <a:t>void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grettings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Monaco" panose="020B0509030404040204" pitchFamily="49" charset="0"/>
              </a:rPr>
              <a:t>Function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latin typeface="Monaco" panose="020B0509030404040204" pitchFamily="49" charset="0"/>
              </a:rPr>
              <a:t>hello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)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 </a:t>
            </a:r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 hello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()</a:t>
            </a:r>
            <a:r>
              <a:rPr lang="es-MX" dirty="0">
                <a:solidFill>
                  <a:srgbClr val="000000"/>
                </a:solidFill>
                <a:latin typeface="Monaco" panose="020B050903040404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2DFE43-AD1E-45EA-9039-BE8F9A265907}"/>
              </a:ext>
            </a:extLst>
          </p:cNvPr>
          <p:cNvSpPr/>
          <p:nvPr/>
        </p:nvSpPr>
        <p:spPr>
          <a:xfrm>
            <a:off x="4200287" y="2655577"/>
            <a:ext cx="37914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grettings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(</a:t>
            </a:r>
            <a:r>
              <a:rPr lang="es-MX" dirty="0">
                <a:solidFill>
                  <a:srgbClr val="569CD6"/>
                </a:solidFill>
                <a:latin typeface="Monaco" panose="020B0509030404040204" pitchFamily="49" charset="0"/>
              </a:rPr>
              <a:t>()</a:t>
            </a:r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{</a:t>
            </a:r>
          </a:p>
          <a:p>
            <a:r>
              <a:rPr lang="es-MX" dirty="0">
                <a:solidFill>
                  <a:srgbClr val="D4D4D4"/>
                </a:solidFill>
                <a:latin typeface="Monaco" panose="020B0509030404040204" pitchFamily="49" charset="0"/>
              </a:rPr>
              <a:t>    </a:t>
            </a:r>
            <a:r>
              <a:rPr lang="es-MX" dirty="0">
                <a:solidFill>
                  <a:srgbClr val="FFC000"/>
                </a:solidFill>
                <a:latin typeface="Monaco" panose="020B0509030404040204" pitchFamily="49" charset="0"/>
              </a:rPr>
              <a:t>print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(</a:t>
            </a:r>
            <a:r>
              <a:rPr lang="es-MX" dirty="0">
                <a:solidFill>
                  <a:srgbClr val="CE9178"/>
                </a:solidFill>
                <a:latin typeface="Monaco" panose="020B0509030404040204" pitchFamily="49" charset="0"/>
              </a:rPr>
              <a:t>'Hello world!’</a:t>
            </a:r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)</a:t>
            </a:r>
            <a:r>
              <a:rPr lang="es-MX" dirty="0">
                <a:solidFill>
                  <a:srgbClr val="000000"/>
                </a:solidFill>
                <a:latin typeface="Monaco" panose="020B050903040404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Monaco" panose="020B0509030404040204" pitchFamily="49" charset="0"/>
              </a:rPr>
              <a:t>})</a:t>
            </a:r>
            <a:r>
              <a:rPr lang="es-MX" dirty="0">
                <a:solidFill>
                  <a:srgbClr val="000000"/>
                </a:solidFill>
                <a:latin typeface="Monaco" panose="020B050903040404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22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F83D79-C3F4-4B6B-B4C4-F5ED8BE81C87}"/>
              </a:ext>
            </a:extLst>
          </p:cNvPr>
          <p:cNvSpPr txBox="1"/>
          <p:nvPr/>
        </p:nvSpPr>
        <p:spPr>
          <a:xfrm>
            <a:off x="4937669" y="3101234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Avenir LT Std 45 Book" panose="020B0502020203020204" pitchFamily="34" charset="0"/>
              </a:rPr>
              <a:t>int</a:t>
            </a:r>
            <a:r>
              <a:rPr lang="es-MX" sz="2400" dirty="0">
                <a:latin typeface="Avenir LT Std 45 Book" panose="020B0502020203020204" pitchFamily="34" charset="0"/>
              </a:rPr>
              <a:t> </a:t>
            </a:r>
            <a:r>
              <a:rPr lang="es-MX" sz="2400" dirty="0">
                <a:solidFill>
                  <a:srgbClr val="000000"/>
                </a:solidFill>
                <a:latin typeface="Avenir LT Std 45 Book" panose="020B0502020203020204" pitchFamily="34" charset="0"/>
              </a:rPr>
              <a:t>number =</a:t>
            </a:r>
            <a:r>
              <a:rPr lang="es-MX" sz="2400" dirty="0">
                <a:latin typeface="Avenir LT Std 45 Book" panose="020B0502020203020204" pitchFamily="34" charset="0"/>
              </a:rPr>
              <a:t> </a:t>
            </a:r>
            <a:r>
              <a:rPr lang="es-MX" sz="2400" dirty="0">
                <a:solidFill>
                  <a:schemeClr val="accent6">
                    <a:lumMod val="75000"/>
                  </a:schemeClr>
                </a:solidFill>
                <a:latin typeface="Avenir LT Std 45 Book" panose="020B0502020203020204" pitchFamily="34" charset="0"/>
              </a:rPr>
              <a:t>5</a:t>
            </a:r>
            <a:r>
              <a:rPr lang="es-MX" sz="2400" dirty="0">
                <a:solidFill>
                  <a:srgbClr val="000000"/>
                </a:solidFill>
                <a:latin typeface="Avenir LT Std 45 Book" panose="020B0502020203020204" pitchFamily="34" charset="0"/>
              </a:rPr>
              <a:t>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4414BB-49CB-4942-892F-F2ABB30DBDBD}"/>
              </a:ext>
            </a:extLst>
          </p:cNvPr>
          <p:cNvSpPr txBox="1"/>
          <p:nvPr/>
        </p:nvSpPr>
        <p:spPr>
          <a:xfrm>
            <a:off x="3178372" y="1697503"/>
            <a:ext cx="5835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¿Cómo inicializar una variable en Dart?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731DD-DAF7-4136-A571-6F3B3B4E09A9}"/>
              </a:ext>
            </a:extLst>
          </p:cNvPr>
          <p:cNvSpPr txBox="1"/>
          <p:nvPr/>
        </p:nvSpPr>
        <p:spPr>
          <a:xfrm>
            <a:off x="4133602" y="392430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00B0F0"/>
                </a:solidFill>
                <a:latin typeface="Avenir LT Std 45 Book" panose="020B0502020203020204" pitchFamily="34" charset="0"/>
              </a:rPr>
              <a:t>tipo de dato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6BE983-E091-4434-B5C0-1AD4F7412928}"/>
              </a:ext>
            </a:extLst>
          </p:cNvPr>
          <p:cNvSpPr txBox="1"/>
          <p:nvPr/>
        </p:nvSpPr>
        <p:spPr>
          <a:xfrm>
            <a:off x="5285520" y="2349763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identificador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4862BA-7D24-4DBD-85D4-25253FA5D296}"/>
              </a:ext>
            </a:extLst>
          </p:cNvPr>
          <p:cNvSpPr txBox="1"/>
          <p:nvPr/>
        </p:nvSpPr>
        <p:spPr>
          <a:xfrm>
            <a:off x="6745503" y="3893522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venir LT Std 45 Book" panose="020B0502020203020204" pitchFamily="34" charset="0"/>
              </a:rPr>
              <a:t>valor literal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A8D35A-7315-4DEB-8C2D-219E651BB1E8}"/>
              </a:ext>
            </a:extLst>
          </p:cNvPr>
          <p:cNvSpPr txBox="1"/>
          <p:nvPr/>
        </p:nvSpPr>
        <p:spPr>
          <a:xfrm>
            <a:off x="2853572" y="5367794"/>
            <a:ext cx="648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Todas las variables sin inicializar tienen el valor de nulo.</a:t>
            </a:r>
          </a:p>
        </p:txBody>
      </p:sp>
    </p:spTree>
    <p:extLst>
      <p:ext uri="{BB962C8B-B14F-4D97-AF65-F5344CB8AC3E}">
        <p14:creationId xmlns:p14="http://schemas.microsoft.com/office/powerpoint/2010/main" val="65052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ED6FAD-6E8E-4A22-8B6C-0BF793AC555A}"/>
              </a:ext>
            </a:extLst>
          </p:cNvPr>
          <p:cNvSpPr txBox="1"/>
          <p:nvPr/>
        </p:nvSpPr>
        <p:spPr>
          <a:xfrm>
            <a:off x="491061" y="1927432"/>
            <a:ext cx="301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¿Qué es una clase?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DBF5895-38A6-41BF-9E4A-2F0A7D536400}"/>
              </a:ext>
            </a:extLst>
          </p:cNvPr>
          <p:cNvSpPr txBox="1"/>
          <p:nvPr/>
        </p:nvSpPr>
        <p:spPr>
          <a:xfrm>
            <a:off x="3791107" y="2389097"/>
            <a:ext cx="3409793" cy="97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Variables de instancia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Métodos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096AEFA-D8BA-46DC-A26C-07C41C567660}"/>
              </a:ext>
            </a:extLst>
          </p:cNvPr>
          <p:cNvSpPr txBox="1"/>
          <p:nvPr/>
        </p:nvSpPr>
        <p:spPr>
          <a:xfrm>
            <a:off x="8064169" y="3107585"/>
            <a:ext cx="301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¿Qué es un objeto?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7AD80A-D596-4C78-9B7C-DAEDB2274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1" y="2807063"/>
            <a:ext cx="1543688" cy="1543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F6D51A-F12E-45CB-9C80-7866911C9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64" y="3755982"/>
            <a:ext cx="2115078" cy="21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581C7F-988C-4D69-A3A8-3A3EBE10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66" y="2666610"/>
            <a:ext cx="2046609" cy="2046609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81B4423-D71B-47C0-A638-F291DC4EADF9}"/>
              </a:ext>
            </a:extLst>
          </p:cNvPr>
          <p:cNvCxnSpPr>
            <a:stCxn id="6" idx="3"/>
          </p:cNvCxnSpPr>
          <p:nvPr/>
        </p:nvCxnSpPr>
        <p:spPr>
          <a:xfrm flipV="1">
            <a:off x="3523375" y="3686080"/>
            <a:ext cx="1270454" cy="38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FF0045-B94C-4467-9CC5-D93AC15B96A7}"/>
              </a:ext>
            </a:extLst>
          </p:cNvPr>
          <p:cNvSpPr txBox="1"/>
          <p:nvPr/>
        </p:nvSpPr>
        <p:spPr>
          <a:xfrm>
            <a:off x="4978560" y="350141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Abstracción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21D8088-269F-48F3-B064-12E7FF00E606}"/>
              </a:ext>
            </a:extLst>
          </p:cNvPr>
          <p:cNvCxnSpPr/>
          <p:nvPr/>
        </p:nvCxnSpPr>
        <p:spPr>
          <a:xfrm flipV="1">
            <a:off x="6528312" y="3689914"/>
            <a:ext cx="1270454" cy="38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AAF6F17-5547-4CA2-9B30-9B113D3BF1FC}"/>
              </a:ext>
            </a:extLst>
          </p:cNvPr>
          <p:cNvSpPr/>
          <p:nvPr/>
        </p:nvSpPr>
        <p:spPr>
          <a:xfrm>
            <a:off x="8148511" y="2027012"/>
            <a:ext cx="2818701" cy="331667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B873353-0D2D-46EC-B7C2-F10610B0CB56}"/>
              </a:ext>
            </a:extLst>
          </p:cNvPr>
          <p:cNvSpPr/>
          <p:nvPr/>
        </p:nvSpPr>
        <p:spPr>
          <a:xfrm>
            <a:off x="8148511" y="2027012"/>
            <a:ext cx="2818701" cy="639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Avenir LT Std 55 Roman" panose="020B0503020203020204" pitchFamily="34" charset="0"/>
              </a:rPr>
              <a:t>Perro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18C4383-0B62-4951-96B7-C240A3396E49}"/>
              </a:ext>
            </a:extLst>
          </p:cNvPr>
          <p:cNvSpPr/>
          <p:nvPr/>
        </p:nvSpPr>
        <p:spPr>
          <a:xfrm>
            <a:off x="8148511" y="2666610"/>
            <a:ext cx="2818701" cy="1524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sz="1400" dirty="0">
              <a:solidFill>
                <a:schemeClr val="accent2">
                  <a:lumMod val="50000"/>
                </a:schemeClr>
              </a:solidFill>
              <a:latin typeface="Avenir LT Std 45 Book" panose="020B0502020203020204" pitchFamily="34" charset="0"/>
            </a:endParaRP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String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raza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int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numeroDeDientes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String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colorDelPelo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int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edad</a:t>
            </a:r>
          </a:p>
          <a:p>
            <a:pPr algn="just"/>
            <a:endParaRPr lang="es-MX" sz="1400" dirty="0">
              <a:latin typeface="Avenir LT Std 45 Book" panose="020B0502020203020204" pitchFamily="34" charset="0"/>
            </a:endParaRPr>
          </a:p>
          <a:p>
            <a:pPr algn="ctr"/>
            <a:endParaRPr lang="es-MX" sz="1400" dirty="0">
              <a:latin typeface="Avenir LT Std 45 Book" panose="020B0502020203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1DFA1AB-7420-4034-9D58-95B74B7AAF08}"/>
              </a:ext>
            </a:extLst>
          </p:cNvPr>
          <p:cNvSpPr/>
          <p:nvPr/>
        </p:nvSpPr>
        <p:spPr>
          <a:xfrm>
            <a:off x="8148511" y="4191391"/>
            <a:ext cx="2818701" cy="1152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comer( )</a:t>
            </a:r>
          </a:p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caminar( )</a:t>
            </a:r>
          </a:p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ladrar( )</a:t>
            </a:r>
          </a:p>
        </p:txBody>
      </p:sp>
    </p:spTree>
    <p:extLst>
      <p:ext uri="{BB962C8B-B14F-4D97-AF65-F5344CB8AC3E}">
        <p14:creationId xmlns:p14="http://schemas.microsoft.com/office/powerpoint/2010/main" val="420918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AAF6F17-5547-4CA2-9B30-9B113D3BF1FC}"/>
              </a:ext>
            </a:extLst>
          </p:cNvPr>
          <p:cNvSpPr/>
          <p:nvPr/>
        </p:nvSpPr>
        <p:spPr>
          <a:xfrm>
            <a:off x="1937367" y="2027012"/>
            <a:ext cx="2818701" cy="331667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B873353-0D2D-46EC-B7C2-F10610B0CB56}"/>
              </a:ext>
            </a:extLst>
          </p:cNvPr>
          <p:cNvSpPr/>
          <p:nvPr/>
        </p:nvSpPr>
        <p:spPr>
          <a:xfrm>
            <a:off x="1937367" y="2027012"/>
            <a:ext cx="2818701" cy="639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Avenir LT Std 55 Roman" panose="020B0503020203020204" pitchFamily="34" charset="0"/>
              </a:rPr>
              <a:t>Perro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18C4383-0B62-4951-96B7-C240A3396E49}"/>
              </a:ext>
            </a:extLst>
          </p:cNvPr>
          <p:cNvSpPr/>
          <p:nvPr/>
        </p:nvSpPr>
        <p:spPr>
          <a:xfrm>
            <a:off x="1937367" y="2666610"/>
            <a:ext cx="2818701" cy="1524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sz="1400" dirty="0">
              <a:solidFill>
                <a:schemeClr val="accent2">
                  <a:lumMod val="50000"/>
                </a:schemeClr>
              </a:solidFill>
              <a:latin typeface="Avenir LT Std 45 Book" panose="020B0502020203020204" pitchFamily="34" charset="0"/>
            </a:endParaRP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String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raza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int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numeroDeDientes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String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colorDelPelo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int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edad</a:t>
            </a:r>
          </a:p>
          <a:p>
            <a:pPr algn="just"/>
            <a:endParaRPr lang="es-MX" sz="1400" dirty="0">
              <a:latin typeface="Avenir LT Std 45 Book" panose="020B0502020203020204" pitchFamily="34" charset="0"/>
            </a:endParaRPr>
          </a:p>
          <a:p>
            <a:pPr algn="ctr"/>
            <a:endParaRPr lang="es-MX" sz="1400" dirty="0">
              <a:latin typeface="Avenir LT Std 45 Book" panose="020B0502020203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1DFA1AB-7420-4034-9D58-95B74B7AAF08}"/>
              </a:ext>
            </a:extLst>
          </p:cNvPr>
          <p:cNvSpPr/>
          <p:nvPr/>
        </p:nvSpPr>
        <p:spPr>
          <a:xfrm>
            <a:off x="1937367" y="4191391"/>
            <a:ext cx="2818701" cy="1152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comer( )</a:t>
            </a:r>
          </a:p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caminar( )</a:t>
            </a:r>
          </a:p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ladrar( )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A9F5EB1-C86D-4683-A13B-E499DD9C47FB}"/>
              </a:ext>
            </a:extLst>
          </p:cNvPr>
          <p:cNvCxnSpPr>
            <a:stCxn id="19" idx="3"/>
          </p:cNvCxnSpPr>
          <p:nvPr/>
        </p:nvCxnSpPr>
        <p:spPr>
          <a:xfrm flipV="1">
            <a:off x="4756068" y="2340528"/>
            <a:ext cx="1586009" cy="628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477C3AE-45E8-4536-8252-834510B0C367}"/>
              </a:ext>
            </a:extLst>
          </p:cNvPr>
          <p:cNvCxnSpPr/>
          <p:nvPr/>
        </p:nvCxnSpPr>
        <p:spPr>
          <a:xfrm flipV="1">
            <a:off x="4756068" y="3425859"/>
            <a:ext cx="1586009" cy="628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7B35A3B-9712-4351-91F5-EAADC0CAE11E}"/>
              </a:ext>
            </a:extLst>
          </p:cNvPr>
          <p:cNvCxnSpPr/>
          <p:nvPr/>
        </p:nvCxnSpPr>
        <p:spPr>
          <a:xfrm flipV="1">
            <a:off x="4756067" y="4733281"/>
            <a:ext cx="1586009" cy="628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103D576-27ED-4276-BF10-1E4CDC1419EF}"/>
              </a:ext>
            </a:extLst>
          </p:cNvPr>
          <p:cNvSpPr/>
          <p:nvPr/>
        </p:nvSpPr>
        <p:spPr>
          <a:xfrm>
            <a:off x="6493820" y="2115888"/>
            <a:ext cx="2532731" cy="4430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venir LT Std 45 Book" panose="020B0502020203020204" pitchFamily="34" charset="0"/>
              </a:rPr>
              <a:t>Nombre de la clase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D38A0A7-4B15-4FA7-AA1A-ADD0EAF535FC}"/>
              </a:ext>
            </a:extLst>
          </p:cNvPr>
          <p:cNvSpPr/>
          <p:nvPr/>
        </p:nvSpPr>
        <p:spPr>
          <a:xfrm>
            <a:off x="6493821" y="3204309"/>
            <a:ext cx="2532731" cy="4430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venir LT Std 45 Book" panose="020B0502020203020204" pitchFamily="34" charset="0"/>
              </a:rPr>
              <a:t>Variables de instancia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522A873-1C5D-49DA-B36C-50E349528AEF}"/>
              </a:ext>
            </a:extLst>
          </p:cNvPr>
          <p:cNvSpPr/>
          <p:nvPr/>
        </p:nvSpPr>
        <p:spPr>
          <a:xfrm>
            <a:off x="6493820" y="4511731"/>
            <a:ext cx="2532731" cy="44309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venir LT Std 45 Book" panose="020B0502020203020204" pitchFamily="34" charset="0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25094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11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50F530-96B7-4A8A-9CAA-68C5AD4C7822}"/>
              </a:ext>
            </a:extLst>
          </p:cNvPr>
          <p:cNvSpPr txBox="1"/>
          <p:nvPr/>
        </p:nvSpPr>
        <p:spPr>
          <a:xfrm>
            <a:off x="4319783" y="1604080"/>
            <a:ext cx="355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¿Qué es un constructor?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6958975-CFA3-4CF0-BED3-D06E2DE52F65}"/>
              </a:ext>
            </a:extLst>
          </p:cNvPr>
          <p:cNvSpPr/>
          <p:nvPr/>
        </p:nvSpPr>
        <p:spPr>
          <a:xfrm>
            <a:off x="586740" y="2428828"/>
            <a:ext cx="2818701" cy="331667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3FF38BA-AF83-49DC-A630-5E096EFE8BB1}"/>
              </a:ext>
            </a:extLst>
          </p:cNvPr>
          <p:cNvSpPr/>
          <p:nvPr/>
        </p:nvSpPr>
        <p:spPr>
          <a:xfrm>
            <a:off x="586740" y="2428828"/>
            <a:ext cx="2818701" cy="639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latin typeface="Avenir LT Std 55 Roman" panose="020B0503020203020204" pitchFamily="34" charset="0"/>
              </a:rPr>
              <a:t>Perro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5358635-17EE-4516-9ECC-0AAEBAE599F5}"/>
              </a:ext>
            </a:extLst>
          </p:cNvPr>
          <p:cNvSpPr/>
          <p:nvPr/>
        </p:nvSpPr>
        <p:spPr>
          <a:xfrm>
            <a:off x="586740" y="3068426"/>
            <a:ext cx="2818701" cy="1524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MX" sz="1400" dirty="0">
              <a:solidFill>
                <a:schemeClr val="accent2">
                  <a:lumMod val="50000"/>
                </a:schemeClr>
              </a:solidFill>
              <a:latin typeface="Avenir LT Std 45 Book" panose="020B0502020203020204" pitchFamily="34" charset="0"/>
            </a:endParaRP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String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raza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int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numeroDeDientes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String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colorDelPelo</a:t>
            </a:r>
          </a:p>
          <a:p>
            <a:pPr algn="just"/>
            <a:r>
              <a:rPr lang="es-MX" sz="1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int</a:t>
            </a:r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 edad</a:t>
            </a:r>
          </a:p>
          <a:p>
            <a:pPr algn="just"/>
            <a:endParaRPr lang="es-MX" sz="1400" dirty="0">
              <a:latin typeface="Avenir LT Std 45 Book" panose="020B0502020203020204" pitchFamily="34" charset="0"/>
            </a:endParaRPr>
          </a:p>
          <a:p>
            <a:pPr algn="ctr"/>
            <a:endParaRPr lang="es-MX" sz="1400" dirty="0">
              <a:latin typeface="Avenir LT Std 45 Book" panose="020B0502020203020204" pitchFamily="34" charset="0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FBB919F-7983-4F6F-9BA3-9C381B94273F}"/>
              </a:ext>
            </a:extLst>
          </p:cNvPr>
          <p:cNvSpPr/>
          <p:nvPr/>
        </p:nvSpPr>
        <p:spPr>
          <a:xfrm>
            <a:off x="586740" y="4593207"/>
            <a:ext cx="2818701" cy="1152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comer( )</a:t>
            </a:r>
          </a:p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caminar( )</a:t>
            </a:r>
          </a:p>
          <a:p>
            <a:r>
              <a:rPr lang="es-MX" sz="1400" dirty="0">
                <a:solidFill>
                  <a:schemeClr val="tx1"/>
                </a:solidFill>
                <a:latin typeface="Avenir LT Std 45 Book" panose="020B0502020203020204" pitchFamily="34" charset="0"/>
              </a:rPr>
              <a:t>ladrar( 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D013F8-88AD-4481-827D-B66C469D7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18" y="2557782"/>
            <a:ext cx="2117762" cy="2117762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BCBF795-9098-4EA8-B4AA-2EF926BB9590}"/>
              </a:ext>
            </a:extLst>
          </p:cNvPr>
          <p:cNvCxnSpPr/>
          <p:nvPr/>
        </p:nvCxnSpPr>
        <p:spPr>
          <a:xfrm flipV="1">
            <a:off x="3684556" y="3931264"/>
            <a:ext cx="1270454" cy="38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A2E6A7F-6905-42B8-9EF6-89C80FC6832A}"/>
              </a:ext>
            </a:extLst>
          </p:cNvPr>
          <p:cNvCxnSpPr/>
          <p:nvPr/>
        </p:nvCxnSpPr>
        <p:spPr>
          <a:xfrm flipV="1">
            <a:off x="7236988" y="3929346"/>
            <a:ext cx="1270454" cy="383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D8869011-FE59-465A-8230-4BE770C8F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6" y="3275156"/>
            <a:ext cx="1308379" cy="130837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86B53A1-98A0-463A-9F83-AFD973FC85E6}"/>
              </a:ext>
            </a:extLst>
          </p:cNvPr>
          <p:cNvSpPr txBox="1"/>
          <p:nvPr/>
        </p:nvSpPr>
        <p:spPr>
          <a:xfrm>
            <a:off x="9379196" y="2567748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Instancia</a:t>
            </a:r>
          </a:p>
        </p:txBody>
      </p:sp>
    </p:spTree>
    <p:extLst>
      <p:ext uri="{BB962C8B-B14F-4D97-AF65-F5344CB8AC3E}">
        <p14:creationId xmlns:p14="http://schemas.microsoft.com/office/powerpoint/2010/main" val="41506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9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50F530-96B7-4A8A-9CAA-68C5AD4C7822}"/>
              </a:ext>
            </a:extLst>
          </p:cNvPr>
          <p:cNvSpPr txBox="1"/>
          <p:nvPr/>
        </p:nvSpPr>
        <p:spPr>
          <a:xfrm>
            <a:off x="4141091" y="1627588"/>
            <a:ext cx="390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Constructores con nombre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10B6F3-13CF-4D8D-B214-30601B027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76" y="4276652"/>
            <a:ext cx="1731106" cy="173110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86278F7-4D92-41BF-9EF5-8418E9652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46" y="4271773"/>
            <a:ext cx="1731106" cy="173110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FF7A35B-00F1-4901-BE93-894425C2F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99" y="4271773"/>
            <a:ext cx="1731106" cy="173110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DA46E1D-AA41-4D7B-95A3-15405CB34515}"/>
              </a:ext>
            </a:extLst>
          </p:cNvPr>
          <p:cNvSpPr/>
          <p:nvPr/>
        </p:nvSpPr>
        <p:spPr>
          <a:xfrm>
            <a:off x="5156432" y="2410676"/>
            <a:ext cx="1879134" cy="48656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Clase Perro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62ABB73-004B-4AA9-AF44-EFEDE8CE8104}"/>
              </a:ext>
            </a:extLst>
          </p:cNvPr>
          <p:cNvSpPr/>
          <p:nvPr/>
        </p:nvSpPr>
        <p:spPr>
          <a:xfrm>
            <a:off x="2451362" y="3626222"/>
            <a:ext cx="1879134" cy="486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Perro.sinPelo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5F1EDBA-5225-41EF-9276-9C037C83A2CE}"/>
              </a:ext>
            </a:extLst>
          </p:cNvPr>
          <p:cNvSpPr/>
          <p:nvPr/>
        </p:nvSpPr>
        <p:spPr>
          <a:xfrm>
            <a:off x="5156432" y="3623087"/>
            <a:ext cx="1879134" cy="486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Perro.mestizo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BDD0AE2-911E-4C52-ACBD-538E83E26A8D}"/>
              </a:ext>
            </a:extLst>
          </p:cNvPr>
          <p:cNvSpPr/>
          <p:nvPr/>
        </p:nvSpPr>
        <p:spPr>
          <a:xfrm>
            <a:off x="8092288" y="3626773"/>
            <a:ext cx="1879134" cy="4865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Perro.sinDientes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2998AF0-FBF7-420B-9179-0033E5A7F478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6095999" y="2897238"/>
            <a:ext cx="0" cy="7258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01609B1-0D37-4565-A191-533A5B49675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506322" y="2897238"/>
            <a:ext cx="2589677" cy="68020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672DEA6-6041-4775-9F0E-26166BBFD6A4}"/>
              </a:ext>
            </a:extLst>
          </p:cNvPr>
          <p:cNvCxnSpPr>
            <a:stCxn id="9" idx="2"/>
          </p:cNvCxnSpPr>
          <p:nvPr/>
        </p:nvCxnSpPr>
        <p:spPr>
          <a:xfrm>
            <a:off x="6095999" y="2897238"/>
            <a:ext cx="2863443" cy="68020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3D6E17B-C914-4DEA-A53C-0297E859FC87}"/>
              </a:ext>
            </a:extLst>
          </p:cNvPr>
          <p:cNvSpPr/>
          <p:nvPr/>
        </p:nvSpPr>
        <p:spPr>
          <a:xfrm>
            <a:off x="8108856" y="2545326"/>
            <a:ext cx="2392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expression;</a:t>
            </a:r>
          </a:p>
          <a:p>
            <a:r>
              <a:rPr lang="en-US" dirty="0">
                <a:latin typeface="Consolas" panose="020B0609020204030204" pitchFamily="49" charset="0"/>
              </a:rPr>
              <a:t>    expression;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0FE7A4-D95A-4E38-81BC-9C9F720F2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20" y="2637713"/>
            <a:ext cx="1015557" cy="101555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1595A42-0832-40B3-B8E6-09CE3803BC63}"/>
              </a:ext>
            </a:extLst>
          </p:cNvPr>
          <p:cNvSpPr/>
          <p:nvPr/>
        </p:nvSpPr>
        <p:spPr>
          <a:xfrm>
            <a:off x="1468572" y="2960825"/>
            <a:ext cx="261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var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newDog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Dog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F9FBE4B-CEE4-4220-89C3-B1F9119F1A70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4083141" y="3145491"/>
            <a:ext cx="1505079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580269-4062-4270-8362-D934FBE8A99D}"/>
              </a:ext>
            </a:extLst>
          </p:cNvPr>
          <p:cNvCxnSpPr/>
          <p:nvPr/>
        </p:nvCxnSpPr>
        <p:spPr>
          <a:xfrm>
            <a:off x="6603777" y="3145489"/>
            <a:ext cx="1505079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AFA3C05-543E-45B1-810A-F02E94BEC19A}"/>
              </a:ext>
            </a:extLst>
          </p:cNvPr>
          <p:cNvCxnSpPr/>
          <p:nvPr/>
        </p:nvCxnSpPr>
        <p:spPr>
          <a:xfrm>
            <a:off x="3154261" y="3330157"/>
            <a:ext cx="6543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4B576CD-1D15-421D-BCB4-10B584E57CC2}"/>
              </a:ext>
            </a:extLst>
          </p:cNvPr>
          <p:cNvSpPr/>
          <p:nvPr/>
        </p:nvSpPr>
        <p:spPr>
          <a:xfrm>
            <a:off x="8217923" y="2877425"/>
            <a:ext cx="2377037" cy="551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B23333D-4CBD-4DAA-9535-66EC619E6298}"/>
              </a:ext>
            </a:extLst>
          </p:cNvPr>
          <p:cNvSpPr txBox="1"/>
          <p:nvPr/>
        </p:nvSpPr>
        <p:spPr>
          <a:xfrm>
            <a:off x="2226060" y="5762950"/>
            <a:ext cx="773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Al llamar al constructor ejecutará directamente el cuerpo del constructor. </a:t>
            </a:r>
          </a:p>
        </p:txBody>
      </p:sp>
    </p:spTree>
    <p:extLst>
      <p:ext uri="{BB962C8B-B14F-4D97-AF65-F5344CB8AC3E}">
        <p14:creationId xmlns:p14="http://schemas.microsoft.com/office/powerpoint/2010/main" val="26746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4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50F530-96B7-4A8A-9CAA-68C5AD4C7822}"/>
              </a:ext>
            </a:extLst>
          </p:cNvPr>
          <p:cNvSpPr txBox="1"/>
          <p:nvPr/>
        </p:nvSpPr>
        <p:spPr>
          <a:xfrm>
            <a:off x="4778184" y="1702295"/>
            <a:ext cx="199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Initializer list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3D6E17B-C914-4DEA-A53C-0297E859FC87}"/>
              </a:ext>
            </a:extLst>
          </p:cNvPr>
          <p:cNvSpPr/>
          <p:nvPr/>
        </p:nvSpPr>
        <p:spPr>
          <a:xfrm>
            <a:off x="7847759" y="2485018"/>
            <a:ext cx="384545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breed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Monaco" panose="020B0509030404040204" pitchFamily="49" charset="0"/>
              </a:rPr>
              <a:t>'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undefined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latin typeface="Monaco" panose="020B050903040404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} </a:t>
            </a:r>
            <a:endParaRPr lang="en-US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00FE7A4-D95A-4E38-81BC-9C9F720F2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0" y="2577405"/>
            <a:ext cx="1015557" cy="101555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1595A42-0832-40B3-B8E6-09CE3803BC63}"/>
              </a:ext>
            </a:extLst>
          </p:cNvPr>
          <p:cNvSpPr/>
          <p:nvPr/>
        </p:nvSpPr>
        <p:spPr>
          <a:xfrm>
            <a:off x="1148752" y="2900517"/>
            <a:ext cx="261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var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latin typeface="Consolas" panose="020B0609020204030204" pitchFamily="49" charset="0"/>
              </a:rPr>
              <a:t>newDog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Dog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F9FBE4B-CEE4-4220-89C3-B1F9119F1A7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763321" y="3085183"/>
            <a:ext cx="1505079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580269-4062-4270-8362-D934FBE8A99D}"/>
              </a:ext>
            </a:extLst>
          </p:cNvPr>
          <p:cNvCxnSpPr/>
          <p:nvPr/>
        </p:nvCxnSpPr>
        <p:spPr>
          <a:xfrm>
            <a:off x="6283957" y="3085181"/>
            <a:ext cx="1505079" cy="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BC3DE1A-8E0F-4A9F-942F-36C04F69A0A5}"/>
              </a:ext>
            </a:extLst>
          </p:cNvPr>
          <p:cNvSpPr txBox="1"/>
          <p:nvPr/>
        </p:nvSpPr>
        <p:spPr>
          <a:xfrm>
            <a:off x="2406427" y="5232548"/>
            <a:ext cx="717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Al llamar al constructor, si tiene un initializer list lo ejecutará primero</a:t>
            </a:r>
          </a:p>
          <a:p>
            <a:pPr algn="ctr"/>
            <a:r>
              <a:rPr lang="es-MX" dirty="0">
                <a:latin typeface="Avenir LT Std 45 Book" panose="020B0502020203020204" pitchFamily="34" charset="0"/>
              </a:rPr>
              <a:t> y enseguida el cuerpo del constructor.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F211EA9-15ED-4A85-B8EC-7E286451B403}"/>
              </a:ext>
            </a:extLst>
          </p:cNvPr>
          <p:cNvSpPr/>
          <p:nvPr/>
        </p:nvSpPr>
        <p:spPr>
          <a:xfrm>
            <a:off x="8623883" y="2534586"/>
            <a:ext cx="2739132" cy="323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4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E7CA7D-377D-478E-B372-9E45CBF3BF33}"/>
              </a:ext>
            </a:extLst>
          </p:cNvPr>
          <p:cNvSpPr txBox="1"/>
          <p:nvPr/>
        </p:nvSpPr>
        <p:spPr>
          <a:xfrm>
            <a:off x="5602499" y="1515924"/>
            <a:ext cx="1402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venir LT Std 45 Book" panose="020B0502020203020204" pitchFamily="34" charset="0"/>
              </a:rPr>
              <a:t>Herencia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BC5EBE-12BB-469B-BBA2-C5F13F666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34" y="2747820"/>
            <a:ext cx="654433" cy="6544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43ED45-C8E3-4A3D-9028-4F42BCD42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34" y="3757338"/>
            <a:ext cx="654433" cy="65443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836859F-F707-4CFD-9D10-A5D129A251A5}"/>
              </a:ext>
            </a:extLst>
          </p:cNvPr>
          <p:cNvSpPr/>
          <p:nvPr/>
        </p:nvSpPr>
        <p:spPr>
          <a:xfrm>
            <a:off x="3252534" y="4766856"/>
            <a:ext cx="558979" cy="5584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CFDA7BB-CC07-41E9-BB4F-898D2638C9D2}"/>
              </a:ext>
            </a:extLst>
          </p:cNvPr>
          <p:cNvSpPr txBox="1"/>
          <p:nvPr/>
        </p:nvSpPr>
        <p:spPr>
          <a:xfrm>
            <a:off x="1275019" y="3884499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55 Roman" panose="020B0503020203020204" pitchFamily="34" charset="0"/>
              </a:rPr>
              <a:t>Vehículo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D65005-CA8F-4603-8141-DAAAF3B7EE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45" y="2219475"/>
            <a:ext cx="984539" cy="9845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D46056-7C7F-44C5-B74D-330341209B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16" y="3451323"/>
            <a:ext cx="1142596" cy="114259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A845EA8-7861-42CE-897C-A47A97EF8F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545" y="4841228"/>
            <a:ext cx="1142596" cy="1142596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50A8AC0-9EBE-4141-9C06-471DBC79BACE}"/>
              </a:ext>
            </a:extLst>
          </p:cNvPr>
          <p:cNvCxnSpPr>
            <a:cxnSpLocks/>
          </p:cNvCxnSpPr>
          <p:nvPr/>
        </p:nvCxnSpPr>
        <p:spPr>
          <a:xfrm>
            <a:off x="5375932" y="4031010"/>
            <a:ext cx="18553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4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E7CA7D-377D-478E-B372-9E45CBF3BF33}"/>
              </a:ext>
            </a:extLst>
          </p:cNvPr>
          <p:cNvSpPr txBox="1"/>
          <p:nvPr/>
        </p:nvSpPr>
        <p:spPr>
          <a:xfrm>
            <a:off x="4313653" y="1556184"/>
            <a:ext cx="376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Fabrica de constructores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64B501-3040-43E7-90D6-D97FCB941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1" y="2333095"/>
            <a:ext cx="4613694" cy="37168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FD75F5-1D11-4D45-9401-4D509EAC4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38" y="3606757"/>
            <a:ext cx="1127337" cy="112733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B528FE0-A5AD-4231-99ED-05DAB3D53052}"/>
              </a:ext>
            </a:extLst>
          </p:cNvPr>
          <p:cNvSpPr/>
          <p:nvPr/>
        </p:nvSpPr>
        <p:spPr>
          <a:xfrm>
            <a:off x="1048624" y="4027878"/>
            <a:ext cx="3892492" cy="830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DD40F6B-5A82-4B27-A0E0-DEB73CB0283A}"/>
              </a:ext>
            </a:extLst>
          </p:cNvPr>
          <p:cNvSpPr/>
          <p:nvPr/>
        </p:nvSpPr>
        <p:spPr>
          <a:xfrm>
            <a:off x="9321927" y="4654256"/>
            <a:ext cx="1023456" cy="9288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726616-A3D8-4C42-AD1C-E014C2041D18}"/>
              </a:ext>
            </a:extLst>
          </p:cNvPr>
          <p:cNvSpPr/>
          <p:nvPr/>
        </p:nvSpPr>
        <p:spPr>
          <a:xfrm>
            <a:off x="9349887" y="3004958"/>
            <a:ext cx="900000" cy="9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60770BF-F525-4FC6-A395-9AD8F61FFAF9}"/>
              </a:ext>
            </a:extLst>
          </p:cNvPr>
          <p:cNvCxnSpPr/>
          <p:nvPr/>
        </p:nvCxnSpPr>
        <p:spPr>
          <a:xfrm>
            <a:off x="7718956" y="4254315"/>
            <a:ext cx="9552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809238F-AA2B-4503-A404-CFA4BCA419C3}"/>
              </a:ext>
            </a:extLst>
          </p:cNvPr>
          <p:cNvCxnSpPr/>
          <p:nvPr/>
        </p:nvCxnSpPr>
        <p:spPr>
          <a:xfrm>
            <a:off x="3439486" y="4485078"/>
            <a:ext cx="11073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D0272AD-4FC5-4086-8066-AE8FB50826A8}"/>
              </a:ext>
            </a:extLst>
          </p:cNvPr>
          <p:cNvCxnSpPr/>
          <p:nvPr/>
        </p:nvCxnSpPr>
        <p:spPr>
          <a:xfrm>
            <a:off x="3440884" y="4671034"/>
            <a:ext cx="11073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8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E7CA7D-377D-478E-B372-9E45CBF3BF33}"/>
              </a:ext>
            </a:extLst>
          </p:cNvPr>
          <p:cNvSpPr txBox="1"/>
          <p:nvPr/>
        </p:nvSpPr>
        <p:spPr>
          <a:xfrm>
            <a:off x="2075526" y="2450087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Clases abstractas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BE32A8-CA74-4FA4-988D-D4B3EBF681CF}"/>
              </a:ext>
            </a:extLst>
          </p:cNvPr>
          <p:cNvSpPr/>
          <p:nvPr/>
        </p:nvSpPr>
        <p:spPr>
          <a:xfrm>
            <a:off x="195990" y="3136612"/>
            <a:ext cx="6234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  <a:cs typeface="Arial" panose="020B0604020202020204" pitchFamily="34" charset="0"/>
              </a:rPr>
              <a:t>Una clase abstracta, hace que hereden sus propiedades y sobrescriban sus métodos (de serlo necesario).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696D6F-AD7C-4274-B95C-236B8184B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35" y="2450087"/>
            <a:ext cx="3953397" cy="298369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081CE06B-61FE-4F40-8FB1-634F5B26D9F6}"/>
              </a:ext>
            </a:extLst>
          </p:cNvPr>
          <p:cNvSpPr/>
          <p:nvPr/>
        </p:nvSpPr>
        <p:spPr>
          <a:xfrm>
            <a:off x="7550093" y="2994870"/>
            <a:ext cx="2088858" cy="217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AF7122A-FC0C-43C3-A225-26EE3189DD55}"/>
              </a:ext>
            </a:extLst>
          </p:cNvPr>
          <p:cNvSpPr/>
          <p:nvPr/>
        </p:nvSpPr>
        <p:spPr>
          <a:xfrm>
            <a:off x="7701094" y="3999918"/>
            <a:ext cx="1384183" cy="217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22FEF8-B393-45A8-8BEB-CE08452A2AAB}"/>
              </a:ext>
            </a:extLst>
          </p:cNvPr>
          <p:cNvSpPr/>
          <p:nvPr/>
        </p:nvSpPr>
        <p:spPr>
          <a:xfrm>
            <a:off x="1098634" y="4072575"/>
            <a:ext cx="509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  <a:cs typeface="Arial" panose="020B0604020202020204" pitchFamily="34" charset="0"/>
              </a:rPr>
              <a:t>Las clases abstractas empiezan con </a:t>
            </a:r>
            <a:r>
              <a:rPr lang="es-MX" b="1" dirty="0">
                <a:latin typeface="Avenir LT Std 45 Book" panose="020B0502020203020204" pitchFamily="34" charset="0"/>
                <a:cs typeface="Arial" panose="020B0604020202020204" pitchFamily="34" charset="0"/>
              </a:rPr>
              <a:t>abstract.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91ED4A4-DB7D-4643-8262-D8D66B78B451}"/>
              </a:ext>
            </a:extLst>
          </p:cNvPr>
          <p:cNvSpPr/>
          <p:nvPr/>
        </p:nvSpPr>
        <p:spPr>
          <a:xfrm>
            <a:off x="1098634" y="4457281"/>
            <a:ext cx="480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  <a:cs typeface="Arial" panose="020B0604020202020204" pitchFamily="34" charset="0"/>
              </a:rPr>
              <a:t>Se pueden definir métodos sin contenido.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6820186-83B1-4CA6-9981-7A3B5D760891}"/>
              </a:ext>
            </a:extLst>
          </p:cNvPr>
          <p:cNvSpPr/>
          <p:nvPr/>
        </p:nvSpPr>
        <p:spPr>
          <a:xfrm>
            <a:off x="1098634" y="4845325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  <a:cs typeface="Arial" panose="020B0604020202020204" pitchFamily="34" charset="0"/>
              </a:rPr>
              <a:t>No pueden ser instanciadas </a:t>
            </a:r>
          </a:p>
        </p:txBody>
      </p:sp>
    </p:spTree>
    <p:extLst>
      <p:ext uri="{BB962C8B-B14F-4D97-AF65-F5344CB8AC3E}">
        <p14:creationId xmlns:p14="http://schemas.microsoft.com/office/powerpoint/2010/main" val="227537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6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4414BB-49CB-4942-892F-F2ABB30DBDBD}"/>
              </a:ext>
            </a:extLst>
          </p:cNvPr>
          <p:cNvSpPr txBox="1"/>
          <p:nvPr/>
        </p:nvSpPr>
        <p:spPr>
          <a:xfrm>
            <a:off x="4661919" y="1762794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¿Qué es una lista?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E138D0-0AB3-4D6D-B565-2D89E526CEC7}"/>
              </a:ext>
            </a:extLst>
          </p:cNvPr>
          <p:cNvSpPr/>
          <p:nvPr/>
        </p:nvSpPr>
        <p:spPr>
          <a:xfrm>
            <a:off x="3205834" y="2786730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BA507F0-F7DF-427B-8D7F-A52CDD6A5837}"/>
              </a:ext>
            </a:extLst>
          </p:cNvPr>
          <p:cNvSpPr/>
          <p:nvPr/>
        </p:nvSpPr>
        <p:spPr>
          <a:xfrm>
            <a:off x="4793674" y="2786730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93FB7CB-E774-470C-A8FC-702946F3B0A5}"/>
              </a:ext>
            </a:extLst>
          </p:cNvPr>
          <p:cNvSpPr/>
          <p:nvPr/>
        </p:nvSpPr>
        <p:spPr>
          <a:xfrm>
            <a:off x="6381514" y="2790502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CC63C2C-C99E-4795-8445-DA39FC8E0C7F}"/>
              </a:ext>
            </a:extLst>
          </p:cNvPr>
          <p:cNvSpPr/>
          <p:nvPr/>
        </p:nvSpPr>
        <p:spPr>
          <a:xfrm>
            <a:off x="7969354" y="2787074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A9F100D-B87F-4189-9D2E-DB43246EEA0C}"/>
              </a:ext>
            </a:extLst>
          </p:cNvPr>
          <p:cNvSpPr txBox="1"/>
          <p:nvPr/>
        </p:nvSpPr>
        <p:spPr>
          <a:xfrm>
            <a:off x="3205834" y="2857552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4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3DE724A-4EBF-40AD-9055-DAC43C16279E}"/>
              </a:ext>
            </a:extLst>
          </p:cNvPr>
          <p:cNvSpPr txBox="1"/>
          <p:nvPr/>
        </p:nvSpPr>
        <p:spPr>
          <a:xfrm>
            <a:off x="4793673" y="2864858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3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8703F28-B211-40A0-9D59-35C782EE63FD}"/>
              </a:ext>
            </a:extLst>
          </p:cNvPr>
          <p:cNvSpPr txBox="1"/>
          <p:nvPr/>
        </p:nvSpPr>
        <p:spPr>
          <a:xfrm>
            <a:off x="6381513" y="2864857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2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FB76923B-F5BE-49B9-AAD5-6FB4A4410279}"/>
              </a:ext>
            </a:extLst>
          </p:cNvPr>
          <p:cNvSpPr txBox="1"/>
          <p:nvPr/>
        </p:nvSpPr>
        <p:spPr>
          <a:xfrm>
            <a:off x="7969354" y="2857551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1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6867E33-4949-404D-878F-52D85E27D509}"/>
              </a:ext>
            </a:extLst>
          </p:cNvPr>
          <p:cNvSpPr txBox="1"/>
          <p:nvPr/>
        </p:nvSpPr>
        <p:spPr>
          <a:xfrm>
            <a:off x="1315615" y="3011438"/>
            <a:ext cx="121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Avenir LT Std 45 Book" panose="020B0502020203020204" pitchFamily="34" charset="0"/>
              </a:rPr>
              <a:t>enteros</a:t>
            </a:r>
            <a:endParaRPr lang="es-MX" dirty="0">
              <a:solidFill>
                <a:srgbClr val="00B0F0"/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E08756F-8C57-40D3-A860-60ED1D1E32DF}"/>
              </a:ext>
            </a:extLst>
          </p:cNvPr>
          <p:cNvSpPr/>
          <p:nvPr/>
        </p:nvSpPr>
        <p:spPr>
          <a:xfrm>
            <a:off x="3205834" y="4635597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42F55DF-092E-4C04-9963-369FFE43827E}"/>
              </a:ext>
            </a:extLst>
          </p:cNvPr>
          <p:cNvSpPr/>
          <p:nvPr/>
        </p:nvSpPr>
        <p:spPr>
          <a:xfrm>
            <a:off x="4793674" y="4635597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2C380BC-B29C-48E9-A0F0-A3382E466F56}"/>
              </a:ext>
            </a:extLst>
          </p:cNvPr>
          <p:cNvSpPr/>
          <p:nvPr/>
        </p:nvSpPr>
        <p:spPr>
          <a:xfrm>
            <a:off x="6381514" y="4639369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7076004-3F70-43AD-9D8D-58DEB53E7CDB}"/>
              </a:ext>
            </a:extLst>
          </p:cNvPr>
          <p:cNvSpPr/>
          <p:nvPr/>
        </p:nvSpPr>
        <p:spPr>
          <a:xfrm>
            <a:off x="7969354" y="4635941"/>
            <a:ext cx="1285461" cy="91108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61823AF-4BFA-4C50-90EA-796F6F2BCD58}"/>
              </a:ext>
            </a:extLst>
          </p:cNvPr>
          <p:cNvSpPr txBox="1"/>
          <p:nvPr/>
        </p:nvSpPr>
        <p:spPr>
          <a:xfrm>
            <a:off x="3205834" y="4706419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4.5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0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72C2831-1FDA-4CF2-8CA5-19CA22783910}"/>
              </a:ext>
            </a:extLst>
          </p:cNvPr>
          <p:cNvSpPr txBox="1"/>
          <p:nvPr/>
        </p:nvSpPr>
        <p:spPr>
          <a:xfrm>
            <a:off x="4793673" y="4713725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3.3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24FEB27-12EC-42DA-B0B7-707AC295BA7E}"/>
              </a:ext>
            </a:extLst>
          </p:cNvPr>
          <p:cNvSpPr txBox="1"/>
          <p:nvPr/>
        </p:nvSpPr>
        <p:spPr>
          <a:xfrm>
            <a:off x="6381513" y="4713724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2.8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2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D97D8FE-A2D0-483D-B853-837F0C456277}"/>
              </a:ext>
            </a:extLst>
          </p:cNvPr>
          <p:cNvSpPr txBox="1"/>
          <p:nvPr/>
        </p:nvSpPr>
        <p:spPr>
          <a:xfrm>
            <a:off x="7969354" y="4706418"/>
            <a:ext cx="12854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1.0</a:t>
            </a:r>
          </a:p>
          <a:p>
            <a:pPr algn="ctr"/>
            <a:endParaRPr lang="es-MX" sz="1600" dirty="0"/>
          </a:p>
          <a:p>
            <a:pPr algn="ctr"/>
            <a:r>
              <a:rPr lang="es-MX" sz="1600" dirty="0"/>
              <a:t>3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BE77EDC-FCF9-4283-81F7-E57F8E8ECC70}"/>
              </a:ext>
            </a:extLst>
          </p:cNvPr>
          <p:cNvSpPr txBox="1"/>
          <p:nvPr/>
        </p:nvSpPr>
        <p:spPr>
          <a:xfrm>
            <a:off x="1315615" y="486030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Avenir LT Std 45 Book" panose="020B0502020203020204" pitchFamily="34" charset="0"/>
              </a:rPr>
              <a:t>doubles</a:t>
            </a:r>
            <a:endParaRPr lang="es-MX" dirty="0">
              <a:solidFill>
                <a:srgbClr val="00B0F0"/>
              </a:solidFill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39E5CA-52B4-4372-9266-14EC86630B9C}"/>
              </a:ext>
            </a:extLst>
          </p:cNvPr>
          <p:cNvSpPr txBox="1"/>
          <p:nvPr/>
        </p:nvSpPr>
        <p:spPr>
          <a:xfrm>
            <a:off x="5270394" y="1672364"/>
            <a:ext cx="165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Interfaces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AFC824-709E-4A6D-A299-8FD6E04F30D2}"/>
              </a:ext>
            </a:extLst>
          </p:cNvPr>
          <p:cNvSpPr txBox="1"/>
          <p:nvPr/>
        </p:nvSpPr>
        <p:spPr>
          <a:xfrm>
            <a:off x="2605547" y="2425065"/>
            <a:ext cx="698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Una interfaz sirve para implementar todos los miembros de una clase en otra sin necesidad de extender a dicha clase.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6CC7D18-A3FE-45AE-B20F-EFC898108CBA}"/>
              </a:ext>
            </a:extLst>
          </p:cNvPr>
          <p:cNvSpPr/>
          <p:nvPr/>
        </p:nvSpPr>
        <p:spPr>
          <a:xfrm>
            <a:off x="3158815" y="3547307"/>
            <a:ext cx="5550447" cy="797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Todas las clases implícitamente son interfaces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Al implementar es necesario sobrescribir los métodos.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0E7EFD-2F84-431A-9791-3B45A1BB3DA9}"/>
              </a:ext>
            </a:extLst>
          </p:cNvPr>
          <p:cNvSpPr/>
          <p:nvPr/>
        </p:nvSpPr>
        <p:spPr>
          <a:xfrm>
            <a:off x="3158815" y="434470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Se puede implementar más de una clase.</a:t>
            </a:r>
          </a:p>
        </p:txBody>
      </p:sp>
    </p:spTree>
    <p:extLst>
      <p:ext uri="{BB962C8B-B14F-4D97-AF65-F5344CB8AC3E}">
        <p14:creationId xmlns:p14="http://schemas.microsoft.com/office/powerpoint/2010/main" val="35635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3B1403-78A3-499F-9FED-C40D373A42E1}"/>
              </a:ext>
            </a:extLst>
          </p:cNvPr>
          <p:cNvSpPr txBox="1"/>
          <p:nvPr/>
        </p:nvSpPr>
        <p:spPr>
          <a:xfrm>
            <a:off x="5542803" y="160445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Mixins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FD37EE-358F-4B70-A30C-CBB1701DE662}"/>
              </a:ext>
            </a:extLst>
          </p:cNvPr>
          <p:cNvSpPr txBox="1"/>
          <p:nvPr/>
        </p:nvSpPr>
        <p:spPr>
          <a:xfrm>
            <a:off x="2030883" y="2434088"/>
            <a:ext cx="813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Los mixins son utilizados para hacer múltiples jerarquías. Sirven para implementar propiedades sin la necesidad de heredar.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382085-F60B-4FF2-9117-932BDBCB1AD1}"/>
              </a:ext>
            </a:extLst>
          </p:cNvPr>
          <p:cNvSpPr/>
          <p:nvPr/>
        </p:nvSpPr>
        <p:spPr>
          <a:xfrm>
            <a:off x="3091702" y="3554533"/>
            <a:ext cx="6163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Pueden ser creados como clases, clases abstractas o con la palabra reservada </a:t>
            </a:r>
            <a:r>
              <a:rPr lang="es-MX" sz="1600" b="1" dirty="0">
                <a:latin typeface="Avenir LT Std 45 Book" panose="020B0502020203020204" pitchFamily="34" charset="0"/>
              </a:rPr>
              <a:t>mixin.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560454-C7AA-4DE4-9D81-B603A3DFC186}"/>
              </a:ext>
            </a:extLst>
          </p:cNvPr>
          <p:cNvSpPr/>
          <p:nvPr/>
        </p:nvSpPr>
        <p:spPr>
          <a:xfrm>
            <a:off x="3091702" y="413930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Se puede implementar mas de un mixin.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765F70F-FE9C-42D8-AC58-7B41452DA75B}"/>
              </a:ext>
            </a:extLst>
          </p:cNvPr>
          <p:cNvSpPr/>
          <p:nvPr/>
        </p:nvSpPr>
        <p:spPr>
          <a:xfrm>
            <a:off x="3091702" y="458108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Se utiliza la palabra reservada </a:t>
            </a:r>
            <a:r>
              <a:rPr lang="es-MX" sz="1600" b="1" dirty="0">
                <a:latin typeface="Avenir LT Std 45 Book" panose="020B0502020203020204" pitchFamily="34" charset="0"/>
              </a:rPr>
              <a:t>with</a:t>
            </a:r>
            <a:r>
              <a:rPr lang="es-MX" sz="1600" dirty="0">
                <a:latin typeface="Avenir LT Std 45 Book" panose="020B0502020203020204" pitchFamily="34" charset="0"/>
              </a:rPr>
              <a:t> para implementar un mixin.</a:t>
            </a:r>
          </a:p>
        </p:txBody>
      </p:sp>
    </p:spTree>
    <p:extLst>
      <p:ext uri="{BB962C8B-B14F-4D97-AF65-F5344CB8AC3E}">
        <p14:creationId xmlns:p14="http://schemas.microsoft.com/office/powerpoint/2010/main" val="2227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416F1C-AC2F-46B5-8274-18E6E6502A73}"/>
              </a:ext>
            </a:extLst>
          </p:cNvPr>
          <p:cNvSpPr txBox="1"/>
          <p:nvPr/>
        </p:nvSpPr>
        <p:spPr>
          <a:xfrm>
            <a:off x="795647" y="1679958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Clases abstractas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62FEC97-8794-4591-9ADF-B030E7B43A2E}"/>
              </a:ext>
            </a:extLst>
          </p:cNvPr>
          <p:cNvSpPr txBox="1"/>
          <p:nvPr/>
        </p:nvSpPr>
        <p:spPr>
          <a:xfrm>
            <a:off x="4756068" y="16799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2400" b="1" dirty="0">
              <a:latin typeface="Avenir LT Std 45 Book" panose="020B0502020203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0E21F58-5D74-4D26-B193-4CEE90F0160D}"/>
              </a:ext>
            </a:extLst>
          </p:cNvPr>
          <p:cNvSpPr txBox="1"/>
          <p:nvPr/>
        </p:nvSpPr>
        <p:spPr>
          <a:xfrm>
            <a:off x="5296742" y="1614629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Interfaces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EFD108D-5C89-4313-9B28-C391515E8BB9}"/>
              </a:ext>
            </a:extLst>
          </p:cNvPr>
          <p:cNvSpPr txBox="1"/>
          <p:nvPr/>
        </p:nvSpPr>
        <p:spPr>
          <a:xfrm>
            <a:off x="9915479" y="161641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Mixins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345EA98-58BE-4B54-874F-428E65802375}"/>
              </a:ext>
            </a:extLst>
          </p:cNvPr>
          <p:cNvSpPr txBox="1"/>
          <p:nvPr/>
        </p:nvSpPr>
        <p:spPr>
          <a:xfrm>
            <a:off x="734303" y="2311172"/>
            <a:ext cx="280323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heredan con </a:t>
            </a:r>
            <a:r>
              <a:rPr lang="es-MX" sz="1500" b="1" dirty="0">
                <a:latin typeface="Avenir LT Std 45 Book" panose="020B0502020203020204" pitchFamily="34" charset="0"/>
              </a:rPr>
              <a:t>extends.</a:t>
            </a:r>
          </a:p>
          <a:p>
            <a:endParaRPr lang="es-MX" sz="1500" b="1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pueden sobrescribir los métodos.</a:t>
            </a:r>
          </a:p>
          <a:p>
            <a:endParaRPr lang="es-MX" sz="15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crean con la palabra reservada </a:t>
            </a:r>
            <a:r>
              <a:rPr lang="es-MX" sz="1500" b="1" dirty="0">
                <a:latin typeface="Avenir LT Std 45 Book" panose="020B0502020203020204" pitchFamily="34" charset="0"/>
              </a:rPr>
              <a:t>abstract.</a:t>
            </a:r>
          </a:p>
          <a:p>
            <a:endParaRPr lang="es-MX" sz="15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Puede tener métodos vacíos.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500" dirty="0">
              <a:latin typeface="Avenir LT Std 45 Book" panose="020B0502020203020204" pitchFamily="34" charset="0"/>
            </a:endParaRPr>
          </a:p>
          <a:p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273468F-5F62-478D-8C33-8950013C15F9}"/>
              </a:ext>
            </a:extLst>
          </p:cNvPr>
          <p:cNvSpPr txBox="1"/>
          <p:nvPr/>
        </p:nvSpPr>
        <p:spPr>
          <a:xfrm>
            <a:off x="4694384" y="2311172"/>
            <a:ext cx="2803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implementan con </a:t>
            </a:r>
            <a:r>
              <a:rPr lang="es-MX" sz="1500" b="1" dirty="0">
                <a:latin typeface="Avenir LT Std 45 Book" panose="020B0502020203020204" pitchFamily="34" charset="0"/>
              </a:rPr>
              <a:t>implements.</a:t>
            </a:r>
          </a:p>
          <a:p>
            <a:endParaRPr lang="es-MX" sz="1500" b="1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tienen que sobrescribir los métodos.</a:t>
            </a:r>
          </a:p>
          <a:p>
            <a:endParaRPr lang="es-MX" sz="15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Todas las clases son interfaces por defecto</a:t>
            </a:r>
            <a:r>
              <a:rPr lang="es-MX" sz="1500" b="1" dirty="0">
                <a:latin typeface="Avenir LT Std 45 Book" panose="020B05020202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500" b="1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puede implementar más de una interfaz.</a:t>
            </a:r>
          </a:p>
          <a:p>
            <a:endParaRPr lang="es-MX" sz="1500" dirty="0">
              <a:latin typeface="Avenir LT Std 45 Book" panose="020B0502020203020204" pitchFamily="34" charset="0"/>
            </a:endParaRPr>
          </a:p>
          <a:p>
            <a:endParaRPr lang="es-MX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B210686-E76A-4182-BC56-C7064C087BC2}"/>
              </a:ext>
            </a:extLst>
          </p:cNvPr>
          <p:cNvSpPr txBox="1"/>
          <p:nvPr/>
        </p:nvSpPr>
        <p:spPr>
          <a:xfrm>
            <a:off x="8965301" y="2311172"/>
            <a:ext cx="2803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implementan con </a:t>
            </a:r>
            <a:r>
              <a:rPr lang="es-MX" sz="1500" b="1" dirty="0">
                <a:latin typeface="Avenir LT Std 45 Book" panose="020B0502020203020204" pitchFamily="34" charset="0"/>
              </a:rPr>
              <a:t>with.</a:t>
            </a:r>
          </a:p>
          <a:p>
            <a:endParaRPr lang="es-MX" sz="1500" b="1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pueden sobrescribir los métodos.</a:t>
            </a:r>
          </a:p>
          <a:p>
            <a:endParaRPr lang="es-MX" sz="15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Pueden ser clases, clases abstractas o </a:t>
            </a:r>
            <a:r>
              <a:rPr lang="es-MX" sz="1500" b="1" dirty="0">
                <a:latin typeface="Avenir LT Std 45 Book" panose="020B0502020203020204" pitchFamily="34" charset="0"/>
              </a:rPr>
              <a:t>mixin.</a:t>
            </a:r>
          </a:p>
          <a:p>
            <a:endParaRPr lang="es-MX" sz="1500" b="1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500" dirty="0">
                <a:latin typeface="Avenir LT Std 45 Book" panose="020B0502020203020204" pitchFamily="34" charset="0"/>
              </a:rPr>
              <a:t>Se puede implementar más de un mixin.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148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A382181-75B8-4497-8483-1F536A362F8D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Genéricos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283368F-CAD3-4743-B1C6-CF388BA42183}"/>
              </a:ext>
            </a:extLst>
          </p:cNvPr>
          <p:cNvSpPr txBox="1"/>
          <p:nvPr/>
        </p:nvSpPr>
        <p:spPr>
          <a:xfrm>
            <a:off x="567766" y="1888170"/>
            <a:ext cx="592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Los genéricos nos permiten recibir cualquier tipo de dato en una función, clase o método.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C76A55-174B-4408-8418-1F7E5D6FF248}"/>
              </a:ext>
            </a:extLst>
          </p:cNvPr>
          <p:cNvSpPr/>
          <p:nvPr/>
        </p:nvSpPr>
        <p:spPr>
          <a:xfrm>
            <a:off x="1728858" y="289162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s-MX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s-MX" dirty="0">
                <a:latin typeface="Consolas" panose="020B0609020204030204" pitchFamily="49" charset="0"/>
              </a:rPr>
              <a:t>listOfStrings;</a:t>
            </a:r>
            <a:endParaRPr lang="es-MX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2B3D37F-E4A8-4D80-B5B4-BAD5C272C30E}"/>
              </a:ext>
            </a:extLst>
          </p:cNvPr>
          <p:cNvCxnSpPr>
            <a:cxnSpLocks/>
          </p:cNvCxnSpPr>
          <p:nvPr/>
        </p:nvCxnSpPr>
        <p:spPr>
          <a:xfrm>
            <a:off x="2458723" y="3260952"/>
            <a:ext cx="7181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DDAAAD-CC55-4347-8ABF-4E167B0B0D23}"/>
              </a:ext>
            </a:extLst>
          </p:cNvPr>
          <p:cNvSpPr txBox="1"/>
          <p:nvPr/>
        </p:nvSpPr>
        <p:spPr>
          <a:xfrm>
            <a:off x="979198" y="3969557"/>
            <a:ext cx="5103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Especificar los tipos en genéricos generan un mejor código.</a:t>
            </a:r>
          </a:p>
          <a:p>
            <a:endParaRPr lang="es-MX" sz="1600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Utilizar genéricos reduce el código duplicado.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4953D5B-DA86-4610-B9E1-98232EE32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55" y="2580226"/>
            <a:ext cx="4317924" cy="1697548"/>
          </a:xfrm>
          <a:prstGeom prst="rect">
            <a:avLst/>
          </a:prstGeom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93E7944-EC56-4075-B8A0-381001DA12AB}"/>
              </a:ext>
            </a:extLst>
          </p:cNvPr>
          <p:cNvCxnSpPr>
            <a:cxnSpLocks/>
          </p:cNvCxnSpPr>
          <p:nvPr/>
        </p:nvCxnSpPr>
        <p:spPr>
          <a:xfrm>
            <a:off x="9296760" y="3391250"/>
            <a:ext cx="1995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7F10688-B1B3-4D38-AE77-200AD74C52E2}"/>
              </a:ext>
            </a:extLst>
          </p:cNvPr>
          <p:cNvCxnSpPr>
            <a:cxnSpLocks/>
          </p:cNvCxnSpPr>
          <p:nvPr/>
        </p:nvCxnSpPr>
        <p:spPr>
          <a:xfrm>
            <a:off x="7494525" y="3602373"/>
            <a:ext cx="173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D0760F2-4AC0-441B-8F6A-C523C935A0A9}"/>
              </a:ext>
            </a:extLst>
          </p:cNvPr>
          <p:cNvCxnSpPr>
            <a:cxnSpLocks/>
          </p:cNvCxnSpPr>
          <p:nvPr/>
        </p:nvCxnSpPr>
        <p:spPr>
          <a:xfrm>
            <a:off x="9986055" y="3820487"/>
            <a:ext cx="1897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B2685E-68EF-4E9D-81F3-C75C579A7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338" y="1510396"/>
            <a:ext cx="704370" cy="7043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415F503-2DB4-4521-8D0A-FAA23EDFC778}"/>
              </a:ext>
            </a:extLst>
          </p:cNvPr>
          <p:cNvSpPr txBox="1"/>
          <p:nvPr/>
        </p:nvSpPr>
        <p:spPr>
          <a:xfrm>
            <a:off x="659999" y="1876212"/>
            <a:ext cx="302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Recibir o enviar información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4B46DE-D9B7-4077-874B-DF917D270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727" y="2643172"/>
            <a:ext cx="628870" cy="62887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8CD67B8-5365-49DF-B858-DD254AC2CC29}"/>
              </a:ext>
            </a:extLst>
          </p:cNvPr>
          <p:cNvSpPr txBox="1"/>
          <p:nvPr/>
        </p:nvSpPr>
        <p:spPr>
          <a:xfrm>
            <a:off x="659998" y="2957607"/>
            <a:ext cx="302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Leer datos de algún </a:t>
            </a:r>
            <a:r>
              <a:rPr lang="es-MX" sz="1600" dirty="0">
                <a:solidFill>
                  <a:srgbClr val="000000"/>
                </a:solidFill>
                <a:latin typeface="Avenir LT Std 45 Book" panose="020B0502020203020204" pitchFamily="34" charset="0"/>
              </a:rPr>
              <a:t>archivo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F4F3E1-CE4A-4409-9546-B8BC6B5024E6}"/>
              </a:ext>
            </a:extLst>
          </p:cNvPr>
          <p:cNvSpPr txBox="1"/>
          <p:nvPr/>
        </p:nvSpPr>
        <p:spPr>
          <a:xfrm>
            <a:off x="659998" y="4036274"/>
            <a:ext cx="4643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Son tareas que toman tiempo para completarlas.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E863FD-97F8-4D97-8EE7-DCA9363E95DF}"/>
              </a:ext>
            </a:extLst>
          </p:cNvPr>
          <p:cNvSpPr txBox="1"/>
          <p:nvPr/>
        </p:nvSpPr>
        <p:spPr>
          <a:xfrm>
            <a:off x="7428738" y="1560374"/>
            <a:ext cx="365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Programación asíncrona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D3F866F-A473-4311-8AF9-1B24E57E6A78}"/>
              </a:ext>
            </a:extLst>
          </p:cNvPr>
          <p:cNvSpPr txBox="1"/>
          <p:nvPr/>
        </p:nvSpPr>
        <p:spPr>
          <a:xfrm>
            <a:off x="6482818" y="2251370"/>
            <a:ext cx="5544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Nos permite seguir trabajando en lo que esperamos a que</a:t>
            </a:r>
          </a:p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otra operación acabe.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8F570FB-3810-4FDD-8D59-8B0835FD6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92" y="3065476"/>
            <a:ext cx="5030848" cy="25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6" grpId="0"/>
      <p:bldP spid="19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12B56CB1-54C6-4909-9AC7-586D2495EE20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5118592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Programación asíncrona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B63609E-6C99-47CB-8688-C735AD088C31}"/>
              </a:ext>
            </a:extLst>
          </p:cNvPr>
          <p:cNvSpPr txBox="1"/>
          <p:nvPr/>
        </p:nvSpPr>
        <p:spPr>
          <a:xfrm>
            <a:off x="737085" y="1773292"/>
            <a:ext cx="4564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En Dart, la información que se espera recibe el nombre de </a:t>
            </a:r>
            <a:r>
              <a:rPr lang="es-MX" sz="1600" b="1" dirty="0">
                <a:latin typeface="Avenir LT Std 45 Book" panose="020B0502020203020204" pitchFamily="34" charset="0"/>
              </a:rPr>
              <a:t>Future </a:t>
            </a:r>
            <a:r>
              <a:rPr lang="es-MX" sz="1600" dirty="0">
                <a:latin typeface="Avenir LT Std 45 Book" panose="020B0502020203020204" pitchFamily="34" charset="0"/>
              </a:rPr>
              <a:t>o </a:t>
            </a:r>
            <a:r>
              <a:rPr lang="es-MX" sz="1600" b="1" dirty="0">
                <a:latin typeface="Avenir LT Std 45 Book" panose="020B0502020203020204" pitchFamily="34" charset="0"/>
              </a:rPr>
              <a:t>Stream</a:t>
            </a:r>
            <a:r>
              <a:rPr lang="es-MX" sz="1600" dirty="0">
                <a:latin typeface="Avenir LT Std 45 Book" panose="020B0502020203020204" pitchFamily="34" charset="0"/>
              </a:rPr>
              <a:t> dependiendo el caso</a:t>
            </a:r>
            <a:r>
              <a:rPr lang="es-MX" sz="1600" b="1" dirty="0">
                <a:latin typeface="Avenir LT Std 45 Book" panose="020B0502020203020204" pitchFamily="34" charset="0"/>
              </a:rPr>
              <a:t>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35B359-A98C-4FC6-A401-197541F2A9C8}"/>
              </a:ext>
            </a:extLst>
          </p:cNvPr>
          <p:cNvSpPr txBox="1"/>
          <p:nvPr/>
        </p:nvSpPr>
        <p:spPr>
          <a:xfrm>
            <a:off x="2460290" y="2937596"/>
            <a:ext cx="111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Future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5D712F3-7CC1-4A71-B4ED-23686F525E08}"/>
              </a:ext>
            </a:extLst>
          </p:cNvPr>
          <p:cNvSpPr txBox="1"/>
          <p:nvPr/>
        </p:nvSpPr>
        <p:spPr>
          <a:xfrm>
            <a:off x="607138" y="3602102"/>
            <a:ext cx="482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Un </a:t>
            </a:r>
            <a:r>
              <a:rPr lang="es-MX" sz="1600" b="1" dirty="0">
                <a:latin typeface="Avenir LT Std 45 Book" panose="020B0502020203020204" pitchFamily="34" charset="0"/>
              </a:rPr>
              <a:t>Future</a:t>
            </a:r>
            <a:r>
              <a:rPr lang="es-MX" sz="1600" dirty="0">
                <a:latin typeface="Avenir LT Std 45 Book" panose="020B0502020203020204" pitchFamily="34" charset="0"/>
              </a:rPr>
              <a:t> básicamente es un objeto el cual será retornado cuando la operación asíncrona termine. </a:t>
            </a:r>
          </a:p>
          <a:p>
            <a:pPr algn="ctr"/>
            <a:endParaRPr lang="es-MX" sz="1600" dirty="0">
              <a:latin typeface="Avenir LT Std 45 Book" panose="020B0502020203020204" pitchFamily="34" charset="0"/>
            </a:endParaRPr>
          </a:p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Un</a:t>
            </a:r>
            <a:r>
              <a:rPr lang="es-MX" sz="1600" b="1" dirty="0">
                <a:latin typeface="Avenir LT Std 45 Book" panose="020B0502020203020204" pitchFamily="34" charset="0"/>
              </a:rPr>
              <a:t> Future</a:t>
            </a:r>
            <a:r>
              <a:rPr lang="es-MX" sz="1600" dirty="0">
                <a:latin typeface="Avenir LT Std 45 Book" panose="020B0502020203020204" pitchFamily="34" charset="0"/>
              </a:rPr>
              <a:t> puede tener dos estados, incompleto y completado.</a:t>
            </a:r>
          </a:p>
          <a:p>
            <a:pPr algn="ctr"/>
            <a:endParaRPr lang="es-MX" sz="1600" dirty="0">
              <a:latin typeface="Avenir LT Std 45 Book" panose="020B0502020203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3902396-E631-4998-B981-BA1F3986AA0B}"/>
              </a:ext>
            </a:extLst>
          </p:cNvPr>
          <p:cNvSpPr txBox="1"/>
          <p:nvPr/>
        </p:nvSpPr>
        <p:spPr>
          <a:xfrm>
            <a:off x="8695559" y="1604080"/>
            <a:ext cx="119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Stream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640F01-180C-4879-9FBA-697C35CEF6A2}"/>
              </a:ext>
            </a:extLst>
          </p:cNvPr>
          <p:cNvSpPr txBox="1"/>
          <p:nvPr/>
        </p:nvSpPr>
        <p:spPr>
          <a:xfrm>
            <a:off x="6842407" y="2372275"/>
            <a:ext cx="482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Un </a:t>
            </a:r>
            <a:r>
              <a:rPr lang="es-MX" sz="1600" b="1" dirty="0">
                <a:latin typeface="Avenir LT Std 45 Book" panose="020B0502020203020204" pitchFamily="34" charset="0"/>
              </a:rPr>
              <a:t>Stream </a:t>
            </a:r>
            <a:r>
              <a:rPr lang="es-MX" sz="1600" dirty="0">
                <a:latin typeface="Avenir LT Std 45 Book" panose="020B0502020203020204" pitchFamily="34" charset="0"/>
              </a:rPr>
              <a:t>es una secuencia de eventos asíncronos (como un iterable).</a:t>
            </a:r>
          </a:p>
          <a:p>
            <a:pPr algn="ctr"/>
            <a:endParaRPr lang="es-MX" sz="1600" dirty="0">
              <a:latin typeface="Avenir LT Std 45 Book" panose="020B0502020203020204" pitchFamily="34" charset="0"/>
            </a:endParaRPr>
          </a:p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Es parecido a un Future solo que en lugar de retornar un único objeto, retorna múltiples objetos </a:t>
            </a:r>
          </a:p>
          <a:p>
            <a:pPr algn="ctr"/>
            <a:endParaRPr lang="es-MX" sz="1600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96862" y="6264345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5101814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Comentarios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9B0277-CE8E-40CA-A0BD-560032F151CE}"/>
              </a:ext>
            </a:extLst>
          </p:cNvPr>
          <p:cNvSpPr txBox="1"/>
          <p:nvPr/>
        </p:nvSpPr>
        <p:spPr>
          <a:xfrm>
            <a:off x="795647" y="1746757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Comentarios de una sola línea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6FAF05-8C8E-46F4-BD85-A3CA5CF052D1}"/>
              </a:ext>
            </a:extLst>
          </p:cNvPr>
          <p:cNvSpPr/>
          <p:nvPr/>
        </p:nvSpPr>
        <p:spPr>
          <a:xfrm>
            <a:off x="795647" y="236386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is a single line comment.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E71ABD9-5AB7-4299-B6E6-75D2BA6B42B8}"/>
              </a:ext>
            </a:extLst>
          </p:cNvPr>
          <p:cNvSpPr txBox="1"/>
          <p:nvPr/>
        </p:nvSpPr>
        <p:spPr>
          <a:xfrm>
            <a:off x="795647" y="3350746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Comentarios de múltiple línea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3A19E87-FB7F-4A96-AD5B-9C47BF641DD8}"/>
              </a:ext>
            </a:extLst>
          </p:cNvPr>
          <p:cNvSpPr/>
          <p:nvPr/>
        </p:nvSpPr>
        <p:spPr>
          <a:xfrm>
            <a:off x="795647" y="4006568"/>
            <a:ext cx="44040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This is a multi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line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comment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00F8E2A-E679-4E2C-9C9A-3C6394EC64AF}"/>
              </a:ext>
            </a:extLst>
          </p:cNvPr>
          <p:cNvSpPr/>
          <p:nvPr/>
        </p:nvSpPr>
        <p:spPr>
          <a:xfrm>
            <a:off x="6619409" y="2363869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6A9955"/>
                </a:solidFill>
                <a:latin typeface="Consolas" panose="020B0609020204030204" pitchFamily="49" charset="0"/>
              </a:rPr>
              <a:t>/// This is a documentation comment.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728366-C6AB-46FF-BDE2-C6169B428790}"/>
              </a:ext>
            </a:extLst>
          </p:cNvPr>
          <p:cNvSpPr txBox="1"/>
          <p:nvPr/>
        </p:nvSpPr>
        <p:spPr>
          <a:xfrm>
            <a:off x="6652747" y="1746757"/>
            <a:ext cx="483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venir LT Std 45 Book" panose="020B0502020203020204" pitchFamily="34" charset="0"/>
              </a:rPr>
              <a:t>Comentarios de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370150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A0489AE-524E-45A5-A21E-91700A766823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AD82AD-2A45-483F-BE6F-C572F0D8E5B3}"/>
              </a:ext>
            </a:extLst>
          </p:cNvPr>
          <p:cNvSpPr txBox="1"/>
          <p:nvPr/>
        </p:nvSpPr>
        <p:spPr>
          <a:xfrm>
            <a:off x="4839085" y="1604080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¿Qué es un set?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58085A7A-95F4-4D80-AE3A-314169D7748C}"/>
              </a:ext>
            </a:extLst>
          </p:cNvPr>
          <p:cNvSpPr/>
          <p:nvPr/>
        </p:nvSpPr>
        <p:spPr>
          <a:xfrm>
            <a:off x="2100653" y="3166814"/>
            <a:ext cx="3302029" cy="2899926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D66B8E1-CCD4-4453-91F5-9DF34EF49231}"/>
              </a:ext>
            </a:extLst>
          </p:cNvPr>
          <p:cNvSpPr txBox="1"/>
          <p:nvPr/>
        </p:nvSpPr>
        <p:spPr>
          <a:xfrm>
            <a:off x="2612696" y="237753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Avenir LT Std 45 Book" panose="020B0502020203020204" pitchFamily="34" charset="0"/>
              </a:rPr>
              <a:t>Set</a:t>
            </a:r>
            <a:r>
              <a:rPr lang="es-MX" dirty="0">
                <a:latin typeface="Avenir LT Std 45 Book" panose="020B0502020203020204" pitchFamily="34" charset="0"/>
              </a:rPr>
              <a:t> fruits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4D69173-D82B-4FCA-8F1C-19C1CB531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80" y="3816962"/>
            <a:ext cx="566047" cy="56604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282147D-AA91-4362-9162-A144B8133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54" y="3305629"/>
            <a:ext cx="566047" cy="56604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DBD7929-AEE6-4547-B5DC-F4292423B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85" y="5030016"/>
            <a:ext cx="566047" cy="56604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72D42DF-1A8F-456C-A8FC-23FF2DD3AE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492" y="5142584"/>
            <a:ext cx="566047" cy="56604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56B6F16E-1468-48E8-8C8D-4789DB7DFE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39" y="4181832"/>
            <a:ext cx="645215" cy="6452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1DB2CB71-B7AE-4EDC-B4F9-B42573A7E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43" y="4347416"/>
            <a:ext cx="566047" cy="566047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88B3A55B-7231-4CD5-BC4B-9904B968693B}"/>
              </a:ext>
            </a:extLst>
          </p:cNvPr>
          <p:cNvSpPr txBox="1"/>
          <p:nvPr/>
        </p:nvSpPr>
        <p:spPr>
          <a:xfrm>
            <a:off x="3551154" y="2376611"/>
            <a:ext cx="614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= 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{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Avenir LT Std 45 Book" panose="020B0502020203020204" pitchFamily="34" charset="0"/>
              </a:rPr>
              <a:t> ‘apple’, ‘apple’, ‘pear’, ‘banana’, ‘tangerine’, ‘grapes’ 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}</a:t>
            </a:r>
            <a:r>
              <a:rPr lang="es-MX" dirty="0">
                <a:latin typeface="Avenir LT Std 45 Book" panose="020B0502020203020204" pitchFamily="34" charset="0"/>
              </a:rPr>
              <a:t>;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4088521-7828-4375-A8A2-896E3EB7113C}"/>
              </a:ext>
            </a:extLst>
          </p:cNvPr>
          <p:cNvSpPr/>
          <p:nvPr/>
        </p:nvSpPr>
        <p:spPr>
          <a:xfrm>
            <a:off x="6853183" y="3157720"/>
            <a:ext cx="3302029" cy="2899926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BD857003-68FA-4E93-ACA5-122027457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10" y="3807868"/>
            <a:ext cx="566047" cy="56604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EFDFEBD-6E86-41FD-80D9-3EFC337B1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84" y="3296535"/>
            <a:ext cx="566047" cy="566047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CF0C3B30-ABBA-4547-A960-FC1BA0A13D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15" y="5020922"/>
            <a:ext cx="566047" cy="56604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6C7F8ACF-478D-4413-9378-56D674428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22" y="5133490"/>
            <a:ext cx="566047" cy="566047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E51080C8-3DFF-43A4-B694-3B9C813F2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69" y="4172738"/>
            <a:ext cx="645215" cy="64521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1D8CFCB6-1CDF-44FD-AF7E-AE25AEE31C02}"/>
              </a:ext>
            </a:extLst>
          </p:cNvPr>
          <p:cNvSpPr txBox="1"/>
          <p:nvPr/>
        </p:nvSpPr>
        <p:spPr>
          <a:xfrm>
            <a:off x="5916175" y="424282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Avenir LT Std 45 Book" panose="020B0502020203020204" pitchFamily="34" charset="0"/>
              </a:rPr>
              <a:t>=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8446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/>
      <p:bldP spid="40" grpId="0"/>
      <p:bldP spid="41" grpId="0" animBg="1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A0489AE-524E-45A5-A21E-91700A766823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AD82AD-2A45-483F-BE6F-C572F0D8E5B3}"/>
              </a:ext>
            </a:extLst>
          </p:cNvPr>
          <p:cNvSpPr txBox="1"/>
          <p:nvPr/>
        </p:nvSpPr>
        <p:spPr>
          <a:xfrm>
            <a:off x="4753324" y="1746757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¿Qué es un map?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A69072FA-1C73-413B-9FB9-D129253E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40475"/>
              </p:ext>
            </p:extLst>
          </p:nvPr>
        </p:nvGraphicFramePr>
        <p:xfrm>
          <a:off x="626739" y="2841090"/>
          <a:ext cx="4456989" cy="25379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5663">
                  <a:extLst>
                    <a:ext uri="{9D8B030D-6E8A-4147-A177-3AD203B41FA5}">
                      <a16:colId xmlns:a16="http://schemas.microsoft.com/office/drawing/2014/main" val="1796794966"/>
                    </a:ext>
                  </a:extLst>
                </a:gridCol>
                <a:gridCol w="1485663">
                  <a:extLst>
                    <a:ext uri="{9D8B030D-6E8A-4147-A177-3AD203B41FA5}">
                      <a16:colId xmlns:a16="http://schemas.microsoft.com/office/drawing/2014/main" val="269672854"/>
                    </a:ext>
                  </a:extLst>
                </a:gridCol>
                <a:gridCol w="1485663">
                  <a:extLst>
                    <a:ext uri="{9D8B030D-6E8A-4147-A177-3AD203B41FA5}">
                      <a16:colId xmlns:a16="http://schemas.microsoft.com/office/drawing/2014/main" val="844074215"/>
                    </a:ext>
                  </a:extLst>
                </a:gridCol>
              </a:tblGrid>
              <a:tr h="845984">
                <a:tc>
                  <a:txBody>
                    <a:bodyPr/>
                    <a:lstStyle/>
                    <a:p>
                      <a:pPr algn="ctr"/>
                      <a:endParaRPr lang="es-MX" sz="1600" dirty="0">
                        <a:latin typeface="Avenir LT Std 55 Roman" panose="020B0503020203020204" pitchFamily="34" charset="0"/>
                      </a:endParaRPr>
                    </a:p>
                    <a:p>
                      <a:pPr algn="ctr"/>
                      <a:r>
                        <a:rPr lang="es-MX" sz="1600" dirty="0">
                          <a:latin typeface="Avenir LT Std 55 Roman" panose="020B0503020203020204" pitchFamily="34" charset="0"/>
                        </a:rPr>
                        <a:t>Id</a:t>
                      </a:r>
                    </a:p>
                  </a:txBody>
                  <a:tcPr marL="81358" marR="81358" marT="40679" marB="40679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Nombre</a:t>
                      </a:r>
                    </a:p>
                  </a:txBody>
                  <a:tcPr marL="81358" marR="81358" marT="40679" marB="40679"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 marL="81358" marR="81358" marT="40679" marB="40679"/>
                </a:tc>
                <a:extLst>
                  <a:ext uri="{0D108BD9-81ED-4DB2-BD59-A6C34878D82A}">
                    <a16:rowId xmlns:a16="http://schemas.microsoft.com/office/drawing/2014/main" val="2915457755"/>
                  </a:ext>
                </a:extLst>
              </a:tr>
              <a:tr h="84598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venir LT Std 45 Book" panose="020B0502020203020204" pitchFamily="34" charset="0"/>
                        </a:rPr>
                        <a:t>24</a:t>
                      </a:r>
                    </a:p>
                  </a:txBody>
                  <a:tcPr marL="81358" marR="81358" marT="40679" marB="406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venir LT Std 45 Book" panose="020B0502020203020204" pitchFamily="34" charset="0"/>
                        </a:rPr>
                        <a:t>Lápiz</a:t>
                      </a:r>
                    </a:p>
                  </a:txBody>
                  <a:tcPr marL="81358" marR="81358" marT="40679" marB="406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venir LT Std 45 Book" panose="020B0502020203020204" pitchFamily="34" charset="0"/>
                        </a:rPr>
                        <a:t>$7.90</a:t>
                      </a:r>
                    </a:p>
                  </a:txBody>
                  <a:tcPr marL="81358" marR="81358" marT="40679" marB="40679"/>
                </a:tc>
                <a:extLst>
                  <a:ext uri="{0D108BD9-81ED-4DB2-BD59-A6C34878D82A}">
                    <a16:rowId xmlns:a16="http://schemas.microsoft.com/office/drawing/2014/main" val="2156717564"/>
                  </a:ext>
                </a:extLst>
              </a:tr>
              <a:tr h="84598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venir LT Std 45 Book" panose="020B0502020203020204" pitchFamily="34" charset="0"/>
                        </a:rPr>
                        <a:t>27</a:t>
                      </a:r>
                    </a:p>
                  </a:txBody>
                  <a:tcPr marL="81358" marR="81358" marT="40679" marB="406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venir LT Std 45 Book" panose="020B0502020203020204" pitchFamily="34" charset="0"/>
                        </a:rPr>
                        <a:t>Borrador</a:t>
                      </a:r>
                    </a:p>
                  </a:txBody>
                  <a:tcPr marL="81358" marR="81358" marT="40679" marB="4067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tx1"/>
                          </a:solidFill>
                          <a:latin typeface="Avenir LT Std 45 Book" panose="020B0502020203020204" pitchFamily="34" charset="0"/>
                        </a:rPr>
                        <a:t>$5.50</a:t>
                      </a:r>
                    </a:p>
                  </a:txBody>
                  <a:tcPr marL="81358" marR="81358" marT="40679" marB="40679"/>
                </a:tc>
                <a:extLst>
                  <a:ext uri="{0D108BD9-81ED-4DB2-BD59-A6C34878D82A}">
                    <a16:rowId xmlns:a16="http://schemas.microsoft.com/office/drawing/2014/main" val="1711439831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012652B5-DA89-4AB2-ADEB-6C05FB1B41DE}"/>
              </a:ext>
            </a:extLst>
          </p:cNvPr>
          <p:cNvSpPr/>
          <p:nvPr/>
        </p:nvSpPr>
        <p:spPr>
          <a:xfrm>
            <a:off x="626739" y="2862800"/>
            <a:ext cx="4456989" cy="80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2F480F-C169-452F-B2D5-892B8E6F55F0}"/>
              </a:ext>
            </a:extLst>
          </p:cNvPr>
          <p:cNvSpPr txBox="1"/>
          <p:nvPr/>
        </p:nvSpPr>
        <p:spPr>
          <a:xfrm>
            <a:off x="5765088" y="3848455"/>
            <a:ext cx="57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Avenir LT Std 55 Roman" panose="020B0503020203020204" pitchFamily="34" charset="0"/>
                <a:cs typeface="Calibri" panose="020F0502020204030204" pitchFamily="34" charset="0"/>
              </a:rPr>
              <a:t>→</a:t>
            </a:r>
            <a:endParaRPr lang="es-MX" sz="2800" dirty="0">
              <a:latin typeface="Avenir LT Std 55 Roman" panose="020B0503020203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AF19914-ECA3-43AF-85F1-94E69FDB4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57" y="2652276"/>
            <a:ext cx="3273158" cy="29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A0489AE-524E-45A5-A21E-91700A766823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AD82AD-2A45-483F-BE6F-C572F0D8E5B3}"/>
              </a:ext>
            </a:extLst>
          </p:cNvPr>
          <p:cNvSpPr txBox="1"/>
          <p:nvPr/>
        </p:nvSpPr>
        <p:spPr>
          <a:xfrm>
            <a:off x="999031" y="1640362"/>
            <a:ext cx="314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Spread operator (…)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BC3CFBA-02D0-4386-9C1F-0C5DCBED63AC}"/>
              </a:ext>
            </a:extLst>
          </p:cNvPr>
          <p:cNvSpPr txBox="1"/>
          <p:nvPr/>
        </p:nvSpPr>
        <p:spPr>
          <a:xfrm>
            <a:off x="1021164" y="2341928"/>
            <a:ext cx="31037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Avenir LT Std 45 Book" panose="020B0502020203020204" pitchFamily="34" charset="0"/>
              </a:rPr>
              <a:t>List</a:t>
            </a:r>
            <a:r>
              <a:rPr lang="es-MX" dirty="0">
                <a:latin typeface="Avenir LT Std 45 Book" panose="020B0502020203020204" pitchFamily="34" charset="0"/>
              </a:rPr>
              <a:t> lowNumbers = 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[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Avenir LT Std 45 Book" panose="020B0502020203020204" pitchFamily="34" charset="0"/>
              </a:rPr>
              <a:t>1, 2, 3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]</a:t>
            </a:r>
            <a:r>
              <a:rPr lang="es-MX" dirty="0">
                <a:latin typeface="Avenir LT Std 45 Book" panose="020B0502020203020204" pitchFamily="34" charset="0"/>
              </a:rPr>
              <a:t>;</a:t>
            </a: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venir LT Std 45 Book" panose="020B0502020203020204" pitchFamily="34" charset="0"/>
            </a:endParaRP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venir LT Std 45 Book" panose="020B0502020203020204" pitchFamily="34" charset="0"/>
            </a:endParaRPr>
          </a:p>
          <a:p>
            <a:r>
              <a:rPr lang="es-MX" dirty="0">
                <a:solidFill>
                  <a:srgbClr val="00B0F0"/>
                </a:solidFill>
                <a:latin typeface="Avenir LT Std 45 Book" panose="020B0502020203020204" pitchFamily="34" charset="0"/>
              </a:rPr>
              <a:t>List</a:t>
            </a:r>
            <a:r>
              <a:rPr lang="es-MX" dirty="0">
                <a:latin typeface="Avenir LT Std 45 Book" panose="020B0502020203020204" pitchFamily="34" charset="0"/>
              </a:rPr>
              <a:t> highNumbers = 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[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Avenir LT Std 45 Book" panose="020B0502020203020204" pitchFamily="34" charset="0"/>
              </a:rPr>
              <a:t>4, 5, 6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]</a:t>
            </a:r>
            <a:r>
              <a:rPr lang="es-MX" dirty="0">
                <a:latin typeface="Avenir LT Std 45 Book" panose="020B0502020203020204" pitchFamily="34" charset="0"/>
              </a:rPr>
              <a:t>;</a:t>
            </a:r>
          </a:p>
          <a:p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5C75AAF-A1B0-4928-8249-AAFB6586948D}"/>
              </a:ext>
            </a:extLst>
          </p:cNvPr>
          <p:cNvSpPr txBox="1"/>
          <p:nvPr/>
        </p:nvSpPr>
        <p:spPr>
          <a:xfrm>
            <a:off x="5899682" y="1917361"/>
            <a:ext cx="433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Avenir LT Std 45 Book" panose="020B0502020203020204" pitchFamily="34" charset="0"/>
              </a:rPr>
              <a:t>List</a:t>
            </a:r>
            <a:r>
              <a:rPr lang="es-MX" dirty="0">
                <a:solidFill>
                  <a:srgbClr val="FF0000"/>
                </a:solidFill>
                <a:latin typeface="Avenir LT Std 45 Book" panose="020B0502020203020204" pitchFamily="34" charset="0"/>
              </a:rPr>
              <a:t> </a:t>
            </a:r>
            <a:r>
              <a:rPr lang="es-MX" dirty="0">
                <a:latin typeface="Avenir LT Std 45 Book" panose="020B0502020203020204" pitchFamily="34" charset="0"/>
              </a:rPr>
              <a:t>dice = 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[</a:t>
            </a:r>
            <a:r>
              <a:rPr lang="es-MX" dirty="0">
                <a:latin typeface="Avenir LT Std 45 Book" panose="020B0502020203020204" pitchFamily="34" charset="0"/>
              </a:rPr>
              <a:t>lowNumbers, highNumbers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]</a:t>
            </a:r>
            <a:r>
              <a:rPr lang="es-MX" dirty="0">
                <a:latin typeface="Avenir LT Std 45 Book" panose="020B0502020203020204" pitchFamily="34" charset="0"/>
              </a:rPr>
              <a:t>;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venir LT Std 45 Book" panose="020B050202020302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B4F3F44-E28D-4EBA-8DF0-68D2C1B7F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76" y="4464855"/>
            <a:ext cx="1095419" cy="1095419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F6205CEA-E77B-44AE-9C1A-B678B3718A04}"/>
              </a:ext>
            </a:extLst>
          </p:cNvPr>
          <p:cNvSpPr/>
          <p:nvPr/>
        </p:nvSpPr>
        <p:spPr>
          <a:xfrm>
            <a:off x="6335222" y="2721403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2A2A138-D24A-4A40-9426-8C273E3F48B8}"/>
              </a:ext>
            </a:extLst>
          </p:cNvPr>
          <p:cNvSpPr/>
          <p:nvPr/>
        </p:nvSpPr>
        <p:spPr>
          <a:xfrm>
            <a:off x="6893308" y="2721403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82F2631-17B7-4C52-A2A8-B3C24A6A8ED9}"/>
              </a:ext>
            </a:extLst>
          </p:cNvPr>
          <p:cNvSpPr/>
          <p:nvPr/>
        </p:nvSpPr>
        <p:spPr>
          <a:xfrm>
            <a:off x="7451394" y="2721403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C28DE55-CF58-4F7E-9F30-D2B6BE7ED946}"/>
              </a:ext>
            </a:extLst>
          </p:cNvPr>
          <p:cNvSpPr/>
          <p:nvPr/>
        </p:nvSpPr>
        <p:spPr>
          <a:xfrm>
            <a:off x="6009885" y="2508406"/>
            <a:ext cx="2273417" cy="106565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4D98989-DD88-4CAF-BA9E-FE2A860853FF}"/>
              </a:ext>
            </a:extLst>
          </p:cNvPr>
          <p:cNvSpPr/>
          <p:nvPr/>
        </p:nvSpPr>
        <p:spPr>
          <a:xfrm>
            <a:off x="8727482" y="2721403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F13B33B-4E5D-4CAD-BA34-AF1BC80FC8F4}"/>
              </a:ext>
            </a:extLst>
          </p:cNvPr>
          <p:cNvSpPr/>
          <p:nvPr/>
        </p:nvSpPr>
        <p:spPr>
          <a:xfrm>
            <a:off x="9285568" y="2721403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4C272CF-AAFA-41CF-9074-7030045C93DE}"/>
              </a:ext>
            </a:extLst>
          </p:cNvPr>
          <p:cNvSpPr/>
          <p:nvPr/>
        </p:nvSpPr>
        <p:spPr>
          <a:xfrm>
            <a:off x="9843654" y="2721403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74669AE-6FB1-45F7-AE90-39B404A39833}"/>
              </a:ext>
            </a:extLst>
          </p:cNvPr>
          <p:cNvSpPr/>
          <p:nvPr/>
        </p:nvSpPr>
        <p:spPr>
          <a:xfrm>
            <a:off x="8402145" y="2508406"/>
            <a:ext cx="2273417" cy="106565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0580C14-1286-4708-A371-B91232CA61D7}"/>
              </a:ext>
            </a:extLst>
          </p:cNvPr>
          <p:cNvSpPr txBox="1"/>
          <p:nvPr/>
        </p:nvSpPr>
        <p:spPr>
          <a:xfrm>
            <a:off x="6360978" y="2808043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1048588-1744-41E0-9108-FFD1FF4585E4}"/>
              </a:ext>
            </a:extLst>
          </p:cNvPr>
          <p:cNvSpPr txBox="1"/>
          <p:nvPr/>
        </p:nvSpPr>
        <p:spPr>
          <a:xfrm>
            <a:off x="6882962" y="2808042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2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C8FFE5E-DEC0-4F96-AE37-C319FE7199A8}"/>
              </a:ext>
            </a:extLst>
          </p:cNvPr>
          <p:cNvSpPr txBox="1"/>
          <p:nvPr/>
        </p:nvSpPr>
        <p:spPr>
          <a:xfrm>
            <a:off x="7461180" y="2808041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3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01097C7-E4B6-4075-AE1F-050440B23597}"/>
              </a:ext>
            </a:extLst>
          </p:cNvPr>
          <p:cNvSpPr txBox="1"/>
          <p:nvPr/>
        </p:nvSpPr>
        <p:spPr>
          <a:xfrm>
            <a:off x="8719573" y="2805336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4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B3B0AC9-3E73-44C1-92B1-96CD5DECF403}"/>
              </a:ext>
            </a:extLst>
          </p:cNvPr>
          <p:cNvSpPr txBox="1"/>
          <p:nvPr/>
        </p:nvSpPr>
        <p:spPr>
          <a:xfrm>
            <a:off x="9285239" y="2805336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5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9989CBA-B4AF-4E1F-AC4A-95CB7261CCA5}"/>
              </a:ext>
            </a:extLst>
          </p:cNvPr>
          <p:cNvSpPr txBox="1"/>
          <p:nvPr/>
        </p:nvSpPr>
        <p:spPr>
          <a:xfrm>
            <a:off x="9842078" y="2805335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6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7B59C76-A59C-449C-B9FD-35662120F707}"/>
              </a:ext>
            </a:extLst>
          </p:cNvPr>
          <p:cNvSpPr txBox="1"/>
          <p:nvPr/>
        </p:nvSpPr>
        <p:spPr>
          <a:xfrm>
            <a:off x="5899682" y="4111824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  <a:latin typeface="Avenir LT Std 45 Book" panose="020B0502020203020204" pitchFamily="34" charset="0"/>
              </a:rPr>
              <a:t>List</a:t>
            </a:r>
            <a:r>
              <a:rPr lang="es-MX" dirty="0">
                <a:solidFill>
                  <a:srgbClr val="FF0000"/>
                </a:solidFill>
                <a:latin typeface="Avenir LT Std 45 Book" panose="020B0502020203020204" pitchFamily="34" charset="0"/>
              </a:rPr>
              <a:t> </a:t>
            </a:r>
            <a:r>
              <a:rPr lang="es-MX" dirty="0">
                <a:latin typeface="Avenir LT Std 45 Book" panose="020B0502020203020204" pitchFamily="34" charset="0"/>
              </a:rPr>
              <a:t>dice = 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[</a:t>
            </a:r>
            <a:r>
              <a:rPr lang="es-MX" dirty="0">
                <a:latin typeface="Avenir LT Std 45 Book" panose="020B0502020203020204" pitchFamily="34" charset="0"/>
              </a:rPr>
              <a:t>…lowNumbers, …highNumbers</a:t>
            </a:r>
            <a:r>
              <a:rPr lang="es-MX" dirty="0">
                <a:solidFill>
                  <a:srgbClr val="7030A0"/>
                </a:solidFill>
                <a:latin typeface="Avenir LT Std 45 Book" panose="020B0502020203020204" pitchFamily="34" charset="0"/>
              </a:rPr>
              <a:t>]</a:t>
            </a:r>
            <a:r>
              <a:rPr lang="es-MX" dirty="0">
                <a:latin typeface="Avenir LT Std 45 Book" panose="020B0502020203020204" pitchFamily="34" charset="0"/>
              </a:rPr>
              <a:t>;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  <a:latin typeface="Avenir LT Std 45 Book" panose="020B0502020203020204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BD5303B-6F7D-4CEA-93D6-EF0F3A31D720}"/>
              </a:ext>
            </a:extLst>
          </p:cNvPr>
          <p:cNvSpPr/>
          <p:nvPr/>
        </p:nvSpPr>
        <p:spPr>
          <a:xfrm>
            <a:off x="6673883" y="4697306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04C39D3-0E69-4107-AF51-47924ECC8F0D}"/>
              </a:ext>
            </a:extLst>
          </p:cNvPr>
          <p:cNvSpPr/>
          <p:nvPr/>
        </p:nvSpPr>
        <p:spPr>
          <a:xfrm>
            <a:off x="7231969" y="4697306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9D736ECF-74CD-4AED-AEE9-7D8EBB78C779}"/>
              </a:ext>
            </a:extLst>
          </p:cNvPr>
          <p:cNvSpPr/>
          <p:nvPr/>
        </p:nvSpPr>
        <p:spPr>
          <a:xfrm>
            <a:off x="7790055" y="4697306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214FBBB-AF33-4DAE-8A96-57D48716E0B8}"/>
              </a:ext>
            </a:extLst>
          </p:cNvPr>
          <p:cNvSpPr/>
          <p:nvPr/>
        </p:nvSpPr>
        <p:spPr>
          <a:xfrm>
            <a:off x="8356050" y="4697801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6D7FAD-4AC6-4F6C-B4AC-8EFC3B6CD5C9}"/>
              </a:ext>
            </a:extLst>
          </p:cNvPr>
          <p:cNvSpPr/>
          <p:nvPr/>
        </p:nvSpPr>
        <p:spPr>
          <a:xfrm>
            <a:off x="8914136" y="4697801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1A207C6-6412-4859-918F-8B510A9DCABE}"/>
              </a:ext>
            </a:extLst>
          </p:cNvPr>
          <p:cNvSpPr/>
          <p:nvPr/>
        </p:nvSpPr>
        <p:spPr>
          <a:xfrm>
            <a:off x="9472222" y="4697801"/>
            <a:ext cx="506573" cy="63966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0B39D68-AB9F-4DEC-A243-B380732AFC24}"/>
              </a:ext>
            </a:extLst>
          </p:cNvPr>
          <p:cNvSpPr txBox="1"/>
          <p:nvPr/>
        </p:nvSpPr>
        <p:spPr>
          <a:xfrm>
            <a:off x="6699639" y="4783946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1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F602470-9DD8-47AE-936F-93E091E7DF8E}"/>
              </a:ext>
            </a:extLst>
          </p:cNvPr>
          <p:cNvSpPr txBox="1"/>
          <p:nvPr/>
        </p:nvSpPr>
        <p:spPr>
          <a:xfrm>
            <a:off x="7221623" y="4783945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3C0C1A9-89B5-4608-9BF1-A6552D805423}"/>
              </a:ext>
            </a:extLst>
          </p:cNvPr>
          <p:cNvSpPr txBox="1"/>
          <p:nvPr/>
        </p:nvSpPr>
        <p:spPr>
          <a:xfrm>
            <a:off x="7799841" y="4783944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3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65EE6D9-324E-45AD-B8AD-317C0F49E485}"/>
              </a:ext>
            </a:extLst>
          </p:cNvPr>
          <p:cNvSpPr txBox="1"/>
          <p:nvPr/>
        </p:nvSpPr>
        <p:spPr>
          <a:xfrm>
            <a:off x="8348141" y="4781734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4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AF6AF04-4118-4DBE-A567-0C68FED3E49D}"/>
              </a:ext>
            </a:extLst>
          </p:cNvPr>
          <p:cNvSpPr txBox="1"/>
          <p:nvPr/>
        </p:nvSpPr>
        <p:spPr>
          <a:xfrm>
            <a:off x="8913807" y="4781734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5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905F36F-A5AD-4A30-9B31-D87FEA4E6E73}"/>
              </a:ext>
            </a:extLst>
          </p:cNvPr>
          <p:cNvSpPr txBox="1"/>
          <p:nvPr/>
        </p:nvSpPr>
        <p:spPr>
          <a:xfrm>
            <a:off x="9470646" y="4781733"/>
            <a:ext cx="50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048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Variables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1D7F35-F754-4E59-B57F-B3E21F062D89}"/>
              </a:ext>
            </a:extLst>
          </p:cNvPr>
          <p:cNvSpPr txBox="1"/>
          <p:nvPr/>
        </p:nvSpPr>
        <p:spPr>
          <a:xfrm>
            <a:off x="3925276" y="2819724"/>
            <a:ext cx="3615798" cy="1149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solidFill>
                  <a:srgbClr val="FF0000"/>
                </a:solidFill>
                <a:latin typeface="Avenir LT Std 45 Book" panose="020B0502020203020204" pitchFamily="34" charset="0"/>
              </a:rPr>
              <a:t>var</a:t>
            </a:r>
            <a:r>
              <a:rPr lang="es-MX" sz="2400" dirty="0">
                <a:latin typeface="Avenir LT Std 45 Book" panose="020B0502020203020204" pitchFamily="34" charset="0"/>
              </a:rPr>
              <a:t> nuevaVariable = 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5</a:t>
            </a:r>
            <a:r>
              <a:rPr lang="es-MX" sz="2400" dirty="0">
                <a:latin typeface="Avenir LT Std 45 Book" panose="020B0502020203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s-MX" sz="2400" dirty="0">
                <a:latin typeface="Avenir LT Std 45 Book" panose="020B0502020203020204" pitchFamily="34" charset="0"/>
              </a:rPr>
              <a:t>nuevaVariable = </a:t>
            </a:r>
            <a:r>
              <a:rPr lang="es-MX" sz="2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“cinco”</a:t>
            </a:r>
            <a:r>
              <a:rPr lang="es-MX" sz="2400" dirty="0">
                <a:latin typeface="Avenir LT Std 45 Book" panose="020B0502020203020204" pitchFamily="34" charset="0"/>
              </a:rPr>
              <a:t>;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54D6F58-F02D-485B-83A7-95DD5D54CA62}"/>
              </a:ext>
            </a:extLst>
          </p:cNvPr>
          <p:cNvSpPr txBox="1"/>
          <p:nvPr/>
        </p:nvSpPr>
        <p:spPr>
          <a:xfrm>
            <a:off x="3963376" y="4124121"/>
            <a:ext cx="3979679" cy="1149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solidFill>
                  <a:srgbClr val="FF0000"/>
                </a:solidFill>
                <a:latin typeface="Avenir LT Std 45 Book" panose="020B0502020203020204" pitchFamily="34" charset="0"/>
              </a:rPr>
              <a:t>dynamic</a:t>
            </a:r>
            <a:r>
              <a:rPr lang="es-MX" sz="2400" dirty="0">
                <a:latin typeface="Avenir LT Std 45 Book" panose="020B0502020203020204" pitchFamily="34" charset="0"/>
              </a:rPr>
              <a:t> nuevaVariable = </a:t>
            </a:r>
            <a:r>
              <a:rPr lang="es-MX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5</a:t>
            </a:r>
            <a:r>
              <a:rPr lang="es-MX" sz="2400" dirty="0">
                <a:latin typeface="Avenir LT Std 45 Book" panose="020B0502020203020204" pitchFamily="34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s-MX" sz="2400" dirty="0">
                <a:latin typeface="Avenir LT Std 45 Book" panose="020B0502020203020204" pitchFamily="34" charset="0"/>
              </a:rPr>
              <a:t>nuevaVariable = </a:t>
            </a:r>
            <a:r>
              <a:rPr lang="es-MX" sz="2400" dirty="0">
                <a:solidFill>
                  <a:schemeClr val="accent2">
                    <a:lumMod val="50000"/>
                  </a:schemeClr>
                </a:solidFill>
                <a:latin typeface="Avenir LT Std 45 Book" panose="020B0502020203020204" pitchFamily="34" charset="0"/>
              </a:rPr>
              <a:t>“cinco”</a:t>
            </a:r>
            <a:r>
              <a:rPr lang="es-MX" sz="2400" dirty="0">
                <a:latin typeface="Avenir LT Std 45 Book" panose="020B0502020203020204" pitchFamily="34" charset="0"/>
              </a:rPr>
              <a:t>;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972A1B-FF54-4FF3-AE0B-0EF220801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57" y="2945739"/>
            <a:ext cx="391588" cy="3915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962E17-46D1-4AC1-A25D-97FA7A946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57" y="3539078"/>
            <a:ext cx="391588" cy="39158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CA8F808-B934-4A42-8D7E-4DC5F480EE20}"/>
              </a:ext>
            </a:extLst>
          </p:cNvPr>
          <p:cNvSpPr/>
          <p:nvPr/>
        </p:nvSpPr>
        <p:spPr>
          <a:xfrm>
            <a:off x="3925275" y="2854066"/>
            <a:ext cx="4590857" cy="574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9E22CAD-7148-4558-AD52-05C0726E3BF1}"/>
              </a:ext>
            </a:extLst>
          </p:cNvPr>
          <p:cNvSpPr/>
          <p:nvPr/>
        </p:nvSpPr>
        <p:spPr>
          <a:xfrm>
            <a:off x="3925274" y="3481254"/>
            <a:ext cx="4590857" cy="574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068E4FC-75FE-4FC4-8CB3-AF824B67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57" y="4315996"/>
            <a:ext cx="391588" cy="391588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9436BBEF-7FB9-4AC9-9684-52B0076577CB}"/>
              </a:ext>
            </a:extLst>
          </p:cNvPr>
          <p:cNvSpPr/>
          <p:nvPr/>
        </p:nvSpPr>
        <p:spPr>
          <a:xfrm>
            <a:off x="3925274" y="4209816"/>
            <a:ext cx="4590857" cy="574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9688951-1632-4617-A6B0-BD14792D5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57" y="4946448"/>
            <a:ext cx="391588" cy="39158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87597D2-A080-41D0-A6A8-C153CA319EF5}"/>
              </a:ext>
            </a:extLst>
          </p:cNvPr>
          <p:cNvSpPr/>
          <p:nvPr/>
        </p:nvSpPr>
        <p:spPr>
          <a:xfrm>
            <a:off x="3925274" y="4840268"/>
            <a:ext cx="4590857" cy="5749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5154993" y="1683142"/>
            <a:ext cx="223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Var y Dynamic</a:t>
            </a:r>
          </a:p>
        </p:txBody>
      </p:sp>
    </p:spTree>
    <p:extLst>
      <p:ext uri="{BB962C8B-B14F-4D97-AF65-F5344CB8AC3E}">
        <p14:creationId xmlns:p14="http://schemas.microsoft.com/office/powerpoint/2010/main" val="21976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Variables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0AE3F16-AF8C-4E4C-B65B-C04017700592}"/>
              </a:ext>
            </a:extLst>
          </p:cNvPr>
          <p:cNvSpPr txBox="1"/>
          <p:nvPr/>
        </p:nvSpPr>
        <p:spPr>
          <a:xfrm>
            <a:off x="5116404" y="1694366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Final y Const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63D4FA-82CE-4853-8972-9AD9EBC5D568}"/>
              </a:ext>
            </a:extLst>
          </p:cNvPr>
          <p:cNvSpPr txBox="1"/>
          <p:nvPr/>
        </p:nvSpPr>
        <p:spPr>
          <a:xfrm>
            <a:off x="4261683" y="249410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>
                <a:solidFill>
                  <a:srgbClr val="FF0000"/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Const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B14BB3C-146C-46E5-9BBE-A93E7EC1C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815" y="2156031"/>
            <a:ext cx="1334948" cy="1334948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F6C61E8-F9EB-48E9-9153-FCE067CE2326}"/>
              </a:ext>
            </a:extLst>
          </p:cNvPr>
          <p:cNvSpPr txBox="1"/>
          <p:nvPr/>
        </p:nvSpPr>
        <p:spPr>
          <a:xfrm>
            <a:off x="6584571" y="449484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000" dirty="0">
                <a:solidFill>
                  <a:srgbClr val="FF0000"/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Final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F4DB25-80C0-4D01-825E-C54C5EE29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23" y="4545341"/>
            <a:ext cx="1153134" cy="1153134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539010E1-01DB-4B48-90D3-D118734CBC0B}"/>
              </a:ext>
            </a:extLst>
          </p:cNvPr>
          <p:cNvSpPr txBox="1"/>
          <p:nvPr/>
        </p:nvSpPr>
        <p:spPr>
          <a:xfrm>
            <a:off x="353539" y="3095402"/>
            <a:ext cx="8618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→</a:t>
            </a:r>
            <a:r>
              <a:rPr lang="es-MX" sz="2000" dirty="0">
                <a:latin typeface="Avenir LT Std 45 Book" panose="020B0502020203020204" pitchFamily="34" charset="0"/>
                <a:cs typeface="Calibri" panose="020F0502020204030204" pitchFamily="34" charset="0"/>
              </a:rPr>
              <a:t> </a:t>
            </a:r>
            <a:r>
              <a:rPr lang="es-MX" sz="2000" dirty="0">
                <a:latin typeface="Avenir LT Std 45 Book" panose="020B0502020203020204" pitchFamily="34" charset="0"/>
              </a:rPr>
              <a:t>Antes de correr el programa, la variable será constante (compiler-time).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5109AC5-8E76-4A35-A5F1-5E4D53D3CCEB}"/>
              </a:ext>
            </a:extLst>
          </p:cNvPr>
          <p:cNvSpPr txBox="1"/>
          <p:nvPr/>
        </p:nvSpPr>
        <p:spPr>
          <a:xfrm>
            <a:off x="3110671" y="5104863"/>
            <a:ext cx="7672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→</a:t>
            </a:r>
            <a:r>
              <a:rPr lang="es-MX" sz="2000" dirty="0">
                <a:latin typeface="Avenir LT Std 45 Book" panose="020B0502020203020204" pitchFamily="34" charset="0"/>
                <a:cs typeface="Calibri" panose="020F0502020204030204" pitchFamily="34" charset="0"/>
              </a:rPr>
              <a:t> </a:t>
            </a:r>
            <a:r>
              <a:rPr lang="es-MX" sz="2000" dirty="0">
                <a:latin typeface="Avenir LT Std 45 Book" panose="020B0502020203020204" pitchFamily="34" charset="0"/>
              </a:rPr>
              <a:t>Al correr el programa, la variable será un final (execution-time).</a:t>
            </a:r>
          </a:p>
        </p:txBody>
      </p:sp>
    </p:spTree>
    <p:extLst>
      <p:ext uri="{BB962C8B-B14F-4D97-AF65-F5344CB8AC3E}">
        <p14:creationId xmlns:p14="http://schemas.microsoft.com/office/powerpoint/2010/main" val="7344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1527</Words>
  <Application>Microsoft Office PowerPoint</Application>
  <PresentationFormat>Panorámica</PresentationFormat>
  <Paragraphs>396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Avenir LT Std 45 Book</vt:lpstr>
      <vt:lpstr>Avenir LT Std 55 Roman</vt:lpstr>
      <vt:lpstr>Avenir Medium</vt:lpstr>
      <vt:lpstr>Calibri</vt:lpstr>
      <vt:lpstr>Calibri Light</vt:lpstr>
      <vt:lpstr>Consolas</vt:lpstr>
      <vt:lpstr>Monaco</vt:lpstr>
      <vt:lpstr>Space Grotesk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Osvaldo Palacios Flores</cp:lastModifiedBy>
  <cp:revision>180</cp:revision>
  <dcterms:created xsi:type="dcterms:W3CDTF">2019-12-26T02:55:40Z</dcterms:created>
  <dcterms:modified xsi:type="dcterms:W3CDTF">2020-01-13T16:23:50Z</dcterms:modified>
</cp:coreProperties>
</file>