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5" r:id="rId14"/>
    <p:sldId id="271" r:id="rId15"/>
    <p:sldId id="274" r:id="rId16"/>
    <p:sldId id="273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BC56D-571B-4249-A766-EED3AB6E1F1B}" type="datetimeFigureOut">
              <a:rPr lang="es-MX" smtClean="0"/>
              <a:t>07/02/2020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85553-A1A0-4567-9A50-84E57C8E87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65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85553-A1A0-4567-9A50-84E57C8E878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30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385553-A1A0-4567-9A50-84E57C8E878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561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6868C-9C40-4130-87E8-50BCECAD0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E6DAF6-29C3-445F-8A4E-F93987369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6B293-D4E6-44C3-9FED-234D7AF2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07/02/2020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39DFE2-A3BF-4BA8-B073-8F3F5C42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8C095-B22A-45A2-AC61-72B187A2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101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97BE9-96C0-4401-8CFB-515A004E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1A81D7-D9C0-4D33-82FF-232AE64B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12B8E-A421-45C6-8DE2-C596D77D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07/02/2020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C99793-B0AC-46A2-A414-580965D5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89CB87-1C39-4096-8222-CF29AE5A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45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DA4239-EF22-4AFB-9403-546F3B1B0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8498D4-A334-4AE7-93D3-03AF485F2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2B31F8-290C-4944-B1C7-291CD9CB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07/02/2020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A99DBF-8117-4E7A-ABD1-895F5554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0698F-2914-464D-8D0B-7434A2EA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01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51300-17A6-4AE7-9129-8F8D39D4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70C53-4835-4670-AA95-626570C8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91A6CD-0B7F-42F9-861A-C36F1DA6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07/02/2020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1F9C7-D408-427F-BA4E-EA92CAD0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3CD2B5-170D-45D7-9A9A-6021B6B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7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039CF-BEB4-48DF-ACA8-D13FDA4D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7FDE80-FE29-481F-A20D-D65EC75CB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F752C-76D3-462E-9FDA-8E400DE3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07/02/2020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CA0C2-58FC-4A56-BC28-31646E8F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5471E-3C6F-41D5-B936-BD7D67C5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19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88647-4663-4F0C-9114-A6345001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64A12-FB72-418F-B9FF-76A035817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FB6166-03BF-4E0B-9077-0DBB2722B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5FD2E7-3B2A-44C2-82FE-C31E199C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07/02/2020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CF4398-1F18-4A5C-9398-EFC38CD7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FA2CEB-7B69-4031-A4CE-A00B50C7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92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6A7E-5A2E-44A8-A669-6BB3539A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823D90-13DF-45BA-8FE6-70890AF00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B0EAC6-9D8D-4067-8DC8-68F603FF4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CA45F0-3507-45DD-B8C4-8F5C65CAA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64F34C-1791-4C17-AD1E-DC7F5C50E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7C03F6-5252-42CE-84AA-029BFA92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07/02/2020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64212D-62FC-4F55-AC3D-875C713C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FE9C64-83D6-4E64-B8FB-D6B9E44A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02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3CEFA-CAAB-4BFC-B586-D9F02939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4542E9-E950-475B-B738-3B1DDE98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07/02/2020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4E9305-9761-4B94-B35A-95303EA9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6A434D-C5CA-414E-9C58-9CCFF59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825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D34B9F-97B3-4355-9E81-7AA4C744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07/02/2020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D2089F-B3EC-4B37-8C82-07A2225B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302BA2-06B2-417A-9347-BF7FF0D7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583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73C81-CC07-4C3F-A89A-D22A2AFE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78C148-CAF6-4A33-A458-3098E7A67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D5E760-0E20-4FF7-A35F-DD62B8C95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F2BBFA-651A-4E31-9464-08BBB425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07/02/2020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A77E92-8729-49B2-9362-C640D215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6A153C-A31A-4C8C-ACD0-236A8A64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146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FEC36-341F-48BC-BCBA-8D54C9B7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6D8926-848C-470C-9E7A-C7648762C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505140-0B0A-4B40-B443-CDE541FE7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9B6DD6-78BD-476B-8417-DE78BE98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B69C-9F21-438F-AEAD-B947FA736418}" type="datetimeFigureOut">
              <a:rPr lang="es-MX" smtClean="0"/>
              <a:t>07/02/2020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0B011F-3ACC-476C-AEC9-E57BC05E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703524-93BB-458F-93F1-E90483DB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8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249A8C-962A-45BB-97F0-F150D44B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D79B5B-0EF8-460E-955A-1E7F61B2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EBB20-8E98-4501-A201-9583003E0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9B69C-9F21-438F-AEAD-B947FA736418}" type="datetimeFigureOut">
              <a:rPr lang="es-MX" smtClean="0"/>
              <a:t>07/02/2020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1CC7B-2599-488D-943D-BC67CD2EC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CACF94-493A-45DF-A4D4-3A09CBE29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3FEC1-A2A8-4E80-8634-CFC7B4FE30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4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emf"/><Relationship Id="rId7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2231E-E2E9-4B41-B4F5-A1F6693978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3F65D-EDB0-9346-83AC-BF94062C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2567801"/>
            <a:ext cx="3733800" cy="5842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0E5831E-8DAB-4931-9F85-A48BBF1070C6}"/>
              </a:ext>
            </a:extLst>
          </p:cNvPr>
          <p:cNvSpPr txBox="1">
            <a:spLocks/>
          </p:cNvSpPr>
          <p:nvPr/>
        </p:nvSpPr>
        <p:spPr>
          <a:xfrm>
            <a:off x="4940233" y="3389345"/>
            <a:ext cx="220500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chemeClr val="bg1"/>
                </a:solidFill>
                <a:latin typeface="Avenir Medium" panose="02000503020000020003" pitchFamily="2" charset="0"/>
              </a:rPr>
              <a:t>TypeScript</a:t>
            </a:r>
            <a:endParaRPr lang="es-MX" sz="4000" dirty="0">
              <a:solidFill>
                <a:schemeClr val="bg1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4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4A50A35-FD51-4D4F-8CBE-11F8D1CB1B95}"/>
              </a:ext>
            </a:extLst>
          </p:cNvPr>
          <p:cNvSpPr txBox="1"/>
          <p:nvPr/>
        </p:nvSpPr>
        <p:spPr>
          <a:xfrm>
            <a:off x="3796808" y="2533751"/>
            <a:ext cx="5503430" cy="1986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2060"/>
                </a:solidFill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 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?: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: void 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s-MX" dirty="0"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'hello' </a:t>
            </a:r>
            <a:r>
              <a:rPr lang="es-MX" dirty="0">
                <a:latin typeface="Consolas" panose="020B0609020204030204" pitchFamily="49" charset="0"/>
              </a:rPr>
              <a:t>+ 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MX" dirty="0">
                <a:latin typeface="Consolas" panose="020B0609020204030204" pitchFamily="49" charset="0"/>
              </a:rPr>
              <a:t>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dirty="0">
                <a:latin typeface="Consolas" panose="020B0609020204030204" pitchFamily="49" charset="0"/>
              </a:rPr>
              <a:t>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'Carlos'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1D53E76-D898-4999-B0C0-B6A7F7678132}"/>
              </a:ext>
            </a:extLst>
          </p:cNvPr>
          <p:cNvSpPr/>
          <p:nvPr/>
        </p:nvSpPr>
        <p:spPr>
          <a:xfrm>
            <a:off x="6007803" y="3667092"/>
            <a:ext cx="2464136" cy="46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hello undefined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59D5908-2A45-42D1-A2B6-C87C5CB5930E}"/>
              </a:ext>
            </a:extLst>
          </p:cNvPr>
          <p:cNvSpPr/>
          <p:nvPr/>
        </p:nvSpPr>
        <p:spPr>
          <a:xfrm>
            <a:off x="7055221" y="4057245"/>
            <a:ext cx="2084225" cy="46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hello Carlos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B4DC12E-1F4A-4D6A-96D7-FD0A64CF9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82" y="3745630"/>
            <a:ext cx="306257" cy="30625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7482A576-174A-47C0-81CC-AC39417704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32" y="4172372"/>
            <a:ext cx="306257" cy="306257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E24AF413-EB39-4C0C-BAE5-0C1515B2BFDA}"/>
              </a:ext>
            </a:extLst>
          </p:cNvPr>
          <p:cNvSpPr/>
          <p:nvPr/>
        </p:nvSpPr>
        <p:spPr>
          <a:xfrm>
            <a:off x="6888956" y="2602706"/>
            <a:ext cx="145257" cy="2238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A9A081A-ADBE-45C1-8030-1198459DCEFE}"/>
              </a:ext>
            </a:extLst>
          </p:cNvPr>
          <p:cNvSpPr txBox="1"/>
          <p:nvPr/>
        </p:nvSpPr>
        <p:spPr>
          <a:xfrm>
            <a:off x="3626505" y="5510507"/>
            <a:ext cx="5844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En TypeScript los parámetros también pueden ser opcionales.</a:t>
            </a:r>
          </a:p>
        </p:txBody>
      </p:sp>
    </p:spTree>
    <p:extLst>
      <p:ext uri="{BB962C8B-B14F-4D97-AF65-F5344CB8AC3E}">
        <p14:creationId xmlns:p14="http://schemas.microsoft.com/office/powerpoint/2010/main" val="342722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8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4A50A35-FD51-4D4F-8CBE-11F8D1CB1B95}"/>
              </a:ext>
            </a:extLst>
          </p:cNvPr>
          <p:cNvSpPr txBox="1"/>
          <p:nvPr/>
        </p:nvSpPr>
        <p:spPr>
          <a:xfrm>
            <a:off x="3216236" y="2446909"/>
            <a:ext cx="6769802" cy="1986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2060"/>
                </a:solidFill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 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: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string = 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'Guest'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: void 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s-MX" dirty="0"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'hello' </a:t>
            </a:r>
            <a:r>
              <a:rPr lang="es-MX" dirty="0">
                <a:latin typeface="Consolas" panose="020B0609020204030204" pitchFamily="49" charset="0"/>
              </a:rPr>
              <a:t>+ 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MX" dirty="0">
                <a:latin typeface="Consolas" panose="020B0609020204030204" pitchFamily="49" charset="0"/>
              </a:rPr>
              <a:t>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dirty="0">
                <a:latin typeface="Consolas" panose="020B0609020204030204" pitchFamily="49" charset="0"/>
              </a:rPr>
              <a:t>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'Carlos'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1D53E76-D898-4999-B0C0-B6A7F7678132}"/>
              </a:ext>
            </a:extLst>
          </p:cNvPr>
          <p:cNvSpPr/>
          <p:nvPr/>
        </p:nvSpPr>
        <p:spPr>
          <a:xfrm>
            <a:off x="5427231" y="3580250"/>
            <a:ext cx="1957587" cy="46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hello Guest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59D5908-2A45-42D1-A2B6-C87C5CB5930E}"/>
              </a:ext>
            </a:extLst>
          </p:cNvPr>
          <p:cNvSpPr/>
          <p:nvPr/>
        </p:nvSpPr>
        <p:spPr>
          <a:xfrm>
            <a:off x="6474649" y="3970403"/>
            <a:ext cx="2084225" cy="46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hello Carlos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B4DC12E-1F4A-4D6A-96D7-FD0A64CF9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10" y="3658788"/>
            <a:ext cx="306257" cy="30625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7482A576-174A-47C0-81CC-AC39417704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60" y="4085530"/>
            <a:ext cx="306257" cy="306257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0A9A081A-ADBE-45C1-8030-1198459DCEFE}"/>
              </a:ext>
            </a:extLst>
          </p:cNvPr>
          <p:cNvSpPr txBox="1"/>
          <p:nvPr/>
        </p:nvSpPr>
        <p:spPr>
          <a:xfrm>
            <a:off x="3718201" y="5397799"/>
            <a:ext cx="4755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En TypeScript también existen los valores </a:t>
            </a:r>
            <a:r>
              <a:rPr lang="es-MX" sz="1600" b="1" dirty="0">
                <a:latin typeface="Avenir LT Std 45 Book" panose="020B0502020203020204" pitchFamily="34" charset="0"/>
              </a:rPr>
              <a:t>default</a:t>
            </a:r>
            <a:r>
              <a:rPr lang="es-MX" sz="1600" dirty="0">
                <a:latin typeface="Avenir LT Std 45 Book" panose="020B05020202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379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2BD7E3-9095-4084-84CC-32A6B4479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5" y="1886012"/>
            <a:ext cx="5972568" cy="371579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D031EA7-711A-4994-ACAD-7147F2DD2836}"/>
              </a:ext>
            </a:extLst>
          </p:cNvPr>
          <p:cNvSpPr/>
          <p:nvPr/>
        </p:nvSpPr>
        <p:spPr>
          <a:xfrm>
            <a:off x="1107114" y="2620867"/>
            <a:ext cx="2869572" cy="656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95317E3-6828-408A-8C36-4476CFCE11B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976686" y="2949341"/>
            <a:ext cx="322738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D1E634-47C7-4A49-A74B-97C78771E40D}"/>
              </a:ext>
            </a:extLst>
          </p:cNvPr>
          <p:cNvSpPr txBox="1"/>
          <p:nvPr/>
        </p:nvSpPr>
        <p:spPr>
          <a:xfrm>
            <a:off x="7269480" y="2764674"/>
            <a:ext cx="2756524" cy="148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Modificadores de acceso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Public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Private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venir LT Std 45 Book" panose="020B0502020203020204" pitchFamily="34" charset="0"/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11756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D1E634-47C7-4A49-A74B-97C78771E40D}"/>
              </a:ext>
            </a:extLst>
          </p:cNvPr>
          <p:cNvSpPr txBox="1"/>
          <p:nvPr/>
        </p:nvSpPr>
        <p:spPr>
          <a:xfrm>
            <a:off x="4717738" y="1007380"/>
            <a:ext cx="27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Modificadores de acceso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6E8BB8-FEEB-447A-985A-8896F1F4EBCF}"/>
              </a:ext>
            </a:extLst>
          </p:cNvPr>
          <p:cNvSpPr txBox="1"/>
          <p:nvPr/>
        </p:nvSpPr>
        <p:spPr>
          <a:xfrm>
            <a:off x="1470736" y="2099164"/>
            <a:ext cx="3709678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Avenir LT Std 45 Book" panose="020B0502020203020204" pitchFamily="34" charset="0"/>
              </a:rPr>
              <a:t>Public</a:t>
            </a:r>
          </a:p>
          <a:p>
            <a:pPr algn="ctr"/>
            <a:endParaRPr lang="es-MX" sz="2000" b="1" dirty="0">
              <a:latin typeface="Avenir LT Std 45 Book" panose="020B0502020203020204" pitchFamily="34" charset="0"/>
            </a:endParaRPr>
          </a:p>
          <a:p>
            <a:endParaRPr lang="es-MX" b="1" dirty="0">
              <a:latin typeface="Avenir LT Std 45 Book" panose="020B05020202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</a:rPr>
              <a:t>Las propiedades son publicas por default.</a:t>
            </a:r>
          </a:p>
          <a:p>
            <a:pPr>
              <a:lnSpc>
                <a:spcPct val="150000"/>
              </a:lnSpc>
            </a:pPr>
            <a:endParaRPr lang="es-MX" dirty="0">
              <a:latin typeface="Avenir LT Std 45 Book" panose="020B05020202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</a:rPr>
              <a:t>Pueden ser accedidas desde afuera de la clase.</a:t>
            </a:r>
          </a:p>
          <a:p>
            <a:endParaRPr lang="es-MX" sz="2000" b="1" dirty="0">
              <a:solidFill>
                <a:srgbClr val="0070C0"/>
              </a:solidFill>
              <a:latin typeface="Avenir LT Std 45 Book" panose="020B0502020203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14A5836-E699-4DA1-9DE3-618997672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8148"/>
            <a:ext cx="4075413" cy="37311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D8E5CB5-E9F2-4E28-8F95-A593C0812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928148"/>
            <a:ext cx="4075412" cy="3731167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46AE3B3-A8AF-4480-8021-78F93051B365}"/>
              </a:ext>
            </a:extLst>
          </p:cNvPr>
          <p:cNvCxnSpPr>
            <a:cxnSpLocks/>
          </p:cNvCxnSpPr>
          <p:nvPr/>
        </p:nvCxnSpPr>
        <p:spPr>
          <a:xfrm>
            <a:off x="6674670" y="2930582"/>
            <a:ext cx="154540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D492E5D-8C2F-4C35-B8EF-66B38444DBA6}"/>
              </a:ext>
            </a:extLst>
          </p:cNvPr>
          <p:cNvCxnSpPr/>
          <p:nvPr/>
        </p:nvCxnSpPr>
        <p:spPr>
          <a:xfrm>
            <a:off x="6296845" y="5409840"/>
            <a:ext cx="28860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3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D1E634-47C7-4A49-A74B-97C78771E40D}"/>
              </a:ext>
            </a:extLst>
          </p:cNvPr>
          <p:cNvSpPr txBox="1"/>
          <p:nvPr/>
        </p:nvSpPr>
        <p:spPr>
          <a:xfrm>
            <a:off x="4717738" y="1007380"/>
            <a:ext cx="27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Modificadores de acceso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EA982F4-C8BC-4FEB-BF45-A2B7C782E621}"/>
              </a:ext>
            </a:extLst>
          </p:cNvPr>
          <p:cNvSpPr txBox="1"/>
          <p:nvPr/>
        </p:nvSpPr>
        <p:spPr>
          <a:xfrm>
            <a:off x="1352801" y="2153024"/>
            <a:ext cx="3709678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Avenir LT Std 45 Book" panose="020B0502020203020204" pitchFamily="34" charset="0"/>
              </a:rPr>
              <a:t>Private</a:t>
            </a:r>
          </a:p>
          <a:p>
            <a:pPr algn="ctr"/>
            <a:endParaRPr lang="es-MX" sz="2000" b="1" dirty="0">
              <a:latin typeface="Avenir LT Std 45 Book" panose="020B0502020203020204" pitchFamily="34" charset="0"/>
            </a:endParaRPr>
          </a:p>
          <a:p>
            <a:endParaRPr lang="es-MX" b="1" dirty="0">
              <a:latin typeface="Avenir LT Std 45 Book" panose="020B05020202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</a:rPr>
              <a:t>Hay que especificar cuando una propiedad es privada.</a:t>
            </a:r>
          </a:p>
          <a:p>
            <a:pPr>
              <a:lnSpc>
                <a:spcPct val="150000"/>
              </a:lnSpc>
            </a:pPr>
            <a:endParaRPr lang="es-MX" dirty="0">
              <a:latin typeface="Avenir LT Std 45 Book" panose="020B05020202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</a:rPr>
              <a:t>Solo pueden ser accedidas dentro de la clase. </a:t>
            </a:r>
          </a:p>
          <a:p>
            <a:endParaRPr lang="es-MX" sz="2000" b="1" dirty="0">
              <a:solidFill>
                <a:srgbClr val="0070C0"/>
              </a:solidFill>
              <a:latin typeface="Avenir LT Std 45 Book" panose="020B0502020203020204" pitchFamily="34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3A095788-220D-47A8-AB14-947789855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7816"/>
            <a:ext cx="3905250" cy="3766917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7226AA3-1359-4EC6-8006-38AAB9501E87}"/>
              </a:ext>
            </a:extLst>
          </p:cNvPr>
          <p:cNvCxnSpPr>
            <a:cxnSpLocks/>
          </p:cNvCxnSpPr>
          <p:nvPr/>
        </p:nvCxnSpPr>
        <p:spPr>
          <a:xfrm>
            <a:off x="6638925" y="2800350"/>
            <a:ext cx="21685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3400FC2-A937-4A78-A2E4-CF579BF6F0E7}"/>
              </a:ext>
            </a:extLst>
          </p:cNvPr>
          <p:cNvCxnSpPr>
            <a:cxnSpLocks/>
          </p:cNvCxnSpPr>
          <p:nvPr/>
        </p:nvCxnSpPr>
        <p:spPr>
          <a:xfrm>
            <a:off x="6276975" y="5353050"/>
            <a:ext cx="28257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C4A2D20E-B9AF-4E06-9FB4-CDB056072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729" y="5101508"/>
            <a:ext cx="306258" cy="306258"/>
          </a:xfrm>
          <a:prstGeom prst="rect">
            <a:avLst/>
          </a:prstGeom>
        </p:spPr>
      </p:pic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94F213E-4037-4086-BC6F-00937A229268}"/>
              </a:ext>
            </a:extLst>
          </p:cNvPr>
          <p:cNvCxnSpPr>
            <a:cxnSpLocks/>
          </p:cNvCxnSpPr>
          <p:nvPr/>
        </p:nvCxnSpPr>
        <p:spPr>
          <a:xfrm>
            <a:off x="8079581" y="4160972"/>
            <a:ext cx="1143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0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FA0CE7-05B4-4D48-9DD3-FE0238ECD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1282"/>
            <a:ext cx="4494345" cy="43351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F0A703D-C52F-48CF-BF29-785D577FCB37}"/>
              </a:ext>
            </a:extLst>
          </p:cNvPr>
          <p:cNvCxnSpPr/>
          <p:nvPr/>
        </p:nvCxnSpPr>
        <p:spPr>
          <a:xfrm>
            <a:off x="8401050" y="4324350"/>
            <a:ext cx="12811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D1E634-47C7-4A49-A74B-97C78771E40D}"/>
              </a:ext>
            </a:extLst>
          </p:cNvPr>
          <p:cNvSpPr txBox="1"/>
          <p:nvPr/>
        </p:nvSpPr>
        <p:spPr>
          <a:xfrm>
            <a:off x="4717738" y="1007380"/>
            <a:ext cx="27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Modificadores de acceso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8BC1A8A-1624-4F3D-ACF9-880E399F7757}"/>
              </a:ext>
            </a:extLst>
          </p:cNvPr>
          <p:cNvSpPr txBox="1"/>
          <p:nvPr/>
        </p:nvSpPr>
        <p:spPr>
          <a:xfrm>
            <a:off x="795647" y="2048055"/>
            <a:ext cx="3709678" cy="350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Avenir LT Std 45 Book" panose="020B0502020203020204" pitchFamily="34" charset="0"/>
              </a:rPr>
              <a:t>Protected</a:t>
            </a:r>
          </a:p>
          <a:p>
            <a:pPr algn="ctr"/>
            <a:endParaRPr lang="es-MX" sz="2000" b="1" dirty="0">
              <a:latin typeface="Avenir LT Std 45 Book" panose="020B0502020203020204" pitchFamily="34" charset="0"/>
            </a:endParaRPr>
          </a:p>
          <a:p>
            <a:endParaRPr lang="es-MX" b="1" dirty="0">
              <a:latin typeface="Avenir LT Std 45 Book" panose="020B05020202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</a:rPr>
              <a:t>Hay que especificar cuando una propiedad es protegida.</a:t>
            </a:r>
          </a:p>
          <a:p>
            <a:pPr>
              <a:lnSpc>
                <a:spcPct val="150000"/>
              </a:lnSpc>
            </a:pPr>
            <a:endParaRPr lang="es-MX" dirty="0">
              <a:latin typeface="Avenir LT Std 45 Book" panose="020B0502020203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</a:rPr>
              <a:t>Solo pueden ser accedidas dentro de su propia clase o al heredar.</a:t>
            </a:r>
            <a:endParaRPr lang="es-MX" sz="2000" b="1" dirty="0">
              <a:solidFill>
                <a:srgbClr val="0070C0"/>
              </a:solidFill>
              <a:latin typeface="Avenir LT Std 45 Book" panose="020B0502020203020204" pitchFamily="34" charset="0"/>
            </a:endParaRP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DB1E8EA-86F3-439A-9E5B-692390CAB74C}"/>
              </a:ext>
            </a:extLst>
          </p:cNvPr>
          <p:cNvCxnSpPr/>
          <p:nvPr/>
        </p:nvCxnSpPr>
        <p:spPr>
          <a:xfrm>
            <a:off x="6305907" y="5700462"/>
            <a:ext cx="31714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7CB98EB-8B99-417C-AF5B-15B5E7EB7212}"/>
              </a:ext>
            </a:extLst>
          </p:cNvPr>
          <p:cNvCxnSpPr/>
          <p:nvPr/>
        </p:nvCxnSpPr>
        <p:spPr>
          <a:xfrm>
            <a:off x="6696075" y="2762250"/>
            <a:ext cx="27813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26403A33-0D13-4614-9665-1B2E30244A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163" y="5445004"/>
            <a:ext cx="306258" cy="30625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90BB342-189F-4885-BD49-01F06FDDB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09" y="2976644"/>
            <a:ext cx="6410325" cy="2774618"/>
          </a:xfrm>
          <a:prstGeom prst="rect">
            <a:avLst/>
          </a:prstGeom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F16CC4E-E5D4-40D7-9B50-B7C7C064F809}"/>
              </a:ext>
            </a:extLst>
          </p:cNvPr>
          <p:cNvCxnSpPr>
            <a:cxnSpLocks/>
          </p:cNvCxnSpPr>
          <p:nvPr/>
        </p:nvCxnSpPr>
        <p:spPr>
          <a:xfrm>
            <a:off x="9996488" y="5143500"/>
            <a:ext cx="11636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47AD934C-5EE4-45DE-8F9E-9AE4A782F1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015" y="4855923"/>
            <a:ext cx="306257" cy="30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5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2BD7E3-9095-4084-84CC-32A6B4479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5" y="1886012"/>
            <a:ext cx="5972568" cy="371579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D031EA7-711A-4994-ACAD-7147F2DD2836}"/>
              </a:ext>
            </a:extLst>
          </p:cNvPr>
          <p:cNvSpPr/>
          <p:nvPr/>
        </p:nvSpPr>
        <p:spPr>
          <a:xfrm>
            <a:off x="1107114" y="2620867"/>
            <a:ext cx="2869572" cy="656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95317E3-6828-408A-8C36-4476CFCE11B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976686" y="2949341"/>
            <a:ext cx="322738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D1E634-47C7-4A49-A74B-97C78771E40D}"/>
              </a:ext>
            </a:extLst>
          </p:cNvPr>
          <p:cNvSpPr txBox="1"/>
          <p:nvPr/>
        </p:nvSpPr>
        <p:spPr>
          <a:xfrm>
            <a:off x="7269480" y="2764674"/>
            <a:ext cx="27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Modificadores de acceso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865621D-1BFB-47D0-93D1-152A4D4CEF79}"/>
              </a:ext>
            </a:extLst>
          </p:cNvPr>
          <p:cNvCxnSpPr>
            <a:cxnSpLocks/>
          </p:cNvCxnSpPr>
          <p:nvPr/>
        </p:nvCxnSpPr>
        <p:spPr>
          <a:xfrm>
            <a:off x="2916456" y="3613153"/>
            <a:ext cx="5119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8183ED8-4AA6-4FB0-A4E1-388A6D1A7682}"/>
              </a:ext>
            </a:extLst>
          </p:cNvPr>
          <p:cNvCxnSpPr>
            <a:cxnSpLocks/>
          </p:cNvCxnSpPr>
          <p:nvPr/>
        </p:nvCxnSpPr>
        <p:spPr>
          <a:xfrm>
            <a:off x="4040406" y="3610771"/>
            <a:ext cx="5119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8FBF40A-0357-4EEC-8FEB-DB00145639A8}"/>
              </a:ext>
            </a:extLst>
          </p:cNvPr>
          <p:cNvCxnSpPr>
            <a:cxnSpLocks/>
          </p:cNvCxnSpPr>
          <p:nvPr/>
        </p:nvCxnSpPr>
        <p:spPr>
          <a:xfrm>
            <a:off x="5732681" y="3615532"/>
            <a:ext cx="5119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E151991-1EAE-423E-A4CC-711F779C514A}"/>
              </a:ext>
            </a:extLst>
          </p:cNvPr>
          <p:cNvCxnSpPr>
            <a:cxnSpLocks/>
          </p:cNvCxnSpPr>
          <p:nvPr/>
        </p:nvCxnSpPr>
        <p:spPr>
          <a:xfrm>
            <a:off x="1935956" y="4778060"/>
            <a:ext cx="3095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F866083-816F-42A7-B64A-0FA4DF1A23B4}"/>
              </a:ext>
            </a:extLst>
          </p:cNvPr>
          <p:cNvSpPr txBox="1"/>
          <p:nvPr/>
        </p:nvSpPr>
        <p:spPr>
          <a:xfrm>
            <a:off x="7017372" y="3801261"/>
            <a:ext cx="4785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Avenir LT Std 45 Book" panose="020B0502020203020204" pitchFamily="34" charset="0"/>
              </a:rPr>
              <a:t>Es necesario que las propiedades y métodos</a:t>
            </a:r>
          </a:p>
          <a:p>
            <a:pPr algn="ctr"/>
            <a:r>
              <a:rPr lang="es-MX" dirty="0">
                <a:latin typeface="Avenir LT Std 45 Book" panose="020B0502020203020204" pitchFamily="34" charset="0"/>
              </a:rPr>
              <a:t>tengan un tipo de dato.</a:t>
            </a:r>
          </a:p>
        </p:txBody>
      </p:sp>
    </p:spTree>
    <p:extLst>
      <p:ext uri="{BB962C8B-B14F-4D97-AF65-F5344CB8AC3E}">
        <p14:creationId xmlns:p14="http://schemas.microsoft.com/office/powerpoint/2010/main" val="50020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n 55">
            <a:extLst>
              <a:ext uri="{FF2B5EF4-FFF2-40B4-BE49-F238E27FC236}">
                <a16:creationId xmlns:a16="http://schemas.microsoft.com/office/drawing/2014/main" id="{47DE98BD-822E-43C0-9EFC-38E83E36D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17" y="2553498"/>
            <a:ext cx="4254965" cy="20042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1E7DA44-A13B-447E-A6AB-7CFCDA32C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04" y="1720116"/>
            <a:ext cx="4825464" cy="4147232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53D8F6D-2FCF-4EC7-8E44-185F9F96FBEF}"/>
              </a:ext>
            </a:extLst>
          </p:cNvPr>
          <p:cNvCxnSpPr>
            <a:cxnSpLocks/>
          </p:cNvCxnSpPr>
          <p:nvPr/>
        </p:nvCxnSpPr>
        <p:spPr>
          <a:xfrm>
            <a:off x="1681480" y="2710656"/>
            <a:ext cx="7326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6E0B409-3784-42E4-9E6F-1DB193423EB7}"/>
              </a:ext>
            </a:extLst>
          </p:cNvPr>
          <p:cNvSpPr/>
          <p:nvPr/>
        </p:nvSpPr>
        <p:spPr>
          <a:xfrm>
            <a:off x="1231900" y="3330948"/>
            <a:ext cx="1454150" cy="2437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4674152-84E9-491F-B594-6E2A8313C1FC}"/>
              </a:ext>
            </a:extLst>
          </p:cNvPr>
          <p:cNvCxnSpPr/>
          <p:nvPr/>
        </p:nvCxnSpPr>
        <p:spPr>
          <a:xfrm>
            <a:off x="923925" y="2710656"/>
            <a:ext cx="647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4AFD7ED-8C30-43AE-A6FD-AE331C6B17AB}"/>
              </a:ext>
            </a:extLst>
          </p:cNvPr>
          <p:cNvCxnSpPr/>
          <p:nvPr/>
        </p:nvCxnSpPr>
        <p:spPr>
          <a:xfrm>
            <a:off x="923925" y="2917824"/>
            <a:ext cx="647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1087F78-6DDF-4F63-8B46-26C31F39C4ED}"/>
              </a:ext>
            </a:extLst>
          </p:cNvPr>
          <p:cNvCxnSpPr>
            <a:cxnSpLocks/>
          </p:cNvCxnSpPr>
          <p:nvPr/>
        </p:nvCxnSpPr>
        <p:spPr>
          <a:xfrm>
            <a:off x="942975" y="4369594"/>
            <a:ext cx="2714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8B9F82D-A011-4A35-9702-EA01F2496416}"/>
              </a:ext>
            </a:extLst>
          </p:cNvPr>
          <p:cNvCxnSpPr>
            <a:cxnSpLocks/>
          </p:cNvCxnSpPr>
          <p:nvPr/>
        </p:nvCxnSpPr>
        <p:spPr>
          <a:xfrm>
            <a:off x="942975" y="4969669"/>
            <a:ext cx="2714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96D3F0F-73D9-4C75-A66F-F7D1B1268F90}"/>
              </a:ext>
            </a:extLst>
          </p:cNvPr>
          <p:cNvCxnSpPr>
            <a:cxnSpLocks/>
          </p:cNvCxnSpPr>
          <p:nvPr/>
        </p:nvCxnSpPr>
        <p:spPr>
          <a:xfrm>
            <a:off x="1300162" y="4567714"/>
            <a:ext cx="14430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E8EF4E6-5509-4FF3-BA76-47FE413C3D49}"/>
              </a:ext>
            </a:extLst>
          </p:cNvPr>
          <p:cNvCxnSpPr>
            <a:cxnSpLocks/>
          </p:cNvCxnSpPr>
          <p:nvPr/>
        </p:nvCxnSpPr>
        <p:spPr>
          <a:xfrm>
            <a:off x="1300162" y="5215414"/>
            <a:ext cx="12296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4252C6E-8AE4-407A-B89B-B08F581CB0BC}"/>
              </a:ext>
            </a:extLst>
          </p:cNvPr>
          <p:cNvCxnSpPr>
            <a:cxnSpLocks/>
          </p:cNvCxnSpPr>
          <p:nvPr/>
        </p:nvCxnSpPr>
        <p:spPr>
          <a:xfrm>
            <a:off x="8434388" y="3327773"/>
            <a:ext cx="20396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8FF64B0-4598-41F4-A7D7-013310E0594D}"/>
              </a:ext>
            </a:extLst>
          </p:cNvPr>
          <p:cNvCxnSpPr/>
          <p:nvPr/>
        </p:nvCxnSpPr>
        <p:spPr>
          <a:xfrm>
            <a:off x="7880350" y="3524250"/>
            <a:ext cx="914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D430FBF-CCCD-4C00-90D3-33AB40DDE55D}"/>
              </a:ext>
            </a:extLst>
          </p:cNvPr>
          <p:cNvSpPr/>
          <p:nvPr/>
        </p:nvSpPr>
        <p:spPr>
          <a:xfrm>
            <a:off x="787029" y="4074962"/>
            <a:ext cx="2456685" cy="7314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5A674263-22D2-4266-9261-B20B681BDC7C}"/>
              </a:ext>
            </a:extLst>
          </p:cNvPr>
          <p:cNvCxnSpPr>
            <a:cxnSpLocks/>
          </p:cNvCxnSpPr>
          <p:nvPr/>
        </p:nvCxnSpPr>
        <p:spPr>
          <a:xfrm>
            <a:off x="6767513" y="3917482"/>
            <a:ext cx="18759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83B2C1BD-BC9F-498F-8303-0F439B76CDCF}"/>
              </a:ext>
            </a:extLst>
          </p:cNvPr>
          <p:cNvSpPr/>
          <p:nvPr/>
        </p:nvSpPr>
        <p:spPr>
          <a:xfrm>
            <a:off x="787028" y="4807176"/>
            <a:ext cx="2456685" cy="7314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E8AEE8B-3AA7-4897-9EF1-F4B426BCD80B}"/>
              </a:ext>
            </a:extLst>
          </p:cNvPr>
          <p:cNvSpPr txBox="1"/>
          <p:nvPr/>
        </p:nvSpPr>
        <p:spPr>
          <a:xfrm>
            <a:off x="8953102" y="327511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// 1665567</a:t>
            </a: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BFDF91A3-92CA-4283-BFC6-C6D1F6C1AA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93" y="3692148"/>
            <a:ext cx="232569" cy="23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1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45" grpId="0" animBg="1"/>
      <p:bldP spid="45" grpId="1" animBg="1"/>
      <p:bldP spid="53" grpId="0" animBg="1"/>
      <p:bldP spid="59" grpId="0"/>
      <p:bldP spid="5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21EDF3-9AA6-417B-8E1C-2A31E8D3B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97" y="1746757"/>
            <a:ext cx="4709962" cy="2646400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65CEFC9-AB7A-4247-ABFB-5A3E942980D5}"/>
              </a:ext>
            </a:extLst>
          </p:cNvPr>
          <p:cNvCxnSpPr>
            <a:cxnSpLocks/>
          </p:cNvCxnSpPr>
          <p:nvPr/>
        </p:nvCxnSpPr>
        <p:spPr>
          <a:xfrm>
            <a:off x="4668253" y="3154178"/>
            <a:ext cx="11742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42CAE2A-0AC5-44C7-B1D8-BFBF7AE6294F}"/>
              </a:ext>
            </a:extLst>
          </p:cNvPr>
          <p:cNvCxnSpPr>
            <a:cxnSpLocks/>
          </p:cNvCxnSpPr>
          <p:nvPr/>
        </p:nvCxnSpPr>
        <p:spPr>
          <a:xfrm>
            <a:off x="5698156" y="4010826"/>
            <a:ext cx="14149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n 32">
            <a:extLst>
              <a:ext uri="{FF2B5EF4-FFF2-40B4-BE49-F238E27FC236}">
                <a16:creationId xmlns:a16="http://schemas.microsoft.com/office/drawing/2014/main" id="{918E8D31-55F6-4FC2-992B-BA86FA9083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27" y="3704569"/>
            <a:ext cx="306257" cy="306257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EE716E57-327B-46A3-A098-D72F6DBBDFC2}"/>
              </a:ext>
            </a:extLst>
          </p:cNvPr>
          <p:cNvSpPr txBox="1"/>
          <p:nvPr/>
        </p:nvSpPr>
        <p:spPr>
          <a:xfrm>
            <a:off x="2388083" y="5585679"/>
            <a:ext cx="8211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Las propiedades </a:t>
            </a:r>
            <a:r>
              <a:rPr lang="es-MX" sz="1600" b="1" dirty="0">
                <a:latin typeface="Avenir LT Std 45 Book" panose="020B0502020203020204" pitchFamily="34" charset="0"/>
              </a:rPr>
              <a:t>estáticas</a:t>
            </a:r>
            <a:r>
              <a:rPr lang="es-MX" sz="1600" dirty="0">
                <a:latin typeface="Avenir LT Std 45 Book" panose="020B0502020203020204" pitchFamily="34" charset="0"/>
              </a:rPr>
              <a:t> pueden ser accedidas sin la necesidad de crear una instancia.</a:t>
            </a:r>
          </a:p>
        </p:txBody>
      </p:sp>
    </p:spTree>
    <p:extLst>
      <p:ext uri="{BB962C8B-B14F-4D97-AF65-F5344CB8AC3E}">
        <p14:creationId xmlns:p14="http://schemas.microsoft.com/office/powerpoint/2010/main" val="92701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0BF5BF-F7DF-4822-A065-A7C19BC0B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29" y="2168395"/>
            <a:ext cx="3999800" cy="3250674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843274-98F8-4B4A-BDA0-0AED22ACAC0F}"/>
              </a:ext>
            </a:extLst>
          </p:cNvPr>
          <p:cNvCxnSpPr>
            <a:cxnSpLocks/>
          </p:cNvCxnSpPr>
          <p:nvPr/>
        </p:nvCxnSpPr>
        <p:spPr>
          <a:xfrm>
            <a:off x="1020278" y="3102811"/>
            <a:ext cx="88154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2CF25C0-C41B-4824-9457-A8A9DC510DDA}"/>
              </a:ext>
            </a:extLst>
          </p:cNvPr>
          <p:cNvCxnSpPr>
            <a:cxnSpLocks/>
          </p:cNvCxnSpPr>
          <p:nvPr/>
        </p:nvCxnSpPr>
        <p:spPr>
          <a:xfrm>
            <a:off x="1461051" y="4847791"/>
            <a:ext cx="22917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0A574EB4-E278-4315-984C-B7E849B35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59704"/>
            <a:ext cx="5075722" cy="146805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806AAFB9-96E4-4522-AEAC-2E86544610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64" y="3868020"/>
            <a:ext cx="306258" cy="30625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EF107F9-966D-4A77-A277-19935C0C85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445" y="1746757"/>
            <a:ext cx="5647570" cy="3950648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07DE381-D59E-4159-8A67-2A04509F9385}"/>
              </a:ext>
            </a:extLst>
          </p:cNvPr>
          <p:cNvCxnSpPr>
            <a:cxnSpLocks/>
          </p:cNvCxnSpPr>
          <p:nvPr/>
        </p:nvCxnSpPr>
        <p:spPr>
          <a:xfrm>
            <a:off x="6835140" y="3657600"/>
            <a:ext cx="11811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E19B712-E7D7-435E-ACC6-507E1142BFDC}"/>
              </a:ext>
            </a:extLst>
          </p:cNvPr>
          <p:cNvSpPr/>
          <p:nvPr/>
        </p:nvSpPr>
        <p:spPr>
          <a:xfrm>
            <a:off x="6263640" y="4411086"/>
            <a:ext cx="3916680" cy="8555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01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AE11E3D-B4EF-44F3-BD14-DA89CE57E9EC}"/>
              </a:ext>
            </a:extLst>
          </p:cNvPr>
          <p:cNvSpPr txBox="1"/>
          <p:nvPr/>
        </p:nvSpPr>
        <p:spPr>
          <a:xfrm>
            <a:off x="3102488" y="1632991"/>
            <a:ext cx="598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Avenir LT Std 45 Book" panose="020B0502020203020204" pitchFamily="34" charset="0"/>
              </a:rPr>
              <a:t>¿Cómo definir una variable en TypeScript?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0175E9-E29E-44E6-A06A-A39BB4F22169}"/>
              </a:ext>
            </a:extLst>
          </p:cNvPr>
          <p:cNvSpPr txBox="1"/>
          <p:nvPr/>
        </p:nvSpPr>
        <p:spPr>
          <a:xfrm>
            <a:off x="4230746" y="3239734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nsolas" panose="020B0609020204030204" pitchFamily="49" charset="0"/>
              </a:rPr>
              <a:t>let </a:t>
            </a:r>
            <a:r>
              <a:rPr lang="es-MX" dirty="0">
                <a:latin typeface="Consolas" panose="020B0609020204030204" pitchFamily="49" charset="0"/>
              </a:rPr>
              <a:t>isGreen: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boolean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b="1" dirty="0">
                <a:latin typeface="Consolas" panose="020B0609020204030204" pitchFamily="49" charset="0"/>
              </a:rPr>
              <a:t>true</a:t>
            </a:r>
            <a:r>
              <a:rPr lang="es-MX" dirty="0">
                <a:latin typeface="Consolas" panose="020B0609020204030204" pitchFamily="49" charset="0"/>
              </a:rPr>
              <a:t>;</a:t>
            </a:r>
            <a:endParaRPr lang="es-MX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F12F5BD-5804-4A86-B6B2-0D7DF7E2CE6B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97802" y="3609066"/>
            <a:ext cx="745726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B987B5F-47F0-4468-8714-6FD865579767}"/>
              </a:ext>
            </a:extLst>
          </p:cNvPr>
          <p:cNvSpPr txBox="1"/>
          <p:nvPr/>
        </p:nvSpPr>
        <p:spPr>
          <a:xfrm>
            <a:off x="3114523" y="3978398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b="1" dirty="0">
                <a:latin typeface="Avenir LT Std 45 Book" panose="020B0502020203020204" pitchFamily="34" charset="0"/>
              </a:rPr>
              <a:t>var</a:t>
            </a:r>
          </a:p>
          <a:p>
            <a:pPr algn="ctr"/>
            <a:r>
              <a:rPr lang="es-MX" b="1" dirty="0">
                <a:latin typeface="Avenir LT Std 45 Book" panose="020B0502020203020204" pitchFamily="34" charset="0"/>
              </a:rPr>
              <a:t>const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9F50445-4FAA-4F1A-89FF-6E84B430B704}"/>
              </a:ext>
            </a:extLst>
          </p:cNvPr>
          <p:cNvCxnSpPr>
            <a:cxnSpLocks/>
          </p:cNvCxnSpPr>
          <p:nvPr/>
        </p:nvCxnSpPr>
        <p:spPr>
          <a:xfrm>
            <a:off x="5218938" y="3609066"/>
            <a:ext cx="0" cy="5986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70F5368-EA43-4EEC-8172-B7E733CC107B}"/>
              </a:ext>
            </a:extLst>
          </p:cNvPr>
          <p:cNvSpPr txBox="1"/>
          <p:nvPr/>
        </p:nvSpPr>
        <p:spPr>
          <a:xfrm>
            <a:off x="4478193" y="4207669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Avenir LT Std 45 Book" panose="020B0502020203020204" pitchFamily="34" charset="0"/>
              </a:rPr>
              <a:t>identificador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F3DC3FE-24A2-4B31-87DD-AC2A53C0EED8}"/>
              </a:ext>
            </a:extLst>
          </p:cNvPr>
          <p:cNvCxnSpPr>
            <a:cxnSpLocks/>
          </p:cNvCxnSpPr>
          <p:nvPr/>
        </p:nvCxnSpPr>
        <p:spPr>
          <a:xfrm>
            <a:off x="6572250" y="3609065"/>
            <a:ext cx="20193" cy="606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B296378-784F-4FCF-8709-30EBD8E11904}"/>
              </a:ext>
            </a:extLst>
          </p:cNvPr>
          <p:cNvSpPr txBox="1"/>
          <p:nvPr/>
        </p:nvSpPr>
        <p:spPr>
          <a:xfrm>
            <a:off x="5986940" y="422414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Avenir LT Std 45 Book" panose="020B0502020203020204" pitchFamily="34" charset="0"/>
              </a:rPr>
              <a:t>tipo de dato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C247312-7D72-476B-97A9-E2A3D5489393}"/>
              </a:ext>
            </a:extLst>
          </p:cNvPr>
          <p:cNvCxnSpPr>
            <a:cxnSpLocks/>
          </p:cNvCxnSpPr>
          <p:nvPr/>
        </p:nvCxnSpPr>
        <p:spPr>
          <a:xfrm>
            <a:off x="7948474" y="3609065"/>
            <a:ext cx="527984" cy="369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A2E6D3C-6B84-4D4E-889B-2FC708CA5205}"/>
              </a:ext>
            </a:extLst>
          </p:cNvPr>
          <p:cNvSpPr txBox="1"/>
          <p:nvPr/>
        </p:nvSpPr>
        <p:spPr>
          <a:xfrm>
            <a:off x="8167716" y="403098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>
                <a:latin typeface="Avenir LT Std 45 Book" panose="020B0502020203020204" pitchFamily="34" charset="0"/>
              </a:rPr>
              <a:t>valor literal</a:t>
            </a:r>
          </a:p>
        </p:txBody>
      </p:sp>
    </p:spTree>
    <p:extLst>
      <p:ext uri="{BB962C8B-B14F-4D97-AF65-F5344CB8AC3E}">
        <p14:creationId xmlns:p14="http://schemas.microsoft.com/office/powerpoint/2010/main" val="233318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21" grpId="0"/>
      <p:bldP spid="23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0C9573A-E9DB-4BAE-AD4F-7FCEDE962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53" y="2385631"/>
            <a:ext cx="4543425" cy="207645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ED33F0A-C0F0-4364-9904-5A0BB61DA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6" y="2390775"/>
            <a:ext cx="4541535" cy="207645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52BC1467-56A7-4A4B-99E5-0BA639B1667D}"/>
              </a:ext>
            </a:extLst>
          </p:cNvPr>
          <p:cNvSpPr txBox="1"/>
          <p:nvPr/>
        </p:nvSpPr>
        <p:spPr>
          <a:xfrm>
            <a:off x="6140450" y="3284904"/>
            <a:ext cx="15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Propiedades y </a:t>
            </a:r>
          </a:p>
          <a:p>
            <a:pPr algn="ctr"/>
            <a:r>
              <a:rPr lang="es-MX" dirty="0"/>
              <a:t>métodos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Interfaces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C42AB2B-9467-4BDC-A385-27877CAEBFE4}"/>
              </a:ext>
            </a:extLst>
          </p:cNvPr>
          <p:cNvCxnSpPr/>
          <p:nvPr/>
        </p:nvCxnSpPr>
        <p:spPr>
          <a:xfrm>
            <a:off x="1016000" y="2006600"/>
            <a:ext cx="0" cy="9525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25D79DF-0D82-4F39-943E-696BBBF72667}"/>
              </a:ext>
            </a:extLst>
          </p:cNvPr>
          <p:cNvCxnSpPr/>
          <p:nvPr/>
        </p:nvCxnSpPr>
        <p:spPr>
          <a:xfrm>
            <a:off x="2406649" y="2006600"/>
            <a:ext cx="0" cy="901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74221EC-7C64-467A-A4B9-C626C83EE6DF}"/>
              </a:ext>
            </a:extLst>
          </p:cNvPr>
          <p:cNvSpPr txBox="1"/>
          <p:nvPr/>
        </p:nvSpPr>
        <p:spPr>
          <a:xfrm>
            <a:off x="497589" y="1585750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Interface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8F5F1E8-7B6C-4A92-A700-2523864E368A}"/>
              </a:ext>
            </a:extLst>
          </p:cNvPr>
          <p:cNvSpPr txBox="1"/>
          <p:nvPr/>
        </p:nvSpPr>
        <p:spPr>
          <a:xfrm>
            <a:off x="1508006" y="158575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UpperCamelCase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21EF23D-5F1B-4871-AD37-72251A7C7E5F}"/>
              </a:ext>
            </a:extLst>
          </p:cNvPr>
          <p:cNvSpPr/>
          <p:nvPr/>
        </p:nvSpPr>
        <p:spPr>
          <a:xfrm>
            <a:off x="1127760" y="3192780"/>
            <a:ext cx="3939535" cy="8305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81D4D90-A0A4-4DEC-BB20-B1991F548AC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067295" y="3608070"/>
            <a:ext cx="107315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64E6748-B323-48F1-91C1-88A84965F4F0}"/>
              </a:ext>
            </a:extLst>
          </p:cNvPr>
          <p:cNvCxnSpPr/>
          <p:nvPr/>
        </p:nvCxnSpPr>
        <p:spPr>
          <a:xfrm>
            <a:off x="2509839" y="4005265"/>
            <a:ext cx="1281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854F3A7-138E-487C-998B-E147742B25FA}"/>
              </a:ext>
            </a:extLst>
          </p:cNvPr>
          <p:cNvCxnSpPr/>
          <p:nvPr/>
        </p:nvCxnSpPr>
        <p:spPr>
          <a:xfrm>
            <a:off x="4295775" y="4005265"/>
            <a:ext cx="533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16074C0-C5E3-45F7-836A-72EE5458FC7F}"/>
              </a:ext>
            </a:extLst>
          </p:cNvPr>
          <p:cNvSpPr txBox="1"/>
          <p:nvPr/>
        </p:nvSpPr>
        <p:spPr>
          <a:xfrm>
            <a:off x="2638940" y="4133182"/>
            <a:ext cx="1022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Parámetros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4073E87-E35E-4D4D-811D-BCB21887FC6B}"/>
              </a:ext>
            </a:extLst>
          </p:cNvPr>
          <p:cNvSpPr txBox="1"/>
          <p:nvPr/>
        </p:nvSpPr>
        <p:spPr>
          <a:xfrm>
            <a:off x="4172913" y="4005265"/>
            <a:ext cx="77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</a:rPr>
              <a:t>Tipo de</a:t>
            </a:r>
          </a:p>
          <a:p>
            <a:pPr algn="ctr"/>
            <a:r>
              <a:rPr lang="es-MX" sz="1400" dirty="0">
                <a:solidFill>
                  <a:schemeClr val="bg1"/>
                </a:solidFill>
              </a:rPr>
              <a:t> retorno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18AC32E-BD54-4066-9E97-EC641968BBB4}"/>
              </a:ext>
            </a:extLst>
          </p:cNvPr>
          <p:cNvCxnSpPr>
            <a:cxnSpLocks/>
          </p:cNvCxnSpPr>
          <p:nvPr/>
        </p:nvCxnSpPr>
        <p:spPr>
          <a:xfrm>
            <a:off x="8397875" y="3165470"/>
            <a:ext cx="7143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E230387-0418-4B28-B37D-38F00D013F6E}"/>
              </a:ext>
            </a:extLst>
          </p:cNvPr>
          <p:cNvSpPr txBox="1"/>
          <p:nvPr/>
        </p:nvSpPr>
        <p:spPr>
          <a:xfrm>
            <a:off x="3026890" y="5745085"/>
            <a:ext cx="61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Las interfaces sirven como un tipo de dato más completo.</a:t>
            </a:r>
            <a:endParaRPr lang="es-MX" b="1" dirty="0">
              <a:latin typeface="Avenir LT Std 45 Book" panose="020B0502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1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0" grpId="2"/>
      <p:bldP spid="22" grpId="0"/>
      <p:bldP spid="22" grpId="1"/>
      <p:bldP spid="25" grpId="0"/>
      <p:bldP spid="25" grpId="1"/>
      <p:bldP spid="24" grpId="0" animBg="1"/>
      <p:bldP spid="24" grpId="1" animBg="1"/>
      <p:bldP spid="24" grpId="2" animBg="1"/>
      <p:bldP spid="35" grpId="0"/>
      <p:bldP spid="35" grpId="1"/>
      <p:bldP spid="36" grpId="0"/>
      <p:bldP spid="36" grpId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98243D7-711B-49A8-81C3-8D174AEEE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11" y="2065582"/>
            <a:ext cx="5440371" cy="27268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Interfaces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C20B68F-6267-46F9-B955-C58B24D60D15}"/>
              </a:ext>
            </a:extLst>
          </p:cNvPr>
          <p:cNvSpPr txBox="1"/>
          <p:nvPr/>
        </p:nvSpPr>
        <p:spPr>
          <a:xfrm>
            <a:off x="2717188" y="5554901"/>
            <a:ext cx="675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venir LT Std 45 Book" panose="020B0502020203020204" pitchFamily="34" charset="0"/>
              </a:rPr>
              <a:t>Las interfaces pueden tener propiedades o métodos opcionales.</a:t>
            </a:r>
            <a:endParaRPr lang="es-MX" b="1" dirty="0">
              <a:latin typeface="Avenir LT Std 45 Book" panose="020B0502020203020204" pitchFamily="3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6B78795-C259-4ADC-8C51-2CD999B28339}"/>
              </a:ext>
            </a:extLst>
          </p:cNvPr>
          <p:cNvSpPr/>
          <p:nvPr/>
        </p:nvSpPr>
        <p:spPr>
          <a:xfrm>
            <a:off x="4367212" y="3514725"/>
            <a:ext cx="135732" cy="2238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1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Interfaces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51A82F3-2CF7-49E8-837B-B22CED245571}"/>
              </a:ext>
            </a:extLst>
          </p:cNvPr>
          <p:cNvSpPr txBox="1"/>
          <p:nvPr/>
        </p:nvSpPr>
        <p:spPr>
          <a:xfrm>
            <a:off x="795647" y="2742675"/>
            <a:ext cx="4415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</a:rPr>
              <a:t>Las interfaces pueden heredar de otra interfaz.</a:t>
            </a:r>
          </a:p>
          <a:p>
            <a:endParaRPr lang="es-MX" dirty="0">
              <a:latin typeface="Avenir LT Std 45 Book" panose="020B050202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venir LT Std 45 Book" panose="020B0502020203020204" pitchFamily="34" charset="0"/>
              </a:rPr>
              <a:t>Pueden ser implementadas en clases, forzando a tener todo lo que tiene la interfaz.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03D8421-2194-4DF8-9266-04293592C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23" y="1920626"/>
            <a:ext cx="4069718" cy="339842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351A8A0-994A-4C4C-A463-CEC816329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05" y="2400885"/>
            <a:ext cx="5886810" cy="244087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C6AE124-BCBB-43FF-A697-A35ADA99E6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768" y="1743501"/>
            <a:ext cx="5207791" cy="375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7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154347A-CD88-4160-B31B-EFA7D4AF69E6}"/>
              </a:ext>
            </a:extLst>
          </p:cNvPr>
          <p:cNvSpPr txBox="1"/>
          <p:nvPr/>
        </p:nvSpPr>
        <p:spPr>
          <a:xfrm>
            <a:off x="804265" y="2967622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nsolas" panose="020B0609020204030204" pitchFamily="49" charset="0"/>
              </a:rPr>
              <a:t>let </a:t>
            </a:r>
            <a:r>
              <a:rPr lang="es-MX" dirty="0">
                <a:latin typeface="Consolas" panose="020B0609020204030204" pitchFamily="49" charset="0"/>
              </a:rPr>
              <a:t>isGreen: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boolean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b="1" dirty="0">
                <a:latin typeface="Consolas" panose="020B0609020204030204" pitchFamily="49" charset="0"/>
              </a:rPr>
              <a:t>true</a:t>
            </a:r>
            <a:r>
              <a:rPr lang="es-MX" dirty="0">
                <a:latin typeface="Consolas" panose="020B0609020204030204" pitchFamily="49" charset="0"/>
              </a:rPr>
              <a:t>;</a:t>
            </a:r>
            <a:endParaRPr lang="es-MX" b="1" dirty="0">
              <a:latin typeface="Consolas" panose="020B0609020204030204" pitchFamily="49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9D9E295-489E-4514-98C7-DE003E3B09B9}"/>
              </a:ext>
            </a:extLst>
          </p:cNvPr>
          <p:cNvSpPr txBox="1"/>
          <p:nvPr/>
        </p:nvSpPr>
        <p:spPr>
          <a:xfrm>
            <a:off x="804265" y="339525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isGreen = </a:t>
            </a:r>
            <a:r>
              <a:rPr lang="es-MX" b="1" dirty="0">
                <a:latin typeface="Consolas" panose="020B0609020204030204" pitchFamily="49" charset="0"/>
              </a:rPr>
              <a:t>false</a:t>
            </a:r>
            <a:r>
              <a:rPr lang="es-MX" dirty="0">
                <a:latin typeface="Consolas" panose="020B0609020204030204" pitchFamily="49" charset="0"/>
              </a:rPr>
              <a:t>;</a:t>
            </a:r>
            <a:endParaRPr lang="es-MX" b="1" dirty="0">
              <a:latin typeface="Consolas" panose="020B0609020204030204" pitchFamily="49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34E0A99-1BE5-46E9-8031-FBA4667DE265}"/>
              </a:ext>
            </a:extLst>
          </p:cNvPr>
          <p:cNvSpPr txBox="1"/>
          <p:nvPr/>
        </p:nvSpPr>
        <p:spPr>
          <a:xfrm>
            <a:off x="795647" y="382288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isGreen = 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'false'</a:t>
            </a:r>
            <a:r>
              <a:rPr lang="es-MX" dirty="0">
                <a:latin typeface="Consolas" panose="020B0609020204030204" pitchFamily="49" charset="0"/>
              </a:rPr>
              <a:t>;</a:t>
            </a:r>
            <a:endParaRPr lang="es-MX" b="1" dirty="0">
              <a:latin typeface="Consolas" panose="020B06090202040302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DD7080A-7131-4343-8FD7-6C78445017B5}"/>
              </a:ext>
            </a:extLst>
          </p:cNvPr>
          <p:cNvSpPr/>
          <p:nvPr/>
        </p:nvSpPr>
        <p:spPr>
          <a:xfrm>
            <a:off x="804265" y="4250509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isGreen =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s-MX" dirty="0">
                <a:latin typeface="Consolas" panose="020B0609020204030204" pitchFamily="49" charset="0"/>
              </a:rPr>
              <a:t>;</a:t>
            </a:r>
            <a:endParaRPr lang="es-MX" b="1" dirty="0">
              <a:latin typeface="Consolas" panose="020B0609020204030204" pitchFamily="49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BC04766-9DA8-4E04-9999-735E641078FC}"/>
              </a:ext>
            </a:extLst>
          </p:cNvPr>
          <p:cNvCxnSpPr>
            <a:cxnSpLocks/>
          </p:cNvCxnSpPr>
          <p:nvPr/>
        </p:nvCxnSpPr>
        <p:spPr>
          <a:xfrm>
            <a:off x="2556769" y="3285354"/>
            <a:ext cx="8246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0CF5C1D-B42A-4BD3-A2C4-8E18BA1A98BB}"/>
              </a:ext>
            </a:extLst>
          </p:cNvPr>
          <p:cNvCxnSpPr>
            <a:cxnSpLocks/>
          </p:cNvCxnSpPr>
          <p:nvPr/>
        </p:nvCxnSpPr>
        <p:spPr>
          <a:xfrm>
            <a:off x="3829050" y="3285354"/>
            <a:ext cx="4405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CE78ECF1-7437-40F2-A4D5-C70F63A4C6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783" y="3854417"/>
            <a:ext cx="306258" cy="306258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9ADA2DB-44AB-4D4A-9495-9FD21C6AE0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32" y="3435894"/>
            <a:ext cx="306257" cy="306257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CC67178-B528-4424-B56B-524A0C823A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0" y="4286730"/>
            <a:ext cx="306258" cy="30625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A47602E0-7A67-457D-AD62-CFB69FB7EDA5}"/>
              </a:ext>
            </a:extLst>
          </p:cNvPr>
          <p:cNvSpPr txBox="1"/>
          <p:nvPr/>
        </p:nvSpPr>
        <p:spPr>
          <a:xfrm>
            <a:off x="6493823" y="2920581"/>
            <a:ext cx="5009000" cy="1804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Avenir LT Std 45 Book" panose="020B0502020203020204" pitchFamily="34" charset="0"/>
              </a:rPr>
              <a:t>Utilizar </a:t>
            </a:r>
            <a:r>
              <a:rPr lang="es-MX" sz="2400" b="1" dirty="0">
                <a:latin typeface="Avenir LT Std 45 Book" panose="020B0502020203020204" pitchFamily="34" charset="0"/>
              </a:rPr>
              <a:t>let</a:t>
            </a:r>
            <a:r>
              <a:rPr lang="es-MX" sz="2400" dirty="0">
                <a:latin typeface="Avenir LT Std 45 Book" panose="020B0502020203020204" pitchFamily="34" charset="0"/>
              </a:rPr>
              <a:t> siempre que sea posible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venir LT Std 45 Book" panose="020B0502020203020204" pitchFamily="34" charset="0"/>
              </a:rPr>
              <a:t>Es un standard.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venir LT Std 45 Book" panose="020B0502020203020204" pitchFamily="34" charset="0"/>
              </a:rPr>
              <a:t>Es mas seguro que </a:t>
            </a:r>
            <a:r>
              <a:rPr lang="es-MX" sz="2000" b="1" dirty="0">
                <a:latin typeface="Avenir LT Std 45 Book" panose="020B0502020203020204" pitchFamily="34" charset="0"/>
              </a:rPr>
              <a:t>var</a:t>
            </a:r>
            <a:r>
              <a:rPr lang="es-MX" sz="2000" dirty="0">
                <a:latin typeface="Avenir LT Std 45 Book" panose="020B0502020203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venir LT Std 45 Book" panose="020B0502020203020204" pitchFamily="34" charset="0"/>
              </a:rPr>
              <a:t>Evita problemas en código.</a:t>
            </a:r>
          </a:p>
        </p:txBody>
      </p:sp>
    </p:spTree>
    <p:extLst>
      <p:ext uri="{BB962C8B-B14F-4D97-AF65-F5344CB8AC3E}">
        <p14:creationId xmlns:p14="http://schemas.microsoft.com/office/powerpoint/2010/main" val="314944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Tipos de datos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DAE8C6-04D5-49F1-97D7-1E41EAE33DA9}"/>
              </a:ext>
            </a:extLst>
          </p:cNvPr>
          <p:cNvSpPr txBox="1"/>
          <p:nvPr/>
        </p:nvSpPr>
        <p:spPr>
          <a:xfrm>
            <a:off x="3036508" y="2336442"/>
            <a:ext cx="6118983" cy="254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number		</a:t>
            </a:r>
            <a:r>
              <a:rPr lang="es-MX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s-MX" sz="1600" dirty="0">
                <a:latin typeface="Avenir LT Std 45 Book" panose="020B0502020203020204" pitchFamily="34" charset="0"/>
                <a:cs typeface="Calibri" panose="020F0502020204030204" pitchFamily="34" charset="0"/>
              </a:rPr>
              <a:t>hexadecimal, decimal, octal, binario.</a:t>
            </a:r>
            <a:endParaRPr lang="es-MX" dirty="0">
              <a:solidFill>
                <a:srgbClr val="FF0000"/>
              </a:solidFill>
              <a:latin typeface="Avenir LT Std 45 Book" panose="020B050202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string		</a:t>
            </a:r>
            <a:r>
              <a:rPr lang="es-MX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s-MX" sz="1600" dirty="0">
                <a:latin typeface="Avenir LT Std 55 Roman" panose="020B0503020203020204" pitchFamily="34" charset="0"/>
                <a:cs typeface="Calibri" panose="020F0502020204030204" pitchFamily="34" charset="0"/>
              </a:rPr>
              <a:t>'comillas simples' y "dobles“.</a:t>
            </a:r>
            <a:endParaRPr lang="es-MX" sz="1600" dirty="0">
              <a:latin typeface="Avenir LT Std 55 Roman" panose="020B050302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boolean		</a:t>
            </a:r>
            <a:r>
              <a:rPr lang="es-MX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s-MX" sz="1600" b="1" dirty="0">
                <a:latin typeface="Avenir LT Std 55 Roman" panose="020B0503020203020204" pitchFamily="34" charset="0"/>
                <a:cs typeface="Calibri" panose="020F0502020204030204" pitchFamily="34" charset="0"/>
              </a:rPr>
              <a:t>true </a:t>
            </a:r>
            <a:r>
              <a:rPr lang="es-MX" sz="1600" dirty="0">
                <a:latin typeface="Avenir LT Std 55 Roman" panose="020B0503020203020204" pitchFamily="34" charset="0"/>
                <a:cs typeface="Calibri" panose="020F0502020204030204" pitchFamily="34" charset="0"/>
              </a:rPr>
              <a:t>y </a:t>
            </a:r>
            <a:r>
              <a:rPr lang="es-MX" sz="1600" b="1" dirty="0">
                <a:latin typeface="Avenir LT Std 55 Roman" panose="020B0503020203020204" pitchFamily="34" charset="0"/>
                <a:cs typeface="Calibri" panose="020F0502020204030204" pitchFamily="34" charset="0"/>
              </a:rPr>
              <a:t>false.</a:t>
            </a: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void</a:t>
            </a:r>
            <a:r>
              <a:rPr lang="es-MX" sz="1600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		</a:t>
            </a:r>
            <a:r>
              <a:rPr lang="es-MX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s-MX" sz="1600" dirty="0">
                <a:latin typeface="Avenir LT Std 55 Roman" panose="020B0503020203020204" pitchFamily="34" charset="0"/>
                <a:cs typeface="Calibri" panose="020F0502020204030204" pitchFamily="34" charset="0"/>
              </a:rPr>
              <a:t>Indica ausencia de cualquier tipo de dato.</a:t>
            </a: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undefined</a:t>
            </a:r>
            <a:r>
              <a:rPr lang="es-MX" sz="1600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	</a:t>
            </a:r>
            <a:r>
              <a:rPr lang="es-MX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s-MX" sz="1600" dirty="0">
                <a:latin typeface="Avenir LT Std 55 Roman" panose="020B0503020203020204" pitchFamily="34" charset="0"/>
                <a:cs typeface="Calibri" panose="020F0502020204030204" pitchFamily="34" charset="0"/>
              </a:rPr>
              <a:t>Indica que no se le ha asignado un valor.</a:t>
            </a: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null</a:t>
            </a:r>
            <a:r>
              <a:rPr lang="es-MX" sz="1600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		</a:t>
            </a:r>
            <a:r>
              <a:rPr lang="es-MX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s-MX" sz="1600" dirty="0">
                <a:latin typeface="Avenir LT Std 55 Roman" panose="020B0503020203020204" pitchFamily="34" charset="0"/>
                <a:cs typeface="Calibri" panose="020F0502020204030204" pitchFamily="34" charset="0"/>
              </a:rPr>
              <a:t>Indica el valor de nulo.</a:t>
            </a:r>
          </a:p>
        </p:txBody>
      </p:sp>
    </p:spTree>
    <p:extLst>
      <p:ext uri="{BB962C8B-B14F-4D97-AF65-F5344CB8AC3E}">
        <p14:creationId xmlns:p14="http://schemas.microsoft.com/office/powerpoint/2010/main" val="397144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Tipos de datos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19377C-0E4B-40B2-A095-FA6AFC196130}"/>
              </a:ext>
            </a:extLst>
          </p:cNvPr>
          <p:cNvSpPr txBox="1"/>
          <p:nvPr/>
        </p:nvSpPr>
        <p:spPr>
          <a:xfrm>
            <a:off x="2306832" y="2346945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Listas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16F940-8582-4164-B128-95EF2CB9C388}"/>
              </a:ext>
            </a:extLst>
          </p:cNvPr>
          <p:cNvSpPr txBox="1"/>
          <p:nvPr/>
        </p:nvSpPr>
        <p:spPr>
          <a:xfrm>
            <a:off x="676576" y="3167813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nsolas" panose="020B0609020204030204" pitchFamily="49" charset="0"/>
              </a:rPr>
              <a:t>let </a:t>
            </a:r>
            <a:r>
              <a:rPr lang="es-MX" dirty="0">
                <a:latin typeface="Consolas" panose="020B0609020204030204" pitchFamily="49" charset="0"/>
              </a:rPr>
              <a:t>list: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number</a:t>
            </a:r>
            <a:r>
              <a:rPr lang="es-MX" dirty="0">
                <a:latin typeface="Consolas" panose="020B0609020204030204" pitchFamily="49" charset="0"/>
              </a:rPr>
              <a:t>[] = [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s-MX" dirty="0"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 2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s-MX" dirty="0">
                <a:latin typeface="Consolas" panose="020B0609020204030204" pitchFamily="49" charset="0"/>
              </a:rPr>
              <a:t>];</a:t>
            </a:r>
            <a:endParaRPr lang="es-MX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F5708D-4A0C-4956-84CB-4D7F44E737D1}"/>
              </a:ext>
            </a:extLst>
          </p:cNvPr>
          <p:cNvCxnSpPr>
            <a:cxnSpLocks/>
          </p:cNvCxnSpPr>
          <p:nvPr/>
        </p:nvCxnSpPr>
        <p:spPr>
          <a:xfrm flipV="1">
            <a:off x="2032133" y="3473036"/>
            <a:ext cx="699653" cy="4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4D334D9-2096-446F-8F5E-9F379FFC37DD}"/>
              </a:ext>
            </a:extLst>
          </p:cNvPr>
          <p:cNvSpPr txBox="1"/>
          <p:nvPr/>
        </p:nvSpPr>
        <p:spPr>
          <a:xfrm>
            <a:off x="676576" y="3957903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nsolas" panose="020B0609020204030204" pitchFamily="49" charset="0"/>
              </a:rPr>
              <a:t>let </a:t>
            </a:r>
            <a:r>
              <a:rPr lang="es-MX" dirty="0">
                <a:latin typeface="Consolas" panose="020B0609020204030204" pitchFamily="49" charset="0"/>
              </a:rPr>
              <a:t>list: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Array&lt;number&gt;</a:t>
            </a:r>
            <a:r>
              <a:rPr lang="es-MX" dirty="0">
                <a:latin typeface="Consolas" panose="020B0609020204030204" pitchFamily="49" charset="0"/>
              </a:rPr>
              <a:t> = [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s-MX" dirty="0"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 2</a:t>
            </a:r>
            <a:r>
              <a:rPr lang="es-MX" dirty="0">
                <a:latin typeface="Consolas" panose="020B0609020204030204" pitchFamily="49" charset="0"/>
              </a:rPr>
              <a:t>,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s-MX" dirty="0">
                <a:latin typeface="Consolas" panose="020B0609020204030204" pitchFamily="49" charset="0"/>
              </a:rPr>
              <a:t>];</a:t>
            </a:r>
            <a:endParaRPr lang="es-MX" b="1" dirty="0">
              <a:latin typeface="Consolas" panose="020B0609020204030204" pitchFamily="49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6523C1E-BC38-470C-A159-086EC8A745C0}"/>
              </a:ext>
            </a:extLst>
          </p:cNvPr>
          <p:cNvCxnSpPr>
            <a:cxnSpLocks/>
          </p:cNvCxnSpPr>
          <p:nvPr/>
        </p:nvCxnSpPr>
        <p:spPr>
          <a:xfrm flipV="1">
            <a:off x="2785487" y="4260933"/>
            <a:ext cx="699653" cy="4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8AAFEDA-7034-4017-913D-48A0A9155CE4}"/>
              </a:ext>
            </a:extLst>
          </p:cNvPr>
          <p:cNvSpPr txBox="1"/>
          <p:nvPr/>
        </p:nvSpPr>
        <p:spPr>
          <a:xfrm>
            <a:off x="8515677" y="2346945"/>
            <a:ext cx="95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rgbClr val="0070C0"/>
                </a:solidFill>
                <a:latin typeface="Avenir LT Std 45 Book" panose="020B0502020203020204" pitchFamily="34" charset="0"/>
              </a:rPr>
              <a:t>Tuplas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B8C653A-9B1A-458A-A8D6-2B05F8E21C2E}"/>
              </a:ext>
            </a:extLst>
          </p:cNvPr>
          <p:cNvSpPr txBox="1"/>
          <p:nvPr/>
        </p:nvSpPr>
        <p:spPr>
          <a:xfrm>
            <a:off x="6189785" y="3167813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nsolas" panose="020B0609020204030204" pitchFamily="49" charset="0"/>
              </a:rPr>
              <a:t>let </a:t>
            </a:r>
            <a:r>
              <a:rPr lang="es-MX" dirty="0">
                <a:latin typeface="Consolas" panose="020B0609020204030204" pitchFamily="49" charset="0"/>
              </a:rPr>
              <a:t>user: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[string, int] </a:t>
            </a:r>
            <a:r>
              <a:rPr lang="es-MX" dirty="0">
                <a:latin typeface="Consolas" panose="020B0609020204030204" pitchFamily="49" charset="0"/>
              </a:rPr>
              <a:t>= [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"Osvaldo"</a:t>
            </a:r>
            <a:r>
              <a:rPr lang="es-MX" dirty="0">
                <a:latin typeface="Consolas" panose="020B0609020204030204" pitchFamily="49" charset="0"/>
              </a:rPr>
              <a:t>,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 21</a:t>
            </a:r>
            <a:r>
              <a:rPr lang="es-MX" dirty="0">
                <a:latin typeface="Consolas" panose="020B0609020204030204" pitchFamily="49" charset="0"/>
              </a:rPr>
              <a:t>];</a:t>
            </a:r>
            <a:endParaRPr lang="es-MX" b="1" dirty="0">
              <a:latin typeface="Consolas" panose="020B0609020204030204" pitchFamily="49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17064E0-7AAB-4468-91AC-98607C1D0A33}"/>
              </a:ext>
            </a:extLst>
          </p:cNvPr>
          <p:cNvCxnSpPr>
            <a:cxnSpLocks/>
          </p:cNvCxnSpPr>
          <p:nvPr/>
        </p:nvCxnSpPr>
        <p:spPr>
          <a:xfrm>
            <a:off x="7720295" y="3501426"/>
            <a:ext cx="12450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F78EAA8-AC27-4A17-9E65-E217961C8E29}"/>
              </a:ext>
            </a:extLst>
          </p:cNvPr>
          <p:cNvCxnSpPr/>
          <p:nvPr/>
        </p:nvCxnSpPr>
        <p:spPr>
          <a:xfrm>
            <a:off x="9683396" y="3483589"/>
            <a:ext cx="1600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5AEE0DE-602A-46EA-AE6A-9CD858DC4C26}"/>
              </a:ext>
            </a:extLst>
          </p:cNvPr>
          <p:cNvSpPr txBox="1"/>
          <p:nvPr/>
        </p:nvSpPr>
        <p:spPr>
          <a:xfrm>
            <a:off x="8634608" y="3620511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Avenir LT Std 45 Book" panose="020B0502020203020204" pitchFamily="34" charset="0"/>
              </a:rPr>
              <a:t>Elementos fijos</a:t>
            </a:r>
          </a:p>
        </p:txBody>
      </p:sp>
    </p:spTree>
    <p:extLst>
      <p:ext uri="{BB962C8B-B14F-4D97-AF65-F5344CB8AC3E}">
        <p14:creationId xmlns:p14="http://schemas.microsoft.com/office/powerpoint/2010/main" val="56457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6" grpId="0"/>
      <p:bldP spid="18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Tipos de datos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F419E07-2EDA-470F-A258-12F68FD6E18F}"/>
              </a:ext>
            </a:extLst>
          </p:cNvPr>
          <p:cNvSpPr txBox="1"/>
          <p:nvPr/>
        </p:nvSpPr>
        <p:spPr>
          <a:xfrm>
            <a:off x="3787515" y="3059668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nsolas" panose="020B0609020204030204" pitchFamily="49" charset="0"/>
              </a:rPr>
              <a:t>let </a:t>
            </a:r>
            <a:r>
              <a:rPr lang="es-MX" dirty="0">
                <a:latin typeface="Consolas" panose="020B0609020204030204" pitchFamily="49" charset="0"/>
              </a:rPr>
              <a:t>something: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any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'Hello World'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EC4E780-0655-4D38-98F7-B8B0344CF895}"/>
              </a:ext>
            </a:extLst>
          </p:cNvPr>
          <p:cNvSpPr/>
          <p:nvPr/>
        </p:nvSpPr>
        <p:spPr>
          <a:xfrm>
            <a:off x="3787515" y="3505521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something =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99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3EBEA2A-5F77-40E0-9B22-57A5F60F5F71}"/>
              </a:ext>
            </a:extLst>
          </p:cNvPr>
          <p:cNvSpPr/>
          <p:nvPr/>
        </p:nvSpPr>
        <p:spPr>
          <a:xfrm>
            <a:off x="3787514" y="3951374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something = </a:t>
            </a:r>
            <a:r>
              <a:rPr lang="es-MX" b="1" dirty="0">
                <a:latin typeface="Consolas" panose="020B0609020204030204" pitchFamily="49" charset="0"/>
              </a:rPr>
              <a:t>true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2A2E35-CC32-4041-96E3-23AADA64E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85" y="3081213"/>
            <a:ext cx="326241" cy="32624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554162F-CEFF-47D6-A0FD-5391E247F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740" y="3527066"/>
            <a:ext cx="326241" cy="32624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B9CB21A-4F1A-4F8D-A411-72D209E25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13" y="3972919"/>
            <a:ext cx="326241" cy="326241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12BAC06-8808-4C0A-ACD0-363F5CEAA702}"/>
              </a:ext>
            </a:extLst>
          </p:cNvPr>
          <p:cNvSpPr txBox="1"/>
          <p:nvPr/>
        </p:nvSpPr>
        <p:spPr>
          <a:xfrm>
            <a:off x="5109223" y="4975308"/>
            <a:ext cx="1973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Variables dinámicas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D5DC73F-500D-4546-9B6D-80A08F3DD4D6}"/>
              </a:ext>
            </a:extLst>
          </p:cNvPr>
          <p:cNvCxnSpPr>
            <a:cxnSpLocks/>
          </p:cNvCxnSpPr>
          <p:nvPr/>
        </p:nvCxnSpPr>
        <p:spPr>
          <a:xfrm>
            <a:off x="5790629" y="3385908"/>
            <a:ext cx="31965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8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20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Tipos de datos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F419E07-2EDA-470F-A258-12F68FD6E18F}"/>
              </a:ext>
            </a:extLst>
          </p:cNvPr>
          <p:cNvSpPr txBox="1"/>
          <p:nvPr/>
        </p:nvSpPr>
        <p:spPr>
          <a:xfrm>
            <a:off x="3427470" y="2880393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Consolas" panose="020B0609020204030204" pitchFamily="49" charset="0"/>
              </a:rPr>
              <a:t>let </a:t>
            </a:r>
            <a:r>
              <a:rPr lang="es-MX" dirty="0">
                <a:latin typeface="Consolas" panose="020B0609020204030204" pitchFamily="49" charset="0"/>
              </a:rPr>
              <a:t>stringOrNumber: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string | number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'98'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EC4E780-0655-4D38-98F7-B8B0344CF895}"/>
              </a:ext>
            </a:extLst>
          </p:cNvPr>
          <p:cNvSpPr/>
          <p:nvPr/>
        </p:nvSpPr>
        <p:spPr>
          <a:xfrm>
            <a:off x="3511290" y="3368352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stringOrNumber =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</a:rPr>
              <a:t>99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3EBEA2A-5F77-40E0-9B22-57A5F60F5F71}"/>
              </a:ext>
            </a:extLst>
          </p:cNvPr>
          <p:cNvSpPr/>
          <p:nvPr/>
        </p:nvSpPr>
        <p:spPr>
          <a:xfrm>
            <a:off x="3511289" y="3814205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Consolas" panose="020B0609020204030204" pitchFamily="49" charset="0"/>
              </a:rPr>
              <a:t>stringOrNumber = </a:t>
            </a:r>
            <a:r>
              <a:rPr lang="es-MX" b="1" dirty="0">
                <a:latin typeface="Consolas" panose="020B0609020204030204" pitchFamily="49" charset="0"/>
              </a:rPr>
              <a:t>true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2BAC06-8808-4C0A-ACD0-363F5CEAA702}"/>
              </a:ext>
            </a:extLst>
          </p:cNvPr>
          <p:cNvSpPr txBox="1"/>
          <p:nvPr/>
        </p:nvSpPr>
        <p:spPr>
          <a:xfrm>
            <a:off x="4356999" y="4860643"/>
            <a:ext cx="3392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latin typeface="Avenir LT Std 45 Book" panose="020B0502020203020204" pitchFamily="34" charset="0"/>
              </a:rPr>
              <a:t>Union</a:t>
            </a:r>
            <a:r>
              <a:rPr lang="es-MX" sz="1600" dirty="0">
                <a:latin typeface="Avenir LT Std 45 Book" panose="020B0502020203020204" pitchFamily="34" charset="0"/>
              </a:rPr>
              <a:t> de dos o más tipos de datos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6424DC5-44ED-4F65-80B9-D6612E6C3621}"/>
              </a:ext>
            </a:extLst>
          </p:cNvPr>
          <p:cNvCxnSpPr/>
          <p:nvPr/>
        </p:nvCxnSpPr>
        <p:spPr>
          <a:xfrm>
            <a:off x="6053137" y="3215631"/>
            <a:ext cx="1828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E6682687-1BCE-4839-9650-3D9353791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537" y="2899442"/>
            <a:ext cx="306257" cy="30625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C60BB48-3070-47B6-906F-21B36E1FEB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974" y="3842778"/>
            <a:ext cx="306258" cy="30625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81ABDE8-B411-4228-960B-D89A1FF7E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03" y="3401056"/>
            <a:ext cx="306257" cy="30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7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20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49684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E6F2A4-B6F4-4B81-A5F3-2321DACE7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2" y="2419202"/>
            <a:ext cx="4486275" cy="201959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65D0717-19F0-43B9-BDD0-81B8A6FD1275}"/>
              </a:ext>
            </a:extLst>
          </p:cNvPr>
          <p:cNvCxnSpPr>
            <a:cxnSpLocks/>
          </p:cNvCxnSpPr>
          <p:nvPr/>
        </p:nvCxnSpPr>
        <p:spPr>
          <a:xfrm flipV="1">
            <a:off x="7059611" y="3221038"/>
            <a:ext cx="0" cy="105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12DB945-5F35-45F3-937F-C88BA45B3AA0}"/>
              </a:ext>
            </a:extLst>
          </p:cNvPr>
          <p:cNvCxnSpPr>
            <a:cxnSpLocks/>
          </p:cNvCxnSpPr>
          <p:nvPr/>
        </p:nvCxnSpPr>
        <p:spPr>
          <a:xfrm>
            <a:off x="7054849" y="3231356"/>
            <a:ext cx="6000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9A5F046-B888-48F7-95DC-3320508D81F4}"/>
              </a:ext>
            </a:extLst>
          </p:cNvPr>
          <p:cNvCxnSpPr>
            <a:cxnSpLocks/>
          </p:cNvCxnSpPr>
          <p:nvPr/>
        </p:nvCxnSpPr>
        <p:spPr>
          <a:xfrm flipV="1">
            <a:off x="7646986" y="3226594"/>
            <a:ext cx="0" cy="9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39C661D-7CB2-4C6A-A04B-E513AAC84810}"/>
              </a:ext>
            </a:extLst>
          </p:cNvPr>
          <p:cNvCxnSpPr>
            <a:cxnSpLocks/>
          </p:cNvCxnSpPr>
          <p:nvPr/>
        </p:nvCxnSpPr>
        <p:spPr>
          <a:xfrm flipH="1">
            <a:off x="7343775" y="2188765"/>
            <a:ext cx="11111" cy="10378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456E73A-A18D-48AB-B19B-788C52B0B230}"/>
              </a:ext>
            </a:extLst>
          </p:cNvPr>
          <p:cNvCxnSpPr>
            <a:cxnSpLocks/>
          </p:cNvCxnSpPr>
          <p:nvPr/>
        </p:nvCxnSpPr>
        <p:spPr>
          <a:xfrm flipV="1">
            <a:off x="5257800" y="3174603"/>
            <a:ext cx="0" cy="9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D17D893-B2EA-4897-AAA1-71027733898A}"/>
              </a:ext>
            </a:extLst>
          </p:cNvPr>
          <p:cNvCxnSpPr>
            <a:cxnSpLocks/>
          </p:cNvCxnSpPr>
          <p:nvPr/>
        </p:nvCxnSpPr>
        <p:spPr>
          <a:xfrm flipV="1">
            <a:off x="6819107" y="3179365"/>
            <a:ext cx="0" cy="97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B0BFF8F-9840-4704-B9C4-1D061546F55E}"/>
              </a:ext>
            </a:extLst>
          </p:cNvPr>
          <p:cNvCxnSpPr>
            <a:cxnSpLocks/>
          </p:cNvCxnSpPr>
          <p:nvPr/>
        </p:nvCxnSpPr>
        <p:spPr>
          <a:xfrm>
            <a:off x="5846763" y="2188765"/>
            <a:ext cx="0" cy="9929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EEB9C57-1E6C-47A3-AAE9-BC9BB94E303B}"/>
              </a:ext>
            </a:extLst>
          </p:cNvPr>
          <p:cNvCxnSpPr>
            <a:cxnSpLocks/>
          </p:cNvCxnSpPr>
          <p:nvPr/>
        </p:nvCxnSpPr>
        <p:spPr>
          <a:xfrm>
            <a:off x="5248275" y="3181746"/>
            <a:ext cx="1581150" cy="31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C472BFB-D873-4EAF-A9D9-4FB30B2B64CA}"/>
              </a:ext>
            </a:extLst>
          </p:cNvPr>
          <p:cNvSpPr txBox="1"/>
          <p:nvPr/>
        </p:nvSpPr>
        <p:spPr>
          <a:xfrm>
            <a:off x="6521068" y="1576908"/>
            <a:ext cx="1667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Tipo de dato de</a:t>
            </a:r>
          </a:p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retorno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3D61AEC-399D-4040-BC3E-0CA0FC6EBBF7}"/>
              </a:ext>
            </a:extLst>
          </p:cNvPr>
          <p:cNvSpPr txBox="1"/>
          <p:nvPr/>
        </p:nvSpPr>
        <p:spPr>
          <a:xfrm>
            <a:off x="5032765" y="1590449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Identificador y</a:t>
            </a:r>
          </a:p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parámetros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EBA57C28-C4A5-4549-A67A-FBC0733F481E}"/>
              </a:ext>
            </a:extLst>
          </p:cNvPr>
          <p:cNvCxnSpPr/>
          <p:nvPr/>
        </p:nvCxnSpPr>
        <p:spPr>
          <a:xfrm>
            <a:off x="3333750" y="3378200"/>
            <a:ext cx="76835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0ECA86E-B9A2-48EE-94D2-79E4E77D3EE5}"/>
              </a:ext>
            </a:extLst>
          </p:cNvPr>
          <p:cNvSpPr txBox="1"/>
          <p:nvPr/>
        </p:nvSpPr>
        <p:spPr>
          <a:xfrm>
            <a:off x="1547002" y="3208923"/>
            <a:ext cx="1828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dirty="0">
                <a:latin typeface="Avenir LT Std 45 Book" panose="020B0502020203020204" pitchFamily="34" charset="0"/>
              </a:rPr>
              <a:t>Keyword </a:t>
            </a:r>
            <a:r>
              <a:rPr lang="es-MX" sz="1600" b="1" dirty="0">
                <a:latin typeface="Avenir LT Std 45 Book" panose="020B0502020203020204" pitchFamily="34" charset="0"/>
              </a:rPr>
              <a:t>function</a:t>
            </a:r>
            <a:endParaRPr lang="es-MX" sz="1600" dirty="0">
              <a:latin typeface="Avenir LT Std 45 Book" panose="020B050202020302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BACAF0E-36A4-4EA0-918A-6673A6958DEC}"/>
              </a:ext>
            </a:extLst>
          </p:cNvPr>
          <p:cNvSpPr txBox="1"/>
          <p:nvPr/>
        </p:nvSpPr>
        <p:spPr>
          <a:xfrm>
            <a:off x="3375836" y="5071356"/>
            <a:ext cx="5746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Una función puede no retornar valores, asignándole un </a:t>
            </a:r>
            <a:r>
              <a:rPr lang="es-MX" sz="1600" b="1" dirty="0">
                <a:latin typeface="Avenir LT Std 45 Book" panose="020B0502020203020204" pitchFamily="34" charset="0"/>
              </a:rPr>
              <a:t>void</a:t>
            </a:r>
            <a:r>
              <a:rPr lang="es-MX" sz="1600" dirty="0">
                <a:latin typeface="Avenir LT Std 45 Book" panose="020B05020202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8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8DAC0386-6B8D-4AA0-A031-18D995EAC717}"/>
              </a:ext>
            </a:extLst>
          </p:cNvPr>
          <p:cNvSpPr txBox="1">
            <a:spLocks/>
          </p:cNvSpPr>
          <p:nvPr/>
        </p:nvSpPr>
        <p:spPr>
          <a:xfrm>
            <a:off x="795648" y="534504"/>
            <a:ext cx="2120808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300FC50-FA70-4320-AD60-25EDB65CB64A}"/>
              </a:ext>
            </a:extLst>
          </p:cNvPr>
          <p:cNvSpPr txBox="1"/>
          <p:nvPr/>
        </p:nvSpPr>
        <p:spPr>
          <a:xfrm>
            <a:off x="1499080" y="2010060"/>
            <a:ext cx="1417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venir LT Std 45 Book" panose="020B0502020203020204" pitchFamily="34" charset="0"/>
              </a:rPr>
              <a:t>JavaScript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AC47BA9-CBD4-4502-816B-CD1C82484636}"/>
              </a:ext>
            </a:extLst>
          </p:cNvPr>
          <p:cNvSpPr txBox="1"/>
          <p:nvPr/>
        </p:nvSpPr>
        <p:spPr>
          <a:xfrm>
            <a:off x="644893" y="2858703"/>
            <a:ext cx="3983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2060"/>
                </a:solidFill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 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s-MX" dirty="0"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'hello' </a:t>
            </a:r>
            <a:r>
              <a:rPr lang="es-MX" dirty="0">
                <a:latin typeface="Consolas" panose="020B0609020204030204" pitchFamily="49" charset="0"/>
              </a:rPr>
              <a:t>+ 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latin typeface="Consolas" panose="020B0609020204030204" pitchFamily="49" charset="0"/>
              </a:rPr>
              <a:t>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4A50A35-FD51-4D4F-8CBE-11F8D1CB1B95}"/>
              </a:ext>
            </a:extLst>
          </p:cNvPr>
          <p:cNvSpPr txBox="1"/>
          <p:nvPr/>
        </p:nvSpPr>
        <p:spPr>
          <a:xfrm>
            <a:off x="6627206" y="2860334"/>
            <a:ext cx="5376793" cy="1986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solidFill>
                  <a:srgbClr val="002060"/>
                </a:solidFill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 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latin typeface="Consolas" panose="020B0609020204030204" pitchFamily="49" charset="0"/>
              </a:rPr>
              <a:t>: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: void 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s-MX" dirty="0"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'hello' </a:t>
            </a:r>
            <a:r>
              <a:rPr lang="es-MX" dirty="0">
                <a:latin typeface="Consolas" panose="020B0609020204030204" pitchFamily="49" charset="0"/>
              </a:rPr>
              <a:t>+ 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name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MX" dirty="0">
                <a:latin typeface="Consolas" panose="020B0609020204030204" pitchFamily="49" charset="0"/>
              </a:rPr>
              <a:t>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dirty="0">
                <a:latin typeface="Consolas" panose="020B0609020204030204" pitchFamily="49" charset="0"/>
              </a:rPr>
              <a:t>helloWorld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'Carlos'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6674D3-30AE-4193-A6A8-FB547D6030C8}"/>
              </a:ext>
            </a:extLst>
          </p:cNvPr>
          <p:cNvSpPr/>
          <p:nvPr/>
        </p:nvSpPr>
        <p:spPr>
          <a:xfrm>
            <a:off x="9919774" y="4383828"/>
            <a:ext cx="2084225" cy="46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hello Carlos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FA8265C-1EEE-4CDC-A9E7-13AF970516FA}"/>
              </a:ext>
            </a:extLst>
          </p:cNvPr>
          <p:cNvSpPr/>
          <p:nvPr/>
        </p:nvSpPr>
        <p:spPr>
          <a:xfrm>
            <a:off x="2861779" y="3872699"/>
            <a:ext cx="2464136" cy="463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hello undefined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182839B-2A77-4165-958A-9CE043CA05D8}"/>
              </a:ext>
            </a:extLst>
          </p:cNvPr>
          <p:cNvSpPr txBox="1"/>
          <p:nvPr/>
        </p:nvSpPr>
        <p:spPr>
          <a:xfrm>
            <a:off x="8606914" y="2010060"/>
            <a:ext cx="1446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latin typeface="Avenir LT Std 45 Book" panose="020B0502020203020204" pitchFamily="34" charset="0"/>
              </a:rPr>
              <a:t>TypeScript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3172E567-B46A-40B0-8F70-2CCFC34BC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85" y="4077570"/>
            <a:ext cx="306258" cy="306258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A2B5CD9E-59F5-49CD-B1C4-CA867B19BB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23" y="3995907"/>
            <a:ext cx="306257" cy="30625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2F36C17B-CE3D-459F-8135-1A144DD66E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236" y="4506402"/>
            <a:ext cx="306257" cy="306257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4036B976-8E02-4B2B-A3ED-50D136CB9222}"/>
              </a:ext>
            </a:extLst>
          </p:cNvPr>
          <p:cNvSpPr txBox="1"/>
          <p:nvPr/>
        </p:nvSpPr>
        <p:spPr>
          <a:xfrm>
            <a:off x="1072349" y="5219935"/>
            <a:ext cx="31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Los parámetros son </a:t>
            </a:r>
            <a:r>
              <a:rPr lang="es-MX" sz="1600" b="1" dirty="0">
                <a:latin typeface="Avenir LT Std 45 Book" panose="020B0502020203020204" pitchFamily="34" charset="0"/>
              </a:rPr>
              <a:t>opcionales</a:t>
            </a:r>
            <a:r>
              <a:rPr lang="es-MX" sz="1600" dirty="0">
                <a:latin typeface="Avenir LT Std 45 Book" panose="020B0502020203020204" pitchFamily="34" charset="0"/>
              </a:rPr>
              <a:t>.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B2AABD9-9088-4135-A397-1AC890030C76}"/>
              </a:ext>
            </a:extLst>
          </p:cNvPr>
          <p:cNvSpPr txBox="1"/>
          <p:nvPr/>
        </p:nvSpPr>
        <p:spPr>
          <a:xfrm>
            <a:off x="7764439" y="5219935"/>
            <a:ext cx="3131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Avenir LT Std 45 Book" panose="020B0502020203020204" pitchFamily="34" charset="0"/>
              </a:rPr>
              <a:t>Los parámetros son </a:t>
            </a:r>
            <a:r>
              <a:rPr lang="es-MX" sz="1600" b="1" dirty="0">
                <a:latin typeface="Avenir LT Std 45 Book" panose="020B0502020203020204" pitchFamily="34" charset="0"/>
              </a:rPr>
              <a:t>requeridos</a:t>
            </a:r>
            <a:r>
              <a:rPr lang="es-MX" sz="1600" dirty="0">
                <a:latin typeface="Avenir LT Std 45 Book" panose="020B05020202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7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26" grpId="0"/>
      <p:bldP spid="29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575</Words>
  <Application>Microsoft Office PowerPoint</Application>
  <PresentationFormat>Panorámica</PresentationFormat>
  <Paragraphs>140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Avenir LT Std 45 Book</vt:lpstr>
      <vt:lpstr>Avenir LT Std 55 Roman</vt:lpstr>
      <vt:lpstr>Avenir Medium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Osvaldo Palacios Flores</dc:creator>
  <cp:lastModifiedBy>Osvaldo Palacios Flores</cp:lastModifiedBy>
  <cp:revision>93</cp:revision>
  <dcterms:created xsi:type="dcterms:W3CDTF">2020-02-04T13:41:52Z</dcterms:created>
  <dcterms:modified xsi:type="dcterms:W3CDTF">2020-02-07T16:54:25Z</dcterms:modified>
</cp:coreProperties>
</file>