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9" r:id="rId3"/>
    <p:sldId id="261" r:id="rId4"/>
    <p:sldId id="259" r:id="rId5"/>
    <p:sldId id="263" r:id="rId6"/>
    <p:sldId id="271" r:id="rId7"/>
    <p:sldId id="272" r:id="rId8"/>
    <p:sldId id="264" r:id="rId9"/>
    <p:sldId id="273" r:id="rId10"/>
    <p:sldId id="274" r:id="rId11"/>
    <p:sldId id="270" r:id="rId12"/>
    <p:sldId id="258" r:id="rId1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D9E3"/>
    <a:srgbClr val="13262D"/>
    <a:srgbClr val="15282F"/>
    <a:srgbClr val="8D4528"/>
    <a:srgbClr val="AD444B"/>
    <a:srgbClr val="122948"/>
    <a:srgbClr val="000117"/>
    <a:srgbClr val="2A7F90"/>
    <a:srgbClr val="4472C4"/>
    <a:srgbClr val="2D64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4" autoAdjust="0"/>
    <p:restoredTop sz="94630" autoAdjust="0"/>
  </p:normalViewPr>
  <p:slideViewPr>
    <p:cSldViewPr>
      <p:cViewPr varScale="1">
        <p:scale>
          <a:sx n="56" d="100"/>
          <a:sy n="56" d="100"/>
        </p:scale>
        <p:origin x="3024" y="90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0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BEF-8310-4EA5-A872-D7542BCC02E3}" type="datetimeFigureOut">
              <a:rPr lang="pt-BR" smtClean="0"/>
              <a:t>20/07/2025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9D7EC-880E-4A9C-9DCD-7487D09C2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57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1704D-A78D-1683-9D71-5868F9EFB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8DE9CDA-E548-5423-81FB-21348CC06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C03F831-B7EE-F1C7-C45E-BF55771CD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E7B7EE-B905-1929-3291-C6E618D55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9D7EC-880E-4A9C-9DCD-7487D09C27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7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9D7EC-880E-4A9C-9DCD-7487D09C27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98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A5568-A2D6-F96F-7A56-C2F7C4FC1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6098BC4-3506-483A-643F-239B095733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9825767-083A-5237-EF93-194E9686E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A0A780-91A2-F78E-8394-5E16334CF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9D7EC-880E-4A9C-9DCD-7487D09C27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99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26177-782D-25B4-D17E-DBF05BF3C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F8324A-C353-E475-67E5-BE3E251DD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E3166FE-A229-B0E4-4EDF-69D848E2D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5981C3-BCFA-099C-E2D8-188867DC0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9D7EC-880E-4A9C-9DCD-7487D09C27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831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EBB3A-1011-E62E-6C70-9479295B1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A3AE8DD-E559-48D7-9681-B00A3136B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069195F-FAFE-E180-084E-56A792F71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44FD22-6FA6-8956-2DC2-6C5A47956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9D7EC-880E-4A9C-9DCD-7487D09C276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05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94F7-3726-4105-8F37-D9AE46B8C9B8}" type="datetimeFigureOut">
              <a:rPr lang="pt-BR" smtClean="0"/>
              <a:t>20/07/2025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E510-208E-45F0-9026-0A39FF74C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84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94F7-3726-4105-8F37-D9AE46B8C9B8}" type="datetimeFigureOut">
              <a:rPr lang="pt-BR" smtClean="0"/>
              <a:t>20/07/2025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E510-208E-45F0-9026-0A39FF74C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3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94F7-3726-4105-8F37-D9AE46B8C9B8}" type="datetimeFigureOut">
              <a:rPr lang="pt-BR" smtClean="0"/>
              <a:t>20/07/2025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E510-208E-45F0-9026-0A39FF74C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94F7-3726-4105-8F37-D9AE46B8C9B8}" type="datetimeFigureOut">
              <a:rPr lang="pt-BR" smtClean="0"/>
              <a:t>20/07/2025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E510-208E-45F0-9026-0A39FF74C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51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94F7-3726-4105-8F37-D9AE46B8C9B8}" type="datetimeFigureOut">
              <a:rPr lang="pt-BR" smtClean="0"/>
              <a:t>20/07/2025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E510-208E-45F0-9026-0A39FF74C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72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94F7-3726-4105-8F37-D9AE46B8C9B8}" type="datetimeFigureOut">
              <a:rPr lang="pt-BR" smtClean="0"/>
              <a:t>20/07/2025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E510-208E-45F0-9026-0A39FF74C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86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94F7-3726-4105-8F37-D9AE46B8C9B8}" type="datetimeFigureOut">
              <a:rPr lang="pt-BR" smtClean="0"/>
              <a:t>20/07/2025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E510-208E-45F0-9026-0A39FF74C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45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94F7-3726-4105-8F37-D9AE46B8C9B8}" type="datetimeFigureOut">
              <a:rPr lang="pt-BR" smtClean="0"/>
              <a:t>20/07/2025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E510-208E-45F0-9026-0A39FF74C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0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94F7-3726-4105-8F37-D9AE46B8C9B8}" type="datetimeFigureOut">
              <a:rPr lang="pt-BR" smtClean="0"/>
              <a:t>20/07/2025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E510-208E-45F0-9026-0A39FF74C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62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94F7-3726-4105-8F37-D9AE46B8C9B8}" type="datetimeFigureOut">
              <a:rPr lang="pt-BR" smtClean="0"/>
              <a:t>20/07/2025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E510-208E-45F0-9026-0A39FF74C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21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94F7-3726-4105-8F37-D9AE46B8C9B8}" type="datetimeFigureOut">
              <a:rPr lang="pt-BR" smtClean="0"/>
              <a:t>20/07/2025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E510-208E-45F0-9026-0A39FF74C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0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94F7-3726-4105-8F37-D9AE46B8C9B8}" type="datetimeFigureOut">
              <a:rPr lang="pt-BR" smtClean="0"/>
              <a:t>20/07/2025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E510-208E-45F0-9026-0A39FF74C5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45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C18F2-94F8-3053-E1E2-A6F2A8071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7B1E23C-FB7C-5D9A-1433-D98A722B779A}"/>
              </a:ext>
            </a:extLst>
          </p:cNvPr>
          <p:cNvSpPr/>
          <p:nvPr/>
        </p:nvSpPr>
        <p:spPr>
          <a:xfrm>
            <a:off x="0" y="0"/>
            <a:ext cx="9601200" cy="11509794"/>
          </a:xfrm>
          <a:prstGeom prst="rect">
            <a:avLst/>
          </a:prstGeom>
          <a:solidFill>
            <a:srgbClr val="AD44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FFA90ED-46AF-D3CD-44E4-3A795596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073"/>
            <a:ext cx="9601200" cy="1021798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42DDCDF-528A-278A-352A-484D2CE71879}"/>
              </a:ext>
            </a:extLst>
          </p:cNvPr>
          <p:cNvSpPr/>
          <p:nvPr/>
        </p:nvSpPr>
        <p:spPr>
          <a:xfrm>
            <a:off x="0" y="1437048"/>
            <a:ext cx="9601200" cy="830997"/>
          </a:xfrm>
          <a:prstGeom prst="rect">
            <a:avLst/>
          </a:prstGeom>
          <a:solidFill>
            <a:srgbClr val="1326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5590E1C-B487-BEF5-E620-C70DA74904FA}"/>
              </a:ext>
            </a:extLst>
          </p:cNvPr>
          <p:cNvSpPr txBox="1"/>
          <p:nvPr/>
        </p:nvSpPr>
        <p:spPr>
          <a:xfrm>
            <a:off x="254479" y="303025"/>
            <a:ext cx="9092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8BIT WONDER" panose="00000400000000000000" pitchFamily="2" charset="0"/>
              </a:rPr>
              <a:t>Jornada Estelar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8B7A1E-C90A-053C-FE1E-7086F3476875}"/>
              </a:ext>
            </a:extLst>
          </p:cNvPr>
          <p:cNvSpPr txBox="1"/>
          <p:nvPr/>
        </p:nvSpPr>
        <p:spPr>
          <a:xfrm>
            <a:off x="627572" y="1437047"/>
            <a:ext cx="8346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RUMO À RENDA EXTRA NA AMAZON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1EB0B9-0209-066A-66C0-FB1202AACD1B}"/>
              </a:ext>
            </a:extLst>
          </p:cNvPr>
          <p:cNvSpPr/>
          <p:nvPr/>
        </p:nvSpPr>
        <p:spPr>
          <a:xfrm>
            <a:off x="0" y="11970603"/>
            <a:ext cx="9601200" cy="830997"/>
          </a:xfrm>
          <a:prstGeom prst="rect">
            <a:avLst/>
          </a:prstGeom>
          <a:solidFill>
            <a:srgbClr val="1528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E7FB84-AD00-0098-C2E9-16CC0A3B1CD8}"/>
              </a:ext>
            </a:extLst>
          </p:cNvPr>
          <p:cNvSpPr txBox="1"/>
          <p:nvPr/>
        </p:nvSpPr>
        <p:spPr>
          <a:xfrm>
            <a:off x="2349080" y="12032158"/>
            <a:ext cx="4903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VALDIR TORRES BORGES</a:t>
            </a:r>
          </a:p>
        </p:txBody>
      </p:sp>
    </p:spTree>
    <p:extLst>
      <p:ext uri="{BB962C8B-B14F-4D97-AF65-F5344CB8AC3E}">
        <p14:creationId xmlns:p14="http://schemas.microsoft.com/office/powerpoint/2010/main" val="286911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D66E5-F29D-B374-40CC-FD1AD41F5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E2AF16C-14D7-D566-1117-A58F577FB43A}"/>
              </a:ext>
            </a:extLst>
          </p:cNvPr>
          <p:cNvSpPr/>
          <p:nvPr/>
        </p:nvSpPr>
        <p:spPr>
          <a:xfrm>
            <a:off x="-35842" y="0"/>
            <a:ext cx="9637041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4D09E8-3FE0-AFE4-7A69-DA9160326916}"/>
              </a:ext>
            </a:extLst>
          </p:cNvPr>
          <p:cNvSpPr txBox="1"/>
          <p:nvPr/>
        </p:nvSpPr>
        <p:spPr>
          <a:xfrm>
            <a:off x="660834" y="7277440"/>
            <a:ext cx="8626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0C83C60-5BE7-030E-0CF9-E7C12F21E7A4}"/>
              </a:ext>
            </a:extLst>
          </p:cNvPr>
          <p:cNvSpPr/>
          <p:nvPr/>
        </p:nvSpPr>
        <p:spPr>
          <a:xfrm>
            <a:off x="682834" y="9585764"/>
            <a:ext cx="8324904" cy="343428"/>
          </a:xfrm>
          <a:prstGeom prst="rect">
            <a:avLst/>
          </a:prstGeom>
          <a:gradFill flip="none" rotWithShape="1">
            <a:gsLst>
              <a:gs pos="0">
                <a:srgbClr val="45D9E3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61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A573B-892A-85D7-50EB-D2C261F3A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E58300A-0E41-B286-8DCA-830C43C8152A}"/>
              </a:ext>
            </a:extLst>
          </p:cNvPr>
          <p:cNvSpPr txBox="1"/>
          <p:nvPr/>
        </p:nvSpPr>
        <p:spPr>
          <a:xfrm>
            <a:off x="1390385" y="756000"/>
            <a:ext cx="7246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E91615-AA25-5B81-6BC5-AACFE9FB5764}"/>
              </a:ext>
            </a:extLst>
          </p:cNvPr>
          <p:cNvSpPr txBox="1"/>
          <p:nvPr/>
        </p:nvSpPr>
        <p:spPr>
          <a:xfrm>
            <a:off x="1177506" y="2024334"/>
            <a:ext cx="724618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Esse conteúdo foi criado para fins didáticos de construção. Não foi realizado uma validação cuidadosa no  conteúdo e pode conter erros e imprecisões pelo tipo de assunto variar bastante com o tempo</a:t>
            </a:r>
          </a:p>
          <a:p>
            <a:endParaRPr lang="pt-BR" sz="24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81ED3D7-4418-A6D0-C8CE-024F0E694FC4}"/>
              </a:ext>
            </a:extLst>
          </p:cNvPr>
          <p:cNvSpPr/>
          <p:nvPr/>
        </p:nvSpPr>
        <p:spPr>
          <a:xfrm flipH="1">
            <a:off x="1272208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45D9E3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B3729C3-1254-4EB9-ED0E-12C20CD9B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90" y="5104656"/>
            <a:ext cx="6594894" cy="65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2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B918B-5A59-128F-C267-4EA1163ED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26BEA66D-E8A8-59A0-33F6-87DDC6C28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04844"/>
            <a:ext cx="9601199" cy="10696755"/>
          </a:xfrm>
          <a:prstGeom prst="rect">
            <a:avLst/>
          </a:prstGeom>
        </p:spPr>
      </p:pic>
      <p:pic>
        <p:nvPicPr>
          <p:cNvPr id="1026" name="Picture 2" descr="retailers respond to Amazon Go ...">
            <a:extLst>
              <a:ext uri="{FF2B5EF4-FFF2-40B4-BE49-F238E27FC236}">
                <a16:creationId xmlns:a16="http://schemas.microsoft.com/office/drawing/2014/main" id="{C28D2B80-450F-FAC3-BE62-9286C311F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210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22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70BF-CC83-40DF-9F30-1FD423F38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FFF3D7-D673-0DAE-1C1B-17A57BEEDB34}"/>
              </a:ext>
            </a:extLst>
          </p:cNvPr>
          <p:cNvSpPr txBox="1"/>
          <p:nvPr/>
        </p:nvSpPr>
        <p:spPr>
          <a:xfrm>
            <a:off x="879895" y="819510"/>
            <a:ext cx="7246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⚠️ </a:t>
            </a:r>
            <a:r>
              <a:rPr lang="pt-BR" sz="4000" dirty="0" err="1">
                <a:latin typeface="Impact" panose="020B0806030902050204" pitchFamily="34" charset="0"/>
              </a:rPr>
              <a:t>Disclaimer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1A1C7E-67A9-3D06-6172-A0CB808EA5B4}"/>
              </a:ext>
            </a:extLst>
          </p:cNvPr>
          <p:cNvSpPr txBox="1"/>
          <p:nvPr/>
        </p:nvSpPr>
        <p:spPr>
          <a:xfrm>
            <a:off x="879895" y="1527396"/>
            <a:ext cx="724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É um pontapé para sair da inércia em 2025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1ADE84B-BEB7-B610-ADD9-92E6270A2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71" y="7678147"/>
            <a:ext cx="3429959" cy="342995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091E40-6453-0AC4-592D-EFBB300BA0EA}"/>
              </a:ext>
            </a:extLst>
          </p:cNvPr>
          <p:cNvSpPr txBox="1"/>
          <p:nvPr/>
        </p:nvSpPr>
        <p:spPr>
          <a:xfrm>
            <a:off x="879895" y="2512368"/>
            <a:ext cx="75931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Este guia foi criado com foco em </a:t>
            </a:r>
            <a:r>
              <a:rPr lang="pt-BR" sz="2400" b="1" dirty="0"/>
              <a:t>iniciantes</a:t>
            </a:r>
            <a:r>
              <a:rPr lang="pt-BR" sz="2400" dirty="0"/>
              <a:t> que desejam aprender a criar uma loja na </a:t>
            </a:r>
            <a:r>
              <a:rPr lang="pt-BR" sz="2400" dirty="0" err="1"/>
              <a:t>Amazon</a:t>
            </a:r>
            <a:r>
              <a:rPr lang="pt-BR" sz="2400" dirty="0"/>
              <a:t> de forma prática e simplificada.</a:t>
            </a:r>
          </a:p>
          <a:p>
            <a:r>
              <a:rPr lang="pt-BR" sz="2400" dirty="0"/>
              <a:t>As informações estão </a:t>
            </a:r>
            <a:r>
              <a:rPr lang="pt-BR" sz="2400" b="1" dirty="0"/>
              <a:t>atualizadas para o ano de 2025</a:t>
            </a:r>
            <a:r>
              <a:rPr lang="pt-BR" sz="2400" dirty="0"/>
              <a:t>, de acordo com as políticas e ferramentas disponíveis até o momento da publicação.</a:t>
            </a:r>
          </a:p>
          <a:p>
            <a:r>
              <a:rPr lang="pt-BR" sz="2400" dirty="0"/>
              <a:t>A </a:t>
            </a:r>
            <a:r>
              <a:rPr lang="pt-BR" sz="2400" dirty="0" err="1"/>
              <a:t>Amazon</a:t>
            </a:r>
            <a:r>
              <a:rPr lang="pt-BR" sz="2400" dirty="0"/>
              <a:t> pode alterar termos, valores e funcionalidades a qualquer momento. Por isso, </a:t>
            </a:r>
            <a:r>
              <a:rPr lang="pt-BR" sz="2400" b="1" dirty="0"/>
              <a:t>recomendamos sempre conferir as informações diretamente no site oficial da </a:t>
            </a:r>
            <a:r>
              <a:rPr lang="pt-BR" sz="2400" b="1" dirty="0" err="1"/>
              <a:t>Amazon</a:t>
            </a:r>
            <a:r>
              <a:rPr lang="pt-BR" sz="2400" b="1" dirty="0"/>
              <a:t> </a:t>
            </a:r>
            <a:r>
              <a:rPr lang="pt-BR" sz="2400" b="1" dirty="0" err="1"/>
              <a:t>Seller</a:t>
            </a:r>
            <a:r>
              <a:rPr lang="pt-BR" sz="2400" b="1" dirty="0"/>
              <a:t> Central</a:t>
            </a:r>
            <a:r>
              <a:rPr lang="pt-BR" sz="2400" dirty="0"/>
              <a:t> antes de tomar decisões importantes.</a:t>
            </a:r>
          </a:p>
          <a:p>
            <a:r>
              <a:rPr lang="pt-BR" sz="2400" dirty="0"/>
              <a:t>Este material tem fins </a:t>
            </a:r>
            <a:r>
              <a:rPr lang="pt-BR" sz="2400" b="1" dirty="0"/>
              <a:t>educacionais e informativos</a:t>
            </a:r>
            <a:r>
              <a:rPr lang="pt-BR" sz="2400" dirty="0"/>
              <a:t>. Não representa vínculo oficial com a </a:t>
            </a:r>
            <a:r>
              <a:rPr lang="pt-BR" sz="2400" dirty="0" err="1"/>
              <a:t>Amazon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910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229B0-2666-1FD8-7EEB-EAD49938B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BA87B10-6C56-7E72-61AE-27CE6FD99023}"/>
              </a:ext>
            </a:extLst>
          </p:cNvPr>
          <p:cNvSpPr/>
          <p:nvPr/>
        </p:nvSpPr>
        <p:spPr>
          <a:xfrm>
            <a:off x="-35842" y="0"/>
            <a:ext cx="9637041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46DEA2-A96A-3B08-5975-7C8306E4A19F}"/>
              </a:ext>
            </a:extLst>
          </p:cNvPr>
          <p:cNvSpPr txBox="1"/>
          <p:nvPr/>
        </p:nvSpPr>
        <p:spPr>
          <a:xfrm>
            <a:off x="593462" y="6249830"/>
            <a:ext cx="8626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A Primeira Dobra – Por Que Vender na </a:t>
            </a:r>
            <a:r>
              <a:rPr lang="pt-BR" sz="7200" dirty="0" err="1">
                <a:solidFill>
                  <a:schemeClr val="bg1"/>
                </a:solidFill>
                <a:latin typeface="Impact" panose="020B0806030902050204" pitchFamily="34" charset="0"/>
              </a:rPr>
              <a:t>Amazon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BA335E-2E29-E5F0-3DE5-E6C9A22B3E75}"/>
              </a:ext>
            </a:extLst>
          </p:cNvPr>
          <p:cNvSpPr txBox="1"/>
          <p:nvPr/>
        </p:nvSpPr>
        <p:spPr>
          <a:xfrm>
            <a:off x="478792" y="2180681"/>
            <a:ext cx="820891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3FCC89F-00E3-8895-B1DF-A7D78A591F84}"/>
              </a:ext>
            </a:extLst>
          </p:cNvPr>
          <p:cNvSpPr/>
          <p:nvPr/>
        </p:nvSpPr>
        <p:spPr>
          <a:xfrm>
            <a:off x="682834" y="9585764"/>
            <a:ext cx="8324904" cy="343428"/>
          </a:xfrm>
          <a:prstGeom prst="rect">
            <a:avLst/>
          </a:prstGeom>
          <a:gradFill flip="none" rotWithShape="1">
            <a:gsLst>
              <a:gs pos="0">
                <a:srgbClr val="45D9E3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B0E221C-777D-5103-E4FC-E61D84EA0E14}"/>
              </a:ext>
            </a:extLst>
          </p:cNvPr>
          <p:cNvSpPr txBox="1"/>
          <p:nvPr/>
        </p:nvSpPr>
        <p:spPr>
          <a:xfrm>
            <a:off x="654125" y="10620919"/>
            <a:ext cx="7593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"</a:t>
            </a:r>
            <a:r>
              <a:rPr lang="pt-BR" sz="2400" dirty="0">
                <a:solidFill>
                  <a:schemeClr val="bg1"/>
                </a:solidFill>
              </a:rPr>
              <a:t>Empreenda... Até Onde Nenhum Lucro Foi Antes"</a:t>
            </a:r>
          </a:p>
          <a:p>
            <a:r>
              <a:rPr lang="pt-BR" sz="2400" dirty="0">
                <a:solidFill>
                  <a:schemeClr val="bg1"/>
                </a:solidFill>
              </a:rPr>
              <a:t>(Variação de "</a:t>
            </a:r>
            <a:r>
              <a:rPr lang="pt-BR" sz="2400" dirty="0" err="1">
                <a:solidFill>
                  <a:schemeClr val="bg1"/>
                </a:solidFill>
              </a:rPr>
              <a:t>To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boldly</a:t>
            </a:r>
            <a:r>
              <a:rPr lang="pt-BR" sz="2400" dirty="0">
                <a:solidFill>
                  <a:schemeClr val="bg1"/>
                </a:solidFill>
              </a:rPr>
              <a:t> go </a:t>
            </a:r>
            <a:r>
              <a:rPr lang="pt-BR" sz="2400" dirty="0" err="1">
                <a:solidFill>
                  <a:schemeClr val="bg1"/>
                </a:solidFill>
              </a:rPr>
              <a:t>where</a:t>
            </a:r>
            <a:r>
              <a:rPr lang="pt-BR" sz="2400" dirty="0">
                <a:solidFill>
                  <a:schemeClr val="bg1"/>
                </a:solidFill>
              </a:rPr>
              <a:t> no </a:t>
            </a:r>
            <a:r>
              <a:rPr lang="pt-BR" sz="2400" dirty="0" err="1">
                <a:solidFill>
                  <a:schemeClr val="bg1"/>
                </a:solidFill>
              </a:rPr>
              <a:t>man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has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gone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before</a:t>
            </a:r>
            <a:r>
              <a:rPr lang="pt-BR" sz="2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60353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50CBF3A-E5FB-4B35-9314-F233794E5997}"/>
              </a:ext>
            </a:extLst>
          </p:cNvPr>
          <p:cNvSpPr txBox="1"/>
          <p:nvPr/>
        </p:nvSpPr>
        <p:spPr>
          <a:xfrm>
            <a:off x="879895" y="819510"/>
            <a:ext cx="7246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Loja </a:t>
            </a:r>
            <a:r>
              <a:rPr lang="pt-BR" sz="4000" dirty="0" err="1">
                <a:latin typeface="Impact" panose="020B0806030902050204" pitchFamily="34" charset="0"/>
              </a:rPr>
              <a:t>Amazon</a:t>
            </a:r>
            <a:r>
              <a:rPr lang="pt-BR" sz="4000" dirty="0">
                <a:latin typeface="Impact" panose="020B0806030902050204" pitchFamily="34" charset="0"/>
              </a:rPr>
              <a:t> – a oportunidade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437AA0-C211-FA48-B433-E4B2C3AB0011}"/>
              </a:ext>
            </a:extLst>
          </p:cNvPr>
          <p:cNvSpPr txBox="1"/>
          <p:nvPr/>
        </p:nvSpPr>
        <p:spPr>
          <a:xfrm>
            <a:off x="879895" y="2512368"/>
            <a:ext cx="7593113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Resultados financeiros:</a:t>
            </a:r>
            <a:r>
              <a:rPr lang="pt-BR" sz="2000" dirty="0"/>
              <a:t> Vários participantes relatam ter obtido resultados financeiros significativos em um curto período de tempo, alguns chegando a faturar dezenas ou centenas de milhares de reais</a:t>
            </a:r>
          </a:p>
          <a:p>
            <a:pPr lvl="0"/>
            <a:r>
              <a:rPr lang="pt-BR" sz="20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Simplicidade do processo:</a:t>
            </a:r>
            <a:r>
              <a:rPr lang="pt-BR" sz="2000" dirty="0"/>
              <a:t> Simplicidade do processo de venda na </a:t>
            </a:r>
            <a:r>
              <a:rPr lang="pt-BR" sz="2000" dirty="0" err="1"/>
              <a:t>Amazon</a:t>
            </a:r>
            <a:r>
              <a:rPr lang="pt-BR" sz="2000" dirty="0"/>
              <a:t>, destacando a importância de cuidar da loja.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Suporte e comunidade:</a:t>
            </a:r>
            <a:r>
              <a:rPr lang="pt-BR" sz="2000" dirty="0"/>
              <a:t> Os participantes mencionam o suporte oferecido pelo treinamento e a comunidade de lojistas como fatores importantes para o sucesso.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Transformação de vida:</a:t>
            </a:r>
            <a:r>
              <a:rPr lang="pt-BR" sz="2000" dirty="0"/>
              <a:t> Alguns depoimentos relatam a transformação de vida proporcionada pelas vendas na </a:t>
            </a:r>
            <a:r>
              <a:rPr lang="pt-BR" sz="2000" dirty="0" err="1"/>
              <a:t>Amazon</a:t>
            </a:r>
            <a:r>
              <a:rPr lang="pt-BR" sz="2000" dirty="0"/>
              <a:t>, permitindo que os participantes deixassem seus empregos tradicionais e tivessem mais tempo para a família.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Estratégias de venda:</a:t>
            </a:r>
            <a:r>
              <a:rPr lang="pt-BR" sz="2000" dirty="0"/>
              <a:t> Estratégias de venda utilizadas pelos participantes, como oferecer frete grátis e produtos com preços reduzidos.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Mentalidade empreendedora:</a:t>
            </a:r>
            <a:r>
              <a:rPr lang="pt-BR" sz="2000" dirty="0"/>
              <a:t> Ter uma mentalidade empreendedora e de valorizar os pequenos resultados.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Prep</a:t>
            </a:r>
            <a:r>
              <a:rPr lang="pt-BR" sz="2000" b="1" dirty="0"/>
              <a:t> Center: E</a:t>
            </a:r>
            <a:r>
              <a:rPr lang="pt-BR" sz="2000" dirty="0"/>
              <a:t>stratégia do </a:t>
            </a:r>
            <a:r>
              <a:rPr lang="pt-BR" sz="2000" dirty="0" err="1"/>
              <a:t>Prep</a:t>
            </a:r>
            <a:r>
              <a:rPr lang="pt-BR" sz="2000" dirty="0"/>
              <a:t> Center, que permite aos vendedores terceirizarem o processo de preparação e envio dos produtos.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Campo Inexplorado</a:t>
            </a:r>
            <a:r>
              <a:rPr lang="pt-BR" sz="2000" dirty="0"/>
              <a:t>: Há menos vendedores se compararmos com Mercado Livre e </a:t>
            </a:r>
            <a:r>
              <a:rPr lang="pt-BR" sz="2000" dirty="0" err="1"/>
              <a:t>Shopee</a:t>
            </a:r>
            <a:r>
              <a:rPr lang="pt-BR" sz="2000" dirty="0"/>
              <a:t> no momento (julho de 2025)</a:t>
            </a:r>
          </a:p>
          <a:p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A3491BD-AE72-FA2A-A91C-D76BA0CEA6A9}"/>
              </a:ext>
            </a:extLst>
          </p:cNvPr>
          <p:cNvSpPr txBox="1"/>
          <p:nvPr/>
        </p:nvSpPr>
        <p:spPr>
          <a:xfrm>
            <a:off x="879895" y="1527396"/>
            <a:ext cx="724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Razões para empreender com a </a:t>
            </a:r>
            <a:r>
              <a:rPr lang="pt-BR" sz="3200" dirty="0" err="1">
                <a:latin typeface="+mj-lt"/>
              </a:rPr>
              <a:t>Amazon</a:t>
            </a:r>
            <a:endParaRPr lang="pt-B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959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5F6AA-4B55-4D43-47F7-26B992411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6F58D5-BA77-34E0-5E5A-17795E068F14}"/>
              </a:ext>
            </a:extLst>
          </p:cNvPr>
          <p:cNvSpPr/>
          <p:nvPr/>
        </p:nvSpPr>
        <p:spPr>
          <a:xfrm>
            <a:off x="-35842" y="0"/>
            <a:ext cx="9637041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29238D-F349-31AF-1471-FFBFF99FCDB1}"/>
              </a:ext>
            </a:extLst>
          </p:cNvPr>
          <p:cNvSpPr txBox="1"/>
          <p:nvPr/>
        </p:nvSpPr>
        <p:spPr>
          <a:xfrm>
            <a:off x="593462" y="6249830"/>
            <a:ext cx="8626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Criando sua Conta – Início da Jornada Estelar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835059-6AB5-BE43-25B9-A3FA39553D34}"/>
              </a:ext>
            </a:extLst>
          </p:cNvPr>
          <p:cNvSpPr txBox="1"/>
          <p:nvPr/>
        </p:nvSpPr>
        <p:spPr>
          <a:xfrm>
            <a:off x="478792" y="2180681"/>
            <a:ext cx="820891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9B0C602-F99F-7EA8-0EAC-5F59A6448A10}"/>
              </a:ext>
            </a:extLst>
          </p:cNvPr>
          <p:cNvSpPr/>
          <p:nvPr/>
        </p:nvSpPr>
        <p:spPr>
          <a:xfrm>
            <a:off x="682834" y="9585764"/>
            <a:ext cx="8324904" cy="343428"/>
          </a:xfrm>
          <a:prstGeom prst="rect">
            <a:avLst/>
          </a:prstGeom>
          <a:gradFill flip="none" rotWithShape="1">
            <a:gsLst>
              <a:gs pos="0">
                <a:srgbClr val="45D9E3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76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D0554-91AC-FCE1-5D09-1DFE456BC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65012A-7C9C-A5B0-3411-AC8ECD2F3B25}"/>
              </a:ext>
            </a:extLst>
          </p:cNvPr>
          <p:cNvSpPr txBox="1"/>
          <p:nvPr/>
        </p:nvSpPr>
        <p:spPr>
          <a:xfrm>
            <a:off x="879895" y="819510"/>
            <a:ext cx="7246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Como criar sua conta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C7E4EEE-4682-3E26-59FD-6A7E5107CC0A}"/>
              </a:ext>
            </a:extLst>
          </p:cNvPr>
          <p:cNvSpPr txBox="1"/>
          <p:nvPr/>
        </p:nvSpPr>
        <p:spPr>
          <a:xfrm>
            <a:off x="879895" y="2512368"/>
            <a:ext cx="75931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1. Acesse o Site do </a:t>
            </a:r>
            <a:r>
              <a:rPr lang="pt-BR" b="1" dirty="0" err="1"/>
              <a:t>Amazon</a:t>
            </a:r>
            <a:r>
              <a:rPr lang="pt-BR" b="1" dirty="0"/>
              <a:t> </a:t>
            </a:r>
            <a:r>
              <a:rPr lang="pt-BR" b="1" dirty="0" err="1"/>
              <a:t>Seller</a:t>
            </a:r>
            <a:r>
              <a:rPr lang="pt-BR" b="1" dirty="0"/>
              <a:t> Central</a:t>
            </a:r>
            <a:r>
              <a:rPr lang="pt-BR" dirty="0"/>
              <a:t>.</a:t>
            </a:r>
          </a:p>
          <a:p>
            <a:pPr lvl="0"/>
            <a:r>
              <a:rPr lang="pt-BR" dirty="0"/>
              <a:t>Clique em "Comece agora" para iniciar o processo de registro.</a:t>
            </a:r>
          </a:p>
          <a:p>
            <a:pPr lvl="0"/>
            <a:endParaRPr lang="pt-BR" dirty="0"/>
          </a:p>
          <a:p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B7CA91-40CA-6EF5-8DA0-FA1FE91B594E}"/>
              </a:ext>
            </a:extLst>
          </p:cNvPr>
          <p:cNvSpPr txBox="1"/>
          <p:nvPr/>
        </p:nvSpPr>
        <p:spPr>
          <a:xfrm>
            <a:off x="879895" y="1527396"/>
            <a:ext cx="724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Razões para empreender com a </a:t>
            </a:r>
            <a:r>
              <a:rPr lang="pt-BR" sz="3200" dirty="0" err="1">
                <a:latin typeface="+mj-lt"/>
              </a:rPr>
              <a:t>Amazon</a:t>
            </a:r>
            <a:endParaRPr lang="pt-BR" sz="3200" dirty="0"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587BD1-D9A3-326D-E061-785828D78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51" y="3304456"/>
            <a:ext cx="7017065" cy="381642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DC9A82F-D1C3-8727-4D38-F41D94A98603}"/>
              </a:ext>
            </a:extLst>
          </p:cNvPr>
          <p:cNvSpPr txBox="1"/>
          <p:nvPr/>
        </p:nvSpPr>
        <p:spPr>
          <a:xfrm>
            <a:off x="879895" y="7020503"/>
            <a:ext cx="759311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2. Crie Sua Conta </a:t>
            </a:r>
            <a:r>
              <a:rPr lang="pt-BR" b="1" dirty="0" err="1"/>
              <a:t>Amazon</a:t>
            </a:r>
            <a:endParaRPr lang="pt-BR" dirty="0"/>
          </a:p>
          <a:p>
            <a:pPr lvl="0"/>
            <a:r>
              <a:rPr lang="pt-BR" dirty="0"/>
              <a:t>Se você já tem uma conta </a:t>
            </a:r>
            <a:r>
              <a:rPr lang="pt-BR" dirty="0" err="1"/>
              <a:t>Amazon</a:t>
            </a:r>
            <a:r>
              <a:rPr lang="pt-BR" dirty="0"/>
              <a:t>, pode fazer login com seu e-mail e senha.</a:t>
            </a:r>
          </a:p>
          <a:p>
            <a:pPr lvl="0"/>
            <a:r>
              <a:rPr lang="pt-BR" dirty="0"/>
              <a:t>Se não tiver uma conta, clique em "Crie sua conta da </a:t>
            </a:r>
            <a:r>
              <a:rPr lang="pt-BR" dirty="0" err="1"/>
              <a:t>Amazon</a:t>
            </a:r>
            <a:r>
              <a:rPr lang="pt-BR" dirty="0"/>
              <a:t>".</a:t>
            </a:r>
          </a:p>
          <a:p>
            <a:pPr lvl="0"/>
            <a:r>
              <a:rPr lang="pt-BR" dirty="0"/>
              <a:t>Preencha seu nome, e-mail e crie uma senha.</a:t>
            </a:r>
          </a:p>
          <a:p>
            <a:pPr lvl="0"/>
            <a:r>
              <a:rPr lang="pt-BR" dirty="0"/>
              <a:t>Resolva o CAPTCHA para prosseguir.</a:t>
            </a:r>
          </a:p>
          <a:p>
            <a:pPr lvl="0"/>
            <a:r>
              <a:rPr lang="pt-BR" dirty="0"/>
              <a:t>Verifique seu e-mail inserindo o código enviado para sua caixa de entrada.</a:t>
            </a:r>
          </a:p>
          <a:p>
            <a:pPr lvl="0"/>
            <a:r>
              <a:rPr lang="pt-BR" dirty="0"/>
              <a:t>Adicione seu número de telefone para verificação de segurança.</a:t>
            </a:r>
          </a:p>
          <a:p>
            <a:pPr lvl="0"/>
            <a:r>
              <a:rPr lang="pt-BR" dirty="0"/>
              <a:t>Insira o código enviado para o seu número de telefone.</a:t>
            </a:r>
          </a:p>
          <a:p>
            <a:endParaRPr lang="pt-BR" dirty="0"/>
          </a:p>
          <a:p>
            <a:pPr lvl="0"/>
            <a:endParaRPr lang="pt-BR" dirty="0"/>
          </a:p>
          <a:p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C18121-220E-31A2-A33C-D984FFED1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408" y="9643891"/>
            <a:ext cx="2605786" cy="23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8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A82E1-AD61-B585-0013-69A7102B0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6AE46B-0E4F-8078-BA60-C3E34576EF70}"/>
              </a:ext>
            </a:extLst>
          </p:cNvPr>
          <p:cNvSpPr txBox="1"/>
          <p:nvPr/>
        </p:nvSpPr>
        <p:spPr>
          <a:xfrm>
            <a:off x="879895" y="819510"/>
            <a:ext cx="7246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Como criar sua conta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28DEE8-3703-6C11-45DB-EB74A2696865}"/>
              </a:ext>
            </a:extLst>
          </p:cNvPr>
          <p:cNvSpPr txBox="1"/>
          <p:nvPr/>
        </p:nvSpPr>
        <p:spPr>
          <a:xfrm>
            <a:off x="879895" y="2512368"/>
            <a:ext cx="75931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1. Acesse o Site do </a:t>
            </a:r>
            <a:r>
              <a:rPr lang="pt-BR" b="1" dirty="0" err="1"/>
              <a:t>Amazon</a:t>
            </a:r>
            <a:r>
              <a:rPr lang="pt-BR" b="1" dirty="0"/>
              <a:t> </a:t>
            </a:r>
            <a:r>
              <a:rPr lang="pt-BR" b="1" dirty="0" err="1"/>
              <a:t>Seller</a:t>
            </a:r>
            <a:r>
              <a:rPr lang="pt-BR" b="1" dirty="0"/>
              <a:t> Central</a:t>
            </a:r>
            <a:r>
              <a:rPr lang="pt-BR" dirty="0"/>
              <a:t>.</a:t>
            </a:r>
          </a:p>
          <a:p>
            <a:pPr lvl="0"/>
            <a:r>
              <a:rPr lang="pt-BR" dirty="0"/>
              <a:t>Clique em "Comece agora" para iniciar o processo de registro.</a:t>
            </a:r>
          </a:p>
          <a:p>
            <a:pPr lvl="0"/>
            <a:endParaRPr lang="pt-BR" dirty="0"/>
          </a:p>
          <a:p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46C1D5-5908-3ECD-66C4-CED5C8ED799D}"/>
              </a:ext>
            </a:extLst>
          </p:cNvPr>
          <p:cNvSpPr txBox="1"/>
          <p:nvPr/>
        </p:nvSpPr>
        <p:spPr>
          <a:xfrm>
            <a:off x="879895" y="1527396"/>
            <a:ext cx="724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Razões para empreender com a </a:t>
            </a:r>
            <a:r>
              <a:rPr lang="pt-BR" sz="3200" dirty="0" err="1">
                <a:latin typeface="+mj-lt"/>
              </a:rPr>
              <a:t>Amazon</a:t>
            </a:r>
            <a:endParaRPr lang="pt-BR" sz="3200" dirty="0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C4BE9D-7136-38DD-8C5F-C85F822E5D8F}"/>
              </a:ext>
            </a:extLst>
          </p:cNvPr>
          <p:cNvSpPr txBox="1"/>
          <p:nvPr/>
        </p:nvSpPr>
        <p:spPr>
          <a:xfrm>
            <a:off x="1004043" y="8345016"/>
            <a:ext cx="759311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2. Crie Sua Conta </a:t>
            </a:r>
            <a:r>
              <a:rPr lang="pt-BR" b="1" dirty="0" err="1"/>
              <a:t>Amazon</a:t>
            </a:r>
            <a:endParaRPr lang="pt-BR" dirty="0"/>
          </a:p>
          <a:p>
            <a:pPr lvl="0"/>
            <a:r>
              <a:rPr lang="pt-BR" dirty="0"/>
              <a:t>Se você já tem uma conta </a:t>
            </a:r>
            <a:r>
              <a:rPr lang="pt-BR" dirty="0" err="1"/>
              <a:t>Amazon</a:t>
            </a:r>
            <a:r>
              <a:rPr lang="pt-BR" dirty="0"/>
              <a:t>, pode fazer login com seu e-mail e senha.</a:t>
            </a:r>
          </a:p>
          <a:p>
            <a:pPr lvl="0"/>
            <a:r>
              <a:rPr lang="pt-BR" dirty="0"/>
              <a:t>Se não tiver uma conta, clique em "Crie sua conta da </a:t>
            </a:r>
            <a:r>
              <a:rPr lang="pt-BR" dirty="0" err="1"/>
              <a:t>Amazon</a:t>
            </a:r>
            <a:r>
              <a:rPr lang="pt-BR" dirty="0"/>
              <a:t>".</a:t>
            </a:r>
          </a:p>
          <a:p>
            <a:pPr lvl="0"/>
            <a:r>
              <a:rPr lang="pt-BR" dirty="0"/>
              <a:t>Preencha seu nome, e-mail e crie uma senha.</a:t>
            </a:r>
          </a:p>
          <a:p>
            <a:pPr lvl="0"/>
            <a:r>
              <a:rPr lang="pt-BR" dirty="0"/>
              <a:t>Resolva o CAPTCHA para prosseguir.</a:t>
            </a:r>
          </a:p>
          <a:p>
            <a:pPr lvl="0"/>
            <a:r>
              <a:rPr lang="pt-BR" dirty="0"/>
              <a:t>Verifique seu e-mail inserindo o código enviado para sua caixa de entrada.</a:t>
            </a:r>
          </a:p>
          <a:p>
            <a:pPr lvl="0"/>
            <a:r>
              <a:rPr lang="pt-BR" dirty="0"/>
              <a:t>Adicione seu número de telefone para verificação de segurança.</a:t>
            </a:r>
          </a:p>
          <a:p>
            <a:pPr lvl="0"/>
            <a:r>
              <a:rPr lang="pt-BR" dirty="0"/>
              <a:t>Insira o código enviado para o seu número de telefone.</a:t>
            </a:r>
          </a:p>
          <a:p>
            <a:endParaRPr lang="pt-BR" dirty="0"/>
          </a:p>
          <a:p>
            <a:pPr lvl="0"/>
            <a:endParaRPr lang="pt-BR" dirty="0"/>
          </a:p>
          <a:p>
            <a:endParaRPr lang="pt-BR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2140CD8-3905-2527-917C-5E98C70D8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769" y="3465162"/>
            <a:ext cx="3048425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1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B07FF-CF37-694B-848A-1C37C4125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E8B04E0-5581-F8A1-A09B-EB10D88B1970}"/>
              </a:ext>
            </a:extLst>
          </p:cNvPr>
          <p:cNvSpPr/>
          <p:nvPr/>
        </p:nvSpPr>
        <p:spPr>
          <a:xfrm>
            <a:off x="-35842" y="0"/>
            <a:ext cx="9637041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DD5217-0AA2-C849-209B-39A8A9134313}"/>
              </a:ext>
            </a:extLst>
          </p:cNvPr>
          <p:cNvSpPr txBox="1"/>
          <p:nvPr/>
        </p:nvSpPr>
        <p:spPr>
          <a:xfrm>
            <a:off x="593462" y="6249830"/>
            <a:ext cx="8626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Configurando sua Nave – </a:t>
            </a:r>
          </a:p>
          <a:p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Perfil da Loja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0D68E2-CF8B-6D64-78FE-D22FDFFFCB8E}"/>
              </a:ext>
            </a:extLst>
          </p:cNvPr>
          <p:cNvSpPr txBox="1"/>
          <p:nvPr/>
        </p:nvSpPr>
        <p:spPr>
          <a:xfrm>
            <a:off x="478792" y="2180681"/>
            <a:ext cx="820891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6446E33-CC48-90B0-1872-2DEEA9125E93}"/>
              </a:ext>
            </a:extLst>
          </p:cNvPr>
          <p:cNvSpPr/>
          <p:nvPr/>
        </p:nvSpPr>
        <p:spPr>
          <a:xfrm>
            <a:off x="682834" y="9585764"/>
            <a:ext cx="8324904" cy="343428"/>
          </a:xfrm>
          <a:prstGeom prst="rect">
            <a:avLst/>
          </a:prstGeom>
          <a:gradFill flip="none" rotWithShape="1">
            <a:gsLst>
              <a:gs pos="0">
                <a:srgbClr val="45D9E3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34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F47E5-EF37-9468-74C7-C93AB8DDD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3133E42-DAD0-302D-6659-6F7DA38DF638}"/>
              </a:ext>
            </a:extLst>
          </p:cNvPr>
          <p:cNvSpPr txBox="1"/>
          <p:nvPr/>
        </p:nvSpPr>
        <p:spPr>
          <a:xfrm>
            <a:off x="879895" y="819510"/>
            <a:ext cx="7246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Configurando sua conta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F58921-6966-44D4-B2DB-9BD408A3A899}"/>
              </a:ext>
            </a:extLst>
          </p:cNvPr>
          <p:cNvSpPr txBox="1"/>
          <p:nvPr/>
        </p:nvSpPr>
        <p:spPr>
          <a:xfrm>
            <a:off x="879895" y="2512368"/>
            <a:ext cx="7593113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3. Forneça Informações Comerciais</a:t>
            </a:r>
            <a:endParaRPr lang="pt-BR" dirty="0"/>
          </a:p>
          <a:p>
            <a:pPr lvl="0"/>
            <a:r>
              <a:rPr lang="pt-BR" dirty="0"/>
              <a:t>Selecione o país onde sua empresa está registrada (por exemplo, Brasil).</a:t>
            </a:r>
          </a:p>
          <a:p>
            <a:pPr lvl="0"/>
            <a:r>
              <a:rPr lang="pt-BR" dirty="0"/>
              <a:t>Escolha o tipo de negócio que você possui (por exemplo, individual, sociedade limitada, etc.).</a:t>
            </a:r>
          </a:p>
          <a:p>
            <a:pPr lvl="0"/>
            <a:r>
              <a:rPr lang="pt-BR" dirty="0"/>
              <a:t>Se você for uma pessoa física, insira seu nome completo.</a:t>
            </a:r>
          </a:p>
          <a:p>
            <a:r>
              <a:rPr lang="pt-BR" b="1" dirty="0"/>
              <a:t>4. Insira Informações Pessoais</a:t>
            </a:r>
            <a:endParaRPr lang="pt-BR" dirty="0"/>
          </a:p>
          <a:p>
            <a:pPr lvl="0"/>
            <a:r>
              <a:rPr lang="pt-BR" dirty="0"/>
              <a:t>Selecione seu país de cidadania e país de nascimento.</a:t>
            </a:r>
          </a:p>
          <a:p>
            <a:pPr lvl="0"/>
            <a:r>
              <a:rPr lang="pt-BR" dirty="0"/>
              <a:t>Insira sua data de nascimento.</a:t>
            </a:r>
          </a:p>
          <a:p>
            <a:pPr lvl="0"/>
            <a:r>
              <a:rPr lang="pt-BR" dirty="0"/>
              <a:t>Escolha o tipo de documento de identificação que você fornecerá (por exemplo, identidade nacional, passaporte).</a:t>
            </a:r>
          </a:p>
          <a:p>
            <a:pPr lvl="0"/>
            <a:r>
              <a:rPr lang="pt-BR" dirty="0"/>
              <a:t>Insira o número do seu documento de identificação.</a:t>
            </a:r>
          </a:p>
          <a:p>
            <a:pPr lvl="0"/>
            <a:r>
              <a:rPr lang="pt-BR" dirty="0"/>
              <a:t>Forneça seu endereço residencial.</a:t>
            </a:r>
          </a:p>
          <a:p>
            <a:pPr lvl="0"/>
            <a:r>
              <a:rPr lang="pt-BR" dirty="0"/>
              <a:t>Adicione seu número de telefone para verificação.</a:t>
            </a:r>
          </a:p>
          <a:p>
            <a:r>
              <a:rPr lang="pt-BR" b="1" dirty="0"/>
              <a:t>5. Forneça Informações de Pagamento</a:t>
            </a:r>
            <a:endParaRPr lang="pt-BR" dirty="0"/>
          </a:p>
          <a:p>
            <a:pPr lvl="0"/>
            <a:r>
              <a:rPr lang="pt-BR" dirty="0"/>
              <a:t>Insira o número do seu cartão de crédito, data de validade e o nome no cartão.</a:t>
            </a:r>
          </a:p>
          <a:p>
            <a:r>
              <a:rPr lang="pt-BR" b="1" dirty="0"/>
              <a:t>6. Forneça Informações da Loja</a:t>
            </a:r>
            <a:endParaRPr lang="pt-BR" dirty="0"/>
          </a:p>
          <a:p>
            <a:pPr lvl="0"/>
            <a:r>
              <a:rPr lang="pt-BR" dirty="0"/>
              <a:t>Insira o nome da sua loja.</a:t>
            </a:r>
          </a:p>
          <a:p>
            <a:pPr lvl="0"/>
            <a:r>
              <a:rPr lang="pt-BR" dirty="0"/>
              <a:t>Confirme se você possui um código universal de produto (UPC) para seus produtos.</a:t>
            </a:r>
          </a:p>
          <a:p>
            <a:pPr lvl="0"/>
            <a:r>
              <a:rPr lang="pt-BR" dirty="0"/>
              <a:t>Indique se você é o proprietário ou representante de uma marca para a qual vende produtos na </a:t>
            </a:r>
            <a:r>
              <a:rPr lang="pt-BR" dirty="0" err="1"/>
              <a:t>Amazon</a:t>
            </a:r>
            <a:r>
              <a:rPr lang="pt-BR" dirty="0"/>
              <a:t>.</a:t>
            </a:r>
          </a:p>
          <a:p>
            <a:r>
              <a:rPr lang="pt-BR" b="1" dirty="0"/>
              <a:t>7. Verifique Identidade e Endereço</a:t>
            </a:r>
            <a:endParaRPr lang="pt-BR" dirty="0"/>
          </a:p>
          <a:p>
            <a:pPr lvl="0"/>
            <a:r>
              <a:rPr lang="pt-BR" dirty="0"/>
              <a:t>Carregue a frente e o verso do seu documento de identificação.</a:t>
            </a:r>
          </a:p>
          <a:p>
            <a:pPr lvl="0"/>
            <a:r>
              <a:rPr lang="pt-BR" dirty="0"/>
              <a:t>Carregue um extrato bancário ou fatura de cartão de crédito para verificar seu endereço.</a:t>
            </a:r>
          </a:p>
          <a:p>
            <a:r>
              <a:rPr lang="pt-BR" b="1" dirty="0"/>
              <a:t>8. Etapas Finais</a:t>
            </a:r>
            <a:endParaRPr lang="pt-BR" dirty="0"/>
          </a:p>
          <a:p>
            <a:pPr lvl="0"/>
            <a:r>
              <a:rPr lang="pt-BR" dirty="0"/>
              <a:t>Após enviar todos os documentos, a </a:t>
            </a:r>
            <a:r>
              <a:rPr lang="pt-BR" dirty="0" err="1"/>
              <a:t>Amazon</a:t>
            </a:r>
            <a:r>
              <a:rPr lang="pt-BR" dirty="0"/>
              <a:t> revisará suas informações em 24 a 72 horas.</a:t>
            </a:r>
          </a:p>
          <a:p>
            <a:r>
              <a:rPr lang="pt-BR" dirty="0"/>
              <a:t>Você pode ser solicitado a agendar uma videochamada ou tirar uma selfie com seu documento para verificação adicional</a:t>
            </a:r>
          </a:p>
          <a:p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B8E02D-55D8-2092-DB30-B9617046C374}"/>
              </a:ext>
            </a:extLst>
          </p:cNvPr>
          <p:cNvSpPr txBox="1"/>
          <p:nvPr/>
        </p:nvSpPr>
        <p:spPr>
          <a:xfrm>
            <a:off x="879895" y="1527396"/>
            <a:ext cx="724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Razões para empreender com a </a:t>
            </a:r>
            <a:r>
              <a:rPr lang="pt-BR" sz="3200" dirty="0" err="1">
                <a:latin typeface="+mj-lt"/>
              </a:rPr>
              <a:t>Amazon</a:t>
            </a:r>
            <a:endParaRPr lang="pt-B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0504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269</TotalTime>
  <Words>918</Words>
  <Application>Microsoft Office PowerPoint</Application>
  <PresentationFormat>Papel A3 (297 x 420 mm)</PresentationFormat>
  <Paragraphs>94</Paragraphs>
  <Slides>12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8BIT WONDER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Valdir Torres Borges</dc:creator>
  <cp:lastModifiedBy>Valdir Torres Borges</cp:lastModifiedBy>
  <cp:revision>14</cp:revision>
  <dcterms:created xsi:type="dcterms:W3CDTF">2025-07-12T19:25:12Z</dcterms:created>
  <dcterms:modified xsi:type="dcterms:W3CDTF">2025-07-20T22:06:06Z</dcterms:modified>
</cp:coreProperties>
</file>