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charset="0"/>
      <p:regular r:id="rId26"/>
      <p:bold r:id="rId27"/>
    </p:embeddedFont>
    <p:embeddedFont>
      <p:font typeface="Poppins Bold Italics" panose="020B0604020202020204" charset="0"/>
      <p:regular r:id="rId28"/>
    </p:embeddedFont>
    <p:embeddedFont>
      <p:font typeface="Poppins Italics" panose="020B0604020202020204" charset="0"/>
      <p:regular r:id="rId29"/>
    </p:embeddedFont>
    <p:embeddedFont>
      <p:font typeface="Poppins Medium" panose="00000600000000000000" pitchFamily="2" charset="0"/>
      <p:regular r:id="rId30"/>
    </p:embeddedFont>
    <p:embeddedFont>
      <p:font typeface="Poppins Semi-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55817" autoAdjust="0"/>
  </p:normalViewPr>
  <p:slideViewPr>
    <p:cSldViewPr>
      <p:cViewPr varScale="1">
        <p:scale>
          <a:sx n="31" d="100"/>
          <a:sy n="31" d="100"/>
        </p:scale>
        <p:origin x="2050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5308" y="7612069"/>
            <a:ext cx="18578615" cy="3026928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178087" y="1028700"/>
            <a:ext cx="5889286" cy="6148415"/>
          </a:xfrm>
          <a:custGeom>
            <a:avLst/>
            <a:gdLst/>
            <a:ahLst/>
            <a:cxnLst/>
            <a:rect l="l" t="t" r="r" b="b"/>
            <a:pathLst>
              <a:path w="5889286" h="6148415">
                <a:moveTo>
                  <a:pt x="0" y="0"/>
                </a:moveTo>
                <a:lnTo>
                  <a:pt x="5889286" y="0"/>
                </a:lnTo>
                <a:lnTo>
                  <a:pt x="5889286" y="6148415"/>
                </a:lnTo>
                <a:lnTo>
                  <a:pt x="0" y="6148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5" t="-14760" r="-17748" b="-999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8275508"/>
            <a:ext cx="16230600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Danila Meleleo</a:t>
            </a:r>
          </a:p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Valentina de Respinis</a:t>
            </a:r>
          </a:p>
          <a:p>
            <a:pPr algn="r">
              <a:lnSpc>
                <a:spcPts val="3779"/>
              </a:lnSpc>
            </a:pPr>
            <a:endParaRPr lang="en-US" sz="2700" b="1">
              <a:solidFill>
                <a:srgbClr val="2A2E3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067373" y="2212380"/>
            <a:ext cx="10403941" cy="3781054"/>
            <a:chOff x="0" y="0"/>
            <a:chExt cx="13871921" cy="5041406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13871921" cy="405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9"/>
                </a:lnSpc>
              </a:pPr>
              <a:r>
                <a:rPr lang="en-US" sz="6599" b="1">
                  <a:solidFill>
                    <a:srgbClr val="2A2E3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Anomaly Detection </a:t>
              </a:r>
            </a:p>
            <a:p>
              <a:pPr algn="ctr">
                <a:lnSpc>
                  <a:spcPts val="7919"/>
                </a:lnSpc>
              </a:pPr>
              <a:r>
                <a:rPr lang="en-US" sz="6599" b="1">
                  <a:solidFill>
                    <a:srgbClr val="2A2E3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nel Federated Learning: Metodi a Confronto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33961" y="4395749"/>
              <a:ext cx="11203999" cy="645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Cybersecurity 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06540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08431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08431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24528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00976" y="4184034"/>
            <a:ext cx="4464825" cy="489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Efficace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Rileva e mitiga attacchi, contenendo MSE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Robusto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anche con dati complessi e rumorosi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Abile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in attacchi basati su ottimizzazione e statistica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Tempi di convergenza </a:t>
            </a: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rapidi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scalabilità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D05342"/>
                </a:solidFill>
                <a:latin typeface="Poppins Bold"/>
                <a:ea typeface="Poppins Bold"/>
                <a:cs typeface="Poppins Bold"/>
                <a:sym typeface="Poppins Bold"/>
              </a:rPr>
              <a:t>Limitazioni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Difficoltà con attacchi sofisticati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46963" y="301763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27115" y="4212609"/>
            <a:ext cx="4458725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Healthcare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5700 campioni e 168 feature di dati clinici, demografici e genetici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Loan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5.000 campioni, informazioni su prestiti e profili di credito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House Price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: 1468 campioni, dati su posizione, dimensioni e anno di costruzione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9917" y="3034781"/>
            <a:ext cx="373499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1250" y="4212609"/>
            <a:ext cx="4415774" cy="425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Raccolta dati</a:t>
            </a:r>
            <a:r>
              <a:rPr lang="en-US" sz="2199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server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Stima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dei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parametri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 regressione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Selezione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iterativa di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aggiornamenti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 i residui più bassi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modello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 i dati selezionati</a:t>
            </a: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546355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TRIM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6930405" y="4269759"/>
            <a:ext cx="4458725" cy="2973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TREC 2005 Spam Corpus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92.189 emails (52.790 spam and 39.399 non-spam)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Insieme di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messaggi tratti da Usenet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: usati per testare l’efficacia di RONI contro dictionary attacks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61989" y="4269759"/>
            <a:ext cx="4357119" cy="469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Molto </a:t>
            </a: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efficiente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 spam filtering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100%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di rilevazione per dictionary attacks, ma </a:t>
            </a:r>
            <a:r>
              <a:rPr lang="en-US" sz="2200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eccessiva esclusione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di dati validi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Difficoltà con </a:t>
            </a:r>
            <a:r>
              <a:rPr lang="en-US" sz="2200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attacchi mirati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, solo 7-25% rilevati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Costo computazionale elevato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15,69 secondi per iterazione vs 0,2 s per TRIM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9352" y="4269759"/>
            <a:ext cx="4339268" cy="46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Definizione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set di calibrazione </a:t>
            </a: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</a:t>
            </a:r>
          </a:p>
          <a:p>
            <a:pPr algn="l">
              <a:lnSpc>
                <a:spcPts val="1960"/>
              </a:lnSpc>
            </a:pPr>
            <a:endParaRPr lang="en-US" sz="2199" i="1">
              <a:solidFill>
                <a:srgbClr val="2A2E3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Valutazione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modello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prima e dopo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l’inserimento di un dato candidato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Esclusione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dato con impatto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negativo 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modello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 i dati selezionati</a:t>
            </a: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18" name="Group 18"/>
          <p:cNvGrpSpPr/>
          <p:nvPr/>
        </p:nvGrpSpPr>
        <p:grpSpPr>
          <a:xfrm>
            <a:off x="1028700" y="582910"/>
            <a:ext cx="15463553" cy="971550"/>
            <a:chOff x="0" y="0"/>
            <a:chExt cx="20618070" cy="129540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57150"/>
              <a:ext cx="2061807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RONI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57721" y="463550"/>
              <a:ext cx="8975105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(Reject On Negative Impact)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7991" y="2703643"/>
            <a:ext cx="7108051" cy="6947116"/>
            <a:chOff x="0" y="0"/>
            <a:chExt cx="2404452" cy="2350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4452" cy="2350012"/>
            </a:xfrm>
            <a:custGeom>
              <a:avLst/>
              <a:gdLst/>
              <a:ahLst/>
              <a:cxnLst/>
              <a:rect l="l" t="t" r="r" b="b"/>
              <a:pathLst>
                <a:path w="2404452" h="2350012">
                  <a:moveTo>
                    <a:pt x="2279992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9992" y="0"/>
                  </a:lnTo>
                  <a:cubicBezTo>
                    <a:pt x="2348572" y="0"/>
                    <a:pt x="2404452" y="55880"/>
                    <a:pt x="2404452" y="124460"/>
                  </a:cubicBezTo>
                  <a:lnTo>
                    <a:pt x="2404452" y="2225552"/>
                  </a:lnTo>
                  <a:cubicBezTo>
                    <a:pt x="2404452" y="2294132"/>
                    <a:pt x="2348572" y="2350012"/>
                    <a:pt x="2279992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751958" y="2703643"/>
            <a:ext cx="7108051" cy="6947116"/>
            <a:chOff x="0" y="0"/>
            <a:chExt cx="2404452" cy="23500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4452" cy="2350012"/>
            </a:xfrm>
            <a:custGeom>
              <a:avLst/>
              <a:gdLst/>
              <a:ahLst/>
              <a:cxnLst/>
              <a:rect l="l" t="t" r="r" b="b"/>
              <a:pathLst>
                <a:path w="2404452" h="2350012">
                  <a:moveTo>
                    <a:pt x="2279992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9992" y="0"/>
                  </a:lnTo>
                  <a:cubicBezTo>
                    <a:pt x="2348572" y="0"/>
                    <a:pt x="2404452" y="55880"/>
                    <a:pt x="2404452" y="124460"/>
                  </a:cubicBezTo>
                  <a:lnTo>
                    <a:pt x="2404452" y="2225552"/>
                  </a:lnTo>
                  <a:cubicBezTo>
                    <a:pt x="2404452" y="2294132"/>
                    <a:pt x="2348572" y="2350012"/>
                    <a:pt x="2279992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>
            <a:off x="2103357" y="3160998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7"/>
                </a:lnTo>
                <a:lnTo>
                  <a:pt x="0" y="7684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3047981" y="3038520"/>
            <a:ext cx="5488062" cy="9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0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ERR &amp; LFR: </a:t>
            </a:r>
          </a:p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1357" y="4120484"/>
            <a:ext cx="6541319" cy="501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“Modello A”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che </a:t>
            </a:r>
            <a:r>
              <a:rPr lang="en-US" sz="2199" i="1" u="sng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include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l’aggiornamento locale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“Modello B”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che </a:t>
            </a:r>
            <a:r>
              <a:rPr lang="en-US" sz="2199" i="1" u="sng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esclude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l’aggiornamento locale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Test </a:t>
            </a:r>
            <a:r>
              <a:rPr lang="en-US" sz="2199">
                <a:solidFill>
                  <a:srgbClr val="16191B"/>
                </a:solidFill>
                <a:latin typeface="Poppins"/>
                <a:ea typeface="Poppins"/>
                <a:cs typeface="Poppins"/>
                <a:sym typeface="Poppins"/>
              </a:rPr>
              <a:t>con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dataset di validazione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delle funzioni di errore/perdita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differenza di impatto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dell’aggiornamento del client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Flagging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dei modelli maligni ed esclusione</a:t>
            </a:r>
          </a:p>
          <a:p>
            <a:pPr algn="l">
              <a:lnSpc>
                <a:spcPts val="139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modello globale</a:t>
            </a:r>
          </a:p>
        </p:txBody>
      </p:sp>
      <p:sp>
        <p:nvSpPr>
          <p:cNvPr id="9" name="AutoShape 9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>
            <a:off x="1005280" y="582910"/>
            <a:ext cx="15571363" cy="971550"/>
            <a:chOff x="0" y="0"/>
            <a:chExt cx="20761818" cy="12954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2061807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ERR &amp; LFR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522237" y="419100"/>
              <a:ext cx="15239580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(Error Rate Reduction &amp; Loss Function Reduction)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393733" y="6481993"/>
            <a:ext cx="936131" cy="936131"/>
          </a:xfrm>
          <a:custGeom>
            <a:avLst/>
            <a:gdLst/>
            <a:ahLst/>
            <a:cxnLst/>
            <a:rect l="l" t="t" r="r" b="b"/>
            <a:pathLst>
              <a:path w="936131" h="936131">
                <a:moveTo>
                  <a:pt x="0" y="0"/>
                </a:moveTo>
                <a:lnTo>
                  <a:pt x="936131" y="0"/>
                </a:lnTo>
                <a:lnTo>
                  <a:pt x="936131" y="936131"/>
                </a:lnTo>
                <a:lnTo>
                  <a:pt x="0" y="936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1359003" y="3252351"/>
            <a:ext cx="5488062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LFR: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48268" y="4120484"/>
            <a:ext cx="6541319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Basato su TRIM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Utilizza le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loss function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LA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ed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LB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 la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differenza di perdita (LA - LB)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413376" y="3084126"/>
            <a:ext cx="896847" cy="896847"/>
          </a:xfrm>
          <a:custGeom>
            <a:avLst/>
            <a:gdLst/>
            <a:ahLst/>
            <a:cxnLst/>
            <a:rect l="l" t="t" r="r" b="b"/>
            <a:pathLst>
              <a:path w="896847" h="896847">
                <a:moveTo>
                  <a:pt x="0" y="0"/>
                </a:moveTo>
                <a:lnTo>
                  <a:pt x="896847" y="0"/>
                </a:lnTo>
                <a:lnTo>
                  <a:pt x="896847" y="896847"/>
                </a:lnTo>
                <a:lnTo>
                  <a:pt x="0" y="896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17"/>
          <p:cNvSpPr txBox="1"/>
          <p:nvPr/>
        </p:nvSpPr>
        <p:spPr>
          <a:xfrm>
            <a:off x="11371947" y="6624304"/>
            <a:ext cx="5488062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ERR: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35324" y="7469920"/>
            <a:ext cx="6541319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Basato su RONI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Utilizza le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 error rate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EA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ed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EB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la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differenza di errore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 (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EA - EB)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5280" y="2703643"/>
            <a:ext cx="6616369" cy="6947116"/>
            <a:chOff x="0" y="0"/>
            <a:chExt cx="2238130" cy="2350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8130" cy="2350012"/>
            </a:xfrm>
            <a:custGeom>
              <a:avLst/>
              <a:gdLst/>
              <a:ahLst/>
              <a:cxnLst/>
              <a:rect l="l" t="t" r="r" b="b"/>
              <a:pathLst>
                <a:path w="2238130" h="2350012">
                  <a:moveTo>
                    <a:pt x="2113670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13670" y="0"/>
                  </a:lnTo>
                  <a:cubicBezTo>
                    <a:pt x="2182250" y="0"/>
                    <a:pt x="2238130" y="55880"/>
                    <a:pt x="2238130" y="124460"/>
                  </a:cubicBezTo>
                  <a:lnTo>
                    <a:pt x="2238130" y="2225552"/>
                  </a:lnTo>
                  <a:cubicBezTo>
                    <a:pt x="2238130" y="2294132"/>
                    <a:pt x="2182250" y="2350012"/>
                    <a:pt x="2113670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AutoShape 4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005280" y="582910"/>
            <a:ext cx="15571363" cy="971550"/>
            <a:chOff x="0" y="0"/>
            <a:chExt cx="20761818" cy="1295400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2061807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ERR &amp; LFR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522237" y="419100"/>
              <a:ext cx="15239580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(Error Rate Reduction &amp; Loss Function Reduction)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02474" y="2703643"/>
            <a:ext cx="9256826" cy="6947116"/>
            <a:chOff x="0" y="0"/>
            <a:chExt cx="3131321" cy="23500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1321" cy="2350012"/>
            </a:xfrm>
            <a:custGeom>
              <a:avLst/>
              <a:gdLst/>
              <a:ahLst/>
              <a:cxnLst/>
              <a:rect l="l" t="t" r="r" b="b"/>
              <a:pathLst>
                <a:path w="3131321" h="2350012">
                  <a:moveTo>
                    <a:pt x="3006861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6861" y="0"/>
                  </a:lnTo>
                  <a:cubicBezTo>
                    <a:pt x="3075441" y="0"/>
                    <a:pt x="3131321" y="55880"/>
                    <a:pt x="3131321" y="124460"/>
                  </a:cubicBezTo>
                  <a:lnTo>
                    <a:pt x="3131321" y="2225552"/>
                  </a:lnTo>
                  <a:cubicBezTo>
                    <a:pt x="3131321" y="2294132"/>
                    <a:pt x="3075441" y="2350012"/>
                    <a:pt x="3006861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3119160"/>
            <a:ext cx="4442016" cy="708428"/>
            <a:chOff x="0" y="0"/>
            <a:chExt cx="5922688" cy="9445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4570" cy="944570"/>
            </a:xfrm>
            <a:custGeom>
              <a:avLst/>
              <a:gdLst/>
              <a:ahLst/>
              <a:cxnLst/>
              <a:rect l="l" t="t" r="r" b="b"/>
              <a:pathLst>
                <a:path w="944570" h="944570">
                  <a:moveTo>
                    <a:pt x="0" y="0"/>
                  </a:moveTo>
                  <a:lnTo>
                    <a:pt x="944570" y="0"/>
                  </a:lnTo>
                  <a:lnTo>
                    <a:pt x="944570" y="944570"/>
                  </a:lnTo>
                  <a:lnTo>
                    <a:pt x="0" y="94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29945" y="155843"/>
              <a:ext cx="4592743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PERFORMANCE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48690" y="3195360"/>
            <a:ext cx="548806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51374" y="3294554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1381121" y="4325401"/>
            <a:ext cx="5864686" cy="469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di cifre scritte a mano</a:t>
            </a:r>
          </a:p>
          <a:p>
            <a:pPr algn="l">
              <a:lnSpc>
                <a:spcPts val="112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Fashion-MNIST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60.000 campioni di training e 10.000 di testing, immagini di abbigliamento</a:t>
            </a:r>
          </a:p>
          <a:p>
            <a:pPr algn="l">
              <a:lnSpc>
                <a:spcPts val="112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CH-MNIST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5.000 immagini in scala di grigi di istologie del colon per diagnosi mediche</a:t>
            </a:r>
          </a:p>
          <a:p>
            <a:pPr algn="l">
              <a:lnSpc>
                <a:spcPts val="112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Breast Cancer Wisconsin Dataset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569 campioni con 30 feature, dati utili per predire il cancro al seno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304222" y="4214161"/>
            <a:ext cx="8653331" cy="2300794"/>
            <a:chOff x="0" y="0"/>
            <a:chExt cx="2927176" cy="7782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27176" cy="778293"/>
            </a:xfrm>
            <a:custGeom>
              <a:avLst/>
              <a:gdLst/>
              <a:ahLst/>
              <a:cxnLst/>
              <a:rect l="l" t="t" r="r" b="b"/>
              <a:pathLst>
                <a:path w="2927176" h="778293">
                  <a:moveTo>
                    <a:pt x="2802716" y="778293"/>
                  </a:moveTo>
                  <a:lnTo>
                    <a:pt x="124460" y="778293"/>
                  </a:lnTo>
                  <a:cubicBezTo>
                    <a:pt x="55880" y="778293"/>
                    <a:pt x="0" y="722413"/>
                    <a:pt x="0" y="6538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2716" y="0"/>
                  </a:lnTo>
                  <a:cubicBezTo>
                    <a:pt x="2871296" y="0"/>
                    <a:pt x="2927176" y="55880"/>
                    <a:pt x="2927176" y="124460"/>
                  </a:cubicBezTo>
                  <a:lnTo>
                    <a:pt x="2927176" y="653833"/>
                  </a:lnTo>
                  <a:cubicBezTo>
                    <a:pt x="2927176" y="722413"/>
                    <a:pt x="2871296" y="778293"/>
                    <a:pt x="2802716" y="778293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83924" y="6823710"/>
            <a:ext cx="8653331" cy="2434590"/>
            <a:chOff x="0" y="0"/>
            <a:chExt cx="2927176" cy="8235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27176" cy="823553"/>
            </a:xfrm>
            <a:custGeom>
              <a:avLst/>
              <a:gdLst/>
              <a:ahLst/>
              <a:cxnLst/>
              <a:rect l="l" t="t" r="r" b="b"/>
              <a:pathLst>
                <a:path w="2927176" h="823553">
                  <a:moveTo>
                    <a:pt x="2802716" y="823553"/>
                  </a:moveTo>
                  <a:lnTo>
                    <a:pt x="124460" y="823553"/>
                  </a:lnTo>
                  <a:cubicBezTo>
                    <a:pt x="55880" y="823553"/>
                    <a:pt x="0" y="767673"/>
                    <a:pt x="0" y="6990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2716" y="0"/>
                  </a:lnTo>
                  <a:cubicBezTo>
                    <a:pt x="2871296" y="0"/>
                    <a:pt x="2927176" y="55880"/>
                    <a:pt x="2927176" y="124460"/>
                  </a:cubicBezTo>
                  <a:lnTo>
                    <a:pt x="2927176" y="699093"/>
                  </a:lnTo>
                  <a:cubicBezTo>
                    <a:pt x="2927176" y="767673"/>
                    <a:pt x="2871296" y="823553"/>
                    <a:pt x="2802716" y="823553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982402" y="4204970"/>
            <a:ext cx="7975151" cy="494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Krum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l'errore da 0,72 a 0,58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Trimmed Mean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l'errore da 0,23 a 0,12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Più efficace rispetto a ERR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 ridurre il danno</a:t>
            </a:r>
          </a:p>
          <a:p>
            <a:pPr algn="l">
              <a:lnSpc>
                <a:spcPts val="41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Overhead computazionale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per calcolare la perdita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95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Krum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l'errore da 0,72 a 0,62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Trimmed Mean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l'errore da 0,23 a 0,21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Funziona meglio con &lt;50% dispositivi compromessi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Lento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, necessita di un dataset di validazione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Migliore contro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randomly generated models</a:t>
            </a:r>
          </a:p>
        </p:txBody>
      </p:sp>
      <p:sp>
        <p:nvSpPr>
          <p:cNvPr id="21" name="TextBox 21"/>
          <p:cNvSpPr txBox="1"/>
          <p:nvPr/>
        </p:nvSpPr>
        <p:spPr>
          <a:xfrm rot="-5400000">
            <a:off x="7595056" y="4944506"/>
            <a:ext cx="2144137" cy="84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9"/>
              </a:lnSpc>
            </a:pPr>
            <a:r>
              <a:rPr lang="en-US" sz="4500" b="1" spc="639">
                <a:solidFill>
                  <a:srgbClr val="274555"/>
                </a:solidFill>
                <a:latin typeface="Poppins Bold"/>
                <a:ea typeface="Poppins Bold"/>
                <a:cs typeface="Poppins Bold"/>
                <a:sym typeface="Poppins Bold"/>
              </a:rPr>
              <a:t>LFR</a:t>
            </a:r>
          </a:p>
        </p:txBody>
      </p:sp>
      <p:sp>
        <p:nvSpPr>
          <p:cNvPr id="22" name="TextBox 22"/>
          <p:cNvSpPr txBox="1"/>
          <p:nvPr/>
        </p:nvSpPr>
        <p:spPr>
          <a:xfrm rot="-5400000">
            <a:off x="7683874" y="7620953"/>
            <a:ext cx="1966502" cy="84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9"/>
              </a:lnSpc>
            </a:pPr>
            <a:r>
              <a:rPr lang="en-US" sz="4500" b="1" spc="639">
                <a:solidFill>
                  <a:srgbClr val="274555"/>
                </a:solidFill>
                <a:latin typeface="Poppins Bold"/>
                <a:ea typeface="Poppins Bold"/>
                <a:cs typeface="Poppins Bold"/>
                <a:sym typeface="Poppins Bold"/>
              </a:rPr>
              <a:t>ERR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4" name="AutoShape 14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1028700" y="525760"/>
            <a:ext cx="1546355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Sanitization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70479" y="4486890"/>
            <a:ext cx="4261798" cy="25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MNIST: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Immagini in scala di grigi di cifre scritte a mano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ChestMNIST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dataset medico di 112.120 immagini RX (28×28 px)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00592" y="4199894"/>
            <a:ext cx="4479913" cy="4700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Accuratezza</a:t>
            </a:r>
            <a:r>
              <a:rPr lang="en-US" sz="2224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92,43% per MNIST e 87,43% per ChestMNIST</a:t>
            </a: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Successo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 a</a:t>
            </a:r>
            <a:r>
              <a:rPr lang="en-US" sz="2224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ttacco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ridotto al 2,32% per MNIST e al 4,32% per ChestMNIST</a:t>
            </a:r>
          </a:p>
          <a:p>
            <a:pPr marL="172721" lvl="1" indent="-86360" algn="l">
              <a:lnSpc>
                <a:spcPts val="1120"/>
              </a:lnSpc>
              <a:buFont typeface="Arial"/>
              <a:buChar char="•"/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Difficoltà nel distinguere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dati contaminati da aggiornamenti legittimi</a:t>
            </a:r>
          </a:p>
          <a:p>
            <a:pPr algn="l">
              <a:lnSpc>
                <a:spcPts val="112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Overhead Computazionale</a:t>
            </a:r>
          </a:p>
          <a:p>
            <a:pPr algn="l">
              <a:lnSpc>
                <a:spcPts val="1120"/>
              </a:lnSpc>
            </a:pPr>
            <a:endParaRPr lang="en-US" sz="2224" b="1">
              <a:solidFill>
                <a:srgbClr val="CD2D05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Dipendenza</a:t>
            </a: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dai </a:t>
            </a: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parametri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3493" y="4486890"/>
            <a:ext cx="4170986" cy="430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Rileva: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identifica aggiornamenti sospetti 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Mitiga: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esclude, modifica o pesa gli aggiornamenti anomali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Integra: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collabora con metodi di aggregazione robusti 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Incorporato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nella fase di aggregazione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64339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589564" y="689789"/>
            <a:ext cx="3075633" cy="3075633"/>
          </a:xfrm>
          <a:custGeom>
            <a:avLst/>
            <a:gdLst/>
            <a:ahLst/>
            <a:cxnLst/>
            <a:rect l="l" t="t" r="r" b="b"/>
            <a:pathLst>
              <a:path w="3075633" h="3075633">
                <a:moveTo>
                  <a:pt x="0" y="0"/>
                </a:moveTo>
                <a:lnTo>
                  <a:pt x="3075633" y="0"/>
                </a:lnTo>
                <a:lnTo>
                  <a:pt x="3075633" y="3075633"/>
                </a:lnTo>
                <a:lnTo>
                  <a:pt x="0" y="307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92351" y="2836070"/>
          <a:ext cx="15503298" cy="6990421"/>
        </p:xfrm>
        <a:graphic>
          <a:graphicData uri="http://schemas.openxmlformats.org/drawingml/2006/table">
            <a:tbl>
              <a:tblPr/>
              <a:tblGrid>
                <a:gridCol w="541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0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TRIM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elimina quasi tutti i dati avvelenati, più accurato di RONI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7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AUROR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 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anche in scenari con molti attaccanti e altamente accurato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9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KRUM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 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 contesti con un’elevata percentuale di nodi malevoli e contro attacchi grossolani e non mirati. 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37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AUTOENCODERS &amp; SPECTRAL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Elevata accuratezza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quando ben addestrati, </a:t>
                      </a: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robusti 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contro outlier.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371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Sanitization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 </a:t>
                      </a:r>
                      <a:r>
                        <a:rPr lang="en-US" sz="2199">
                          <a:solidFill>
                            <a:srgbClr val="2A2E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contro poisoning e label-flipping, </a:t>
                      </a:r>
                      <a:r>
                        <a:rPr lang="en-US" sz="2199" b="1">
                          <a:solidFill>
                            <a:srgbClr val="BE573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non robusto</a:t>
                      </a:r>
                      <a:r>
                        <a:rPr lang="en-US" sz="2199">
                          <a:solidFill>
                            <a:srgbClr val="2A2E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con sofisticati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RONI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>
                          <a:solidFill>
                            <a:srgbClr val="BE573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Poco robusto</a:t>
                      </a:r>
                      <a:r>
                        <a:rPr lang="en-US" sz="21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non ideale contro attacchi di poisoning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757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LFR &amp; ERR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Efficacia </a:t>
                      </a:r>
                      <a:r>
                        <a:rPr lang="en-US" sz="21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dipende dalla loro calibrazione</a:t>
                      </a:r>
                      <a:r>
                        <a:rPr lang="en-US" sz="21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 La loro combinazione migliora la robustezza. LFR è più preciso di ERR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35907" y="45720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Considerazioni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907" y="1518994"/>
            <a:ext cx="13904295" cy="71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3976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In termini di Accuratezza e Robustezza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64339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3753121" y="600075"/>
            <a:ext cx="3998550" cy="3476881"/>
          </a:xfrm>
          <a:custGeom>
            <a:avLst/>
            <a:gdLst/>
            <a:ahLst/>
            <a:cxnLst/>
            <a:rect l="l" t="t" r="r" b="b"/>
            <a:pathLst>
              <a:path w="3998550" h="3476881">
                <a:moveTo>
                  <a:pt x="0" y="0"/>
                </a:moveTo>
                <a:lnTo>
                  <a:pt x="3998550" y="0"/>
                </a:lnTo>
                <a:lnTo>
                  <a:pt x="3998550" y="3476881"/>
                </a:lnTo>
                <a:lnTo>
                  <a:pt x="0" y="347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34264" y="2616739"/>
          <a:ext cx="16419472" cy="7320523"/>
        </p:xfrm>
        <a:graphic>
          <a:graphicData uri="http://schemas.openxmlformats.org/drawingml/2006/table">
            <a:tbl>
              <a:tblPr/>
              <a:tblGrid>
                <a:gridCol w="4945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8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TRIM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Altamente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veloce 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scalabile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adatto in contesti FL molto grandi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AUROR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Adatto in contesti FL in cui è accettabile un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moderato overhead computazionale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3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KRUM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Altamente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veloce 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scalabile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adatto in contesti FL molto grandi, con livelli moderati di nodi bizantini e con riguardo all’efficienza computazionale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38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AUTOENCODERS</a:t>
                      </a: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&amp; SPECTRAL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Adatto in contesti FL in cui è accettabile un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moderato overhead computazionale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7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SPECTRAL AD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Utile quando sono coinvolti 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dati eterogenei</a:t>
                      </a: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o 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pattern avversari dinamici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3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SANITIZATION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Richiede un 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overhead computazionale moderato</a:t>
                      </a: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ma altamente efficace nella protezione dai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dati avvelenati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7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RONI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BE573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Alto overhead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poco pratico per FL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1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LFR &amp; ERR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Dipende dal contesto e se è disponibile un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meccanismo di valutazione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locale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idoneo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35907" y="1525129"/>
            <a:ext cx="13904295" cy="71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67"/>
              </a:lnSpc>
              <a:spcBef>
                <a:spcPct val="0"/>
              </a:spcBef>
            </a:pPr>
            <a:r>
              <a:rPr lang="en-US" sz="3976" u="none" strike="noStrike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In termini di Efficienza e Applicabilità a FL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907" y="45720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Considerazioni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18525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138105" y="148866"/>
            <a:ext cx="3487455" cy="3487455"/>
          </a:xfrm>
          <a:custGeom>
            <a:avLst/>
            <a:gdLst/>
            <a:ahLst/>
            <a:cxnLst/>
            <a:rect l="l" t="t" r="r" b="b"/>
            <a:pathLst>
              <a:path w="3487455" h="3487455">
                <a:moveTo>
                  <a:pt x="0" y="0"/>
                </a:moveTo>
                <a:lnTo>
                  <a:pt x="3487455" y="0"/>
                </a:lnTo>
                <a:lnTo>
                  <a:pt x="3487455" y="3487455"/>
                </a:lnTo>
                <a:lnTo>
                  <a:pt x="0" y="3487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59191" y="2686861"/>
          <a:ext cx="14169618" cy="7144274"/>
        </p:xfrm>
        <a:graphic>
          <a:graphicData uri="http://schemas.openxmlformats.org/drawingml/2006/table">
            <a:tbl>
              <a:tblPr/>
              <a:tblGrid>
                <a:gridCol w="453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TRIM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Basati su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Outlier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AUROR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Sybil</a:t>
                      </a:r>
                      <a:r>
                        <a:rPr lang="en-US" sz="2400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KRUM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Outlier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backdoor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2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AUTOENCODERS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Stealthy,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Backdoor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attacchi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mirati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SPECTRAL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 attacchi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mirati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additive noise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sign-flipping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SANITIZATION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</a:t>
                      </a:r>
                      <a:r>
                        <a:rPr lang="en-US" sz="2400">
                          <a:solidFill>
                            <a:srgbClr val="2A2E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Attacchi </a:t>
                      </a:r>
                      <a:r>
                        <a:rPr lang="en-US" sz="2400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adversarial data,</a:t>
                      </a:r>
                      <a:r>
                        <a:rPr lang="en-US" sz="2400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2400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label flipping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RONI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Presenta</a:t>
                      </a:r>
                      <a:r>
                        <a:rPr lang="en-US" sz="2400" b="1" u="none" strike="noStrike">
                          <a:solidFill>
                            <a:srgbClr val="CD2D05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limitazioni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LFR &amp; ERR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Backdoor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attacchi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90650" y="1476375"/>
            <a:ext cx="9598522" cy="71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67"/>
              </a:lnSpc>
              <a:spcBef>
                <a:spcPct val="0"/>
              </a:spcBef>
            </a:pPr>
            <a:r>
              <a:rPr lang="en-US" sz="3976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Best Against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907" y="447675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Considerazioni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08364" y="3594797"/>
            <a:ext cx="7475882" cy="6034916"/>
            <a:chOff x="0" y="0"/>
            <a:chExt cx="2528878" cy="2041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8879" cy="2041441"/>
            </a:xfrm>
            <a:custGeom>
              <a:avLst/>
              <a:gdLst/>
              <a:ahLst/>
              <a:cxnLst/>
              <a:rect l="l" t="t" r="r" b="b"/>
              <a:pathLst>
                <a:path w="2528879" h="2041441">
                  <a:moveTo>
                    <a:pt x="2404418" y="2041441"/>
                  </a:moveTo>
                  <a:lnTo>
                    <a:pt x="124460" y="2041441"/>
                  </a:lnTo>
                  <a:cubicBezTo>
                    <a:pt x="55880" y="2041441"/>
                    <a:pt x="0" y="1985561"/>
                    <a:pt x="0" y="191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04419" y="0"/>
                  </a:lnTo>
                  <a:cubicBezTo>
                    <a:pt x="2472998" y="0"/>
                    <a:pt x="2528879" y="55880"/>
                    <a:pt x="2528879" y="124460"/>
                  </a:cubicBezTo>
                  <a:lnTo>
                    <a:pt x="2528879" y="1916981"/>
                  </a:lnTo>
                  <a:cubicBezTo>
                    <a:pt x="2528879" y="1985561"/>
                    <a:pt x="2472998" y="2041441"/>
                    <a:pt x="2404419" y="2041441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98516" y="3594797"/>
            <a:ext cx="7475882" cy="6034916"/>
            <a:chOff x="0" y="0"/>
            <a:chExt cx="2528878" cy="20414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28879" cy="2041441"/>
            </a:xfrm>
            <a:custGeom>
              <a:avLst/>
              <a:gdLst/>
              <a:ahLst/>
              <a:cxnLst/>
              <a:rect l="l" t="t" r="r" b="b"/>
              <a:pathLst>
                <a:path w="2528879" h="2041441">
                  <a:moveTo>
                    <a:pt x="2404418" y="2041441"/>
                  </a:moveTo>
                  <a:lnTo>
                    <a:pt x="124460" y="2041441"/>
                  </a:lnTo>
                  <a:cubicBezTo>
                    <a:pt x="55880" y="2041441"/>
                    <a:pt x="0" y="1985561"/>
                    <a:pt x="0" y="191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04419" y="0"/>
                  </a:lnTo>
                  <a:cubicBezTo>
                    <a:pt x="2472998" y="0"/>
                    <a:pt x="2528879" y="55880"/>
                    <a:pt x="2528879" y="124460"/>
                  </a:cubicBezTo>
                  <a:lnTo>
                    <a:pt x="2528879" y="1916981"/>
                  </a:lnTo>
                  <a:cubicBezTo>
                    <a:pt x="2528879" y="1985561"/>
                    <a:pt x="2472998" y="2041441"/>
                    <a:pt x="2404419" y="2041441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0"/>
            <a:ext cx="18288000" cy="2832797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2144001" y="4034155"/>
            <a:ext cx="1509058" cy="1509058"/>
          </a:xfrm>
          <a:custGeom>
            <a:avLst/>
            <a:gdLst/>
            <a:ahLst/>
            <a:cxnLst/>
            <a:rect l="l" t="t" r="r" b="b"/>
            <a:pathLst>
              <a:path w="1509058" h="1509058">
                <a:moveTo>
                  <a:pt x="0" y="0"/>
                </a:moveTo>
                <a:lnTo>
                  <a:pt x="1509058" y="0"/>
                </a:lnTo>
                <a:lnTo>
                  <a:pt x="1509058" y="1509058"/>
                </a:lnTo>
                <a:lnTo>
                  <a:pt x="0" y="1509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0196587" y="4053205"/>
            <a:ext cx="1509058" cy="1509058"/>
          </a:xfrm>
          <a:custGeom>
            <a:avLst/>
            <a:gdLst/>
            <a:ahLst/>
            <a:cxnLst/>
            <a:rect l="l" t="t" r="r" b="b"/>
            <a:pathLst>
              <a:path w="1509058" h="1509058">
                <a:moveTo>
                  <a:pt x="0" y="0"/>
                </a:moveTo>
                <a:lnTo>
                  <a:pt x="1509058" y="0"/>
                </a:lnTo>
                <a:lnTo>
                  <a:pt x="1509058" y="1509058"/>
                </a:lnTo>
                <a:lnTo>
                  <a:pt x="0" y="1509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069206" y="5985193"/>
            <a:ext cx="6165881" cy="273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Gli attuali metodi di Anomaly Detection offrono </a:t>
            </a:r>
            <a:r>
              <a:rPr lang="en-US" sz="28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difese efficaci </a:t>
            </a:r>
            <a:r>
              <a:rPr lang="en-US" sz="2800" b="1">
                <a:solidFill>
                  <a:srgbClr val="BE573D"/>
                </a:solidFill>
                <a:latin typeface="Poppins Bold"/>
                <a:ea typeface="Poppins Bold"/>
                <a:cs typeface="Poppins Bold"/>
                <a:sym typeface="Poppins Bold"/>
              </a:rPr>
              <a:t>ma con limiti</a:t>
            </a:r>
          </a:p>
          <a:p>
            <a:pPr algn="l">
              <a:lnSpc>
                <a:spcPts val="1960"/>
              </a:lnSpc>
            </a:pPr>
            <a:endParaRPr lang="en-US" sz="2800" b="1">
              <a:solidFill>
                <a:srgbClr val="BE573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Bilanciare precisione, efficienza e scalabilità </a:t>
            </a:r>
            <a:r>
              <a:rPr lang="en-US" sz="2800" b="1">
                <a:solidFill>
                  <a:srgbClr val="BE573D"/>
                </a:solidFill>
                <a:latin typeface="Poppins Bold"/>
                <a:ea typeface="Poppins Bold"/>
                <a:cs typeface="Poppins Bold"/>
                <a:sym typeface="Poppins Bold"/>
              </a:rPr>
              <a:t>resta una sfida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46797"/>
            <a:ext cx="9855741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Possibili Sviluppi Futuri e Conclusioni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2386" y="4314495"/>
            <a:ext cx="4236026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92153" y="3910330"/>
            <a:ext cx="3530425" cy="16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SVILUPPI FUTURI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41661" y="6153497"/>
            <a:ext cx="6549141" cy="154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b="1" u="none" strike="noStrike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Confronto sistematico</a:t>
            </a:r>
            <a:r>
              <a:rPr lang="en-US" sz="2899" u="none" strike="noStrike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tra tecniche di AD per identificare le più efficaci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6543" y="1200256"/>
            <a:ext cx="12174914" cy="7886488"/>
            <a:chOff x="0" y="0"/>
            <a:chExt cx="3151512" cy="2041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51513" cy="2041441"/>
            </a:xfrm>
            <a:custGeom>
              <a:avLst/>
              <a:gdLst/>
              <a:ahLst/>
              <a:cxnLst/>
              <a:rect l="l" t="t" r="r" b="b"/>
              <a:pathLst>
                <a:path w="3151513" h="2041441">
                  <a:moveTo>
                    <a:pt x="3027052" y="2041441"/>
                  </a:moveTo>
                  <a:lnTo>
                    <a:pt x="124460" y="2041441"/>
                  </a:lnTo>
                  <a:cubicBezTo>
                    <a:pt x="55880" y="2041441"/>
                    <a:pt x="0" y="1985561"/>
                    <a:pt x="0" y="191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27053" y="0"/>
                  </a:lnTo>
                  <a:cubicBezTo>
                    <a:pt x="3095633" y="0"/>
                    <a:pt x="3151513" y="55880"/>
                    <a:pt x="3151513" y="124460"/>
                  </a:cubicBezTo>
                  <a:lnTo>
                    <a:pt x="3151513" y="1916981"/>
                  </a:lnTo>
                  <a:cubicBezTo>
                    <a:pt x="3151513" y="1985561"/>
                    <a:pt x="3095633" y="2041441"/>
                    <a:pt x="3027053" y="2041441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58126" y="7054241"/>
            <a:ext cx="1237174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 b="1" u="none" strike="noStrike">
                <a:solidFill>
                  <a:srgbClr val="274555"/>
                </a:solidFill>
                <a:latin typeface="Poppins Bold"/>
                <a:ea typeface="Poppins Bold"/>
                <a:cs typeface="Poppins Bold"/>
                <a:sym typeface="Poppins Bold"/>
              </a:rPr>
              <a:t>Grazie per l’attenzione</a:t>
            </a:r>
          </a:p>
        </p:txBody>
      </p:sp>
      <p:sp>
        <p:nvSpPr>
          <p:cNvPr id="5" name="Freeform 5"/>
          <p:cNvSpPr/>
          <p:nvPr/>
        </p:nvSpPr>
        <p:spPr>
          <a:xfrm>
            <a:off x="6624533" y="1651634"/>
            <a:ext cx="5038935" cy="5260648"/>
          </a:xfrm>
          <a:custGeom>
            <a:avLst/>
            <a:gdLst/>
            <a:ahLst/>
            <a:cxnLst/>
            <a:rect l="l" t="t" r="r" b="b"/>
            <a:pathLst>
              <a:path w="5038935" h="5260648">
                <a:moveTo>
                  <a:pt x="0" y="0"/>
                </a:moveTo>
                <a:lnTo>
                  <a:pt x="5038934" y="0"/>
                </a:lnTo>
                <a:lnTo>
                  <a:pt x="5038934" y="5260648"/>
                </a:lnTo>
                <a:lnTo>
                  <a:pt x="0" y="5260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95" t="-14760" r="-17748" b="-9993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408522" cy="10638998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5400000">
            <a:off x="11067679" y="3625715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3"/>
                </a:lnTo>
                <a:lnTo>
                  <a:pt x="0" y="26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5400000">
            <a:off x="11067679" y="4218464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3"/>
                </a:lnTo>
                <a:lnTo>
                  <a:pt x="0" y="26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5400000">
            <a:off x="11067679" y="4878208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5400000">
            <a:off x="11067679" y="5485881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5400000">
            <a:off x="11067679" y="6160748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3"/>
                </a:lnTo>
                <a:lnTo>
                  <a:pt x="0" y="26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5400000">
            <a:off x="11067679" y="6808176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2996592" y="2578793"/>
            <a:ext cx="2415339" cy="2415339"/>
          </a:xfrm>
          <a:custGeom>
            <a:avLst/>
            <a:gdLst/>
            <a:ahLst/>
            <a:cxnLst/>
            <a:rect l="l" t="t" r="r" b="b"/>
            <a:pathLst>
              <a:path w="2415339" h="2415339">
                <a:moveTo>
                  <a:pt x="0" y="0"/>
                </a:moveTo>
                <a:lnTo>
                  <a:pt x="2415339" y="0"/>
                </a:lnTo>
                <a:lnTo>
                  <a:pt x="2415339" y="2415340"/>
                </a:lnTo>
                <a:lnTo>
                  <a:pt x="0" y="2415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0" y="5040209"/>
            <a:ext cx="840852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en-US" sz="10100" b="1">
                <a:solidFill>
                  <a:srgbClr val="2A2E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AGENDA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537979" y="1028700"/>
            <a:ext cx="7721321" cy="523875"/>
            <a:chOff x="0" y="0"/>
            <a:chExt cx="10295095" cy="698500"/>
          </a:xfrm>
        </p:grpSpPr>
        <p:sp>
          <p:nvSpPr>
            <p:cNvPr id="12" name="TextBox 12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Introduzione al Federated Learning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37979" y="1984058"/>
            <a:ext cx="7721321" cy="523875"/>
            <a:chOff x="0" y="0"/>
            <a:chExt cx="10295095" cy="698500"/>
          </a:xfrm>
        </p:grpSpPr>
        <p:sp>
          <p:nvSpPr>
            <p:cNvPr id="15" name="TextBox 15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Introduzione all’Anomaly Detection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680107" y="2792730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Auror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80107" y="3440158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Krum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80107" y="4087586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Autoencoders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80107" y="6029869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6592784"/>
            <a:ext cx="8408522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Contenuti della ricerca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80107" y="4735014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Spectral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80107" y="5382441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80107" y="6677297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ERR &amp; LFR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680107" y="7324725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Sanitization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537979" y="8131175"/>
            <a:ext cx="7721321" cy="523875"/>
            <a:chOff x="0" y="0"/>
            <a:chExt cx="10295095" cy="698500"/>
          </a:xfrm>
        </p:grpSpPr>
        <p:sp>
          <p:nvSpPr>
            <p:cNvPr id="27" name="TextBox 27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Anomaly Detectors: Considerazioni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37979" y="8940800"/>
            <a:ext cx="7721321" cy="523875"/>
            <a:chOff x="0" y="0"/>
            <a:chExt cx="10295095" cy="698500"/>
          </a:xfrm>
        </p:grpSpPr>
        <p:sp>
          <p:nvSpPr>
            <p:cNvPr id="30" name="TextBox 30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Conclusioni e Possibili Sviluppi futuri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</p:grpSp>
      <p:sp>
        <p:nvSpPr>
          <p:cNvPr id="32" name="Freeform 32"/>
          <p:cNvSpPr/>
          <p:nvPr/>
        </p:nvSpPr>
        <p:spPr>
          <a:xfrm rot="-5400000">
            <a:off x="11067679" y="7455604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5400000">
            <a:off x="11067679" y="2923609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509374" cy="10287000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215145" y="4807300"/>
            <a:ext cx="246171" cy="24617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5145" y="5701576"/>
            <a:ext cx="246171" cy="24617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5145" y="6595852"/>
            <a:ext cx="246171" cy="24617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5145" y="7490128"/>
            <a:ext cx="246171" cy="24617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5145" y="8384404"/>
            <a:ext cx="246171" cy="24617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823699" y="1647052"/>
            <a:ext cx="9091171" cy="6981323"/>
          </a:xfrm>
          <a:custGeom>
            <a:avLst/>
            <a:gdLst/>
            <a:ahLst/>
            <a:cxnLst/>
            <a:rect l="l" t="t" r="r" b="b"/>
            <a:pathLst>
              <a:path w="9091171" h="6981323">
                <a:moveTo>
                  <a:pt x="0" y="0"/>
                </a:moveTo>
                <a:lnTo>
                  <a:pt x="9091170" y="0"/>
                </a:lnTo>
                <a:lnTo>
                  <a:pt x="9091170" y="6981323"/>
                </a:lnTo>
                <a:lnTo>
                  <a:pt x="0" y="6981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07" r="-1841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215145" y="1524558"/>
            <a:ext cx="5559426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Introduzione al Federated Learning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0131" y="4696388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Protezione </a:t>
            </a: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della privacy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80131" y="5590664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Addestramento </a:t>
            </a: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decentralizzato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80131" y="6484940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Solo aggiornamenti </a:t>
            </a: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condivisi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80131" y="7379216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Minimizza </a:t>
            </a: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fughe di dati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80131" y="8273492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Gestisce dataset </a:t>
            </a: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eterogenei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46710" y="-210603"/>
            <a:ext cx="11189232" cy="11598965"/>
            <a:chOff x="0" y="0"/>
            <a:chExt cx="2485345" cy="25763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5345" cy="2576355"/>
            </a:xfrm>
            <a:custGeom>
              <a:avLst/>
              <a:gdLst/>
              <a:ahLst/>
              <a:cxnLst/>
              <a:rect l="l" t="t" r="r" b="b"/>
              <a:pathLst>
                <a:path w="2485345" h="2576355">
                  <a:moveTo>
                    <a:pt x="2360885" y="2576355"/>
                  </a:moveTo>
                  <a:lnTo>
                    <a:pt x="124460" y="2576355"/>
                  </a:lnTo>
                  <a:cubicBezTo>
                    <a:pt x="55880" y="2576355"/>
                    <a:pt x="0" y="2520475"/>
                    <a:pt x="0" y="24518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60885" y="0"/>
                  </a:lnTo>
                  <a:cubicBezTo>
                    <a:pt x="2429465" y="0"/>
                    <a:pt x="2485345" y="55880"/>
                    <a:pt x="2485345" y="124460"/>
                  </a:cubicBezTo>
                  <a:lnTo>
                    <a:pt x="2485345" y="2451895"/>
                  </a:lnTo>
                  <a:cubicBezTo>
                    <a:pt x="2485345" y="2520475"/>
                    <a:pt x="2429465" y="2576355"/>
                    <a:pt x="2360885" y="2576355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Freeform 4"/>
          <p:cNvSpPr/>
          <p:nvPr/>
        </p:nvSpPr>
        <p:spPr>
          <a:xfrm>
            <a:off x="6369646" y="538115"/>
            <a:ext cx="2354129" cy="2354129"/>
          </a:xfrm>
          <a:custGeom>
            <a:avLst/>
            <a:gdLst/>
            <a:ahLst/>
            <a:cxnLst/>
            <a:rect l="l" t="t" r="r" b="b"/>
            <a:pathLst>
              <a:path w="2354129" h="2354129">
                <a:moveTo>
                  <a:pt x="0" y="0"/>
                </a:moveTo>
                <a:lnTo>
                  <a:pt x="2354129" y="0"/>
                </a:lnTo>
                <a:lnTo>
                  <a:pt x="2354129" y="2354129"/>
                </a:lnTo>
                <a:lnTo>
                  <a:pt x="0" y="2354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8144615" y="2971873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POISONING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79482"/>
            <a:ext cx="5913389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Minacce alla sicurezza nel FL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844744"/>
            <a:ext cx="6276922" cy="1083847"/>
            <a:chOff x="0" y="0"/>
            <a:chExt cx="8369229" cy="1445130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8369229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CLIENT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14786"/>
              <a:ext cx="8369229" cy="447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5"/>
                </a:lnSpc>
              </a:pPr>
              <a:r>
                <a:rPr lang="en-US" sz="1975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Client compromessi per alterare il modello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588879"/>
            <a:ext cx="6809622" cy="1083847"/>
            <a:chOff x="0" y="0"/>
            <a:chExt cx="9079496" cy="144513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9079496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CANALI DI COMUNICAZIONE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4786"/>
              <a:ext cx="9079496" cy="447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5"/>
                </a:lnSpc>
              </a:pPr>
              <a:r>
                <a:rPr lang="en-US" sz="1975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Attacchi durante il trasferimento del modello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7333014"/>
            <a:ext cx="6276922" cy="1083847"/>
            <a:chOff x="0" y="0"/>
            <a:chExt cx="8369229" cy="144513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8369229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CENTRALE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4786"/>
              <a:ext cx="8369229" cy="447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5"/>
                </a:lnSpc>
              </a:pPr>
              <a:r>
                <a:rPr lang="en-US" sz="1975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Attacchi mirati al modello globale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73420" y="7697885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ADDITIVE-NOISE ATTACKS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44615" y="4547211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POISONING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73420" y="4547211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BYZANTINE ATTACKS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73420" y="6122548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SIGN-FLIPPING ATTACKS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44615" y="6122548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SYBIL ATTACKS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44615" y="7697885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BACKDOOR ATTACKS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73420" y="2971873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LABEL-FLIPPING ATTACKS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1782" y="3854496"/>
            <a:ext cx="7141407" cy="5403804"/>
            <a:chOff x="0" y="0"/>
            <a:chExt cx="2415735" cy="1827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5735" cy="1827954"/>
            </a:xfrm>
            <a:custGeom>
              <a:avLst/>
              <a:gdLst/>
              <a:ahLst/>
              <a:cxnLst/>
              <a:rect l="l" t="t" r="r" b="b"/>
              <a:pathLst>
                <a:path w="2415735" h="1827954">
                  <a:moveTo>
                    <a:pt x="2291275" y="1827954"/>
                  </a:moveTo>
                  <a:lnTo>
                    <a:pt x="124460" y="1827954"/>
                  </a:lnTo>
                  <a:cubicBezTo>
                    <a:pt x="55880" y="1827954"/>
                    <a:pt x="0" y="1772074"/>
                    <a:pt x="0" y="1703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91275" y="0"/>
                  </a:lnTo>
                  <a:cubicBezTo>
                    <a:pt x="2359855" y="0"/>
                    <a:pt x="2415735" y="55880"/>
                    <a:pt x="2415735" y="124460"/>
                  </a:cubicBezTo>
                  <a:lnTo>
                    <a:pt x="2415735" y="1703494"/>
                  </a:lnTo>
                  <a:cubicBezTo>
                    <a:pt x="2415735" y="1772074"/>
                    <a:pt x="2359855" y="1827954"/>
                    <a:pt x="2291275" y="1827954"/>
                  </a:cubicBezTo>
                  <a:close/>
                </a:path>
              </a:pathLst>
            </a:custGeom>
            <a:solidFill>
              <a:srgbClr val="FF5757">
                <a:alpha val="37647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754811" y="3854496"/>
            <a:ext cx="7141407" cy="5403804"/>
            <a:chOff x="0" y="0"/>
            <a:chExt cx="2415735" cy="18279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15735" cy="1827954"/>
            </a:xfrm>
            <a:custGeom>
              <a:avLst/>
              <a:gdLst/>
              <a:ahLst/>
              <a:cxnLst/>
              <a:rect l="l" t="t" r="r" b="b"/>
              <a:pathLst>
                <a:path w="2415735" h="1827954">
                  <a:moveTo>
                    <a:pt x="2291275" y="1827954"/>
                  </a:moveTo>
                  <a:lnTo>
                    <a:pt x="124460" y="1827954"/>
                  </a:lnTo>
                  <a:cubicBezTo>
                    <a:pt x="55880" y="1827954"/>
                    <a:pt x="0" y="1772074"/>
                    <a:pt x="0" y="1703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91275" y="0"/>
                  </a:lnTo>
                  <a:cubicBezTo>
                    <a:pt x="2359855" y="0"/>
                    <a:pt x="2415735" y="55880"/>
                    <a:pt x="2415735" y="124460"/>
                  </a:cubicBezTo>
                  <a:lnTo>
                    <a:pt x="2415735" y="1703494"/>
                  </a:lnTo>
                  <a:cubicBezTo>
                    <a:pt x="2415735" y="1772074"/>
                    <a:pt x="2359855" y="1827954"/>
                    <a:pt x="2291275" y="1827954"/>
                  </a:cubicBezTo>
                  <a:close/>
                </a:path>
              </a:pathLst>
            </a:custGeom>
            <a:solidFill>
              <a:srgbClr val="64BC5D">
                <a:alpha val="27843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>
            <a:off x="10351342" y="4180526"/>
            <a:ext cx="1123794" cy="1123794"/>
          </a:xfrm>
          <a:custGeom>
            <a:avLst/>
            <a:gdLst/>
            <a:ahLst/>
            <a:cxnLst/>
            <a:rect l="l" t="t" r="r" b="b"/>
            <a:pathLst>
              <a:path w="1123794" h="1123794">
                <a:moveTo>
                  <a:pt x="0" y="0"/>
                </a:moveTo>
                <a:lnTo>
                  <a:pt x="1123794" y="0"/>
                </a:lnTo>
                <a:lnTo>
                  <a:pt x="1123794" y="1123794"/>
                </a:lnTo>
                <a:lnTo>
                  <a:pt x="0" y="112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952103" y="4101211"/>
            <a:ext cx="1282425" cy="1282425"/>
          </a:xfrm>
          <a:custGeom>
            <a:avLst/>
            <a:gdLst/>
            <a:ahLst/>
            <a:cxnLst/>
            <a:rect l="l" t="t" r="r" b="b"/>
            <a:pathLst>
              <a:path w="1282425" h="1282425">
                <a:moveTo>
                  <a:pt x="0" y="0"/>
                </a:moveTo>
                <a:lnTo>
                  <a:pt x="1282425" y="0"/>
                </a:lnTo>
                <a:lnTo>
                  <a:pt x="1282425" y="1282425"/>
                </a:lnTo>
                <a:lnTo>
                  <a:pt x="0" y="1282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60235" y="525760"/>
            <a:ext cx="1550443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Detection: Perché?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0235" y="2663871"/>
            <a:ext cx="16230600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Identificare aggiornamenti malevoli prima che possano compromettere il modello globale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52913" y="4462388"/>
            <a:ext cx="373499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BENEFICI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51342" y="5673130"/>
            <a:ext cx="6213328" cy="2449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Protegge l’integrità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dal modello filtrando gli aggiornamenti dannosi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Difende dagli attacchi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protegge la privacy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Migliora la robustezza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del sistema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62766" y="4462388"/>
            <a:ext cx="373499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RISCHI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1761" y="5673130"/>
            <a:ext cx="6300395" cy="283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Processo di 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apprendimento compromesso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2A2E3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Aumento dei 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rischi</a:t>
            </a: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per privacy e sicurezza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2A2E3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Degradazione delle</a:t>
            </a: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prestazioni </a:t>
            </a: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 modello a causa di attacchi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03635" y="4460521"/>
            <a:ext cx="4273827" cy="426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100%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 rilevamento di utenti malevoli (10-30% partecipanti malevoli)</a:t>
            </a:r>
          </a:p>
          <a:p>
            <a:pPr algn="l">
              <a:lnSpc>
                <a:spcPts val="1959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Perdita di accuratezza </a:t>
            </a: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irrisoria</a:t>
            </a:r>
          </a:p>
          <a:p>
            <a:pPr algn="l">
              <a:lnSpc>
                <a:spcPts val="1959"/>
              </a:lnSpc>
            </a:pPr>
            <a:endParaRPr lang="en-US" sz="2200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1120"/>
              </a:lnSpc>
            </a:pPr>
            <a:endParaRPr lang="en-US" sz="2200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Resistenza agli attacchi mirati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Successo attacchi       &lt; 5%</a:t>
            </a:r>
          </a:p>
          <a:p>
            <a:pPr algn="l">
              <a:lnSpc>
                <a:spcPts val="308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31037" y="4460521"/>
            <a:ext cx="4025926" cy="298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in scala di grigi di cifre scritte a mano (28x28 px)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GTSRB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a colori di segnali stradali tedeschi (32x32 px)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6228" y="4460521"/>
            <a:ext cx="4165515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Analizza</a:t>
            </a:r>
            <a:r>
              <a:rPr lang="en-US" sz="2199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masked features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 rilevare anomalie</a:t>
            </a:r>
          </a:p>
          <a:p>
            <a:pPr algn="l">
              <a:lnSpc>
                <a:spcPts val="195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Raggruppa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utenti per identificare comportamenti sospetti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Esclude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dati malevoli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prima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dell’addestramento del modello globale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AUROR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90123"/>
            <a:ext cx="4837503" cy="6668177"/>
            <a:chOff x="0" y="0"/>
            <a:chExt cx="1636390" cy="22556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55655"/>
            </a:xfrm>
            <a:custGeom>
              <a:avLst/>
              <a:gdLst/>
              <a:ahLst/>
              <a:cxnLst/>
              <a:rect l="l" t="t" r="r" b="b"/>
              <a:pathLst>
                <a:path w="1636390" h="2255655">
                  <a:moveTo>
                    <a:pt x="1511930" y="2255655"/>
                  </a:moveTo>
                  <a:lnTo>
                    <a:pt x="124460" y="2255655"/>
                  </a:lnTo>
                  <a:cubicBezTo>
                    <a:pt x="55880" y="2255655"/>
                    <a:pt x="0" y="2199775"/>
                    <a:pt x="0" y="21311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31195"/>
                  </a:lnTo>
                  <a:cubicBezTo>
                    <a:pt x="1636390" y="2199775"/>
                    <a:pt x="1580510" y="2255655"/>
                    <a:pt x="1511930" y="2255655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04149" y="4487937"/>
            <a:ext cx="3907928" cy="362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Gestisce la presenza di numerosi nodi</a:t>
            </a:r>
            <a:r>
              <a:rPr lang="en-US" sz="22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Byzantine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Efficiente</a:t>
            </a:r>
            <a:r>
              <a:rPr lang="en-US" sz="2224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dal punto computazionale: adatto a scenari distribuiti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Opera su </a:t>
            </a: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dati IID</a:t>
            </a:r>
          </a:p>
          <a:p>
            <a:pPr algn="l">
              <a:lnSpc>
                <a:spcPts val="3114"/>
              </a:lnSpc>
            </a:pPr>
            <a:endParaRPr lang="en-US" sz="2224" b="1">
              <a:solidFill>
                <a:srgbClr val="CD2D05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6777" y="4497462"/>
            <a:ext cx="3734992" cy="298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Immagini in scala di grigi di cifre scritte a mano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Spambase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Email etichettate come spam o non spam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75923" y="4497462"/>
            <a:ext cx="3926671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Seleziona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gradienti più vicini alla maggioranza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"onesta"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Calcola la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distanza tra gradienti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seleziona il più affidabile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Ignora i gradienti sospetti dei nodi Byzantine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KRUM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97425" y="4462780"/>
            <a:ext cx="4286247" cy="362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Accuratezza del 97%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(training/validazione)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Converge in 30-35 epoche con 12 nodi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Tempo di addestramento:</a:t>
            </a:r>
          </a:p>
          <a:p>
            <a:pPr algn="l">
              <a:lnSpc>
                <a:spcPts val="3114"/>
              </a:lnSpc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       1 nodo: ~60 min</a:t>
            </a:r>
          </a:p>
          <a:p>
            <a:pPr algn="l">
              <a:lnSpc>
                <a:spcPts val="3114"/>
              </a:lnSpc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       12 nodi: &lt;20 min</a:t>
            </a:r>
          </a:p>
          <a:p>
            <a:pPr algn="l">
              <a:lnSpc>
                <a:spcPts val="3114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07950" y="4472305"/>
            <a:ext cx="4272101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CICIDS2017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vari flussi network, sia benigni sia varie forme di cyber attacchi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Solo primo giorno (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benigno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) su sette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Test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Giorni successivi sia traffico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benigno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che scenari realistici di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attacchi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2775" y="4472305"/>
            <a:ext cx="4532422" cy="401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Rileva anomalie tramite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autoencoder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composto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da  5 livelli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totali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Apprende</a:t>
            </a:r>
            <a:r>
              <a:rPr lang="en-US" sz="2199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solo il traffico benigno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L’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errore di ricostruzione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determina la classificazione dell’anomalia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AUTOENCODERS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32527" y="4365942"/>
            <a:ext cx="4216044" cy="465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Accurato su tutti i dataset contro attacchi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Additive noise, Sign-flipping e Backdoor</a:t>
            </a:r>
          </a:p>
          <a:p>
            <a:pPr algn="l">
              <a:lnSpc>
                <a:spcPts val="1960"/>
              </a:lnSpc>
            </a:pPr>
            <a:endParaRPr lang="en-US" sz="2224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Efficace contro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attacchi mirati, conosciuti e non</a:t>
            </a:r>
            <a:r>
              <a:rPr lang="en-US" sz="22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>
              <a:lnSpc>
                <a:spcPts val="1960"/>
              </a:lnSpc>
            </a:pPr>
            <a:endParaRPr lang="en-US" sz="2224" b="1">
              <a:solidFill>
                <a:srgbClr val="2A2E3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Protezione efficace grazie a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soglia dinamica</a:t>
            </a:r>
          </a:p>
          <a:p>
            <a:pPr algn="l">
              <a:lnSpc>
                <a:spcPts val="1960"/>
              </a:lnSpc>
            </a:pPr>
            <a:endParaRPr lang="en-US" sz="2224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Compatibile con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dati non IID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27115" y="4498975"/>
            <a:ext cx="4433769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FEMNIST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di lettere e numeri scritti a mano. 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Sentiment140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Insieme di tweet etichettati con sentiment positivo o negativo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in scala di grigi di cifre scritte a mano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61752" y="4498975"/>
            <a:ext cx="4091922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Utilizza un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autoencoder variazionale (VAE)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Encoding degli aggiornamenti FL in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vettori latenti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Calcolo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errore di ricostruzione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per classificazione anomalie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8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546355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SPECTRAL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1458</Words>
  <Application>Microsoft Office PowerPoint</Application>
  <PresentationFormat>Personalizzato</PresentationFormat>
  <Paragraphs>360</Paragraphs>
  <Slides>19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Calibri</vt:lpstr>
      <vt:lpstr>Poppins Bold</vt:lpstr>
      <vt:lpstr>Poppins Semi-Bold</vt:lpstr>
      <vt:lpstr>Poppins</vt:lpstr>
      <vt:lpstr>Poppins Italics</vt:lpstr>
      <vt:lpstr>Poppins Medium</vt:lpstr>
      <vt:lpstr>Arial</vt:lpstr>
      <vt:lpstr>Poppins Bold Italics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ppt</dc:title>
  <cp:lastModifiedBy>Danila Meleleo</cp:lastModifiedBy>
  <cp:revision>4</cp:revision>
  <dcterms:created xsi:type="dcterms:W3CDTF">2006-08-16T00:00:00Z</dcterms:created>
  <dcterms:modified xsi:type="dcterms:W3CDTF">2025-02-09T20:09:08Z</dcterms:modified>
  <dc:identifier>DAGeaflK2WA</dc:identifier>
</cp:coreProperties>
</file>