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Bold" panose="00000800000000000000" pitchFamily="2" charset="0"/>
      <p:regular r:id="rId26"/>
      <p:bold r:id="rId27"/>
    </p:embeddedFont>
    <p:embeddedFont>
      <p:font typeface="Poppins Bold Italics" panose="020B0604020202020204" charset="0"/>
      <p:regular r:id="rId28"/>
    </p:embeddedFont>
    <p:embeddedFont>
      <p:font typeface="Poppins Italics" panose="020B0604020202020204" charset="0"/>
      <p:regular r:id="rId29"/>
    </p:embeddedFont>
    <p:embeddedFont>
      <p:font typeface="Poppins Medium" panose="00000600000000000000" pitchFamily="2" charset="0"/>
      <p:regular r:id="rId30"/>
    </p:embeddedFont>
    <p:embeddedFont>
      <p:font typeface="Poppins Semi-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29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Se mettiamo la lista di attacchi negli AD, non mettiamo questa slide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Le Migliori Difese AD contro Attacchi Mirati</a:t>
            </a:r>
          </a:p>
          <a:p>
            <a:endParaRPr lang="en-US"/>
          </a:p>
          <a:p>
            <a:r>
              <a:rPr lang="en-US"/>
              <a:t>Migliori Difese contro Tipi di Attacco Specifici</a:t>
            </a:r>
          </a:p>
          <a:p>
            <a:endParaRPr lang="en-US"/>
          </a:p>
          <a:p>
            <a:r>
              <a:rPr lang="en-US"/>
              <a:t>AD: Resistenza agli Attacchi</a:t>
            </a:r>
          </a:p>
          <a:p>
            <a:r>
              <a:rPr lang="en-US"/>
              <a:t>Strategie più efficaci contro</a:t>
            </a:r>
          </a:p>
          <a:p>
            <a:r>
              <a:rPr lang="en-US"/>
              <a:t>Soluzioni più performanti per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 caso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x VALENTINA</a:t>
            </a:r>
          </a:p>
          <a:p>
            <a:endParaRPr lang="en-US"/>
          </a:p>
          <a:p>
            <a:r>
              <a:rPr lang="en-US"/>
              <a:t>Ripensandoci, "previene attacchi" secondo te è corretto?  Ceh gli attacchi ci saranno comunque, l'AD previene danni sul sistema provenienti da attacchi perchè esclude gli aggiornamenti intaccati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D: Per MNIST magari le volte successive lo nominiamo e basta? In questa slide lo spazio c'è per scrivere tutto ma in quelle successive c'è meno spazio</a:t>
            </a:r>
          </a:p>
          <a:p>
            <a:endParaRPr lang="en-US"/>
          </a:p>
          <a:p>
            <a:r>
              <a:rPr lang="en-US"/>
              <a:t>V: e non metto niente? MNIST e basta? oppure scrivo qualcosa?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Vantaggi VAE:</a:t>
            </a:r>
          </a:p>
          <a:p>
            <a:r>
              <a:rPr lang="en-US"/>
              <a:t>Natura probabilistica: Mappa dati in una distribuzione</a:t>
            </a:r>
          </a:p>
          <a:p>
            <a:r>
              <a:rPr lang="en-US"/>
              <a:t>Capacità generativa: Genera nuovi campioni</a:t>
            </a:r>
          </a:p>
          <a:p>
            <a:r>
              <a:rPr lang="en-US"/>
              <a:t>Maggiore resilienza: Identifica anomalie con dati rumorosi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D: Tipo qui, MNIST era già stato spiegato e in questa slide c'è già molto testo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D: Giusto per chiarire una cosa.</a:t>
            </a:r>
          </a:p>
          <a:p>
            <a:r>
              <a:rPr lang="en-US"/>
              <a:t>A quanto ho capito, Krum è un anomaly detector ed è una aggregation rule;</a:t>
            </a:r>
          </a:p>
          <a:p>
            <a:endParaRPr lang="en-US"/>
          </a:p>
          <a:p>
            <a:r>
              <a:rPr lang="en-US"/>
              <a:t>TRIM è un anomaly detector e</a:t>
            </a:r>
          </a:p>
          <a:p>
            <a:r>
              <a:rPr lang="en-US"/>
              <a:t>trimmed mean è una aggregation rule</a:t>
            </a:r>
          </a:p>
          <a:p>
            <a:r>
              <a:rPr lang="en-US"/>
              <a:t>TRIM =! Trimmed mean</a:t>
            </a:r>
          </a:p>
          <a:p>
            <a:endParaRPr lang="en-US"/>
          </a:p>
          <a:p>
            <a:r>
              <a:rPr lang="en-US"/>
              <a:t>Trimmed mean: È una misura statistica robusta. Si calcola la media escludendo una percentuale prefissata di valori estremi dal dataset.</a:t>
            </a:r>
          </a:p>
          <a:p>
            <a:endParaRPr lang="en-US"/>
          </a:p>
          <a:p>
            <a:r>
              <a:rPr lang="en-US"/>
              <a:t>TRIM: È un algoritmo di rilevamento delle anomalie che sfrutta il concetto di "trimming" per escludere iterativamente i dati che presentano residui elevati (potenzialmente anomali o avvelenati), per migliorare la robustezza del modello</a:t>
            </a:r>
          </a:p>
          <a:p>
            <a:endParaRPr lang="en-US"/>
          </a:p>
          <a:p>
            <a:r>
              <a:rPr lang="en-US"/>
              <a:t>Il residuo per un dato rappresenta l'errore di previsione, ossia la differenza tra il valore osservato e quello stimato dal modello.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D: Dammi un consiglio poi su cosa posso fare qui. I procedimenti di ERR e LFR sono identici, cambia solo il calcolo : ERR sull'errore e LFR sulla funzione di perdita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00 worker devices, 20% of which are</a:t>
            </a:r>
          </a:p>
          <a:p>
            <a:r>
              <a:rPr lang="en-US"/>
              <a:t>compromised, using the MNIST dataset</a:t>
            </a:r>
          </a:p>
          <a:p>
            <a:endParaRPr lang="en-US"/>
          </a:p>
          <a:p>
            <a:r>
              <a:rPr lang="en-US"/>
              <a:t>X VALENTINA</a:t>
            </a:r>
          </a:p>
          <a:p>
            <a:r>
              <a:rPr lang="en-US"/>
              <a:t>D: Dammi un consiglio poi su cosa posso fare qui. I procedimenti di ERR e LFR sono identici, cambia solo il calcolo : ERR sull'errore e LFR sulla funzione di perdita</a:t>
            </a:r>
          </a:p>
          <a:p>
            <a:endParaRPr lang="en-US"/>
          </a:p>
          <a:p>
            <a:r>
              <a:rPr lang="en-US"/>
              <a:t>D: PIZZICO DI COLORE??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45308" y="7612069"/>
            <a:ext cx="18578615" cy="3026928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178087" y="1028700"/>
            <a:ext cx="5889286" cy="6148415"/>
          </a:xfrm>
          <a:custGeom>
            <a:avLst/>
            <a:gdLst/>
            <a:ahLst/>
            <a:cxnLst/>
            <a:rect l="l" t="t" r="r" b="b"/>
            <a:pathLst>
              <a:path w="5889286" h="6148415">
                <a:moveTo>
                  <a:pt x="0" y="0"/>
                </a:moveTo>
                <a:lnTo>
                  <a:pt x="5889286" y="0"/>
                </a:lnTo>
                <a:lnTo>
                  <a:pt x="5889286" y="6148415"/>
                </a:lnTo>
                <a:lnTo>
                  <a:pt x="0" y="6148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95" t="-14760" r="-17748" b="-9993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028700" y="8275508"/>
            <a:ext cx="16230600" cy="1436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Danila Meleleo</a:t>
            </a:r>
          </a:p>
          <a:p>
            <a:pPr algn="l">
              <a:lnSpc>
                <a:spcPts val="3779"/>
              </a:lnSpc>
            </a:pPr>
            <a:r>
              <a:rPr lang="en-US" sz="27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Valentina de Respinis</a:t>
            </a:r>
          </a:p>
          <a:p>
            <a:pPr algn="r">
              <a:lnSpc>
                <a:spcPts val="3779"/>
              </a:lnSpc>
            </a:pPr>
            <a:endParaRPr lang="en-US" sz="2700" b="1">
              <a:solidFill>
                <a:srgbClr val="2A2E3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7067373" y="2212380"/>
            <a:ext cx="10403941" cy="3781054"/>
            <a:chOff x="0" y="0"/>
            <a:chExt cx="13871921" cy="5041406"/>
          </a:xfrm>
        </p:grpSpPr>
        <p:sp>
          <p:nvSpPr>
            <p:cNvPr id="6" name="TextBox 6"/>
            <p:cNvSpPr txBox="1"/>
            <p:nvPr/>
          </p:nvSpPr>
          <p:spPr>
            <a:xfrm>
              <a:off x="0" y="-57150"/>
              <a:ext cx="13871921" cy="4057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19"/>
                </a:lnSpc>
              </a:pPr>
              <a:r>
                <a:rPr lang="en-US" sz="6599" b="1">
                  <a:solidFill>
                    <a:srgbClr val="2A2E30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Anomaly Detection </a:t>
              </a:r>
            </a:p>
            <a:p>
              <a:pPr algn="ctr">
                <a:lnSpc>
                  <a:spcPts val="7919"/>
                </a:lnSpc>
              </a:pPr>
              <a:r>
                <a:rPr lang="en-US" sz="6599" b="1">
                  <a:solidFill>
                    <a:srgbClr val="2A2E30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nel Federated Learning: Metodi a Confronto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333961" y="4395749"/>
              <a:ext cx="11203999" cy="6456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2A2E30"/>
                  </a:solidFill>
                  <a:latin typeface="Poppins"/>
                  <a:ea typeface="Poppins"/>
                  <a:cs typeface="Poppins"/>
                  <a:sym typeface="Poppins"/>
                </a:rPr>
                <a:t>Cybersecurity M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0235" y="2556471"/>
            <a:ext cx="4837503" cy="6701829"/>
            <a:chOff x="0" y="0"/>
            <a:chExt cx="1636390" cy="2267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725249" y="2556471"/>
            <a:ext cx="4837503" cy="6701829"/>
            <a:chOff x="0" y="0"/>
            <a:chExt cx="1636390" cy="22670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21797" y="2588240"/>
            <a:ext cx="4837503" cy="6701829"/>
            <a:chOff x="0" y="0"/>
            <a:chExt cx="1636390" cy="22670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1611490" y="3065406"/>
            <a:ext cx="768427" cy="768427"/>
          </a:xfrm>
          <a:custGeom>
            <a:avLst/>
            <a:gdLst/>
            <a:ahLst/>
            <a:cxnLst/>
            <a:rect l="l" t="t" r="r" b="b"/>
            <a:pathLst>
              <a:path w="768427" h="768427">
                <a:moveTo>
                  <a:pt x="0" y="0"/>
                </a:moveTo>
                <a:lnTo>
                  <a:pt x="768427" y="0"/>
                </a:lnTo>
                <a:lnTo>
                  <a:pt x="768427" y="768426"/>
                </a:lnTo>
                <a:lnTo>
                  <a:pt x="0" y="768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7276504" y="3084311"/>
            <a:ext cx="730616" cy="730616"/>
          </a:xfrm>
          <a:custGeom>
            <a:avLst/>
            <a:gdLst/>
            <a:ahLst/>
            <a:cxnLst/>
            <a:rect l="l" t="t" r="r" b="b"/>
            <a:pathLst>
              <a:path w="730616" h="730616">
                <a:moveTo>
                  <a:pt x="0" y="0"/>
                </a:moveTo>
                <a:lnTo>
                  <a:pt x="730616" y="0"/>
                </a:lnTo>
                <a:lnTo>
                  <a:pt x="730616" y="730616"/>
                </a:lnTo>
                <a:lnTo>
                  <a:pt x="0" y="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973053" y="3084311"/>
            <a:ext cx="708428" cy="708428"/>
          </a:xfrm>
          <a:custGeom>
            <a:avLst/>
            <a:gdLst/>
            <a:ahLst/>
            <a:cxnLst/>
            <a:rect l="l" t="t" r="r" b="b"/>
            <a:pathLst>
              <a:path w="708428" h="708428">
                <a:moveTo>
                  <a:pt x="0" y="0"/>
                </a:moveTo>
                <a:lnTo>
                  <a:pt x="708427" y="0"/>
                </a:lnTo>
                <a:lnTo>
                  <a:pt x="708427" y="708428"/>
                </a:lnTo>
                <a:lnTo>
                  <a:pt x="0" y="708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4024380" y="3245284"/>
            <a:ext cx="246787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00976" y="4184034"/>
            <a:ext cx="4464825" cy="4897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Efficace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Rileva e mitiga attacchi, contenendo MSE</a:t>
            </a:r>
          </a:p>
          <a:p>
            <a:pPr algn="l">
              <a:lnSpc>
                <a:spcPts val="196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Robusto 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anche con dati complessi e rumorosi</a:t>
            </a:r>
          </a:p>
          <a:p>
            <a:pPr algn="l">
              <a:lnSpc>
                <a:spcPts val="196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Abile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in attacchi basati su ottimizzazione e statistica</a:t>
            </a:r>
          </a:p>
          <a:p>
            <a:pPr algn="l">
              <a:lnSpc>
                <a:spcPts val="196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Tempi di convergenza </a:t>
            </a: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rapidi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e scalabilità</a:t>
            </a:r>
          </a:p>
          <a:p>
            <a:pPr algn="l">
              <a:lnSpc>
                <a:spcPts val="196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D05342"/>
                </a:solidFill>
                <a:latin typeface="Poppins Bold"/>
                <a:ea typeface="Poppins Bold"/>
                <a:cs typeface="Poppins Bold"/>
                <a:sym typeface="Poppins Bold"/>
              </a:rPr>
              <a:t>Limitazioni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Difficoltà con attacchi sofisticati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46963" y="3017636"/>
            <a:ext cx="2344251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</a:t>
            </a:r>
          </a:p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UTILIZZATI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27115" y="4212609"/>
            <a:ext cx="4458725" cy="440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Healthcare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5700 campioni e 168 feature di dati clinici, demografici e genetici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Loan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5.000 campioni, informazioni su prestiti e profili di credito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House Price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: 1468 campioni, dati su posizione, dimensioni e anno di costruzione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79917" y="3034781"/>
            <a:ext cx="3734992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METODI E ARCHITETTURA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1250" y="4212609"/>
            <a:ext cx="4415774" cy="4258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Raccolta dati</a:t>
            </a:r>
            <a:r>
              <a:rPr lang="en-US" sz="2199">
                <a:solidFill>
                  <a:srgbClr val="345C7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server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Stima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dei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parametri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di regressione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Selezione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iterativa di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aggiornamenti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con i residui più bassi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Aggiornamento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modello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con i dati selezionati</a:t>
            </a:r>
          </a:p>
        </p:txBody>
      </p:sp>
      <p:sp>
        <p:nvSpPr>
          <p:cNvPr id="17" name="AutoShape 17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1028700" y="525760"/>
            <a:ext cx="15463553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TRIM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0235" y="2556471"/>
            <a:ext cx="4837503" cy="6701829"/>
            <a:chOff x="0" y="0"/>
            <a:chExt cx="1636390" cy="2267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725249" y="2556471"/>
            <a:ext cx="4837503" cy="6701829"/>
            <a:chOff x="0" y="0"/>
            <a:chExt cx="1636390" cy="22670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21797" y="2588240"/>
            <a:ext cx="4837503" cy="6701829"/>
            <a:chOff x="0" y="0"/>
            <a:chExt cx="1636390" cy="22670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1611490" y="3198756"/>
            <a:ext cx="768427" cy="768427"/>
          </a:xfrm>
          <a:custGeom>
            <a:avLst/>
            <a:gdLst/>
            <a:ahLst/>
            <a:cxnLst/>
            <a:rect l="l" t="t" r="r" b="b"/>
            <a:pathLst>
              <a:path w="768427" h="768427">
                <a:moveTo>
                  <a:pt x="0" y="0"/>
                </a:moveTo>
                <a:lnTo>
                  <a:pt x="768427" y="0"/>
                </a:lnTo>
                <a:lnTo>
                  <a:pt x="768427" y="768426"/>
                </a:lnTo>
                <a:lnTo>
                  <a:pt x="0" y="768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7276504" y="3217661"/>
            <a:ext cx="730616" cy="730616"/>
          </a:xfrm>
          <a:custGeom>
            <a:avLst/>
            <a:gdLst/>
            <a:ahLst/>
            <a:cxnLst/>
            <a:rect l="l" t="t" r="r" b="b"/>
            <a:pathLst>
              <a:path w="730616" h="730616">
                <a:moveTo>
                  <a:pt x="0" y="0"/>
                </a:moveTo>
                <a:lnTo>
                  <a:pt x="730616" y="0"/>
                </a:lnTo>
                <a:lnTo>
                  <a:pt x="730616" y="730616"/>
                </a:lnTo>
                <a:lnTo>
                  <a:pt x="0" y="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973053" y="3217661"/>
            <a:ext cx="708428" cy="708428"/>
          </a:xfrm>
          <a:custGeom>
            <a:avLst/>
            <a:gdLst/>
            <a:ahLst/>
            <a:cxnLst/>
            <a:rect l="l" t="t" r="r" b="b"/>
            <a:pathLst>
              <a:path w="708428" h="708428">
                <a:moveTo>
                  <a:pt x="0" y="0"/>
                </a:moveTo>
                <a:lnTo>
                  <a:pt x="708427" y="0"/>
                </a:lnTo>
                <a:lnTo>
                  <a:pt x="708427" y="708428"/>
                </a:lnTo>
                <a:lnTo>
                  <a:pt x="0" y="708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6930405" y="4269759"/>
            <a:ext cx="4458725" cy="2973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TREC 2005 Spam Corpus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92.189 emails (52.790 spam and 39.399 non-spam)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Insieme di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messaggi tratti da Usenet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: usati per testare l’efficacia di RONI contro dictionary attacks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024380" y="3378634"/>
            <a:ext cx="246787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61989" y="4269759"/>
            <a:ext cx="4357119" cy="469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Molto </a:t>
            </a: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efficiente 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per spam filtering</a:t>
            </a:r>
          </a:p>
          <a:p>
            <a:pPr algn="l">
              <a:lnSpc>
                <a:spcPts val="112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100%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di rilevazione per dictionary attacks, ma </a:t>
            </a:r>
            <a:r>
              <a:rPr lang="en-US" sz="2200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eccessiva esclusione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di dati validi</a:t>
            </a:r>
          </a:p>
          <a:p>
            <a:pPr algn="l">
              <a:lnSpc>
                <a:spcPts val="112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Difficoltà con </a:t>
            </a:r>
            <a:r>
              <a:rPr lang="en-US" sz="2200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attacchi mirati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, solo 7-25% rilevati</a:t>
            </a:r>
          </a:p>
          <a:p>
            <a:pPr algn="l">
              <a:lnSpc>
                <a:spcPts val="112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Costo computazionale elevato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15,69 secondi per iterazione vs 0,2 s per TRIM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346963" y="3150986"/>
            <a:ext cx="2344251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</a:t>
            </a:r>
          </a:p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UTILIZZATI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79917" y="3168131"/>
            <a:ext cx="3734992" cy="86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4"/>
              </a:lnSpc>
            </a:pPr>
            <a:r>
              <a:rPr lang="en-US" sz="24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METODI E ARCHITETTURA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09352" y="4269759"/>
            <a:ext cx="4339268" cy="4649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Definizione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set di calibrazione </a:t>
            </a:r>
            <a:r>
              <a:rPr lang="en-US" sz="2199" i="1">
                <a:solidFill>
                  <a:srgbClr val="2A2E3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C</a:t>
            </a:r>
          </a:p>
          <a:p>
            <a:pPr algn="l">
              <a:lnSpc>
                <a:spcPts val="1960"/>
              </a:lnSpc>
            </a:pPr>
            <a:endParaRPr lang="en-US" sz="2199" i="1">
              <a:solidFill>
                <a:srgbClr val="2A2E30"/>
              </a:solidFill>
              <a:latin typeface="Poppins Italics"/>
              <a:ea typeface="Poppins Italics"/>
              <a:cs typeface="Poppins Italics"/>
              <a:sym typeface="Poppins Italic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Valutazione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modello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prima e dopo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l’inserimento di un dato candidato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Esclusione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dato con impatto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negativo </a:t>
            </a:r>
          </a:p>
          <a:p>
            <a:pPr algn="l">
              <a:lnSpc>
                <a:spcPts val="1960"/>
              </a:lnSpc>
            </a:pPr>
            <a:endParaRPr lang="en-US" sz="2199" b="1">
              <a:solidFill>
                <a:srgbClr val="345C7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Aggiornamento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modello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con i dati selezionati</a:t>
            </a:r>
          </a:p>
        </p:txBody>
      </p:sp>
      <p:sp>
        <p:nvSpPr>
          <p:cNvPr id="17" name="AutoShape 17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grpSp>
        <p:nvGrpSpPr>
          <p:cNvPr id="18" name="Group 18"/>
          <p:cNvGrpSpPr/>
          <p:nvPr/>
        </p:nvGrpSpPr>
        <p:grpSpPr>
          <a:xfrm>
            <a:off x="1028700" y="582910"/>
            <a:ext cx="15463553" cy="971550"/>
            <a:chOff x="0" y="0"/>
            <a:chExt cx="20618070" cy="1295400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57150"/>
              <a:ext cx="20618070" cy="1352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3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RONI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957721" y="463550"/>
              <a:ext cx="8975105" cy="61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99"/>
                </a:lnSpc>
              </a:pPr>
              <a:r>
                <a:rPr lang="en-US" sz="29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(Reject On Negative Impact)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7991" y="2703643"/>
            <a:ext cx="7108051" cy="6947116"/>
            <a:chOff x="0" y="0"/>
            <a:chExt cx="2404452" cy="23500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4452" cy="2350012"/>
            </a:xfrm>
            <a:custGeom>
              <a:avLst/>
              <a:gdLst/>
              <a:ahLst/>
              <a:cxnLst/>
              <a:rect l="l" t="t" r="r" b="b"/>
              <a:pathLst>
                <a:path w="2404452" h="2350012">
                  <a:moveTo>
                    <a:pt x="2279992" y="2350012"/>
                  </a:moveTo>
                  <a:lnTo>
                    <a:pt x="124460" y="2350012"/>
                  </a:lnTo>
                  <a:cubicBezTo>
                    <a:pt x="55880" y="2350012"/>
                    <a:pt x="0" y="2294132"/>
                    <a:pt x="0" y="22255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79992" y="0"/>
                  </a:lnTo>
                  <a:cubicBezTo>
                    <a:pt x="2348572" y="0"/>
                    <a:pt x="2404452" y="55880"/>
                    <a:pt x="2404452" y="124460"/>
                  </a:cubicBezTo>
                  <a:lnTo>
                    <a:pt x="2404452" y="2225552"/>
                  </a:lnTo>
                  <a:cubicBezTo>
                    <a:pt x="2404452" y="2294132"/>
                    <a:pt x="2348572" y="2350012"/>
                    <a:pt x="2279992" y="2350012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751958" y="2703643"/>
            <a:ext cx="7108051" cy="6947116"/>
            <a:chOff x="0" y="0"/>
            <a:chExt cx="2404452" cy="23500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04452" cy="2350012"/>
            </a:xfrm>
            <a:custGeom>
              <a:avLst/>
              <a:gdLst/>
              <a:ahLst/>
              <a:cxnLst/>
              <a:rect l="l" t="t" r="r" b="b"/>
              <a:pathLst>
                <a:path w="2404452" h="2350012">
                  <a:moveTo>
                    <a:pt x="2279992" y="2350012"/>
                  </a:moveTo>
                  <a:lnTo>
                    <a:pt x="124460" y="2350012"/>
                  </a:lnTo>
                  <a:cubicBezTo>
                    <a:pt x="55880" y="2350012"/>
                    <a:pt x="0" y="2294132"/>
                    <a:pt x="0" y="22255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79992" y="0"/>
                  </a:lnTo>
                  <a:cubicBezTo>
                    <a:pt x="2348572" y="0"/>
                    <a:pt x="2404452" y="55880"/>
                    <a:pt x="2404452" y="124460"/>
                  </a:cubicBezTo>
                  <a:lnTo>
                    <a:pt x="2404452" y="2225552"/>
                  </a:lnTo>
                  <a:cubicBezTo>
                    <a:pt x="2404452" y="2294132"/>
                    <a:pt x="2348572" y="2350012"/>
                    <a:pt x="2279992" y="2350012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Freeform 6"/>
          <p:cNvSpPr/>
          <p:nvPr/>
        </p:nvSpPr>
        <p:spPr>
          <a:xfrm>
            <a:off x="2103357" y="3160998"/>
            <a:ext cx="768427" cy="768427"/>
          </a:xfrm>
          <a:custGeom>
            <a:avLst/>
            <a:gdLst/>
            <a:ahLst/>
            <a:cxnLst/>
            <a:rect l="l" t="t" r="r" b="b"/>
            <a:pathLst>
              <a:path w="768427" h="768427">
                <a:moveTo>
                  <a:pt x="0" y="0"/>
                </a:moveTo>
                <a:lnTo>
                  <a:pt x="768427" y="0"/>
                </a:lnTo>
                <a:lnTo>
                  <a:pt x="768427" y="768427"/>
                </a:lnTo>
                <a:lnTo>
                  <a:pt x="0" y="7684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3047981" y="3038520"/>
            <a:ext cx="5488062" cy="98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0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ERR &amp; LFR: </a:t>
            </a:r>
          </a:p>
          <a:p>
            <a:pPr algn="l">
              <a:lnSpc>
                <a:spcPts val="3394"/>
              </a:lnSpc>
            </a:pPr>
            <a:r>
              <a:rPr lang="en-US" sz="24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METODI E ARCHITETTURA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1357" y="4120484"/>
            <a:ext cx="6541319" cy="501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endParaRPr/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Calcolo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“Modello A”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che </a:t>
            </a:r>
            <a:r>
              <a:rPr lang="en-US" sz="2199" i="1" u="sng">
                <a:solidFill>
                  <a:srgbClr val="2A2E3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include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l’aggiornamento locale</a:t>
            </a:r>
          </a:p>
          <a:p>
            <a:pPr algn="l">
              <a:lnSpc>
                <a:spcPts val="140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Calcolo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“Modello B”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che </a:t>
            </a:r>
            <a:r>
              <a:rPr lang="en-US" sz="2199" i="1" u="sng">
                <a:solidFill>
                  <a:srgbClr val="2A2E3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esclude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l’aggiornamento locale</a:t>
            </a:r>
          </a:p>
          <a:p>
            <a:pPr algn="l">
              <a:lnSpc>
                <a:spcPts val="140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Test </a:t>
            </a:r>
            <a:r>
              <a:rPr lang="en-US" sz="2199">
                <a:solidFill>
                  <a:srgbClr val="16191B"/>
                </a:solidFill>
                <a:latin typeface="Poppins"/>
                <a:ea typeface="Poppins"/>
                <a:cs typeface="Poppins"/>
                <a:sym typeface="Poppins"/>
              </a:rPr>
              <a:t>con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dataset di validazione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e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calcolo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delle funzioni di errore/perdita</a:t>
            </a:r>
          </a:p>
          <a:p>
            <a:pPr algn="l">
              <a:lnSpc>
                <a:spcPts val="140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Calcolo 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della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differenza di impatto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dell’aggiornamento del client</a:t>
            </a:r>
          </a:p>
          <a:p>
            <a:pPr algn="l">
              <a:lnSpc>
                <a:spcPts val="140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Flagging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dei modelli maligni ed esclusione</a:t>
            </a:r>
          </a:p>
          <a:p>
            <a:pPr algn="l">
              <a:lnSpc>
                <a:spcPts val="139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Aggiornamento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 modello globale</a:t>
            </a:r>
          </a:p>
        </p:txBody>
      </p:sp>
      <p:sp>
        <p:nvSpPr>
          <p:cNvPr id="9" name="AutoShape 9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grpSp>
        <p:nvGrpSpPr>
          <p:cNvPr id="10" name="Group 10"/>
          <p:cNvGrpSpPr/>
          <p:nvPr/>
        </p:nvGrpSpPr>
        <p:grpSpPr>
          <a:xfrm>
            <a:off x="1005280" y="582910"/>
            <a:ext cx="15571363" cy="971550"/>
            <a:chOff x="0" y="0"/>
            <a:chExt cx="20761818" cy="129540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57150"/>
              <a:ext cx="20618070" cy="1352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3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ERR &amp; LFR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522237" y="419100"/>
              <a:ext cx="15239580" cy="61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99"/>
                </a:lnSpc>
              </a:pPr>
              <a:r>
                <a:rPr lang="en-US" sz="29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(Error Rate Reduction &amp; Loss Function Reduction)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0251422" y="3162428"/>
            <a:ext cx="936131" cy="936131"/>
          </a:xfrm>
          <a:custGeom>
            <a:avLst/>
            <a:gdLst/>
            <a:ahLst/>
            <a:cxnLst/>
            <a:rect l="l" t="t" r="r" b="b"/>
            <a:pathLst>
              <a:path w="936131" h="936131">
                <a:moveTo>
                  <a:pt x="0" y="0"/>
                </a:moveTo>
                <a:lnTo>
                  <a:pt x="936131" y="0"/>
                </a:lnTo>
                <a:lnTo>
                  <a:pt x="936131" y="936131"/>
                </a:lnTo>
                <a:lnTo>
                  <a:pt x="0" y="9361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TextBox 14"/>
          <p:cNvSpPr txBox="1"/>
          <p:nvPr/>
        </p:nvSpPr>
        <p:spPr>
          <a:xfrm>
            <a:off x="11359003" y="3252351"/>
            <a:ext cx="5488062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LFR: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48268" y="4120484"/>
            <a:ext cx="6541319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endParaRPr/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Basato su TRIM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Utilizza le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loss function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2199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LA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ed </a:t>
            </a:r>
            <a:r>
              <a:rPr lang="en-US" sz="2199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LB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e la</a:t>
            </a:r>
            <a:r>
              <a:rPr lang="en-US" sz="2199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differenza di perdita (LA - LB)</a:t>
            </a:r>
          </a:p>
        </p:txBody>
      </p:sp>
      <p:sp>
        <p:nvSpPr>
          <p:cNvPr id="16" name="Freeform 16"/>
          <p:cNvSpPr/>
          <p:nvPr/>
        </p:nvSpPr>
        <p:spPr>
          <a:xfrm>
            <a:off x="10277762" y="6554023"/>
            <a:ext cx="896847" cy="896847"/>
          </a:xfrm>
          <a:custGeom>
            <a:avLst/>
            <a:gdLst/>
            <a:ahLst/>
            <a:cxnLst/>
            <a:rect l="l" t="t" r="r" b="b"/>
            <a:pathLst>
              <a:path w="896847" h="896847">
                <a:moveTo>
                  <a:pt x="0" y="0"/>
                </a:moveTo>
                <a:lnTo>
                  <a:pt x="896847" y="0"/>
                </a:lnTo>
                <a:lnTo>
                  <a:pt x="896847" y="896847"/>
                </a:lnTo>
                <a:lnTo>
                  <a:pt x="0" y="8968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TextBox 17"/>
          <p:cNvSpPr txBox="1"/>
          <p:nvPr/>
        </p:nvSpPr>
        <p:spPr>
          <a:xfrm>
            <a:off x="11371947" y="6624304"/>
            <a:ext cx="5488062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ERR: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035324" y="7469920"/>
            <a:ext cx="6541319" cy="166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endParaRPr/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Basato su RONI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Utilizza le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 error rate </a:t>
            </a:r>
            <a:r>
              <a:rPr lang="en-US" sz="2199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EA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ed </a:t>
            </a:r>
            <a:r>
              <a:rPr lang="en-US" sz="2199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EB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e la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differenza di errore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 (</a:t>
            </a:r>
            <a:r>
              <a:rPr lang="en-US" sz="2199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EA - EB)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5280" y="2703643"/>
            <a:ext cx="6616369" cy="6947116"/>
            <a:chOff x="0" y="0"/>
            <a:chExt cx="2238130" cy="23500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38130" cy="2350012"/>
            </a:xfrm>
            <a:custGeom>
              <a:avLst/>
              <a:gdLst/>
              <a:ahLst/>
              <a:cxnLst/>
              <a:rect l="l" t="t" r="r" b="b"/>
              <a:pathLst>
                <a:path w="2238130" h="2350012">
                  <a:moveTo>
                    <a:pt x="2113670" y="2350012"/>
                  </a:moveTo>
                  <a:lnTo>
                    <a:pt x="124460" y="2350012"/>
                  </a:lnTo>
                  <a:cubicBezTo>
                    <a:pt x="55880" y="2350012"/>
                    <a:pt x="0" y="2294132"/>
                    <a:pt x="0" y="22255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13670" y="0"/>
                  </a:lnTo>
                  <a:cubicBezTo>
                    <a:pt x="2182250" y="0"/>
                    <a:pt x="2238130" y="55880"/>
                    <a:pt x="2238130" y="124460"/>
                  </a:cubicBezTo>
                  <a:lnTo>
                    <a:pt x="2238130" y="2225552"/>
                  </a:lnTo>
                  <a:cubicBezTo>
                    <a:pt x="2238130" y="2294132"/>
                    <a:pt x="2182250" y="2350012"/>
                    <a:pt x="2113670" y="2350012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AutoShape 4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1005280" y="582910"/>
            <a:ext cx="15571363" cy="971550"/>
            <a:chOff x="0" y="0"/>
            <a:chExt cx="20761818" cy="1295400"/>
          </a:xfrm>
        </p:grpSpPr>
        <p:sp>
          <p:nvSpPr>
            <p:cNvPr id="6" name="TextBox 6"/>
            <p:cNvSpPr txBox="1"/>
            <p:nvPr/>
          </p:nvSpPr>
          <p:spPr>
            <a:xfrm>
              <a:off x="0" y="-57150"/>
              <a:ext cx="20618070" cy="1352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79"/>
                </a:lnSpc>
              </a:pPr>
              <a:r>
                <a:rPr lang="en-US" sz="63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ERR &amp; LFR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5522237" y="419100"/>
              <a:ext cx="15239580" cy="615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99"/>
                </a:lnSpc>
              </a:pPr>
              <a:r>
                <a:rPr lang="en-US" sz="29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(Error Rate Reduction &amp; Loss Function Reduction)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002474" y="2703643"/>
            <a:ext cx="9256826" cy="6947116"/>
            <a:chOff x="0" y="0"/>
            <a:chExt cx="3131321" cy="235001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31321" cy="2350012"/>
            </a:xfrm>
            <a:custGeom>
              <a:avLst/>
              <a:gdLst/>
              <a:ahLst/>
              <a:cxnLst/>
              <a:rect l="l" t="t" r="r" b="b"/>
              <a:pathLst>
                <a:path w="3131321" h="2350012">
                  <a:moveTo>
                    <a:pt x="3006861" y="2350012"/>
                  </a:moveTo>
                  <a:lnTo>
                    <a:pt x="124460" y="2350012"/>
                  </a:lnTo>
                  <a:cubicBezTo>
                    <a:pt x="55880" y="2350012"/>
                    <a:pt x="0" y="2294132"/>
                    <a:pt x="0" y="222555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6861" y="0"/>
                  </a:lnTo>
                  <a:cubicBezTo>
                    <a:pt x="3075441" y="0"/>
                    <a:pt x="3131321" y="55880"/>
                    <a:pt x="3131321" y="124460"/>
                  </a:cubicBezTo>
                  <a:lnTo>
                    <a:pt x="3131321" y="2225552"/>
                  </a:lnTo>
                  <a:cubicBezTo>
                    <a:pt x="3131321" y="2294132"/>
                    <a:pt x="3075441" y="2350012"/>
                    <a:pt x="3006861" y="2350012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44000" y="3119160"/>
            <a:ext cx="4442016" cy="708428"/>
            <a:chOff x="0" y="0"/>
            <a:chExt cx="5922688" cy="9445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44570" cy="944570"/>
            </a:xfrm>
            <a:custGeom>
              <a:avLst/>
              <a:gdLst/>
              <a:ahLst/>
              <a:cxnLst/>
              <a:rect l="l" t="t" r="r" b="b"/>
              <a:pathLst>
                <a:path w="944570" h="944570">
                  <a:moveTo>
                    <a:pt x="0" y="0"/>
                  </a:moveTo>
                  <a:lnTo>
                    <a:pt x="944570" y="0"/>
                  </a:lnTo>
                  <a:lnTo>
                    <a:pt x="944570" y="944570"/>
                  </a:lnTo>
                  <a:lnTo>
                    <a:pt x="0" y="944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329945" y="155843"/>
              <a:ext cx="4592743" cy="566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PERFORMANCE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648690" y="3195360"/>
            <a:ext cx="5488062" cy="86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4"/>
              </a:lnSpc>
            </a:pPr>
            <a:r>
              <a:rPr lang="en-US" sz="24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</a:t>
            </a:r>
          </a:p>
          <a:p>
            <a:pPr algn="l">
              <a:lnSpc>
                <a:spcPts val="3394"/>
              </a:lnSpc>
            </a:pPr>
            <a:r>
              <a:rPr lang="en-US" sz="24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UTILIZZATI</a:t>
            </a:r>
          </a:p>
        </p:txBody>
      </p:sp>
      <p:sp>
        <p:nvSpPr>
          <p:cNvPr id="14" name="Freeform 14"/>
          <p:cNvSpPr/>
          <p:nvPr/>
        </p:nvSpPr>
        <p:spPr>
          <a:xfrm>
            <a:off x="1651374" y="3294554"/>
            <a:ext cx="730616" cy="730616"/>
          </a:xfrm>
          <a:custGeom>
            <a:avLst/>
            <a:gdLst/>
            <a:ahLst/>
            <a:cxnLst/>
            <a:rect l="l" t="t" r="r" b="b"/>
            <a:pathLst>
              <a:path w="730616" h="730616">
                <a:moveTo>
                  <a:pt x="0" y="0"/>
                </a:moveTo>
                <a:lnTo>
                  <a:pt x="730616" y="0"/>
                </a:lnTo>
                <a:lnTo>
                  <a:pt x="730616" y="730616"/>
                </a:lnTo>
                <a:lnTo>
                  <a:pt x="0" y="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TextBox 15"/>
          <p:cNvSpPr txBox="1"/>
          <p:nvPr/>
        </p:nvSpPr>
        <p:spPr>
          <a:xfrm>
            <a:off x="1381121" y="4325401"/>
            <a:ext cx="5864686" cy="4691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7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MNIST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immagini di cifre scritte a mano</a:t>
            </a:r>
          </a:p>
          <a:p>
            <a:pPr algn="l">
              <a:lnSpc>
                <a:spcPts val="112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7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Fashion-MNIST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60.000 campioni di training e 10.000 di testing, immagini di abbigliamento</a:t>
            </a:r>
          </a:p>
          <a:p>
            <a:pPr algn="l">
              <a:lnSpc>
                <a:spcPts val="112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7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CH-MNIST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5.000 immagini in scala di grigi di istologie del colon per diagnosi mediche</a:t>
            </a:r>
          </a:p>
          <a:p>
            <a:pPr algn="l">
              <a:lnSpc>
                <a:spcPts val="112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7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Breast Cancer Wisconsin Dataset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569 campioni con 30 feature, dati utili per predire il cancro al seno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8304222" y="4214161"/>
            <a:ext cx="8653331" cy="2300794"/>
            <a:chOff x="0" y="0"/>
            <a:chExt cx="2927176" cy="77829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927176" cy="778293"/>
            </a:xfrm>
            <a:custGeom>
              <a:avLst/>
              <a:gdLst/>
              <a:ahLst/>
              <a:cxnLst/>
              <a:rect l="l" t="t" r="r" b="b"/>
              <a:pathLst>
                <a:path w="2927176" h="778293">
                  <a:moveTo>
                    <a:pt x="2802716" y="778293"/>
                  </a:moveTo>
                  <a:lnTo>
                    <a:pt x="124460" y="778293"/>
                  </a:lnTo>
                  <a:cubicBezTo>
                    <a:pt x="55880" y="778293"/>
                    <a:pt x="0" y="722413"/>
                    <a:pt x="0" y="65383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02716" y="0"/>
                  </a:lnTo>
                  <a:cubicBezTo>
                    <a:pt x="2871296" y="0"/>
                    <a:pt x="2927176" y="55880"/>
                    <a:pt x="2927176" y="124460"/>
                  </a:cubicBezTo>
                  <a:lnTo>
                    <a:pt x="2927176" y="653833"/>
                  </a:lnTo>
                  <a:cubicBezTo>
                    <a:pt x="2927176" y="722413"/>
                    <a:pt x="2871296" y="778293"/>
                    <a:pt x="2802716" y="778293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283924" y="6823710"/>
            <a:ext cx="8653331" cy="2434590"/>
            <a:chOff x="0" y="0"/>
            <a:chExt cx="2927176" cy="82355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927176" cy="823553"/>
            </a:xfrm>
            <a:custGeom>
              <a:avLst/>
              <a:gdLst/>
              <a:ahLst/>
              <a:cxnLst/>
              <a:rect l="l" t="t" r="r" b="b"/>
              <a:pathLst>
                <a:path w="2927176" h="823553">
                  <a:moveTo>
                    <a:pt x="2802716" y="823553"/>
                  </a:moveTo>
                  <a:lnTo>
                    <a:pt x="124460" y="823553"/>
                  </a:lnTo>
                  <a:cubicBezTo>
                    <a:pt x="55880" y="823553"/>
                    <a:pt x="0" y="767673"/>
                    <a:pt x="0" y="69909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02716" y="0"/>
                  </a:lnTo>
                  <a:cubicBezTo>
                    <a:pt x="2871296" y="0"/>
                    <a:pt x="2927176" y="55880"/>
                    <a:pt x="2927176" y="124460"/>
                  </a:cubicBezTo>
                  <a:lnTo>
                    <a:pt x="2927176" y="699093"/>
                  </a:lnTo>
                  <a:cubicBezTo>
                    <a:pt x="2927176" y="767673"/>
                    <a:pt x="2871296" y="823553"/>
                    <a:pt x="2802716" y="823553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982402" y="4204970"/>
            <a:ext cx="7975151" cy="4942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endParaRPr/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i="1">
                <a:solidFill>
                  <a:srgbClr val="2A2E3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Contro Krum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riduce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l'errore da 0,72 a 0,58</a:t>
            </a:r>
          </a:p>
          <a:p>
            <a:pPr algn="l">
              <a:lnSpc>
                <a:spcPts val="5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i="1">
                <a:solidFill>
                  <a:srgbClr val="2A2E3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Contro Trimmed Mean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riduce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l'errore da 0,23 a 0,12</a:t>
            </a:r>
          </a:p>
          <a:p>
            <a:pPr algn="l">
              <a:lnSpc>
                <a:spcPts val="5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Più efficace rispetto a ERR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per ridurre il danno</a:t>
            </a:r>
          </a:p>
          <a:p>
            <a:pPr algn="l">
              <a:lnSpc>
                <a:spcPts val="41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5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Overhead computazionale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per calcolare la perdita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195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i="1">
                <a:solidFill>
                  <a:srgbClr val="2A2E3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Contro Krum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riduce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l'errore da 0,72 a 0,62</a:t>
            </a:r>
          </a:p>
          <a:p>
            <a:pPr algn="l">
              <a:lnSpc>
                <a:spcPts val="5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i="1">
                <a:solidFill>
                  <a:srgbClr val="2A2E3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Contro Trimmed Mean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riduce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l'errore da 0,23 a 0,21</a:t>
            </a:r>
          </a:p>
          <a:p>
            <a:pPr algn="l">
              <a:lnSpc>
                <a:spcPts val="5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Funziona meglio con &lt;50% dispositivi compromessi</a:t>
            </a:r>
          </a:p>
          <a:p>
            <a:pPr algn="l">
              <a:lnSpc>
                <a:spcPts val="5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Lento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, necessita di un dataset di validazione</a:t>
            </a:r>
          </a:p>
          <a:p>
            <a:pPr algn="l">
              <a:lnSpc>
                <a:spcPts val="5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Migliore contro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randomly generated models</a:t>
            </a:r>
          </a:p>
        </p:txBody>
      </p:sp>
      <p:sp>
        <p:nvSpPr>
          <p:cNvPr id="21" name="TextBox 21"/>
          <p:cNvSpPr txBox="1"/>
          <p:nvPr/>
        </p:nvSpPr>
        <p:spPr>
          <a:xfrm rot="-5400000">
            <a:off x="7595056" y="4944506"/>
            <a:ext cx="2144137" cy="84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59"/>
              </a:lnSpc>
            </a:pPr>
            <a:r>
              <a:rPr lang="en-US" sz="4500" b="1" spc="639">
                <a:solidFill>
                  <a:srgbClr val="274555"/>
                </a:solidFill>
                <a:latin typeface="Poppins Bold"/>
                <a:ea typeface="Poppins Bold"/>
                <a:cs typeface="Poppins Bold"/>
                <a:sym typeface="Poppins Bold"/>
              </a:rPr>
              <a:t>LFR</a:t>
            </a:r>
          </a:p>
        </p:txBody>
      </p:sp>
      <p:sp>
        <p:nvSpPr>
          <p:cNvPr id="22" name="TextBox 22"/>
          <p:cNvSpPr txBox="1"/>
          <p:nvPr/>
        </p:nvSpPr>
        <p:spPr>
          <a:xfrm rot="-5400000">
            <a:off x="7683874" y="7620953"/>
            <a:ext cx="1966502" cy="840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59"/>
              </a:lnSpc>
            </a:pPr>
            <a:r>
              <a:rPr lang="en-US" sz="4500" b="1" spc="639">
                <a:solidFill>
                  <a:srgbClr val="274555"/>
                </a:solidFill>
                <a:latin typeface="Poppins Bold"/>
                <a:ea typeface="Poppins Bold"/>
                <a:cs typeface="Poppins Bold"/>
                <a:sym typeface="Poppins Bold"/>
              </a:rPr>
              <a:t>ERR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0235" y="2556471"/>
            <a:ext cx="4837503" cy="6701829"/>
            <a:chOff x="0" y="0"/>
            <a:chExt cx="1636390" cy="2267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725249" y="2556471"/>
            <a:ext cx="4837503" cy="6701829"/>
            <a:chOff x="0" y="0"/>
            <a:chExt cx="1636390" cy="22670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21797" y="2588240"/>
            <a:ext cx="4837503" cy="6701829"/>
            <a:chOff x="0" y="0"/>
            <a:chExt cx="1636390" cy="22670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1611490" y="3198756"/>
            <a:ext cx="768427" cy="768427"/>
          </a:xfrm>
          <a:custGeom>
            <a:avLst/>
            <a:gdLst/>
            <a:ahLst/>
            <a:cxnLst/>
            <a:rect l="l" t="t" r="r" b="b"/>
            <a:pathLst>
              <a:path w="768427" h="768427">
                <a:moveTo>
                  <a:pt x="0" y="0"/>
                </a:moveTo>
                <a:lnTo>
                  <a:pt x="768427" y="0"/>
                </a:lnTo>
                <a:lnTo>
                  <a:pt x="768427" y="768426"/>
                </a:lnTo>
                <a:lnTo>
                  <a:pt x="0" y="768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7276504" y="3217661"/>
            <a:ext cx="730616" cy="730616"/>
          </a:xfrm>
          <a:custGeom>
            <a:avLst/>
            <a:gdLst/>
            <a:ahLst/>
            <a:cxnLst/>
            <a:rect l="l" t="t" r="r" b="b"/>
            <a:pathLst>
              <a:path w="730616" h="730616">
                <a:moveTo>
                  <a:pt x="0" y="0"/>
                </a:moveTo>
                <a:lnTo>
                  <a:pt x="730616" y="0"/>
                </a:lnTo>
                <a:lnTo>
                  <a:pt x="730616" y="730616"/>
                </a:lnTo>
                <a:lnTo>
                  <a:pt x="0" y="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973053" y="3217661"/>
            <a:ext cx="708428" cy="708428"/>
          </a:xfrm>
          <a:custGeom>
            <a:avLst/>
            <a:gdLst/>
            <a:ahLst/>
            <a:cxnLst/>
            <a:rect l="l" t="t" r="r" b="b"/>
            <a:pathLst>
              <a:path w="708428" h="708428">
                <a:moveTo>
                  <a:pt x="0" y="0"/>
                </a:moveTo>
                <a:lnTo>
                  <a:pt x="708427" y="0"/>
                </a:lnTo>
                <a:lnTo>
                  <a:pt x="708427" y="708428"/>
                </a:lnTo>
                <a:lnTo>
                  <a:pt x="0" y="708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4024380" y="3378634"/>
            <a:ext cx="246787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346963" y="3150986"/>
            <a:ext cx="2344251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</a:t>
            </a:r>
          </a:p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UTILIZZATI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79917" y="3168131"/>
            <a:ext cx="3734992" cy="86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4"/>
              </a:lnSpc>
            </a:pPr>
            <a:r>
              <a:rPr lang="en-US" sz="24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METODI E ARCHITETTURA</a:t>
            </a:r>
          </a:p>
        </p:txBody>
      </p:sp>
      <p:sp>
        <p:nvSpPr>
          <p:cNvPr id="14" name="AutoShape 14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5" name="TextBox 15"/>
          <p:cNvSpPr txBox="1"/>
          <p:nvPr/>
        </p:nvSpPr>
        <p:spPr>
          <a:xfrm>
            <a:off x="1028700" y="525760"/>
            <a:ext cx="15463553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 Sanitization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70479" y="4486890"/>
            <a:ext cx="4261798" cy="2592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MNIST: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Immagini in scala di grigi di cifre scritte a mano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ChestMNIST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dataset medico di 112.120 immagini RX (28×28 px)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00592" y="4199894"/>
            <a:ext cx="4479913" cy="4700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Accuratezza</a:t>
            </a:r>
            <a:r>
              <a:rPr lang="en-US" sz="2224" i="1">
                <a:solidFill>
                  <a:srgbClr val="2A2E3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: </a:t>
            </a: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92,43% per MNIST e 87,43% per ChestMNIST</a:t>
            </a: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Successo</a:t>
            </a:r>
            <a:r>
              <a:rPr lang="en-US" sz="2224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 a</a:t>
            </a:r>
            <a:r>
              <a:rPr lang="en-US" sz="2224" b="1" i="1">
                <a:solidFill>
                  <a:srgbClr val="345C7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ttacco</a:t>
            </a: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ridotto al 2,32% per MNIST e al 4,32% per ChestMNIST</a:t>
            </a:r>
          </a:p>
          <a:p>
            <a:pPr marL="172721" lvl="1" indent="-86360" algn="l">
              <a:lnSpc>
                <a:spcPts val="1120"/>
              </a:lnSpc>
              <a:buFont typeface="Arial"/>
              <a:buChar char="•"/>
            </a:pPr>
            <a:endParaRPr lang="en-US" sz="2224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Difficoltà nel distinguere</a:t>
            </a: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dati contaminati da aggiornamenti legittimi</a:t>
            </a:r>
          </a:p>
          <a:p>
            <a:pPr algn="l">
              <a:lnSpc>
                <a:spcPts val="1120"/>
              </a:lnSpc>
            </a:pPr>
            <a:endParaRPr lang="en-US" sz="2224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Overhead Computazionale</a:t>
            </a:r>
          </a:p>
          <a:p>
            <a:pPr algn="l">
              <a:lnSpc>
                <a:spcPts val="1120"/>
              </a:lnSpc>
            </a:pPr>
            <a:endParaRPr lang="en-US" sz="2224" b="1">
              <a:solidFill>
                <a:srgbClr val="CD2D05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Dipendenza</a:t>
            </a:r>
            <a:r>
              <a:rPr lang="en-US" sz="2224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dai </a:t>
            </a:r>
            <a:r>
              <a:rPr lang="en-US" sz="2224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parametri</a:t>
            </a: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93493" y="4486890"/>
            <a:ext cx="4170986" cy="430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Rileva: 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identifica aggiornamenti sospetti </a:t>
            </a:r>
          </a:p>
          <a:p>
            <a:pPr algn="l">
              <a:lnSpc>
                <a:spcPts val="112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Mitiga: 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esclude, modifica o pesa gli aggiornamenti anomali</a:t>
            </a:r>
          </a:p>
          <a:p>
            <a:pPr algn="l">
              <a:lnSpc>
                <a:spcPts val="112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Integra: 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collabora con metodi di aggregazione robusti </a:t>
            </a:r>
          </a:p>
          <a:p>
            <a:pPr algn="l">
              <a:lnSpc>
                <a:spcPts val="112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Incorporato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nella fase di aggregazione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464339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589564" y="689789"/>
            <a:ext cx="3075633" cy="3075633"/>
          </a:xfrm>
          <a:custGeom>
            <a:avLst/>
            <a:gdLst/>
            <a:ahLst/>
            <a:cxnLst/>
            <a:rect l="l" t="t" r="r" b="b"/>
            <a:pathLst>
              <a:path w="3075633" h="3075633">
                <a:moveTo>
                  <a:pt x="0" y="0"/>
                </a:moveTo>
                <a:lnTo>
                  <a:pt x="3075633" y="0"/>
                </a:lnTo>
                <a:lnTo>
                  <a:pt x="3075633" y="3075633"/>
                </a:lnTo>
                <a:lnTo>
                  <a:pt x="0" y="307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1392351" y="2836070"/>
          <a:ext cx="15503298" cy="6990421"/>
        </p:xfrm>
        <a:graphic>
          <a:graphicData uri="http://schemas.openxmlformats.org/drawingml/2006/table">
            <a:tbl>
              <a:tblPr/>
              <a:tblGrid>
                <a:gridCol w="541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7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00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010101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TRIM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Robusto</a:t>
                      </a:r>
                      <a:r>
                        <a:rPr lang="en-US" sz="21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, elimina quasi tutti i dati avvelenati, più accurato di RONI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7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5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b="1" u="none" strike="noStrike">
                          <a:solidFill>
                            <a:srgbClr val="010101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AUROR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Robusto </a:t>
                      </a:r>
                      <a:r>
                        <a:rPr lang="en-US" sz="21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anche in scenari con molti attaccanti e altamente accurato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799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5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b="1" u="none" strike="noStrike">
                          <a:solidFill>
                            <a:srgbClr val="010101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KRUM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Robusto </a:t>
                      </a:r>
                      <a:r>
                        <a:rPr lang="en-US" sz="21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in contesti con un’elevata percentuale di nodi malevoli e contro attacchi grossolani e non mirati. 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137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5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b="1">
                          <a:solidFill>
                            <a:srgbClr val="010101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AUTOENCODERS &amp; SPECTRAL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Elevata accuratezza</a:t>
                      </a:r>
                      <a:r>
                        <a:rPr lang="en-US" sz="21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quando ben addestrati, </a:t>
                      </a:r>
                      <a:r>
                        <a:rPr lang="en-US" sz="21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robusti </a:t>
                      </a:r>
                      <a:r>
                        <a:rPr lang="en-US" sz="21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contro outlier.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371">
                <a:tc>
                  <a:txBody>
                    <a:bodyPr/>
                    <a:lstStyle/>
                    <a:p>
                      <a:pPr algn="ctr">
                        <a:lnSpc>
                          <a:spcPts val="35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b="1">
                          <a:solidFill>
                            <a:srgbClr val="010101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Data Sanitization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Robusto </a:t>
                      </a:r>
                      <a:r>
                        <a:rPr lang="en-US" sz="2199">
                          <a:solidFill>
                            <a:srgbClr val="2A2E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contro poisoning e label-flipping, </a:t>
                      </a:r>
                      <a:r>
                        <a:rPr lang="en-US" sz="2199" b="1">
                          <a:solidFill>
                            <a:srgbClr val="BE573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non robusto</a:t>
                      </a:r>
                      <a:r>
                        <a:rPr lang="en-US" sz="2199">
                          <a:solidFill>
                            <a:srgbClr val="2A2E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con sofisticati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523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5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b="1" u="none" strike="noStrike">
                          <a:solidFill>
                            <a:srgbClr val="010101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RONI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b="1">
                          <a:solidFill>
                            <a:srgbClr val="BE573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Poco robusto</a:t>
                      </a:r>
                      <a:r>
                        <a:rPr lang="en-US" sz="2199" b="1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, non ideale contro attacchi di poisoning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757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500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b="1" u="none" strike="noStrike">
                          <a:solidFill>
                            <a:srgbClr val="010101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LFR &amp; ERR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0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199" b="1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Efficacia </a:t>
                      </a:r>
                      <a:r>
                        <a:rPr lang="en-US" sz="2199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dipende dalla loro calibrazione</a:t>
                      </a:r>
                      <a:r>
                        <a:rPr lang="en-US" sz="2199" b="1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. La loro combinazione migliora la robustezza. LFR è più preciso di ERR</a:t>
                      </a:r>
                      <a:endParaRPr lang="en-US" sz="1100"/>
                    </a:p>
                  </a:txBody>
                  <a:tcPr marL="104775" marR="104775" marT="104775" marB="104775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935907" y="457200"/>
            <a:ext cx="1365365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Considerazioni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5907" y="1518994"/>
            <a:ext cx="13904295" cy="718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67"/>
              </a:lnSpc>
            </a:pPr>
            <a:r>
              <a:rPr lang="en-US" sz="3976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In termini di Accuratezza e Robustezza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464339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3753121" y="600075"/>
            <a:ext cx="3998550" cy="3476881"/>
          </a:xfrm>
          <a:custGeom>
            <a:avLst/>
            <a:gdLst/>
            <a:ahLst/>
            <a:cxnLst/>
            <a:rect l="l" t="t" r="r" b="b"/>
            <a:pathLst>
              <a:path w="3998550" h="3476881">
                <a:moveTo>
                  <a:pt x="0" y="0"/>
                </a:moveTo>
                <a:lnTo>
                  <a:pt x="3998550" y="0"/>
                </a:lnTo>
                <a:lnTo>
                  <a:pt x="3998550" y="3476881"/>
                </a:lnTo>
                <a:lnTo>
                  <a:pt x="0" y="34768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934264" y="2616739"/>
          <a:ext cx="16419472" cy="7320523"/>
        </p:xfrm>
        <a:graphic>
          <a:graphicData uri="http://schemas.openxmlformats.org/drawingml/2006/table">
            <a:tbl>
              <a:tblPr/>
              <a:tblGrid>
                <a:gridCol w="4945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3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428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TRIM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Altamente </a:t>
                      </a:r>
                      <a:r>
                        <a:rPr lang="en-US" sz="20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veloce </a:t>
                      </a: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 </a:t>
                      </a:r>
                      <a:r>
                        <a:rPr lang="en-US" sz="20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scalabile</a:t>
                      </a: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, adatto in contesti FL molto grandi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71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AUROR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Adatto in contesti FL in cui è accettabile un </a:t>
                      </a:r>
                      <a:r>
                        <a:rPr lang="en-US" sz="20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moderato overhead computazionale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23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KRUM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Altamente </a:t>
                      </a:r>
                      <a:r>
                        <a:rPr lang="en-US" sz="20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veloce </a:t>
                      </a: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e </a:t>
                      </a:r>
                      <a:r>
                        <a:rPr lang="en-US" sz="20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scalabile</a:t>
                      </a: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, adatto in contesti FL molto grandi, con livelli moderati di nodi bizantini e con riguardo all’efficienza computazionale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38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AUTOENCODERS</a:t>
                      </a: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&amp; SPECTRAL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Adatto in contesti FL in cui è accettabile un </a:t>
                      </a:r>
                      <a:r>
                        <a:rPr lang="en-US" sz="20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moderato overhead computazionale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471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SPECTRAL AD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99" b="1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Utile quando sono coinvolti </a:t>
                      </a:r>
                      <a:r>
                        <a:rPr lang="en-US" sz="2099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dati eterogenei</a:t>
                      </a:r>
                      <a:r>
                        <a:rPr lang="en-US" sz="2099" b="1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o </a:t>
                      </a:r>
                      <a:r>
                        <a:rPr lang="en-US" sz="2099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pattern avversari dinamici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238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DATA SANITIZATION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99" b="1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Richiede un </a:t>
                      </a:r>
                      <a:r>
                        <a:rPr lang="en-US" sz="2099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overhead computazionale moderato</a:t>
                      </a:r>
                      <a:r>
                        <a:rPr lang="en-US" sz="2099" b="1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, ma altamente efficace nella protezione dai</a:t>
                      </a:r>
                      <a:r>
                        <a:rPr lang="en-US" sz="2099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dati avvelenati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471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RONI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99" b="1" u="none" strike="noStrike">
                          <a:solidFill>
                            <a:srgbClr val="BE573D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Alto overhead</a:t>
                      </a: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, poco pratico per FL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19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LFR &amp; ERR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29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Dipende dal contesto e se è disponibile un </a:t>
                      </a:r>
                      <a:r>
                        <a:rPr lang="en-US" sz="20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meccanismo di valutazione</a:t>
                      </a:r>
                      <a:r>
                        <a:rPr lang="en-US" sz="2099" b="1" u="none" strike="noStrike">
                          <a:solidFill>
                            <a:srgbClr val="404446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locale </a:t>
                      </a:r>
                      <a:r>
                        <a:rPr lang="en-US" sz="2099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idoneo</a:t>
                      </a:r>
                      <a:endParaRPr lang="en-US" sz="1100"/>
                    </a:p>
                  </a:txBody>
                  <a:tcPr marL="76200" marR="76200" marT="76200" marB="762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935907" y="1525129"/>
            <a:ext cx="13904295" cy="718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67"/>
              </a:lnSpc>
              <a:spcBef>
                <a:spcPct val="0"/>
              </a:spcBef>
            </a:pPr>
            <a:r>
              <a:rPr lang="en-US" sz="3976" u="none" strike="noStrike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In termini di Efficienza e Applicabilità a FL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5907" y="457200"/>
            <a:ext cx="1365365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Considerazioni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2418525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138105" y="148866"/>
            <a:ext cx="3487455" cy="3487455"/>
          </a:xfrm>
          <a:custGeom>
            <a:avLst/>
            <a:gdLst/>
            <a:ahLst/>
            <a:cxnLst/>
            <a:rect l="l" t="t" r="r" b="b"/>
            <a:pathLst>
              <a:path w="3487455" h="3487455">
                <a:moveTo>
                  <a:pt x="0" y="0"/>
                </a:moveTo>
                <a:lnTo>
                  <a:pt x="3487455" y="0"/>
                </a:lnTo>
                <a:lnTo>
                  <a:pt x="3487455" y="3487455"/>
                </a:lnTo>
                <a:lnTo>
                  <a:pt x="0" y="3487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2059191" y="2686861"/>
          <a:ext cx="14169618" cy="7144274"/>
        </p:xfrm>
        <a:graphic>
          <a:graphicData uri="http://schemas.openxmlformats.org/drawingml/2006/table">
            <a:tbl>
              <a:tblPr/>
              <a:tblGrid>
                <a:gridCol w="453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8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057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TRIM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Basati su 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Outlier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57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AUROR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Sybil</a:t>
                      </a:r>
                      <a:r>
                        <a:rPr lang="en-US" sz="2400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</a:t>
                      </a: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 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stealthy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57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KRUM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Outlier</a:t>
                      </a: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 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backdoor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2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AUTOENCODERS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Stealthy,</a:t>
                      </a: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Backdoor</a:t>
                      </a: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 attacchi 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mirati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057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SPECTRAL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Stealthy</a:t>
                      </a: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, attacchi 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mirati</a:t>
                      </a: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,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additive noise</a:t>
                      </a: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 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sign-flipping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057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DATA SANITIZATION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</a:t>
                      </a:r>
                      <a:r>
                        <a:rPr lang="en-US" sz="2400">
                          <a:solidFill>
                            <a:srgbClr val="2A2E3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Attacchi </a:t>
                      </a:r>
                      <a:r>
                        <a:rPr lang="en-US" sz="2400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adversarial data,</a:t>
                      </a:r>
                      <a:r>
                        <a:rPr lang="en-US" sz="2400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lang="en-US" sz="2400" b="1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label flipping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057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RONI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Presenta</a:t>
                      </a:r>
                      <a:r>
                        <a:rPr lang="en-US" sz="2400" b="1" u="none" strike="noStrike">
                          <a:solidFill>
                            <a:srgbClr val="CD2D05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limitazioni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057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49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99" b="1" u="none" strike="noStrike">
                          <a:solidFill>
                            <a:srgbClr val="16191B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LFR &amp; ERR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D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Backdoor</a:t>
                      </a:r>
                      <a:r>
                        <a:rPr lang="en-US" sz="2400" u="none" strike="noStrike">
                          <a:solidFill>
                            <a:srgbClr val="16191B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 attacchi </a:t>
                      </a:r>
                      <a:r>
                        <a:rPr lang="en-US" sz="2400" b="1" u="none" strike="noStrike">
                          <a:solidFill>
                            <a:srgbClr val="345C72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stealthy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1010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990650" y="1476375"/>
            <a:ext cx="9598522" cy="718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67"/>
              </a:lnSpc>
              <a:spcBef>
                <a:spcPct val="0"/>
              </a:spcBef>
            </a:pPr>
            <a:r>
              <a:rPr lang="en-US" sz="3976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Best Against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5907" y="447675"/>
            <a:ext cx="1365365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Considerazioni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08364" y="3594797"/>
            <a:ext cx="7475882" cy="6034916"/>
            <a:chOff x="0" y="0"/>
            <a:chExt cx="2528878" cy="20414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8879" cy="2041441"/>
            </a:xfrm>
            <a:custGeom>
              <a:avLst/>
              <a:gdLst/>
              <a:ahLst/>
              <a:cxnLst/>
              <a:rect l="l" t="t" r="r" b="b"/>
              <a:pathLst>
                <a:path w="2528879" h="2041441">
                  <a:moveTo>
                    <a:pt x="2404418" y="2041441"/>
                  </a:moveTo>
                  <a:lnTo>
                    <a:pt x="124460" y="2041441"/>
                  </a:lnTo>
                  <a:cubicBezTo>
                    <a:pt x="55880" y="2041441"/>
                    <a:pt x="0" y="1985561"/>
                    <a:pt x="0" y="19169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04419" y="0"/>
                  </a:lnTo>
                  <a:cubicBezTo>
                    <a:pt x="2472998" y="0"/>
                    <a:pt x="2528879" y="55880"/>
                    <a:pt x="2528879" y="124460"/>
                  </a:cubicBezTo>
                  <a:lnTo>
                    <a:pt x="2528879" y="1916981"/>
                  </a:lnTo>
                  <a:cubicBezTo>
                    <a:pt x="2528879" y="1985561"/>
                    <a:pt x="2472998" y="2041441"/>
                    <a:pt x="2404419" y="2041441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98516" y="3594797"/>
            <a:ext cx="7475882" cy="6034916"/>
            <a:chOff x="0" y="0"/>
            <a:chExt cx="2528878" cy="20414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28879" cy="2041441"/>
            </a:xfrm>
            <a:custGeom>
              <a:avLst/>
              <a:gdLst/>
              <a:ahLst/>
              <a:cxnLst/>
              <a:rect l="l" t="t" r="r" b="b"/>
              <a:pathLst>
                <a:path w="2528879" h="2041441">
                  <a:moveTo>
                    <a:pt x="2404418" y="2041441"/>
                  </a:moveTo>
                  <a:lnTo>
                    <a:pt x="124460" y="2041441"/>
                  </a:lnTo>
                  <a:cubicBezTo>
                    <a:pt x="55880" y="2041441"/>
                    <a:pt x="0" y="1985561"/>
                    <a:pt x="0" y="19169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04419" y="0"/>
                  </a:lnTo>
                  <a:cubicBezTo>
                    <a:pt x="2472998" y="0"/>
                    <a:pt x="2528879" y="55880"/>
                    <a:pt x="2528879" y="124460"/>
                  </a:cubicBezTo>
                  <a:lnTo>
                    <a:pt x="2528879" y="1916981"/>
                  </a:lnTo>
                  <a:cubicBezTo>
                    <a:pt x="2528879" y="1985561"/>
                    <a:pt x="2472998" y="2041441"/>
                    <a:pt x="2404419" y="2041441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AutoShape 6"/>
          <p:cNvSpPr/>
          <p:nvPr/>
        </p:nvSpPr>
        <p:spPr>
          <a:xfrm>
            <a:off x="0" y="0"/>
            <a:ext cx="18288000" cy="2832797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2144001" y="4034155"/>
            <a:ext cx="1509058" cy="1509058"/>
          </a:xfrm>
          <a:custGeom>
            <a:avLst/>
            <a:gdLst/>
            <a:ahLst/>
            <a:cxnLst/>
            <a:rect l="l" t="t" r="r" b="b"/>
            <a:pathLst>
              <a:path w="1509058" h="1509058">
                <a:moveTo>
                  <a:pt x="0" y="0"/>
                </a:moveTo>
                <a:lnTo>
                  <a:pt x="1509058" y="0"/>
                </a:lnTo>
                <a:lnTo>
                  <a:pt x="1509058" y="1509058"/>
                </a:lnTo>
                <a:lnTo>
                  <a:pt x="0" y="15090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0196587" y="4053205"/>
            <a:ext cx="1509058" cy="1509058"/>
          </a:xfrm>
          <a:custGeom>
            <a:avLst/>
            <a:gdLst/>
            <a:ahLst/>
            <a:cxnLst/>
            <a:rect l="l" t="t" r="r" b="b"/>
            <a:pathLst>
              <a:path w="1509058" h="1509058">
                <a:moveTo>
                  <a:pt x="0" y="0"/>
                </a:moveTo>
                <a:lnTo>
                  <a:pt x="1509058" y="0"/>
                </a:lnTo>
                <a:lnTo>
                  <a:pt x="1509058" y="1509058"/>
                </a:lnTo>
                <a:lnTo>
                  <a:pt x="0" y="15090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10069206" y="5985193"/>
            <a:ext cx="6165881" cy="273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Gli attuali metodi di Anomaly Detection offrono </a:t>
            </a:r>
            <a:r>
              <a:rPr lang="en-US" sz="28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difese efficaci </a:t>
            </a:r>
            <a:r>
              <a:rPr lang="en-US" sz="2800" b="1">
                <a:solidFill>
                  <a:srgbClr val="BE573D"/>
                </a:solidFill>
                <a:latin typeface="Poppins Bold"/>
                <a:ea typeface="Poppins Bold"/>
                <a:cs typeface="Poppins Bold"/>
                <a:sym typeface="Poppins Bold"/>
              </a:rPr>
              <a:t>ma con limiti</a:t>
            </a:r>
          </a:p>
          <a:p>
            <a:pPr algn="l">
              <a:lnSpc>
                <a:spcPts val="1960"/>
              </a:lnSpc>
            </a:pPr>
            <a:endParaRPr lang="en-US" sz="2800" b="1">
              <a:solidFill>
                <a:srgbClr val="BE573D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604521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Bilanciare precisione, efficienza e scalabilità </a:t>
            </a:r>
            <a:r>
              <a:rPr lang="en-US" sz="2800" b="1">
                <a:solidFill>
                  <a:srgbClr val="BE573D"/>
                </a:solidFill>
                <a:latin typeface="Poppins Bold"/>
                <a:ea typeface="Poppins Bold"/>
                <a:cs typeface="Poppins Bold"/>
                <a:sym typeface="Poppins Bold"/>
              </a:rPr>
              <a:t>resta una sfida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46797"/>
            <a:ext cx="9855741" cy="2000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400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Possibili Sviluppi Futuri e Conclusioni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32386" y="4314495"/>
            <a:ext cx="4236026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92153" y="3910330"/>
            <a:ext cx="3530425" cy="162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SVILUPPI FUTURI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41661" y="6153497"/>
            <a:ext cx="6549141" cy="1545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6" lvl="1" indent="-313053" algn="l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 b="1" u="none" strike="noStrike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Confronto sistematico</a:t>
            </a:r>
            <a:r>
              <a:rPr lang="en-US" sz="2899" u="none" strike="noStrike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tra tecniche di AD per identificare le più efficaci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56543" y="1200256"/>
            <a:ext cx="12174914" cy="7886488"/>
            <a:chOff x="0" y="0"/>
            <a:chExt cx="3151512" cy="20414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51513" cy="2041441"/>
            </a:xfrm>
            <a:custGeom>
              <a:avLst/>
              <a:gdLst/>
              <a:ahLst/>
              <a:cxnLst/>
              <a:rect l="l" t="t" r="r" b="b"/>
              <a:pathLst>
                <a:path w="3151513" h="2041441">
                  <a:moveTo>
                    <a:pt x="3027052" y="2041441"/>
                  </a:moveTo>
                  <a:lnTo>
                    <a:pt x="124460" y="2041441"/>
                  </a:lnTo>
                  <a:cubicBezTo>
                    <a:pt x="55880" y="2041441"/>
                    <a:pt x="0" y="1985561"/>
                    <a:pt x="0" y="19169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27053" y="0"/>
                  </a:lnTo>
                  <a:cubicBezTo>
                    <a:pt x="3095633" y="0"/>
                    <a:pt x="3151513" y="55880"/>
                    <a:pt x="3151513" y="124460"/>
                  </a:cubicBezTo>
                  <a:lnTo>
                    <a:pt x="3151513" y="1916981"/>
                  </a:lnTo>
                  <a:cubicBezTo>
                    <a:pt x="3151513" y="1985561"/>
                    <a:pt x="3095633" y="2041441"/>
                    <a:pt x="3027053" y="2041441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958126" y="7054241"/>
            <a:ext cx="12371749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n-US" sz="6399" b="1" u="none" strike="noStrike">
                <a:solidFill>
                  <a:srgbClr val="274555"/>
                </a:solidFill>
                <a:latin typeface="Poppins Bold"/>
                <a:ea typeface="Poppins Bold"/>
                <a:cs typeface="Poppins Bold"/>
                <a:sym typeface="Poppins Bold"/>
              </a:rPr>
              <a:t>Grazie per l’attenzione</a:t>
            </a:r>
          </a:p>
        </p:txBody>
      </p:sp>
      <p:sp>
        <p:nvSpPr>
          <p:cNvPr id="5" name="Freeform 5"/>
          <p:cNvSpPr/>
          <p:nvPr/>
        </p:nvSpPr>
        <p:spPr>
          <a:xfrm>
            <a:off x="6624533" y="1651634"/>
            <a:ext cx="5038935" cy="5260648"/>
          </a:xfrm>
          <a:custGeom>
            <a:avLst/>
            <a:gdLst/>
            <a:ahLst/>
            <a:cxnLst/>
            <a:rect l="l" t="t" r="r" b="b"/>
            <a:pathLst>
              <a:path w="5038935" h="5260648">
                <a:moveTo>
                  <a:pt x="0" y="0"/>
                </a:moveTo>
                <a:lnTo>
                  <a:pt x="5038934" y="0"/>
                </a:lnTo>
                <a:lnTo>
                  <a:pt x="5038934" y="5260648"/>
                </a:lnTo>
                <a:lnTo>
                  <a:pt x="0" y="5260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495" t="-14760" r="-17748" b="-9993"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8408522" cy="10638998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5400000">
            <a:off x="11067679" y="3625715"/>
            <a:ext cx="265292" cy="265292"/>
          </a:xfrm>
          <a:custGeom>
            <a:avLst/>
            <a:gdLst/>
            <a:ahLst/>
            <a:cxnLst/>
            <a:rect l="l" t="t" r="r" b="b"/>
            <a:pathLst>
              <a:path w="265292" h="265292">
                <a:moveTo>
                  <a:pt x="0" y="0"/>
                </a:moveTo>
                <a:lnTo>
                  <a:pt x="265292" y="0"/>
                </a:lnTo>
                <a:lnTo>
                  <a:pt x="265292" y="265293"/>
                </a:lnTo>
                <a:lnTo>
                  <a:pt x="0" y="265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-5400000">
            <a:off x="11067679" y="4218464"/>
            <a:ext cx="265292" cy="265292"/>
          </a:xfrm>
          <a:custGeom>
            <a:avLst/>
            <a:gdLst/>
            <a:ahLst/>
            <a:cxnLst/>
            <a:rect l="l" t="t" r="r" b="b"/>
            <a:pathLst>
              <a:path w="265292" h="265292">
                <a:moveTo>
                  <a:pt x="0" y="0"/>
                </a:moveTo>
                <a:lnTo>
                  <a:pt x="265292" y="0"/>
                </a:lnTo>
                <a:lnTo>
                  <a:pt x="265292" y="265293"/>
                </a:lnTo>
                <a:lnTo>
                  <a:pt x="0" y="265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 rot="-5400000">
            <a:off x="11067679" y="4878208"/>
            <a:ext cx="265292" cy="265292"/>
          </a:xfrm>
          <a:custGeom>
            <a:avLst/>
            <a:gdLst/>
            <a:ahLst/>
            <a:cxnLst/>
            <a:rect l="l" t="t" r="r" b="b"/>
            <a:pathLst>
              <a:path w="265292" h="265292">
                <a:moveTo>
                  <a:pt x="0" y="0"/>
                </a:moveTo>
                <a:lnTo>
                  <a:pt x="265292" y="0"/>
                </a:lnTo>
                <a:lnTo>
                  <a:pt x="265292" y="265292"/>
                </a:lnTo>
                <a:lnTo>
                  <a:pt x="0" y="265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-5400000">
            <a:off x="11067679" y="5485881"/>
            <a:ext cx="265292" cy="265292"/>
          </a:xfrm>
          <a:custGeom>
            <a:avLst/>
            <a:gdLst/>
            <a:ahLst/>
            <a:cxnLst/>
            <a:rect l="l" t="t" r="r" b="b"/>
            <a:pathLst>
              <a:path w="265292" h="265292">
                <a:moveTo>
                  <a:pt x="0" y="0"/>
                </a:moveTo>
                <a:lnTo>
                  <a:pt x="265292" y="0"/>
                </a:lnTo>
                <a:lnTo>
                  <a:pt x="265292" y="265292"/>
                </a:lnTo>
                <a:lnTo>
                  <a:pt x="0" y="265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-5400000">
            <a:off x="11067679" y="6160748"/>
            <a:ext cx="265292" cy="265292"/>
          </a:xfrm>
          <a:custGeom>
            <a:avLst/>
            <a:gdLst/>
            <a:ahLst/>
            <a:cxnLst/>
            <a:rect l="l" t="t" r="r" b="b"/>
            <a:pathLst>
              <a:path w="265292" h="265292">
                <a:moveTo>
                  <a:pt x="0" y="0"/>
                </a:moveTo>
                <a:lnTo>
                  <a:pt x="265292" y="0"/>
                </a:lnTo>
                <a:lnTo>
                  <a:pt x="265292" y="265293"/>
                </a:lnTo>
                <a:lnTo>
                  <a:pt x="0" y="265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-5400000">
            <a:off x="11067679" y="6808176"/>
            <a:ext cx="265292" cy="265292"/>
          </a:xfrm>
          <a:custGeom>
            <a:avLst/>
            <a:gdLst/>
            <a:ahLst/>
            <a:cxnLst/>
            <a:rect l="l" t="t" r="r" b="b"/>
            <a:pathLst>
              <a:path w="265292" h="265292">
                <a:moveTo>
                  <a:pt x="0" y="0"/>
                </a:moveTo>
                <a:lnTo>
                  <a:pt x="265292" y="0"/>
                </a:lnTo>
                <a:lnTo>
                  <a:pt x="265292" y="265292"/>
                </a:lnTo>
                <a:lnTo>
                  <a:pt x="0" y="265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2996592" y="2578793"/>
            <a:ext cx="2415339" cy="2415339"/>
          </a:xfrm>
          <a:custGeom>
            <a:avLst/>
            <a:gdLst/>
            <a:ahLst/>
            <a:cxnLst/>
            <a:rect l="l" t="t" r="r" b="b"/>
            <a:pathLst>
              <a:path w="2415339" h="2415339">
                <a:moveTo>
                  <a:pt x="0" y="0"/>
                </a:moveTo>
                <a:lnTo>
                  <a:pt x="2415339" y="0"/>
                </a:lnTo>
                <a:lnTo>
                  <a:pt x="2415339" y="2415340"/>
                </a:lnTo>
                <a:lnTo>
                  <a:pt x="0" y="24153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TextBox 10"/>
          <p:cNvSpPr txBox="1"/>
          <p:nvPr/>
        </p:nvSpPr>
        <p:spPr>
          <a:xfrm>
            <a:off x="0" y="5040209"/>
            <a:ext cx="8408522" cy="162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20"/>
              </a:lnSpc>
            </a:pPr>
            <a:r>
              <a:rPr lang="en-US" sz="10100" b="1">
                <a:solidFill>
                  <a:srgbClr val="2A2E3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AGENDA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9537979" y="1028700"/>
            <a:ext cx="7721321" cy="523875"/>
            <a:chOff x="0" y="0"/>
            <a:chExt cx="10295095" cy="698500"/>
          </a:xfrm>
        </p:grpSpPr>
        <p:sp>
          <p:nvSpPr>
            <p:cNvPr id="12" name="TextBox 12"/>
            <p:cNvSpPr txBox="1"/>
            <p:nvPr/>
          </p:nvSpPr>
          <p:spPr>
            <a:xfrm>
              <a:off x="1478221" y="29633"/>
              <a:ext cx="8816874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b="1">
                  <a:solidFill>
                    <a:srgbClr val="2A2E3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Introduzione al Federated Learning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41988" cy="736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37979" y="1984058"/>
            <a:ext cx="7721321" cy="523875"/>
            <a:chOff x="0" y="0"/>
            <a:chExt cx="10295095" cy="698500"/>
          </a:xfrm>
        </p:grpSpPr>
        <p:sp>
          <p:nvSpPr>
            <p:cNvPr id="15" name="TextBox 15"/>
            <p:cNvSpPr txBox="1"/>
            <p:nvPr/>
          </p:nvSpPr>
          <p:spPr>
            <a:xfrm>
              <a:off x="1478221" y="29633"/>
              <a:ext cx="8816874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b="1">
                  <a:solidFill>
                    <a:srgbClr val="2A2E3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Introduzione all’Anomaly Detection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941988" cy="736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680107" y="2792730"/>
            <a:ext cx="6612655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Auror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680107" y="3440158"/>
            <a:ext cx="6612655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Krum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680107" y="4087586"/>
            <a:ext cx="6612655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Autoencoders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680107" y="6029869"/>
            <a:ext cx="6612655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RONI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0" y="6592784"/>
            <a:ext cx="8408522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Contenuti della ricerca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680107" y="4735014"/>
            <a:ext cx="6612655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Spectral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680107" y="5382441"/>
            <a:ext cx="6612655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TRIM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680107" y="6677297"/>
            <a:ext cx="6612655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ERR &amp; LFR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680107" y="7324725"/>
            <a:ext cx="6612655" cy="450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Sanitization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9537979" y="8131175"/>
            <a:ext cx="7721321" cy="523875"/>
            <a:chOff x="0" y="0"/>
            <a:chExt cx="10295095" cy="698500"/>
          </a:xfrm>
        </p:grpSpPr>
        <p:sp>
          <p:nvSpPr>
            <p:cNvPr id="27" name="TextBox 27"/>
            <p:cNvSpPr txBox="1"/>
            <p:nvPr/>
          </p:nvSpPr>
          <p:spPr>
            <a:xfrm>
              <a:off x="1478221" y="29633"/>
              <a:ext cx="8816874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b="1">
                  <a:solidFill>
                    <a:srgbClr val="2A2E3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Anomaly Detectors: Considerazioni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941988" cy="736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537979" y="8940800"/>
            <a:ext cx="7721321" cy="523875"/>
            <a:chOff x="0" y="0"/>
            <a:chExt cx="10295095" cy="698500"/>
          </a:xfrm>
        </p:grpSpPr>
        <p:sp>
          <p:nvSpPr>
            <p:cNvPr id="30" name="TextBox 30"/>
            <p:cNvSpPr txBox="1"/>
            <p:nvPr/>
          </p:nvSpPr>
          <p:spPr>
            <a:xfrm>
              <a:off x="1478221" y="29633"/>
              <a:ext cx="8816874" cy="575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b="1">
                  <a:solidFill>
                    <a:srgbClr val="2A2E3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Conclusioni e Possibili Sviluppi futuri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941988" cy="736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04</a:t>
              </a:r>
            </a:p>
          </p:txBody>
        </p:sp>
      </p:grpSp>
      <p:sp>
        <p:nvSpPr>
          <p:cNvPr id="32" name="Freeform 32"/>
          <p:cNvSpPr/>
          <p:nvPr/>
        </p:nvSpPr>
        <p:spPr>
          <a:xfrm rot="-5400000">
            <a:off x="11067679" y="7455604"/>
            <a:ext cx="265292" cy="265292"/>
          </a:xfrm>
          <a:custGeom>
            <a:avLst/>
            <a:gdLst/>
            <a:ahLst/>
            <a:cxnLst/>
            <a:rect l="l" t="t" r="r" b="b"/>
            <a:pathLst>
              <a:path w="265292" h="265292">
                <a:moveTo>
                  <a:pt x="0" y="0"/>
                </a:moveTo>
                <a:lnTo>
                  <a:pt x="265292" y="0"/>
                </a:lnTo>
                <a:lnTo>
                  <a:pt x="265292" y="265292"/>
                </a:lnTo>
                <a:lnTo>
                  <a:pt x="0" y="265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33" name="Freeform 33"/>
          <p:cNvSpPr/>
          <p:nvPr/>
        </p:nvSpPr>
        <p:spPr>
          <a:xfrm rot="-5400000">
            <a:off x="11067679" y="2923609"/>
            <a:ext cx="265292" cy="265292"/>
          </a:xfrm>
          <a:custGeom>
            <a:avLst/>
            <a:gdLst/>
            <a:ahLst/>
            <a:cxnLst/>
            <a:rect l="l" t="t" r="r" b="b"/>
            <a:pathLst>
              <a:path w="265292" h="265292">
                <a:moveTo>
                  <a:pt x="0" y="0"/>
                </a:moveTo>
                <a:lnTo>
                  <a:pt x="265292" y="0"/>
                </a:lnTo>
                <a:lnTo>
                  <a:pt x="265292" y="265292"/>
                </a:lnTo>
                <a:lnTo>
                  <a:pt x="0" y="265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8509374" cy="10287000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1215145" y="4807300"/>
            <a:ext cx="246171" cy="246171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A2E30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15145" y="5701576"/>
            <a:ext cx="246171" cy="246171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A2E30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15145" y="6595852"/>
            <a:ext cx="246171" cy="246171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A2E30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15145" y="7490128"/>
            <a:ext cx="246171" cy="24617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A2E30"/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15145" y="8384404"/>
            <a:ext cx="246171" cy="246171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A2E30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" name="Freeform 13"/>
          <p:cNvSpPr/>
          <p:nvPr/>
        </p:nvSpPr>
        <p:spPr>
          <a:xfrm>
            <a:off x="8823699" y="1647052"/>
            <a:ext cx="9091171" cy="6981323"/>
          </a:xfrm>
          <a:custGeom>
            <a:avLst/>
            <a:gdLst/>
            <a:ahLst/>
            <a:cxnLst/>
            <a:rect l="l" t="t" r="r" b="b"/>
            <a:pathLst>
              <a:path w="9091171" h="6981323">
                <a:moveTo>
                  <a:pt x="0" y="0"/>
                </a:moveTo>
                <a:lnTo>
                  <a:pt x="9091170" y="0"/>
                </a:lnTo>
                <a:lnTo>
                  <a:pt x="9091170" y="6981323"/>
                </a:lnTo>
                <a:lnTo>
                  <a:pt x="0" y="6981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07" r="-18412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TextBox 14"/>
          <p:cNvSpPr txBox="1"/>
          <p:nvPr/>
        </p:nvSpPr>
        <p:spPr>
          <a:xfrm>
            <a:off x="1215145" y="1524558"/>
            <a:ext cx="5559426" cy="253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Introduzione al Federated Learning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80131" y="4696388"/>
            <a:ext cx="551409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Protezione </a:t>
            </a:r>
            <a:r>
              <a:rPr lang="en-US" sz="24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della privacy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80131" y="5590664"/>
            <a:ext cx="551409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Addestramento </a:t>
            </a:r>
            <a:r>
              <a:rPr lang="en-US" sz="24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decentralizzato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80131" y="6484940"/>
            <a:ext cx="551409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Solo aggiornamenti </a:t>
            </a:r>
            <a:r>
              <a:rPr lang="en-US" sz="24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condivisi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80131" y="7379216"/>
            <a:ext cx="551409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Minimizza </a:t>
            </a:r>
            <a:r>
              <a:rPr lang="en-US" sz="24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fughe di dati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80131" y="8273492"/>
            <a:ext cx="551409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Gestisce dataset </a:t>
            </a:r>
            <a:r>
              <a:rPr lang="en-US" sz="24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eterogenei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46710" y="-210603"/>
            <a:ext cx="11189232" cy="11598965"/>
            <a:chOff x="0" y="0"/>
            <a:chExt cx="2485345" cy="25763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85345" cy="2576355"/>
            </a:xfrm>
            <a:custGeom>
              <a:avLst/>
              <a:gdLst/>
              <a:ahLst/>
              <a:cxnLst/>
              <a:rect l="l" t="t" r="r" b="b"/>
              <a:pathLst>
                <a:path w="2485345" h="2576355">
                  <a:moveTo>
                    <a:pt x="2360885" y="2576355"/>
                  </a:moveTo>
                  <a:lnTo>
                    <a:pt x="124460" y="2576355"/>
                  </a:lnTo>
                  <a:cubicBezTo>
                    <a:pt x="55880" y="2576355"/>
                    <a:pt x="0" y="2520475"/>
                    <a:pt x="0" y="24518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360885" y="0"/>
                  </a:lnTo>
                  <a:cubicBezTo>
                    <a:pt x="2429465" y="0"/>
                    <a:pt x="2485345" y="55880"/>
                    <a:pt x="2485345" y="124460"/>
                  </a:cubicBezTo>
                  <a:lnTo>
                    <a:pt x="2485345" y="2451895"/>
                  </a:lnTo>
                  <a:cubicBezTo>
                    <a:pt x="2485345" y="2520475"/>
                    <a:pt x="2429465" y="2576355"/>
                    <a:pt x="2360885" y="2576355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Freeform 4"/>
          <p:cNvSpPr/>
          <p:nvPr/>
        </p:nvSpPr>
        <p:spPr>
          <a:xfrm>
            <a:off x="6369646" y="538115"/>
            <a:ext cx="2354129" cy="2354129"/>
          </a:xfrm>
          <a:custGeom>
            <a:avLst/>
            <a:gdLst/>
            <a:ahLst/>
            <a:cxnLst/>
            <a:rect l="l" t="t" r="r" b="b"/>
            <a:pathLst>
              <a:path w="2354129" h="2354129">
                <a:moveTo>
                  <a:pt x="0" y="0"/>
                </a:moveTo>
                <a:lnTo>
                  <a:pt x="2354129" y="0"/>
                </a:lnTo>
                <a:lnTo>
                  <a:pt x="2354129" y="2354129"/>
                </a:lnTo>
                <a:lnTo>
                  <a:pt x="0" y="23541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8144615" y="2971873"/>
            <a:ext cx="428588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 POISONING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79482"/>
            <a:ext cx="5913389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Minacce alla sicurezza nel FL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3844744"/>
            <a:ext cx="6276922" cy="1083847"/>
            <a:chOff x="0" y="0"/>
            <a:chExt cx="8369229" cy="1445130"/>
          </a:xfrm>
        </p:grpSpPr>
        <p:sp>
          <p:nvSpPr>
            <p:cNvPr id="8" name="TextBox 8"/>
            <p:cNvSpPr txBox="1"/>
            <p:nvPr/>
          </p:nvSpPr>
          <p:spPr>
            <a:xfrm>
              <a:off x="0" y="-66675"/>
              <a:ext cx="8369229" cy="566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CLIENT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14786"/>
              <a:ext cx="8369229" cy="447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65"/>
                </a:lnSpc>
              </a:pPr>
              <a:r>
                <a:rPr lang="en-US" sz="1975">
                  <a:solidFill>
                    <a:srgbClr val="2A2E30"/>
                  </a:solidFill>
                  <a:latin typeface="Poppins"/>
                  <a:ea typeface="Poppins"/>
                  <a:cs typeface="Poppins"/>
                  <a:sym typeface="Poppins"/>
                </a:rPr>
                <a:t>Client compromessi per alterare il modello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5588879"/>
            <a:ext cx="6809622" cy="1083847"/>
            <a:chOff x="0" y="0"/>
            <a:chExt cx="9079496" cy="144513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66675"/>
              <a:ext cx="9079496" cy="566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CANALI DI COMUNICAZIONE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814786"/>
              <a:ext cx="9079496" cy="447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65"/>
                </a:lnSpc>
              </a:pPr>
              <a:r>
                <a:rPr lang="en-US" sz="1975">
                  <a:solidFill>
                    <a:srgbClr val="2A2E30"/>
                  </a:solidFill>
                  <a:latin typeface="Poppins"/>
                  <a:ea typeface="Poppins"/>
                  <a:cs typeface="Poppins"/>
                  <a:sym typeface="Poppins"/>
                </a:rPr>
                <a:t>Attacchi durante il trasferimento del modello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7333014"/>
            <a:ext cx="6276922" cy="1083847"/>
            <a:chOff x="0" y="0"/>
            <a:chExt cx="8369229" cy="144513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66675"/>
              <a:ext cx="8369229" cy="566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b="1">
                  <a:solidFill>
                    <a:srgbClr val="2A2E3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SERVER CENTRALE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14786"/>
              <a:ext cx="8369229" cy="4474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65"/>
                </a:lnSpc>
              </a:pPr>
              <a:r>
                <a:rPr lang="en-US" sz="1975">
                  <a:solidFill>
                    <a:srgbClr val="2A2E30"/>
                  </a:solidFill>
                  <a:latin typeface="Poppins"/>
                  <a:ea typeface="Poppins"/>
                  <a:cs typeface="Poppins"/>
                  <a:sym typeface="Poppins"/>
                </a:rPr>
                <a:t>Attacchi mirati al modello globale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973420" y="7697885"/>
            <a:ext cx="428588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ADDITIVE-NOISE ATTACKS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144615" y="4547211"/>
            <a:ext cx="428588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MODEL POISONING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973420" y="4547211"/>
            <a:ext cx="428588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BYZANTINE ATTACKS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973420" y="6122548"/>
            <a:ext cx="428588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SIGN-FLIPPING ATTACKS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44615" y="6122548"/>
            <a:ext cx="428588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SYBIL ATTACKS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144615" y="7697885"/>
            <a:ext cx="428588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BACKDOOR ATTACKS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973420" y="2971873"/>
            <a:ext cx="4285880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LABEL-FLIPPING ATTACKS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1782" y="3854496"/>
            <a:ext cx="7141407" cy="5403804"/>
            <a:chOff x="0" y="0"/>
            <a:chExt cx="2415735" cy="18279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15735" cy="1827954"/>
            </a:xfrm>
            <a:custGeom>
              <a:avLst/>
              <a:gdLst/>
              <a:ahLst/>
              <a:cxnLst/>
              <a:rect l="l" t="t" r="r" b="b"/>
              <a:pathLst>
                <a:path w="2415735" h="1827954">
                  <a:moveTo>
                    <a:pt x="2291275" y="1827954"/>
                  </a:moveTo>
                  <a:lnTo>
                    <a:pt x="124460" y="1827954"/>
                  </a:lnTo>
                  <a:cubicBezTo>
                    <a:pt x="55880" y="1827954"/>
                    <a:pt x="0" y="1772074"/>
                    <a:pt x="0" y="17034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91275" y="0"/>
                  </a:lnTo>
                  <a:cubicBezTo>
                    <a:pt x="2359855" y="0"/>
                    <a:pt x="2415735" y="55880"/>
                    <a:pt x="2415735" y="124460"/>
                  </a:cubicBezTo>
                  <a:lnTo>
                    <a:pt x="2415735" y="1703494"/>
                  </a:lnTo>
                  <a:cubicBezTo>
                    <a:pt x="2415735" y="1772074"/>
                    <a:pt x="2359855" y="1827954"/>
                    <a:pt x="2291275" y="1827954"/>
                  </a:cubicBezTo>
                  <a:close/>
                </a:path>
              </a:pathLst>
            </a:custGeom>
            <a:solidFill>
              <a:srgbClr val="FF5757">
                <a:alpha val="37647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754811" y="3854496"/>
            <a:ext cx="7141407" cy="5403804"/>
            <a:chOff x="0" y="0"/>
            <a:chExt cx="2415735" cy="182795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15735" cy="1827954"/>
            </a:xfrm>
            <a:custGeom>
              <a:avLst/>
              <a:gdLst/>
              <a:ahLst/>
              <a:cxnLst/>
              <a:rect l="l" t="t" r="r" b="b"/>
              <a:pathLst>
                <a:path w="2415735" h="1827954">
                  <a:moveTo>
                    <a:pt x="2291275" y="1827954"/>
                  </a:moveTo>
                  <a:lnTo>
                    <a:pt x="124460" y="1827954"/>
                  </a:lnTo>
                  <a:cubicBezTo>
                    <a:pt x="55880" y="1827954"/>
                    <a:pt x="0" y="1772074"/>
                    <a:pt x="0" y="170349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91275" y="0"/>
                  </a:lnTo>
                  <a:cubicBezTo>
                    <a:pt x="2359855" y="0"/>
                    <a:pt x="2415735" y="55880"/>
                    <a:pt x="2415735" y="124460"/>
                  </a:cubicBezTo>
                  <a:lnTo>
                    <a:pt x="2415735" y="1703494"/>
                  </a:lnTo>
                  <a:cubicBezTo>
                    <a:pt x="2415735" y="1772074"/>
                    <a:pt x="2359855" y="1827954"/>
                    <a:pt x="2291275" y="1827954"/>
                  </a:cubicBezTo>
                  <a:close/>
                </a:path>
              </a:pathLst>
            </a:custGeom>
            <a:solidFill>
              <a:srgbClr val="64BC5D">
                <a:alpha val="27843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Freeform 6"/>
          <p:cNvSpPr/>
          <p:nvPr/>
        </p:nvSpPr>
        <p:spPr>
          <a:xfrm>
            <a:off x="10351342" y="4180526"/>
            <a:ext cx="1123794" cy="1123794"/>
          </a:xfrm>
          <a:custGeom>
            <a:avLst/>
            <a:gdLst/>
            <a:ahLst/>
            <a:cxnLst/>
            <a:rect l="l" t="t" r="r" b="b"/>
            <a:pathLst>
              <a:path w="1123794" h="1123794">
                <a:moveTo>
                  <a:pt x="0" y="0"/>
                </a:moveTo>
                <a:lnTo>
                  <a:pt x="1123794" y="0"/>
                </a:lnTo>
                <a:lnTo>
                  <a:pt x="1123794" y="1123794"/>
                </a:lnTo>
                <a:lnTo>
                  <a:pt x="0" y="11237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952103" y="4101211"/>
            <a:ext cx="1282425" cy="1282425"/>
          </a:xfrm>
          <a:custGeom>
            <a:avLst/>
            <a:gdLst/>
            <a:ahLst/>
            <a:cxnLst/>
            <a:rect l="l" t="t" r="r" b="b"/>
            <a:pathLst>
              <a:path w="1282425" h="1282425">
                <a:moveTo>
                  <a:pt x="0" y="0"/>
                </a:moveTo>
                <a:lnTo>
                  <a:pt x="1282425" y="0"/>
                </a:lnTo>
                <a:lnTo>
                  <a:pt x="1282425" y="1282425"/>
                </a:lnTo>
                <a:lnTo>
                  <a:pt x="0" y="1282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1060235" y="525760"/>
            <a:ext cx="15504435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Anomaly Detection: Perché?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0235" y="2663871"/>
            <a:ext cx="16230600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Identificare aggiornamenti malevoli prima che possano compromettere il modello globale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52913" y="4462388"/>
            <a:ext cx="3734992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BENEFICI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351342" y="5673130"/>
            <a:ext cx="6213328" cy="2449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Protegge l’integrità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dal modello filtrando gli aggiornamenti dannosi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Difende dagli attacchi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e protegge la privacy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Migliora la robustezza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del sistema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62766" y="4462388"/>
            <a:ext cx="3734992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RISCHI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11761" y="5673130"/>
            <a:ext cx="6300395" cy="2839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Processo di </a:t>
            </a: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apprendimento compromesso</a:t>
            </a:r>
          </a:p>
          <a:p>
            <a:pPr algn="l">
              <a:lnSpc>
                <a:spcPts val="1960"/>
              </a:lnSpc>
            </a:pPr>
            <a:endParaRPr lang="en-US" sz="2199" b="1">
              <a:solidFill>
                <a:srgbClr val="2A2E3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Aumento dei </a:t>
            </a: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rischi</a:t>
            </a:r>
            <a:r>
              <a:rPr lang="en-US" sz="21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per privacy e sicurezza</a:t>
            </a:r>
          </a:p>
          <a:p>
            <a:pPr algn="l">
              <a:lnSpc>
                <a:spcPts val="1960"/>
              </a:lnSpc>
            </a:pPr>
            <a:endParaRPr lang="en-US" sz="2199" b="1">
              <a:solidFill>
                <a:srgbClr val="2A2E3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Degradazione delle</a:t>
            </a:r>
            <a:r>
              <a:rPr lang="en-US" sz="21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prestazioni </a:t>
            </a:r>
            <a:r>
              <a:rPr lang="en-US" sz="2199" b="1">
                <a:solidFill>
                  <a:srgbClr val="2A2E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 modello a causa di attacchi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0235" y="2556471"/>
            <a:ext cx="4837503" cy="6701829"/>
            <a:chOff x="0" y="0"/>
            <a:chExt cx="1636390" cy="2267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725249" y="2556471"/>
            <a:ext cx="4837503" cy="6701829"/>
            <a:chOff x="0" y="0"/>
            <a:chExt cx="1636390" cy="22670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21797" y="2588240"/>
            <a:ext cx="4837503" cy="6701829"/>
            <a:chOff x="0" y="0"/>
            <a:chExt cx="1636390" cy="22670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1611490" y="3198756"/>
            <a:ext cx="768427" cy="768427"/>
          </a:xfrm>
          <a:custGeom>
            <a:avLst/>
            <a:gdLst/>
            <a:ahLst/>
            <a:cxnLst/>
            <a:rect l="l" t="t" r="r" b="b"/>
            <a:pathLst>
              <a:path w="768427" h="768427">
                <a:moveTo>
                  <a:pt x="0" y="0"/>
                </a:moveTo>
                <a:lnTo>
                  <a:pt x="768427" y="0"/>
                </a:lnTo>
                <a:lnTo>
                  <a:pt x="768427" y="768426"/>
                </a:lnTo>
                <a:lnTo>
                  <a:pt x="0" y="768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7276504" y="3217661"/>
            <a:ext cx="730616" cy="730616"/>
          </a:xfrm>
          <a:custGeom>
            <a:avLst/>
            <a:gdLst/>
            <a:ahLst/>
            <a:cxnLst/>
            <a:rect l="l" t="t" r="r" b="b"/>
            <a:pathLst>
              <a:path w="730616" h="730616">
                <a:moveTo>
                  <a:pt x="0" y="0"/>
                </a:moveTo>
                <a:lnTo>
                  <a:pt x="730616" y="0"/>
                </a:lnTo>
                <a:lnTo>
                  <a:pt x="730616" y="730616"/>
                </a:lnTo>
                <a:lnTo>
                  <a:pt x="0" y="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973053" y="3217661"/>
            <a:ext cx="708428" cy="708428"/>
          </a:xfrm>
          <a:custGeom>
            <a:avLst/>
            <a:gdLst/>
            <a:ahLst/>
            <a:cxnLst/>
            <a:rect l="l" t="t" r="r" b="b"/>
            <a:pathLst>
              <a:path w="708428" h="708428">
                <a:moveTo>
                  <a:pt x="0" y="0"/>
                </a:moveTo>
                <a:lnTo>
                  <a:pt x="708427" y="0"/>
                </a:lnTo>
                <a:lnTo>
                  <a:pt x="708427" y="708428"/>
                </a:lnTo>
                <a:lnTo>
                  <a:pt x="0" y="708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4024380" y="3378634"/>
            <a:ext cx="246787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03635" y="4460521"/>
            <a:ext cx="4273827" cy="4268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100% 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di rilevamento di utenti malevoli (10-30% partecipanti malevoli)</a:t>
            </a:r>
          </a:p>
          <a:p>
            <a:pPr algn="l">
              <a:lnSpc>
                <a:spcPts val="1959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112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Perdita di accuratezza </a:t>
            </a: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irrisoria</a:t>
            </a:r>
          </a:p>
          <a:p>
            <a:pPr algn="l">
              <a:lnSpc>
                <a:spcPts val="1959"/>
              </a:lnSpc>
            </a:pPr>
            <a:endParaRPr lang="en-US" sz="2200" b="1">
              <a:solidFill>
                <a:srgbClr val="345C7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1120"/>
              </a:lnSpc>
            </a:pPr>
            <a:endParaRPr lang="en-US" sz="2200" b="1">
              <a:solidFill>
                <a:srgbClr val="345C7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74980" lvl="1" indent="-237490" algn="l">
              <a:lnSpc>
                <a:spcPts val="3080"/>
              </a:lnSpc>
              <a:buFont typeface="Arial"/>
              <a:buChar char="•"/>
            </a:pPr>
            <a:r>
              <a:rPr lang="en-US" sz="2200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Resistenza agli attacchi mirati</a:t>
            </a:r>
            <a:r>
              <a:rPr lang="en-US" sz="22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Successo attacchi       &lt; 5%</a:t>
            </a:r>
          </a:p>
          <a:p>
            <a:pPr algn="l">
              <a:lnSpc>
                <a:spcPts val="3080"/>
              </a:lnSpc>
            </a:pPr>
            <a:endParaRPr lang="en-US" sz="2200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46963" y="3150986"/>
            <a:ext cx="2344251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</a:t>
            </a:r>
          </a:p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UTILIZZATI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131037" y="4460521"/>
            <a:ext cx="4025926" cy="2982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MNIST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Immagini in scala di grigi di cifre scritte a mano (28x28 px)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GTSRB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Immagini a colori di segnali stradali tedeschi (32x32 px)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79917" y="3168131"/>
            <a:ext cx="3734992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METODI E ARCHITETTURA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96228" y="4460521"/>
            <a:ext cx="4165515" cy="440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Analizza</a:t>
            </a:r>
            <a:r>
              <a:rPr lang="en-US" sz="2199">
                <a:solidFill>
                  <a:srgbClr val="345C7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masked features</a:t>
            </a: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per rilevare anomalie</a:t>
            </a:r>
          </a:p>
          <a:p>
            <a:pPr algn="l">
              <a:lnSpc>
                <a:spcPts val="195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Raggruppa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utenti per identificare comportamenti sospetti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Esclude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dati malevoli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prima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dell’addestramento del modello globale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1028700" y="525760"/>
            <a:ext cx="1365365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AUROR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0235" y="2556471"/>
            <a:ext cx="4837503" cy="6701829"/>
            <a:chOff x="0" y="0"/>
            <a:chExt cx="1636390" cy="2267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725249" y="2556471"/>
            <a:ext cx="4837503" cy="6701829"/>
            <a:chOff x="0" y="0"/>
            <a:chExt cx="1636390" cy="22670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21797" y="2590123"/>
            <a:ext cx="4837503" cy="6668177"/>
            <a:chOff x="0" y="0"/>
            <a:chExt cx="1636390" cy="225565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90" cy="2255655"/>
            </a:xfrm>
            <a:custGeom>
              <a:avLst/>
              <a:gdLst/>
              <a:ahLst/>
              <a:cxnLst/>
              <a:rect l="l" t="t" r="r" b="b"/>
              <a:pathLst>
                <a:path w="1636390" h="2255655">
                  <a:moveTo>
                    <a:pt x="1511930" y="2255655"/>
                  </a:moveTo>
                  <a:lnTo>
                    <a:pt x="124460" y="2255655"/>
                  </a:lnTo>
                  <a:cubicBezTo>
                    <a:pt x="55880" y="2255655"/>
                    <a:pt x="0" y="2199775"/>
                    <a:pt x="0" y="21311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31195"/>
                  </a:lnTo>
                  <a:cubicBezTo>
                    <a:pt x="1636390" y="2199775"/>
                    <a:pt x="1580510" y="2255655"/>
                    <a:pt x="1511930" y="2255655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1611490" y="3198756"/>
            <a:ext cx="768427" cy="768427"/>
          </a:xfrm>
          <a:custGeom>
            <a:avLst/>
            <a:gdLst/>
            <a:ahLst/>
            <a:cxnLst/>
            <a:rect l="l" t="t" r="r" b="b"/>
            <a:pathLst>
              <a:path w="768427" h="768427">
                <a:moveTo>
                  <a:pt x="0" y="0"/>
                </a:moveTo>
                <a:lnTo>
                  <a:pt x="768427" y="0"/>
                </a:lnTo>
                <a:lnTo>
                  <a:pt x="768427" y="768426"/>
                </a:lnTo>
                <a:lnTo>
                  <a:pt x="0" y="768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7276504" y="3217661"/>
            <a:ext cx="730616" cy="730616"/>
          </a:xfrm>
          <a:custGeom>
            <a:avLst/>
            <a:gdLst/>
            <a:ahLst/>
            <a:cxnLst/>
            <a:rect l="l" t="t" r="r" b="b"/>
            <a:pathLst>
              <a:path w="730616" h="730616">
                <a:moveTo>
                  <a:pt x="0" y="0"/>
                </a:moveTo>
                <a:lnTo>
                  <a:pt x="730616" y="0"/>
                </a:lnTo>
                <a:lnTo>
                  <a:pt x="730616" y="730616"/>
                </a:lnTo>
                <a:lnTo>
                  <a:pt x="0" y="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973053" y="3217661"/>
            <a:ext cx="708428" cy="708428"/>
          </a:xfrm>
          <a:custGeom>
            <a:avLst/>
            <a:gdLst/>
            <a:ahLst/>
            <a:cxnLst/>
            <a:rect l="l" t="t" r="r" b="b"/>
            <a:pathLst>
              <a:path w="708428" h="708428">
                <a:moveTo>
                  <a:pt x="0" y="0"/>
                </a:moveTo>
                <a:lnTo>
                  <a:pt x="708427" y="0"/>
                </a:lnTo>
                <a:lnTo>
                  <a:pt x="708427" y="708428"/>
                </a:lnTo>
                <a:lnTo>
                  <a:pt x="0" y="708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4024380" y="3378634"/>
            <a:ext cx="246787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04149" y="4487937"/>
            <a:ext cx="3907928" cy="3629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Gestisce la presenza di numerosi nodi</a:t>
            </a:r>
            <a:r>
              <a:rPr lang="en-US" sz="22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Byzantine</a:t>
            </a:r>
          </a:p>
          <a:p>
            <a:pPr algn="l">
              <a:lnSpc>
                <a:spcPts val="1960"/>
              </a:lnSpc>
            </a:pPr>
            <a:endParaRPr lang="en-US" sz="2224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Efficiente</a:t>
            </a:r>
            <a:r>
              <a:rPr lang="en-US" sz="2224">
                <a:solidFill>
                  <a:srgbClr val="345C7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dal punto computazionale: adatto a scenari distribuiti</a:t>
            </a:r>
          </a:p>
          <a:p>
            <a:pPr algn="l">
              <a:lnSpc>
                <a:spcPts val="1960"/>
              </a:lnSpc>
            </a:pPr>
            <a:endParaRPr lang="en-US" sz="2224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Opera su </a:t>
            </a:r>
            <a:r>
              <a:rPr lang="en-US" sz="2224" b="1">
                <a:solidFill>
                  <a:srgbClr val="CD2D05"/>
                </a:solidFill>
                <a:latin typeface="Poppins Bold"/>
                <a:ea typeface="Poppins Bold"/>
                <a:cs typeface="Poppins Bold"/>
                <a:sym typeface="Poppins Bold"/>
              </a:rPr>
              <a:t>dati IID</a:t>
            </a:r>
          </a:p>
          <a:p>
            <a:pPr algn="l">
              <a:lnSpc>
                <a:spcPts val="3114"/>
              </a:lnSpc>
            </a:pPr>
            <a:endParaRPr lang="en-US" sz="2224" b="1">
              <a:solidFill>
                <a:srgbClr val="CD2D05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46963" y="3150986"/>
            <a:ext cx="2344251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</a:t>
            </a:r>
          </a:p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UTILIZZATI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36777" y="4497462"/>
            <a:ext cx="3734992" cy="2982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MNIST</a:t>
            </a:r>
            <a:r>
              <a:rPr lang="en-US" sz="21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: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Immagini in scala di grigi di cifre scritte a mano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Spambase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Email etichettate come spam o non spam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79917" y="3168131"/>
            <a:ext cx="3734992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METODI E ARCHITETTURA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75923" y="4497462"/>
            <a:ext cx="3926671" cy="440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Seleziona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gradienti più vicini alla maggioranza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"onesta"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Calcola la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distanza tra gradienti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e seleziona il più affidabile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Ignora i gradienti sospetti dei nodi Byzantine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1028700" y="525760"/>
            <a:ext cx="1365365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KRUM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0235" y="2556471"/>
            <a:ext cx="4837503" cy="6701829"/>
            <a:chOff x="0" y="0"/>
            <a:chExt cx="1636390" cy="2267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725249" y="2556471"/>
            <a:ext cx="4837503" cy="6701829"/>
            <a:chOff x="0" y="0"/>
            <a:chExt cx="1636390" cy="22670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21797" y="2588240"/>
            <a:ext cx="4837503" cy="6701829"/>
            <a:chOff x="0" y="0"/>
            <a:chExt cx="1636390" cy="22670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1611490" y="3198756"/>
            <a:ext cx="768427" cy="768427"/>
          </a:xfrm>
          <a:custGeom>
            <a:avLst/>
            <a:gdLst/>
            <a:ahLst/>
            <a:cxnLst/>
            <a:rect l="l" t="t" r="r" b="b"/>
            <a:pathLst>
              <a:path w="768427" h="768427">
                <a:moveTo>
                  <a:pt x="0" y="0"/>
                </a:moveTo>
                <a:lnTo>
                  <a:pt x="768427" y="0"/>
                </a:lnTo>
                <a:lnTo>
                  <a:pt x="768427" y="768426"/>
                </a:lnTo>
                <a:lnTo>
                  <a:pt x="0" y="7684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7276504" y="3217661"/>
            <a:ext cx="730616" cy="730616"/>
          </a:xfrm>
          <a:custGeom>
            <a:avLst/>
            <a:gdLst/>
            <a:ahLst/>
            <a:cxnLst/>
            <a:rect l="l" t="t" r="r" b="b"/>
            <a:pathLst>
              <a:path w="730616" h="730616">
                <a:moveTo>
                  <a:pt x="0" y="0"/>
                </a:moveTo>
                <a:lnTo>
                  <a:pt x="730616" y="0"/>
                </a:lnTo>
                <a:lnTo>
                  <a:pt x="730616" y="730616"/>
                </a:lnTo>
                <a:lnTo>
                  <a:pt x="0" y="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973053" y="3217661"/>
            <a:ext cx="708428" cy="708428"/>
          </a:xfrm>
          <a:custGeom>
            <a:avLst/>
            <a:gdLst/>
            <a:ahLst/>
            <a:cxnLst/>
            <a:rect l="l" t="t" r="r" b="b"/>
            <a:pathLst>
              <a:path w="708428" h="708428">
                <a:moveTo>
                  <a:pt x="0" y="0"/>
                </a:moveTo>
                <a:lnTo>
                  <a:pt x="708427" y="0"/>
                </a:lnTo>
                <a:lnTo>
                  <a:pt x="708427" y="708428"/>
                </a:lnTo>
                <a:lnTo>
                  <a:pt x="0" y="7084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4024380" y="3378634"/>
            <a:ext cx="246787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97425" y="4462780"/>
            <a:ext cx="4286247" cy="3629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Accuratezza del 97%</a:t>
            </a: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(training/validazione)</a:t>
            </a:r>
          </a:p>
          <a:p>
            <a:pPr algn="l">
              <a:lnSpc>
                <a:spcPts val="1960"/>
              </a:lnSpc>
            </a:pPr>
            <a:endParaRPr lang="en-US" sz="2224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Converge in 30-35 epoche con 12 nodi</a:t>
            </a:r>
          </a:p>
          <a:p>
            <a:pPr algn="l">
              <a:lnSpc>
                <a:spcPts val="1960"/>
              </a:lnSpc>
            </a:pPr>
            <a:endParaRPr lang="en-US" sz="2224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Tempo di addestramento:</a:t>
            </a:r>
          </a:p>
          <a:p>
            <a:pPr algn="l">
              <a:lnSpc>
                <a:spcPts val="3114"/>
              </a:lnSpc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       1 nodo: ~60 min</a:t>
            </a:r>
          </a:p>
          <a:p>
            <a:pPr algn="l">
              <a:lnSpc>
                <a:spcPts val="3114"/>
              </a:lnSpc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       12 nodi: &lt;20 min</a:t>
            </a:r>
          </a:p>
          <a:p>
            <a:pPr algn="l">
              <a:lnSpc>
                <a:spcPts val="3114"/>
              </a:lnSpc>
            </a:pPr>
            <a:endParaRPr lang="en-US" sz="2224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46963" y="3150986"/>
            <a:ext cx="2344251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</a:t>
            </a:r>
          </a:p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UTILIZZATI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007950" y="4472305"/>
            <a:ext cx="4272101" cy="440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CICIDS2017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vari flussi network, sia benigni sia varie forme di cyber attacchi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Training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Solo primo giorno (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benigno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) su sette</a:t>
            </a:r>
          </a:p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Test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Giorni successivi sia traffico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benigno 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che scenari realistici di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attacchi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379917" y="3168131"/>
            <a:ext cx="3734992" cy="86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4"/>
              </a:lnSpc>
            </a:pPr>
            <a:r>
              <a:rPr lang="en-US" sz="24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METODI E ARCHITETTURA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12775" y="4472305"/>
            <a:ext cx="4532422" cy="4011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Rileva anomalie tramite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autoencoder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composto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da  5 livelli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totali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Apprende</a:t>
            </a:r>
            <a:r>
              <a:rPr lang="en-US" sz="2199">
                <a:solidFill>
                  <a:srgbClr val="345C7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solo il traffico benigno</a:t>
            </a:r>
          </a:p>
          <a:p>
            <a:pPr algn="l">
              <a:lnSpc>
                <a:spcPts val="1960"/>
              </a:lnSpc>
            </a:pPr>
            <a:endParaRPr lang="en-US" sz="2199" b="1">
              <a:solidFill>
                <a:srgbClr val="345C7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L’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errore di ricostruzione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determina la classificazione dell’anomalia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1028700" y="525760"/>
            <a:ext cx="1365365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AUTOENCODERS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0235" y="2556471"/>
            <a:ext cx="4837503" cy="6701829"/>
            <a:chOff x="0" y="0"/>
            <a:chExt cx="1636390" cy="22670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725249" y="2556471"/>
            <a:ext cx="4837503" cy="6701829"/>
            <a:chOff x="0" y="0"/>
            <a:chExt cx="1636390" cy="22670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21797" y="2588240"/>
            <a:ext cx="4837503" cy="6701829"/>
            <a:chOff x="0" y="0"/>
            <a:chExt cx="1636390" cy="22670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36390" cy="2267039"/>
            </a:xfrm>
            <a:custGeom>
              <a:avLst/>
              <a:gdLst/>
              <a:ahLst/>
              <a:cxnLst/>
              <a:rect l="l" t="t" r="r" b="b"/>
              <a:pathLst>
                <a:path w="1636390" h="2267039">
                  <a:moveTo>
                    <a:pt x="1511930" y="2267039"/>
                  </a:moveTo>
                  <a:lnTo>
                    <a:pt x="124460" y="2267039"/>
                  </a:lnTo>
                  <a:cubicBezTo>
                    <a:pt x="55880" y="2267039"/>
                    <a:pt x="0" y="2211159"/>
                    <a:pt x="0" y="214257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930" y="0"/>
                  </a:lnTo>
                  <a:cubicBezTo>
                    <a:pt x="1580510" y="0"/>
                    <a:pt x="1636390" y="55880"/>
                    <a:pt x="1636390" y="124460"/>
                  </a:cubicBezTo>
                  <a:lnTo>
                    <a:pt x="1636390" y="2142579"/>
                  </a:lnTo>
                  <a:cubicBezTo>
                    <a:pt x="1636390" y="2211159"/>
                    <a:pt x="1580510" y="2267039"/>
                    <a:pt x="1511930" y="2267039"/>
                  </a:cubicBezTo>
                  <a:close/>
                </a:path>
              </a:pathLst>
            </a:custGeom>
            <a:solidFill>
              <a:srgbClr val="7EC1D2">
                <a:alpha val="40000"/>
              </a:srgbClr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8" name="Freeform 8"/>
          <p:cNvSpPr/>
          <p:nvPr/>
        </p:nvSpPr>
        <p:spPr>
          <a:xfrm>
            <a:off x="1611490" y="3198756"/>
            <a:ext cx="768427" cy="768427"/>
          </a:xfrm>
          <a:custGeom>
            <a:avLst/>
            <a:gdLst/>
            <a:ahLst/>
            <a:cxnLst/>
            <a:rect l="l" t="t" r="r" b="b"/>
            <a:pathLst>
              <a:path w="768427" h="768427">
                <a:moveTo>
                  <a:pt x="0" y="0"/>
                </a:moveTo>
                <a:lnTo>
                  <a:pt x="768427" y="0"/>
                </a:lnTo>
                <a:lnTo>
                  <a:pt x="768427" y="768426"/>
                </a:lnTo>
                <a:lnTo>
                  <a:pt x="0" y="7684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7276504" y="3217661"/>
            <a:ext cx="730616" cy="730616"/>
          </a:xfrm>
          <a:custGeom>
            <a:avLst/>
            <a:gdLst/>
            <a:ahLst/>
            <a:cxnLst/>
            <a:rect l="l" t="t" r="r" b="b"/>
            <a:pathLst>
              <a:path w="730616" h="730616">
                <a:moveTo>
                  <a:pt x="0" y="0"/>
                </a:moveTo>
                <a:lnTo>
                  <a:pt x="730616" y="0"/>
                </a:lnTo>
                <a:lnTo>
                  <a:pt x="730616" y="730616"/>
                </a:lnTo>
                <a:lnTo>
                  <a:pt x="0" y="73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12973053" y="3217661"/>
            <a:ext cx="708428" cy="708428"/>
          </a:xfrm>
          <a:custGeom>
            <a:avLst/>
            <a:gdLst/>
            <a:ahLst/>
            <a:cxnLst/>
            <a:rect l="l" t="t" r="r" b="b"/>
            <a:pathLst>
              <a:path w="708428" h="708428">
                <a:moveTo>
                  <a:pt x="0" y="0"/>
                </a:moveTo>
                <a:lnTo>
                  <a:pt x="708427" y="0"/>
                </a:lnTo>
                <a:lnTo>
                  <a:pt x="708427" y="708428"/>
                </a:lnTo>
                <a:lnTo>
                  <a:pt x="0" y="708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4024380" y="3378634"/>
            <a:ext cx="246787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32527" y="4365942"/>
            <a:ext cx="4216044" cy="465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Accurato su tutti i dataset contro attacchi </a:t>
            </a:r>
            <a:r>
              <a:rPr lang="en-US" sz="2224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Additive noise, Sign-flipping e Backdoor</a:t>
            </a:r>
          </a:p>
          <a:p>
            <a:pPr algn="l">
              <a:lnSpc>
                <a:spcPts val="1960"/>
              </a:lnSpc>
            </a:pPr>
            <a:endParaRPr lang="en-US" sz="2224" b="1">
              <a:solidFill>
                <a:srgbClr val="345C7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Efficace contro </a:t>
            </a:r>
            <a:r>
              <a:rPr lang="en-US" sz="2224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attacchi mirati, conosciuti e non</a:t>
            </a:r>
            <a:r>
              <a:rPr lang="en-US" sz="22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  <a:p>
            <a:pPr algn="l">
              <a:lnSpc>
                <a:spcPts val="1960"/>
              </a:lnSpc>
            </a:pPr>
            <a:endParaRPr lang="en-US" sz="2224" b="1">
              <a:solidFill>
                <a:srgbClr val="2A2E3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Protezione efficace grazie a </a:t>
            </a:r>
            <a:r>
              <a:rPr lang="en-US" sz="2224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soglia dinamica</a:t>
            </a:r>
          </a:p>
          <a:p>
            <a:pPr algn="l">
              <a:lnSpc>
                <a:spcPts val="1960"/>
              </a:lnSpc>
            </a:pPr>
            <a:endParaRPr lang="en-US" sz="2224" b="1">
              <a:solidFill>
                <a:srgbClr val="345C7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80376" lvl="1" indent="-240188" algn="l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Compatibile con </a:t>
            </a:r>
            <a:r>
              <a:rPr lang="en-US" sz="2224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dati non IID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46963" y="3150986"/>
            <a:ext cx="2344251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</a:t>
            </a:r>
          </a:p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UTILIZZATI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27115" y="4498975"/>
            <a:ext cx="4433769" cy="440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FEMNIST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Immagini di lettere e numeri scritti a mano. 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Sentiment140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Insieme di tweet etichettati con sentiment positivo o negativo</a:t>
            </a:r>
          </a:p>
          <a:p>
            <a:pPr algn="l">
              <a:lnSpc>
                <a:spcPts val="196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MNIST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: Immagini in scala di grigi di cifre scritte a mano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79917" y="3168131"/>
            <a:ext cx="3734992" cy="86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4"/>
              </a:lnSpc>
            </a:pPr>
            <a:r>
              <a:rPr lang="en-US" sz="2424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METODI E ARCHITETTURA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61752" y="4498975"/>
            <a:ext cx="4091922" cy="440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Utilizza un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autoencoder variazionale (VAE)</a:t>
            </a:r>
          </a:p>
          <a:p>
            <a:pPr algn="l">
              <a:lnSpc>
                <a:spcPts val="1960"/>
              </a:lnSpc>
            </a:pPr>
            <a:endParaRPr lang="en-US" sz="2199" b="1">
              <a:solidFill>
                <a:srgbClr val="345C7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Encoding degli aggiornamenti FL in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vettori latenti</a:t>
            </a:r>
          </a:p>
          <a:p>
            <a:pPr algn="l">
              <a:lnSpc>
                <a:spcPts val="1960"/>
              </a:lnSpc>
            </a:pPr>
            <a:endParaRPr lang="en-US" sz="2199" b="1">
              <a:solidFill>
                <a:srgbClr val="345C7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Calcolo </a:t>
            </a:r>
            <a:r>
              <a:rPr lang="en-US" sz="2199" b="1">
                <a:solidFill>
                  <a:srgbClr val="345C72"/>
                </a:solidFill>
                <a:latin typeface="Poppins Bold"/>
                <a:ea typeface="Poppins Bold"/>
                <a:cs typeface="Poppins Bold"/>
                <a:sym typeface="Poppins Bold"/>
              </a:rPr>
              <a:t>errore di ricostruzione</a:t>
            </a:r>
            <a:r>
              <a:rPr lang="en-US" sz="2199">
                <a:solidFill>
                  <a:srgbClr val="2A2E30"/>
                </a:solidFill>
                <a:latin typeface="Poppins"/>
                <a:ea typeface="Poppins"/>
                <a:cs typeface="Poppins"/>
                <a:sym typeface="Poppins"/>
              </a:rPr>
              <a:t> per classificazione anomalie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080"/>
              </a:lnSpc>
            </a:pPr>
            <a:endParaRPr lang="en-US" sz="2199">
              <a:solidFill>
                <a:srgbClr val="2A2E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0" y="0"/>
            <a:ext cx="18288000" cy="2137371"/>
          </a:xfrm>
          <a:prstGeom prst="rect">
            <a:avLst/>
          </a:prstGeom>
          <a:solidFill>
            <a:srgbClr val="7EC1D2">
              <a:alpha val="40000"/>
            </a:srgb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1028700" y="525760"/>
            <a:ext cx="15463553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>
                <a:solidFill>
                  <a:srgbClr val="2A2E30"/>
                </a:solidFill>
                <a:latin typeface="Poppins Bold"/>
                <a:ea typeface="Poppins Bold"/>
                <a:cs typeface="Poppins Bold"/>
                <a:sym typeface="Poppins Bold"/>
              </a:rPr>
              <a:t>SPECTRAL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1835</Words>
  <Application>Microsoft Office PowerPoint</Application>
  <PresentationFormat>Personalizzato</PresentationFormat>
  <Paragraphs>402</Paragraphs>
  <Slides>19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8" baseType="lpstr">
      <vt:lpstr>Calibri</vt:lpstr>
      <vt:lpstr>Poppins Bold</vt:lpstr>
      <vt:lpstr>Poppins</vt:lpstr>
      <vt:lpstr>Poppins Italics</vt:lpstr>
      <vt:lpstr>Poppins Bold Italics</vt:lpstr>
      <vt:lpstr>Poppins Semi-Bold</vt:lpstr>
      <vt:lpstr>Arial</vt:lpstr>
      <vt:lpstr>Poppins Medium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ppt</dc:title>
  <cp:lastModifiedBy>Danila Meleleo</cp:lastModifiedBy>
  <cp:revision>2</cp:revision>
  <dcterms:created xsi:type="dcterms:W3CDTF">2006-08-16T00:00:00Z</dcterms:created>
  <dcterms:modified xsi:type="dcterms:W3CDTF">2025-02-09T19:36:38Z</dcterms:modified>
  <dc:identifier>DAGeaflK2WA</dc:identifier>
</cp:coreProperties>
</file>