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Montserrat SemiBold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Montserrat Medium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3" roundtripDataSignature="AMtx7miOQGo805NfdJqIl6WXRMFx/vE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789B77-B39A-4891-80B9-C75C92CB51E1}">
  <a:tblStyle styleId="{45789B77-B39A-4891-80B9-C75C92CB51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AD4F331-F9CD-4A18-9FEC-70E474F55CE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SemiBold-bold.fntdata"/><Relationship Id="rId21" Type="http://schemas.openxmlformats.org/officeDocument/2006/relationships/font" Target="fonts/MontserratSemiBold-regular.fntdata"/><Relationship Id="rId24" Type="http://schemas.openxmlformats.org/officeDocument/2006/relationships/font" Target="fonts/MontserratSemiBold-boldItalic.fntdata"/><Relationship Id="rId23" Type="http://schemas.openxmlformats.org/officeDocument/2006/relationships/font" Target="fonts/MontserratSemiBold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Medium-italic.fntdata"/><Relationship Id="rId30" Type="http://schemas.openxmlformats.org/officeDocument/2006/relationships/font" Target="fonts/MontserratMedium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MontserratMedium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hyperlink" Target="https://www.youtube.com/watch?v=xKvffLRSyPk&amp;list=PL3JVwFmb_BnSLFyVThMfEavAEZYHBpWEd" TargetMode="External"/><Relationship Id="rId5" Type="http://schemas.openxmlformats.org/officeDocument/2006/relationships/hyperlink" Target="https://www.youtube.com/watch?v=LWSvqqtPK50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8.png"/><Relationship Id="rId8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QuickCondo</a:t>
            </a: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0" name="Google Shape;21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212" name="Google Shape;212;p10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213" name="Google Shape;213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4" name="Google Shape;214;p10"/>
          <p:cNvSpPr txBox="1"/>
          <p:nvPr/>
        </p:nvSpPr>
        <p:spPr>
          <a:xfrm>
            <a:off x="982650" y="2441850"/>
            <a:ext cx="104712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13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Google Cloud Vision API</a:t>
            </a:r>
            <a:endParaRPr b="1" sz="1300" u="sng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-CL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Uso</a:t>
            </a:r>
            <a:r>
              <a:rPr lang="es-CL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Reconocimiento óptico de caracteres para identificar información en las etiquetas de encomiendas.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-CL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Ventajas</a:t>
            </a:r>
            <a:r>
              <a:rPr lang="es-CL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Alta precisión, integración directa con GCP, escalabilidad.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-CL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Desafíos</a:t>
            </a:r>
            <a:r>
              <a:rPr lang="es-CL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Costo potencialmente alto, depende fuertemente de la calidad de las imágenes.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13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TUTORIAL:</a:t>
            </a:r>
            <a:r>
              <a:rPr lang="es-CL" sz="13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https://www.youtube.com/watch?v=xKvffLRSyPk&amp;list=PL3JVwFmb_BnSLFyVThMfEavAEZYHBpWEd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0"/>
          <p:cNvSpPr txBox="1"/>
          <p:nvPr/>
        </p:nvSpPr>
        <p:spPr>
          <a:xfrm>
            <a:off x="982650" y="4242100"/>
            <a:ext cx="10563300" cy="16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13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Twilio API para WhatsApp</a:t>
            </a:r>
            <a:endParaRPr b="1" sz="1300" u="sng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-CL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Uso</a:t>
            </a:r>
            <a:r>
              <a:rPr lang="es-CL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Envío automático de notificaciones y códigos QR a residentes.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-CL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Ventajas</a:t>
            </a:r>
            <a:r>
              <a:rPr lang="es-CL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Automatización de comunicaciones, personalización de mensajes, amplio alcance.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-CL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Desafíos</a:t>
            </a:r>
            <a:r>
              <a:rPr lang="es-CL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Dependencia de cambios en la API de WhatsApp, necesidad de manejar consentimientos de usuarios.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CL" sz="13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TUTORIAL:</a:t>
            </a:r>
            <a:r>
              <a:rPr lang="es-CL" sz="13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https://www.youtube.com/watch?v=LWSvqqtPK50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20" name="Google Shape;22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1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222" name="Google Shape;222;p11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223" name="Google Shape;223;p11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4" name="Google Shape;224;p11"/>
          <p:cNvSpPr/>
          <p:nvPr/>
        </p:nvSpPr>
        <p:spPr>
          <a:xfrm rot="-2109605">
            <a:off x="1441759" y="3094851"/>
            <a:ext cx="9308464" cy="668275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latin typeface="Calibri"/>
                <a:ea typeface="Calibri"/>
                <a:cs typeface="Calibri"/>
                <a:sym typeface="Calibri"/>
              </a:rPr>
              <a:t>NO VA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29" name="Google Shape;22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2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35" name="Google Shape;23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3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41" name="Google Shape;24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4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47" name="Google Shape;24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5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2"/>
          <p:cNvGrpSpPr/>
          <p:nvPr/>
        </p:nvGrpSpPr>
        <p:grpSpPr>
          <a:xfrm>
            <a:off x="4324225" y="1855800"/>
            <a:ext cx="7792331" cy="4657323"/>
            <a:chOff x="0" y="0"/>
            <a:chExt cx="7633553" cy="4350605"/>
          </a:xfrm>
        </p:grpSpPr>
        <p:sp>
          <p:nvSpPr>
            <p:cNvPr id="91" name="Google Shape;91;p2"/>
            <p:cNvSpPr/>
            <p:nvPr/>
          </p:nvSpPr>
          <p:spPr>
            <a:xfrm>
              <a:off x="0" y="0"/>
              <a:ext cx="7633500" cy="13596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 txBox="1"/>
            <p:nvPr/>
          </p:nvSpPr>
          <p:spPr>
            <a:xfrm>
              <a:off x="1662653" y="0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Valentina Albar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just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 Frontend y Chatbot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just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Desarrollo de la interfaz en React.js y configuración del chatbot para notificaciones vía WhatsApp.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35949" y="89506"/>
              <a:ext cx="1526700" cy="1134300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0" y="1495502"/>
              <a:ext cx="7633500" cy="13596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1662653" y="1495502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José </a:t>
              </a: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Ignacio</a:t>
              </a: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Sandoval</a:t>
              </a: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Gerding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just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Científico de Datos/Integrador de IA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just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Implementación y pruebas de Google Cloud Vision API para el reconocimiento de etiquetas.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16540" y="1575127"/>
              <a:ext cx="1570500" cy="1200300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0" y="2991005"/>
              <a:ext cx="7633500" cy="13596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1662653" y="2991005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Jose Riquelme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just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 Backend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just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Desarrollo del backend en Django, integración de bases de datos y despliegue en Google Cloud.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35954" y="3126960"/>
              <a:ext cx="1526700" cy="1087500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EscuelaIT Duoc UC - Escuela de Informática y Telecomunicaciones Duoc UC - Duoc  UC | LinkedIn"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QuickCondo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4" name="Google Shape;10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4298" y="3600019"/>
            <a:ext cx="1196903" cy="1284877"/>
          </a:xfrm>
          <a:prstGeom prst="rect">
            <a:avLst/>
          </a:prstGeom>
          <a:solidFill>
            <a:srgbClr val="C3D4EB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</p:pic>
      <p:pic>
        <p:nvPicPr>
          <p:cNvPr id="105" name="Google Shape;10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1201" y="1966113"/>
            <a:ext cx="869100" cy="12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9275" y="5204100"/>
            <a:ext cx="1165300" cy="11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QuickCondo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3" name="Google Shape;113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" name="Google Shape;115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manual de encomiendas en condominios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enfrenta las siguientes dificultades: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C78D8"/>
              </a:buClr>
              <a:buSzPts val="1800"/>
              <a:buChar char="➔"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Falta de trazabilidad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Char char="➔"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Retrasos en la notificación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Char char="➔"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Errores humanos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Char char="➔"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Carga operativa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Char char="➔"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Seguridad limitada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automatizado que optimiza la gestión de encomiendas en condominios:</a:t>
            </a:r>
            <a:b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Calibri"/>
              <a:buChar char="➔"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Reconocimiento de etiquetas con IA</a:t>
            </a: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Reduce los errores manuales.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Calibri"/>
              <a:buChar char="➔"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Notificaciones automáticas: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través de un chatbot de WhatsApp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Calibri"/>
              <a:buChar char="➔"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Trazabilidad en tiempo real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Calibri"/>
              <a:buChar char="➔"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Reducción de carga operativa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2" name="Google Shape;1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QuickCondo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24" name="Google Shape;124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4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sistema que automatice la recepción y gestión de encomiendas mediante IA y notificaciones por WhatsApp.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900"/>
              <a:buFont typeface="Calibri"/>
              <a:buChar char="➔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Utilizar Google Cloud Vision API para el reconocimiento automático de etiquetas.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900"/>
              <a:buFont typeface="Calibri"/>
              <a:buChar char="➔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base de datos en Google Cloud SQL para registrar la información de las encomiendas.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900"/>
              <a:buFont typeface="Calibri"/>
              <a:buChar char="➔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sistema de notificaciones automáticas vía WhatsApp utilizando Twilio API.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3" name="Google Shape;13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QuickCondo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35" name="Google Shape;135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136" name="Google Shape;136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37" name="Google Shape;137;p5"/>
          <p:cNvGraphicFramePr/>
          <p:nvPr/>
        </p:nvGraphicFramePr>
        <p:xfrm>
          <a:off x="2700113" y="23755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{45789B77-B39A-4891-80B9-C75C92CB51E1}</a:tableStyleId>
              </a:tblPr>
              <a:tblGrid>
                <a:gridCol w="3171100"/>
              </a:tblGrid>
              <a:tr h="56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Alcances</a:t>
                      </a:r>
                      <a:endParaRPr sz="1600">
                        <a:solidFill>
                          <a:srgbClr val="00000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729435"/>
                        </a:gs>
                        <a:gs pos="100000">
                          <a:srgbClr val="D2FFBD"/>
                        </a:gs>
                      </a:gsLst>
                      <a:lin ang="13500032" scaled="0"/>
                    </a:gradFill>
                  </a:tcPr>
                </a:tc>
              </a:tr>
              <a:tr h="75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Identificación del departamento:</a:t>
                      </a:r>
                      <a:r>
                        <a:rPr lang="es-CL" sz="12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 Utilizar IA para escanear y reconocer el número de departamento en las etiquetas de las encomiendas. </a:t>
                      </a:r>
                      <a:endParaRPr sz="1200">
                        <a:solidFill>
                          <a:srgbClr val="000000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Notificación automática</a:t>
                      </a:r>
                      <a:r>
                        <a:rPr lang="es-CL" sz="12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: </a:t>
                      </a:r>
                      <a:endParaRPr sz="12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Enviar notificaciones automáticas vía WhatsApp a los residentes una vez identificado el número de depto.</a:t>
                      </a:r>
                      <a:endParaRPr sz="1200">
                        <a:solidFill>
                          <a:srgbClr val="000000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8" name="Google Shape;138;p5"/>
          <p:cNvGraphicFramePr/>
          <p:nvPr/>
        </p:nvGraphicFramePr>
        <p:xfrm>
          <a:off x="6320788" y="23755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{45789B77-B39A-4891-80B9-C75C92CB51E1}</a:tableStyleId>
              </a:tblPr>
              <a:tblGrid>
                <a:gridCol w="3171100"/>
              </a:tblGrid>
              <a:tr h="56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Limitaciones</a:t>
                      </a:r>
                      <a:endParaRPr sz="1600">
                        <a:solidFill>
                          <a:srgbClr val="00000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E0523"/>
                        </a:gs>
                        <a:gs pos="100000">
                          <a:srgbClr val="FFC1BD"/>
                        </a:gs>
                      </a:gsLst>
                      <a:lin ang="13500032" scaled="0"/>
                    </a:gradFill>
                  </a:tcPr>
                </a:tc>
              </a:tr>
              <a:tr h="75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Reconocimiento limitado</a:t>
                      </a:r>
                      <a:r>
                        <a:rPr lang="es-CL" sz="12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: Solo gestionará el </a:t>
                      </a:r>
                      <a:r>
                        <a:rPr lang="es-CL" sz="12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número</a:t>
                      </a:r>
                      <a:r>
                        <a:rPr lang="es-CL" sz="12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 del departamento</a:t>
                      </a:r>
                      <a:endParaRPr sz="1200">
                        <a:solidFill>
                          <a:srgbClr val="000000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Variedad de etiquetas:</a:t>
                      </a:r>
                      <a:r>
                        <a:rPr lang="es-CL" sz="12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 El sistema puede tener dificultades con etiquetas dañadas.</a:t>
                      </a:r>
                      <a:endParaRPr sz="1200">
                        <a:solidFill>
                          <a:srgbClr val="000000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Ingreso manual: </a:t>
                      </a:r>
                      <a:r>
                        <a:rPr lang="es-CL" sz="12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Si la IA no puede identificar el número de departamento, el sistema permitirá a los conserjes ingresar esta información manualmente.</a:t>
                      </a:r>
                      <a:endParaRPr sz="1200">
                        <a:solidFill>
                          <a:srgbClr val="000000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Integración externa:</a:t>
                      </a:r>
                      <a:r>
                        <a:rPr lang="es-CL" sz="12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 Solo se enviarán notificaciones vía WhatsApp, sin integraciones con otras plataformas de mensajería o sistemas de gestión.</a:t>
                      </a:r>
                      <a:endParaRPr sz="1200">
                        <a:solidFill>
                          <a:srgbClr val="000000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3" name="Google Shape;14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QuickCondo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45" name="Google Shape;145;p6"/>
          <p:cNvSpPr txBox="1"/>
          <p:nvPr/>
        </p:nvSpPr>
        <p:spPr>
          <a:xfrm>
            <a:off x="-37325" y="142333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Competencias de carrera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47" name="Google Shape;147;p6"/>
          <p:cNvGrpSpPr/>
          <p:nvPr/>
        </p:nvGrpSpPr>
        <p:grpSpPr>
          <a:xfrm>
            <a:off x="64775" y="2471463"/>
            <a:ext cx="2687100" cy="2348250"/>
            <a:chOff x="699250" y="1926275"/>
            <a:chExt cx="2687100" cy="2348250"/>
          </a:xfrm>
        </p:grpSpPr>
        <p:sp>
          <p:nvSpPr>
            <p:cNvPr id="148" name="Google Shape;148;p6"/>
            <p:cNvSpPr txBox="1"/>
            <p:nvPr/>
          </p:nvSpPr>
          <p:spPr>
            <a:xfrm>
              <a:off x="699250" y="3628025"/>
              <a:ext cx="2687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L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Pruebas de certificación con </a:t>
              </a:r>
              <a:r>
                <a:rPr b="1" lang="es-CL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r>
                <a:rPr b="1" lang="es-CL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uenas prácticas</a:t>
              </a:r>
              <a:endParaRPr b="1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9" name="Google Shape;149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91938" y="1926275"/>
              <a:ext cx="1701750" cy="17017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0" name="Google Shape;150;p6"/>
          <p:cNvGrpSpPr/>
          <p:nvPr/>
        </p:nvGrpSpPr>
        <p:grpSpPr>
          <a:xfrm>
            <a:off x="5035188" y="2438163"/>
            <a:ext cx="2394000" cy="2414875"/>
            <a:chOff x="4227175" y="2540800"/>
            <a:chExt cx="2394000" cy="2414875"/>
          </a:xfrm>
        </p:grpSpPr>
        <p:sp>
          <p:nvSpPr>
            <p:cNvPr id="151" name="Google Shape;151;p6"/>
            <p:cNvSpPr txBox="1"/>
            <p:nvPr/>
          </p:nvSpPr>
          <p:spPr>
            <a:xfrm>
              <a:off x="4227175" y="4309175"/>
              <a:ext cx="2394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L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Gestión de proyectos informáticos</a:t>
              </a:r>
              <a:endParaRPr b="1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2" name="Google Shape;152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35986" y="2540800"/>
              <a:ext cx="1776375" cy="17763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3" name="Google Shape;153;p6"/>
          <p:cNvGrpSpPr/>
          <p:nvPr/>
        </p:nvGrpSpPr>
        <p:grpSpPr>
          <a:xfrm>
            <a:off x="9571488" y="2443843"/>
            <a:ext cx="2620500" cy="2403483"/>
            <a:chOff x="7416038" y="2145068"/>
            <a:chExt cx="2620500" cy="2403483"/>
          </a:xfrm>
        </p:grpSpPr>
        <p:sp>
          <p:nvSpPr>
            <p:cNvPr id="154" name="Google Shape;154;p6"/>
            <p:cNvSpPr txBox="1"/>
            <p:nvPr/>
          </p:nvSpPr>
          <p:spPr>
            <a:xfrm>
              <a:off x="7416038" y="4133050"/>
              <a:ext cx="26205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L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Modelos de datos escalables</a:t>
              </a:r>
              <a:endParaRPr b="1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5" name="Google Shape;155;p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769925" y="2145067"/>
              <a:ext cx="1912724" cy="19127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6" name="Google Shape;156;p6"/>
          <p:cNvGrpSpPr/>
          <p:nvPr/>
        </p:nvGrpSpPr>
        <p:grpSpPr>
          <a:xfrm>
            <a:off x="2456825" y="4457463"/>
            <a:ext cx="2620500" cy="2295975"/>
            <a:chOff x="1171675" y="4101275"/>
            <a:chExt cx="2620500" cy="2295975"/>
          </a:xfrm>
        </p:grpSpPr>
        <p:sp>
          <p:nvSpPr>
            <p:cNvPr id="157" name="Google Shape;157;p6"/>
            <p:cNvSpPr txBox="1"/>
            <p:nvPr/>
          </p:nvSpPr>
          <p:spPr>
            <a:xfrm>
              <a:off x="1171675" y="5750750"/>
              <a:ext cx="26205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L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Desarrollo de soluciones de software</a:t>
              </a:r>
              <a:endParaRPr b="1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8" name="Google Shape;158;p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657188" y="4101275"/>
              <a:ext cx="1649475" cy="16494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" name="Google Shape;159;p6"/>
          <p:cNvGrpSpPr/>
          <p:nvPr/>
        </p:nvGrpSpPr>
        <p:grpSpPr>
          <a:xfrm>
            <a:off x="7244350" y="4440388"/>
            <a:ext cx="2620500" cy="2330150"/>
            <a:chOff x="8419325" y="4219475"/>
            <a:chExt cx="2620500" cy="2330150"/>
          </a:xfrm>
        </p:grpSpPr>
        <p:sp>
          <p:nvSpPr>
            <p:cNvPr id="160" name="Google Shape;160;p6"/>
            <p:cNvSpPr txBox="1"/>
            <p:nvPr/>
          </p:nvSpPr>
          <p:spPr>
            <a:xfrm>
              <a:off x="8419325" y="5903125"/>
              <a:ext cx="26205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L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Comunicación en inglés en el entorno laboral</a:t>
              </a:r>
              <a:endParaRPr b="1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1" name="Google Shape;161;p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887738" y="4219475"/>
              <a:ext cx="1683651" cy="16836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6" name="Google Shape;16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QuickCondo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68" name="Google Shape;168;p7"/>
          <p:cNvSpPr txBox="1"/>
          <p:nvPr/>
        </p:nvSpPr>
        <p:spPr>
          <a:xfrm>
            <a:off x="0" y="117168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0" name="Google Shape;170;p7"/>
          <p:cNvSpPr/>
          <p:nvPr/>
        </p:nvSpPr>
        <p:spPr>
          <a:xfrm>
            <a:off x="5915669" y="5198539"/>
            <a:ext cx="1817400" cy="8520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E0523"/>
              </a:gs>
              <a:gs pos="100000">
                <a:srgbClr val="FFC1BD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1" name="Google Shape;171;p7"/>
          <p:cNvSpPr/>
          <p:nvPr/>
        </p:nvSpPr>
        <p:spPr>
          <a:xfrm flipH="1" rot="10800000">
            <a:off x="4869146" y="4346569"/>
            <a:ext cx="1512000" cy="1704000"/>
          </a:xfrm>
          <a:prstGeom prst="bentArrow">
            <a:avLst>
              <a:gd fmla="val 25000" name="adj1"/>
              <a:gd fmla="val 25000" name="adj2"/>
              <a:gd fmla="val 25000" name="adj3"/>
              <a:gd fmla="val 75000" name="adj4"/>
            </a:avLst>
          </a:prstGeom>
          <a:gradFill>
            <a:gsLst>
              <a:gs pos="0">
                <a:srgbClr val="FE0523"/>
              </a:gs>
              <a:gs pos="100000">
                <a:srgbClr val="FFC1BD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2" name="Google Shape;172;p7"/>
          <p:cNvSpPr/>
          <p:nvPr/>
        </p:nvSpPr>
        <p:spPr>
          <a:xfrm flipH="1" rot="-5400000">
            <a:off x="4576067" y="3174057"/>
            <a:ext cx="1704000" cy="1512000"/>
          </a:xfrm>
          <a:prstGeom prst="bentArrow">
            <a:avLst>
              <a:gd fmla="val 25000" name="adj1"/>
              <a:gd fmla="val 25000" name="adj2"/>
              <a:gd fmla="val 25000" name="adj3"/>
              <a:gd fmla="val 75000" name="adj4"/>
            </a:avLst>
          </a:prstGeom>
          <a:gradFill>
            <a:gsLst>
              <a:gs pos="0">
                <a:srgbClr val="014A98"/>
              </a:gs>
              <a:gs pos="100000">
                <a:srgbClr val="9BEFFF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3" name="Google Shape;173;p7"/>
          <p:cNvSpPr/>
          <p:nvPr/>
        </p:nvSpPr>
        <p:spPr>
          <a:xfrm flipH="1">
            <a:off x="5797687" y="2863340"/>
            <a:ext cx="1512000" cy="1704000"/>
          </a:xfrm>
          <a:prstGeom prst="bentArrow">
            <a:avLst>
              <a:gd fmla="val 25000" name="adj1"/>
              <a:gd fmla="val 25000" name="adj2"/>
              <a:gd fmla="val 25000" name="adj3"/>
              <a:gd fmla="val 75000" name="adj4"/>
            </a:avLst>
          </a:prstGeom>
          <a:gradFill>
            <a:gsLst>
              <a:gs pos="0">
                <a:srgbClr val="FE0523"/>
              </a:gs>
              <a:gs pos="100000">
                <a:srgbClr val="FFC1BD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4" name="Google Shape;174;p7"/>
          <p:cNvSpPr/>
          <p:nvPr/>
        </p:nvSpPr>
        <p:spPr>
          <a:xfrm flipH="1" rot="5400000">
            <a:off x="5894932" y="4224346"/>
            <a:ext cx="1704000" cy="1512000"/>
          </a:xfrm>
          <a:prstGeom prst="bentArrow">
            <a:avLst>
              <a:gd fmla="val 25000" name="adj1"/>
              <a:gd fmla="val 25000" name="adj2"/>
              <a:gd fmla="val 25000" name="adj3"/>
              <a:gd fmla="val 75000" name="adj4"/>
            </a:avLst>
          </a:prstGeom>
          <a:gradFill>
            <a:gsLst>
              <a:gs pos="0">
                <a:srgbClr val="729435"/>
              </a:gs>
              <a:gs pos="100000">
                <a:srgbClr val="D2FFBD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5" name="Google Shape;175;p7"/>
          <p:cNvSpPr/>
          <p:nvPr/>
        </p:nvSpPr>
        <p:spPr>
          <a:xfrm>
            <a:off x="4563917" y="5198539"/>
            <a:ext cx="1817400" cy="8520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14A98"/>
              </a:gs>
              <a:gs pos="100000">
                <a:srgbClr val="9BEFFF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6" name="Google Shape;176;p7"/>
          <p:cNvSpPr/>
          <p:nvPr/>
        </p:nvSpPr>
        <p:spPr>
          <a:xfrm>
            <a:off x="7946387" y="2565672"/>
            <a:ext cx="851100" cy="959100"/>
          </a:xfrm>
          <a:prstGeom prst="ellipse">
            <a:avLst/>
          </a:prstGeom>
          <a:gradFill>
            <a:gsLst>
              <a:gs pos="0">
                <a:srgbClr val="F3F3F3"/>
              </a:gs>
              <a:gs pos="100000">
                <a:srgbClr val="B7B7B7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04</a:t>
            </a:r>
            <a:endParaRPr sz="16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7" name="Google Shape;177;p7"/>
          <p:cNvSpPr/>
          <p:nvPr/>
        </p:nvSpPr>
        <p:spPr>
          <a:xfrm>
            <a:off x="7946387" y="3977459"/>
            <a:ext cx="851100" cy="959100"/>
          </a:xfrm>
          <a:prstGeom prst="ellipse">
            <a:avLst/>
          </a:prstGeom>
          <a:gradFill>
            <a:gsLst>
              <a:gs pos="0">
                <a:srgbClr val="F3F3F3"/>
              </a:gs>
              <a:gs pos="100000">
                <a:srgbClr val="B7B7B7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05</a:t>
            </a:r>
            <a:endParaRPr sz="16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8" name="Google Shape;178;p7"/>
          <p:cNvSpPr/>
          <p:nvPr/>
        </p:nvSpPr>
        <p:spPr>
          <a:xfrm>
            <a:off x="3495459" y="2565672"/>
            <a:ext cx="851100" cy="959100"/>
          </a:xfrm>
          <a:prstGeom prst="ellipse">
            <a:avLst/>
          </a:prstGeom>
          <a:gradFill>
            <a:gsLst>
              <a:gs pos="0">
                <a:srgbClr val="F3F3F3"/>
              </a:gs>
              <a:gs pos="100000">
                <a:srgbClr val="B7B7B7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01</a:t>
            </a:r>
            <a:endParaRPr sz="16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9" name="Google Shape;179;p7"/>
          <p:cNvSpPr/>
          <p:nvPr/>
        </p:nvSpPr>
        <p:spPr>
          <a:xfrm>
            <a:off x="3495459" y="3977459"/>
            <a:ext cx="851100" cy="959100"/>
          </a:xfrm>
          <a:prstGeom prst="ellipse">
            <a:avLst/>
          </a:prstGeom>
          <a:gradFill>
            <a:gsLst>
              <a:gs pos="0">
                <a:srgbClr val="F3F3F3"/>
              </a:gs>
              <a:gs pos="100000">
                <a:srgbClr val="B7B7B7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02</a:t>
            </a:r>
            <a:endParaRPr sz="16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0" name="Google Shape;180;p7"/>
          <p:cNvSpPr/>
          <p:nvPr/>
        </p:nvSpPr>
        <p:spPr>
          <a:xfrm>
            <a:off x="3495459" y="5389247"/>
            <a:ext cx="851100" cy="959100"/>
          </a:xfrm>
          <a:prstGeom prst="ellipse">
            <a:avLst/>
          </a:prstGeom>
          <a:gradFill>
            <a:gsLst>
              <a:gs pos="0">
                <a:srgbClr val="F3F3F3"/>
              </a:gs>
              <a:gs pos="100000">
                <a:srgbClr val="B7B7B7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03</a:t>
            </a:r>
            <a:endParaRPr sz="16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1" name="Google Shape;181;p7"/>
          <p:cNvSpPr txBox="1"/>
          <p:nvPr/>
        </p:nvSpPr>
        <p:spPr>
          <a:xfrm>
            <a:off x="8797405" y="4189258"/>
            <a:ext cx="21279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latin typeface="Montserrat SemiBold"/>
                <a:ea typeface="Montserrat SemiBold"/>
                <a:cs typeface="Montserrat SemiBold"/>
                <a:sym typeface="Montserrat SemiBold"/>
              </a:rPr>
              <a:t>Preparar Lanzamiento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2" name="Google Shape;182;p7"/>
          <p:cNvSpPr txBox="1"/>
          <p:nvPr/>
        </p:nvSpPr>
        <p:spPr>
          <a:xfrm>
            <a:off x="917427" y="4189250"/>
            <a:ext cx="25083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latin typeface="Montserrat SemiBold"/>
                <a:ea typeface="Montserrat SemiBold"/>
                <a:cs typeface="Montserrat SemiBold"/>
                <a:sym typeface="Montserrat SemiBold"/>
              </a:rPr>
              <a:t>Implementación</a:t>
            </a:r>
            <a:r>
              <a:rPr lang="es-CL" sz="1600">
                <a:latin typeface="Montserrat SemiBold"/>
                <a:ea typeface="Montserrat SemiBold"/>
                <a:cs typeface="Montserrat SemiBold"/>
                <a:sym typeface="Montserrat SemiBold"/>
              </a:rPr>
              <a:t> de OCR y Procesamiento </a:t>
            </a:r>
            <a:r>
              <a:rPr lang="es-CL" sz="1600">
                <a:latin typeface="Montserrat SemiBold"/>
                <a:ea typeface="Montserrat SemiBold"/>
                <a:cs typeface="Montserrat SemiBold"/>
                <a:sym typeface="Montserrat SemiBold"/>
              </a:rPr>
              <a:t>Imagen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3" name="Google Shape;183;p7"/>
          <p:cNvSpPr txBox="1"/>
          <p:nvPr/>
        </p:nvSpPr>
        <p:spPr>
          <a:xfrm>
            <a:off x="1134926" y="2863975"/>
            <a:ext cx="2349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latin typeface="Montserrat SemiBold"/>
                <a:ea typeface="Montserrat SemiBold"/>
                <a:cs typeface="Montserrat SemiBold"/>
                <a:sym typeface="Montserrat SemiBold"/>
              </a:rPr>
              <a:t>Setup Inicial y Configuración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4" name="Google Shape;184;p7"/>
          <p:cNvSpPr txBox="1"/>
          <p:nvPr/>
        </p:nvSpPr>
        <p:spPr>
          <a:xfrm>
            <a:off x="786953" y="5601050"/>
            <a:ext cx="2697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latin typeface="Montserrat SemiBold"/>
                <a:ea typeface="Montserrat SemiBold"/>
                <a:cs typeface="Montserrat SemiBold"/>
                <a:sym typeface="Montserrat SemiBold"/>
              </a:rPr>
              <a:t>Generar QR y Notificación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5" name="Google Shape;185;p7"/>
          <p:cNvSpPr txBox="1"/>
          <p:nvPr/>
        </p:nvSpPr>
        <p:spPr>
          <a:xfrm>
            <a:off x="8797411" y="2817050"/>
            <a:ext cx="21279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latin typeface="Montserrat SemiBold"/>
                <a:ea typeface="Montserrat SemiBold"/>
                <a:cs typeface="Montserrat SemiBold"/>
                <a:sym typeface="Montserrat SemiBold"/>
              </a:rPr>
              <a:t>Testing y Optimización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6" name="Google Shape;186;p7"/>
          <p:cNvSpPr/>
          <p:nvPr/>
        </p:nvSpPr>
        <p:spPr>
          <a:xfrm>
            <a:off x="4596000" y="1891475"/>
            <a:ext cx="3000000" cy="6009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Agile</a:t>
            </a:r>
            <a:endParaRPr sz="16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87" name="Google Shape;187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5992" y="6041925"/>
            <a:ext cx="6360784" cy="9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2" name="Google Shape;19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94" name="Google Shape;194;p8"/>
          <p:cNvSpPr txBox="1"/>
          <p:nvPr/>
        </p:nvSpPr>
        <p:spPr>
          <a:xfrm>
            <a:off x="1" y="1155656"/>
            <a:ext cx="1219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5" name="Google Shape;195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96" name="Google Shape;196;p8"/>
          <p:cNvGraphicFramePr/>
          <p:nvPr/>
        </p:nvGraphicFramePr>
        <p:xfrm>
          <a:off x="2646025" y="195605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{2AD4F331-F9CD-4A18-9FEC-70E474F55CE8}</a:tableStyleId>
              </a:tblPr>
              <a:tblGrid>
                <a:gridCol w="1171575"/>
                <a:gridCol w="295275"/>
                <a:gridCol w="304800"/>
                <a:gridCol w="333375"/>
                <a:gridCol w="333375"/>
                <a:gridCol w="333375"/>
                <a:gridCol w="333375"/>
                <a:gridCol w="333375"/>
                <a:gridCol w="333375"/>
                <a:gridCol w="333375"/>
                <a:gridCol w="323850"/>
                <a:gridCol w="342900"/>
                <a:gridCol w="333375"/>
                <a:gridCol w="333375"/>
                <a:gridCol w="333375"/>
                <a:gridCol w="333375"/>
                <a:gridCol w="66675"/>
                <a:gridCol w="333375"/>
                <a:gridCol w="333375"/>
                <a:gridCol w="333375"/>
                <a:gridCol w="0"/>
              </a:tblGrid>
              <a:tr h="18670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Actividad</a:t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1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2EFD9"/>
                    </a:solidFill>
                  </a:tcPr>
                </a:tc>
                <a:tc hMerge="1"/>
                <a:tc hMerge="1"/>
                <a:tc hMerge="1"/>
                <a:tc gridSpan="12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2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3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BE5D5"/>
                    </a:solidFill>
                  </a:tcPr>
                </a:tc>
                <a:tc hMerge="1"/>
                <a:tc hMerge="1"/>
                <a:tc hMerge="1"/>
              </a:tr>
              <a:tr h="3767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 1</a:t>
                      </a:r>
                      <a:endParaRPr b="1" sz="6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 2</a:t>
                      </a:r>
                      <a:endParaRPr b="1" sz="6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 3</a:t>
                      </a:r>
                      <a:endParaRPr b="1" sz="6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 4</a:t>
                      </a:r>
                      <a:endParaRPr b="1" sz="6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 5</a:t>
                      </a:r>
                      <a:endParaRPr b="1" sz="6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 6</a:t>
                      </a:r>
                      <a:endParaRPr b="1" sz="6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 7</a:t>
                      </a:r>
                      <a:endParaRPr b="1" sz="6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 8</a:t>
                      </a:r>
                      <a:endParaRPr b="1" sz="6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 9</a:t>
                      </a:r>
                      <a:endParaRPr b="1" sz="6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S10</a:t>
                      </a:r>
                      <a:endParaRPr b="1" sz="6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 11</a:t>
                      </a:r>
                      <a:endParaRPr b="1" sz="6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 12</a:t>
                      </a:r>
                      <a:endParaRPr b="1" sz="6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 13</a:t>
                      </a:r>
                      <a:endParaRPr b="1" sz="6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 14</a:t>
                      </a:r>
                      <a:endParaRPr b="1" sz="6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 15</a:t>
                      </a:r>
                      <a:endParaRPr b="1" sz="6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 16</a:t>
                      </a:r>
                      <a:endParaRPr b="1" sz="6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 17</a:t>
                      </a:r>
                      <a:endParaRPr b="1" sz="6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 18</a:t>
                      </a:r>
                      <a:endParaRPr b="1" sz="6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86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Planificación del Proyecto</a:t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</a:t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</a:t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92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Desarrollo del Backend</a:t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</a:t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</a:t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</a:t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</a:t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86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Integración Google Cloud Vision API</a:t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</a:t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</a:t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</a:t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</a:t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86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Implementación del Chatbot de WhatsApp</a:t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</a:t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</a:t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</a:t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86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Pruebas de Integración y Validación</a:t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</a:t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</a:t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86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Documentación y Manuales</a:t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</a:t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</a:t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86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Presentación del Proyecto</a:t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</a:t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</a:t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</a:t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>
                    <a:solidFill>
                      <a:srgbClr val="F9CB9C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</a:t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>
                    <a:solidFill>
                      <a:srgbClr val="F9CB9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68575" marL="6857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1" name="Google Shape;20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203" name="Google Shape;203;p9"/>
          <p:cNvSpPr txBox="1"/>
          <p:nvPr/>
        </p:nvSpPr>
        <p:spPr>
          <a:xfrm>
            <a:off x="0" y="452930"/>
            <a:ext cx="12192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*Presentar esquema</a:t>
            </a:r>
            <a:endParaRPr/>
          </a:p>
        </p:txBody>
      </p:sp>
      <p:cxnSp>
        <p:nvCxnSpPr>
          <p:cNvPr id="204" name="Google Shape;204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5" name="Google Shape;205;p9" title="Arquitectura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7425" y="1174850"/>
            <a:ext cx="9851576" cy="5391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