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kKG3mt3T1IB8lu/uOd+dlpWAQ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36e854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f36e8546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f96ad8a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5f96ad8ad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te, Muchachas, Mujeres, Estudiantes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9728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lt2"/>
              </a:gs>
              <a:gs pos="100000">
                <a:srgbClr val="E7E6E6">
                  <a:alpha val="32941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-2" y="3188001"/>
            <a:ext cx="5508171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CAPSTONE 2024-</a:t>
            </a:r>
            <a:r>
              <a:rPr b="1" lang="es-MX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8653675" y="5637025"/>
            <a:ext cx="2841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s-MX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rturo Guerra Castro</a:t>
            </a:r>
            <a:endParaRPr b="0" i="0" sz="16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ar.guerra@profesor.duoc.cl</a:t>
            </a:r>
            <a:endParaRPr b="0" i="0" sz="16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udiante, Mecanografía, Teclado, Texto"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/>
          <p:nvPr/>
        </p:nvSpPr>
        <p:spPr>
          <a:xfrm>
            <a:off x="-1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42000">
                <a:schemeClr val="lt2"/>
              </a:gs>
              <a:gs pos="100000">
                <a:srgbClr val="E7E6E6">
                  <a:alpha val="1176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0" y="494136"/>
            <a:ext cx="6879771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Aspectos relacionados con el idioma inglés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/>
        </p:nvSpPr>
        <p:spPr>
          <a:xfrm>
            <a:off x="1165227" y="1229587"/>
            <a:ext cx="9644288" cy="378565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1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 Grupal = Resumen del 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 Individual = Conclusiones y reflexión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2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 Grupal = Resumen del 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 Individual = Conclusiones y reflexión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3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 Grupal = Resumen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 Individual = Presentación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1165227" y="5227469"/>
            <a:ext cx="9644400" cy="400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El proceso es formativo para este semestre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udiante, Mecanografía, Teclado, Texto" id="231" name="Google Shape;231;g2f36e8546a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f36e8546a0_0_0"/>
          <p:cNvSpPr/>
          <p:nvPr/>
        </p:nvSpPr>
        <p:spPr>
          <a:xfrm>
            <a:off x="-1" y="0"/>
            <a:ext cx="12192000" cy="6899100"/>
          </a:xfrm>
          <a:prstGeom prst="rect">
            <a:avLst/>
          </a:prstGeom>
          <a:gradFill>
            <a:gsLst>
              <a:gs pos="0">
                <a:schemeClr val="lt2"/>
              </a:gs>
              <a:gs pos="42000">
                <a:schemeClr val="lt2"/>
              </a:gs>
              <a:gs pos="100000">
                <a:srgbClr val="E7E6E6">
                  <a:alpha val="1176"/>
                </a:srgbClr>
              </a:gs>
            </a:gsLst>
            <a:lin ang="10800025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f36e8546a0_0_0"/>
          <p:cNvSpPr txBox="1"/>
          <p:nvPr/>
        </p:nvSpPr>
        <p:spPr>
          <a:xfrm>
            <a:off x="0" y="494136"/>
            <a:ext cx="6879900" cy="523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MX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Fechas de Entregas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2f36e8546a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f36e8546a0_0_0"/>
          <p:cNvSpPr txBox="1"/>
          <p:nvPr/>
        </p:nvSpPr>
        <p:spPr>
          <a:xfrm>
            <a:off x="1165227" y="1588237"/>
            <a:ext cx="9644400" cy="2770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1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Semana 2 de Septiembre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b="1"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Entrega parcial</a:t>
            </a: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Semana 14 de Octubre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b="1"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Entrega Final </a:t>
            </a: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Semana 18 de N</a:t>
            </a:r>
            <a:r>
              <a:rPr b="1"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oviembre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3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b="1" lang="es-MX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Final : Semana 2 de diciembre</a:t>
            </a: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gunta, Preguntas" id="240" name="Google Shape;240;p11"/>
          <p:cNvPicPr preferRelativeResize="0"/>
          <p:nvPr/>
        </p:nvPicPr>
        <p:blipFill rotWithShape="1">
          <a:blip r:embed="rId3">
            <a:alphaModFix/>
          </a:blip>
          <a:srcRect b="0" l="8303" r="-443" t="0"/>
          <a:stretch/>
        </p:blipFill>
        <p:spPr>
          <a:xfrm>
            <a:off x="-1" y="0"/>
            <a:ext cx="1123405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/>
          <p:cNvSpPr/>
          <p:nvPr/>
        </p:nvSpPr>
        <p:spPr>
          <a:xfrm>
            <a:off x="-1" y="-32658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42000">
                <a:schemeClr val="lt2"/>
              </a:gs>
              <a:gs pos="100000">
                <a:srgbClr val="E7E6E6">
                  <a:alpha val="1176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7053943" y="3057372"/>
            <a:ext cx="5138056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¿ PREGUNTAS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te, Muchachas, Mujeres, Estudiantes" id="248" name="Google Shape;2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lt2"/>
              </a:gs>
              <a:gs pos="100000">
                <a:srgbClr val="E7E6E6">
                  <a:alpha val="32941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-2" y="3188001"/>
            <a:ext cx="5508171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CAPSTONE 2024-</a:t>
            </a:r>
            <a:r>
              <a:rPr b="1" lang="es-MX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adora Portátil, Manos Humanas" id="256" name="Google Shape;2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612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0"/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42000">
                <a:schemeClr val="lt2"/>
              </a:gs>
              <a:gs pos="100000">
                <a:srgbClr val="E7E6E6">
                  <a:alpha val="1176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6760028" y="2447772"/>
            <a:ext cx="5138056" cy="224676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Coordinación nacional: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Gerardo Galán Cruz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Sede Concepción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ge.galan@profesor.duoc.cl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Job Office photo and picture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13855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lt2"/>
              </a:gs>
              <a:gs pos="100000">
                <a:srgbClr val="E7E6E6">
                  <a:alpha val="32941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932587" y="3004209"/>
            <a:ext cx="7856187" cy="193899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Horas totales: </a:t>
            </a:r>
            <a:r>
              <a:rPr b="0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Pre requisitos: </a:t>
            </a:r>
            <a:r>
              <a:rPr b="0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Malla completa (Todas las asignaturas del plan de estudio aprobadas (exceptuando la Práctica Profesional)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Cantidad de estudiantes por equipos: </a:t>
            </a:r>
            <a:r>
              <a:rPr b="1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a 3 estudiantes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0" y="1077372"/>
            <a:ext cx="5508171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ANTECEDENTES GENERALES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Éxito, Gradualmente, Carrera, Persona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353626" cy="689922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-1" y="10119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24000">
                <a:schemeClr val="lt2"/>
              </a:gs>
              <a:gs pos="100000">
                <a:srgbClr val="E7E6E6">
                  <a:alpha val="32941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0" y="718142"/>
            <a:ext cx="5508171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FASES DEL PROCESO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3"/>
          <p:cNvGrpSpPr/>
          <p:nvPr/>
        </p:nvGrpSpPr>
        <p:grpSpPr>
          <a:xfrm>
            <a:off x="1312300" y="2012953"/>
            <a:ext cx="10476474" cy="4009095"/>
            <a:chOff x="0" y="53840"/>
            <a:chExt cx="10476474" cy="4009095"/>
          </a:xfrm>
        </p:grpSpPr>
        <p:sp>
          <p:nvSpPr>
            <p:cNvPr id="107" name="Google Shape;107;p3"/>
            <p:cNvSpPr/>
            <p:nvPr/>
          </p:nvSpPr>
          <p:spPr>
            <a:xfrm>
              <a:off x="0" y="334280"/>
              <a:ext cx="10476474" cy="107730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0" y="334280"/>
              <a:ext cx="10476474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13075" spcFirstLastPara="1" rIns="813075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Diseña una propuesta de proyecto que considera los intereses profesionales y la integración de competencias del perfil de egreso.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23823" y="53840"/>
              <a:ext cx="7333532" cy="56088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551203" y="81220"/>
              <a:ext cx="7278772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7175" spcFirstLastPara="1" rIns="277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MX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FASE 1: Definición proyecto APT – </a:t>
              </a:r>
              <a:r>
                <a:rPr b="1" i="0" lang="es-MX" sz="19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20%</a:t>
              </a:r>
              <a:endParaRPr b="1" i="0" sz="19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0" y="1794621"/>
              <a:ext cx="10476474" cy="807975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0" y="1794621"/>
              <a:ext cx="10476474" cy="8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13075" spcFirstLastPara="1" rIns="813075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Desarrolla el Proyecto APT, según los estándares de calidad establecidos por la disciplina. 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23823" y="1514181"/>
              <a:ext cx="7333532" cy="56088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551203" y="1541561"/>
              <a:ext cx="7278772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7175" spcFirstLastPara="1" rIns="277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MX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FASE 2: Desarrollo proyecto APT – </a:t>
              </a:r>
              <a:r>
                <a:rPr b="1" i="0" lang="es-MX" sz="19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50%</a:t>
              </a:r>
              <a:endParaRPr b="1" i="0" sz="19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0" y="2985635"/>
              <a:ext cx="10476474" cy="107730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0" y="2985635"/>
              <a:ext cx="10476474" cy="10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13075" spcFirstLastPara="1" rIns="813075" wrap="square" tIns="3957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Presenta el Proyecto APT realizado, considerando las evidencias que dan cuenta del logro de las competencias del perfil de egreso.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3823" y="2705196"/>
              <a:ext cx="7333532" cy="56088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551203" y="2732576"/>
              <a:ext cx="7278772" cy="506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7175" spcFirstLastPara="1" rIns="277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MX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FASE 3: Presentación Proyecto APT – </a:t>
              </a:r>
              <a:r>
                <a:rPr b="1" i="0" lang="es-MX" sz="19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30%</a:t>
              </a:r>
              <a:endParaRPr b="1" i="0" sz="19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rio, Escribir, Blanco, Paginas, Notas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42000">
                <a:schemeClr val="lt2"/>
              </a:gs>
              <a:gs pos="100000">
                <a:srgbClr val="E7E6E6">
                  <a:alpha val="1176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0" y="770911"/>
            <a:ext cx="6389914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FASE 1: Definición proyecto APT –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4"/>
          <p:cNvGrpSpPr/>
          <p:nvPr/>
        </p:nvGrpSpPr>
        <p:grpSpPr>
          <a:xfrm>
            <a:off x="857762" y="1971819"/>
            <a:ext cx="10476474" cy="3873600"/>
            <a:chOff x="0" y="121588"/>
            <a:chExt cx="10476474" cy="3873600"/>
          </a:xfrm>
        </p:grpSpPr>
        <p:sp>
          <p:nvSpPr>
            <p:cNvPr id="128" name="Google Shape;128;p4"/>
            <p:cNvSpPr/>
            <p:nvPr/>
          </p:nvSpPr>
          <p:spPr>
            <a:xfrm>
              <a:off x="0" y="416788"/>
              <a:ext cx="10476474" cy="110250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0" y="416788"/>
              <a:ext cx="10476474" cy="11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13075" spcFirstLastPara="1" rIns="813075" wrap="square" tIns="4165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una de sus propuestas de Proyecto APT realizadas en el último semestre de APP y realizar ajustes si lo requiere (Indicar tecnologías y metodologías a utilizar)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23823" y="121588"/>
              <a:ext cx="7333532" cy="590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552644" y="150409"/>
              <a:ext cx="7275890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7175" spcFirstLastPara="1" rIns="277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MX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Proyecto </a:t>
              </a:r>
              <a:r>
                <a:rPr b="0" i="0" lang="es-MX" sz="1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APP</a:t>
              </a:r>
              <a:r>
                <a:rPr b="0" i="0" lang="es-MX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Final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0" y="1922488"/>
              <a:ext cx="10476474" cy="81900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0" y="1922488"/>
              <a:ext cx="10476474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13075" spcFirstLastPara="1" rIns="813075" wrap="square" tIns="4165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Generar una nueva idea de proyecto (Indicar tecnologías y metodologías a utilizar)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23823" y="1627288"/>
              <a:ext cx="7333532" cy="590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52644" y="1656109"/>
              <a:ext cx="7275890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7175" spcFirstLastPara="1" rIns="277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MX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Proponer un nuevo Proyecto APT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0" y="3144688"/>
              <a:ext cx="10476474" cy="85050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0" y="3144688"/>
              <a:ext cx="10476474" cy="8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813075" spcFirstLastPara="1" rIns="813075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s-MX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 alternativa sólo se puede ejecutar en casos excepcionales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23823" y="2849488"/>
              <a:ext cx="7333532" cy="590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552644" y="2878309"/>
              <a:ext cx="7275890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7175" spcFirstLastPara="1" rIns="2771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s-MX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alguno de los proyectos propuestos por la escuela.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rio, Escribir, Blanco, Paginas, Notas"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42000">
                <a:schemeClr val="lt2"/>
              </a:gs>
              <a:gs pos="100000">
                <a:srgbClr val="E7E6E6">
                  <a:alpha val="1176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0" y="770911"/>
            <a:ext cx="6389914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FASE 1: Definición proyecto APT –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5"/>
          <p:cNvGrpSpPr/>
          <p:nvPr/>
        </p:nvGrpSpPr>
        <p:grpSpPr>
          <a:xfrm>
            <a:off x="918738" y="1605509"/>
            <a:ext cx="10942351" cy="4724325"/>
            <a:chOff x="0" y="38307"/>
            <a:chExt cx="10942351" cy="4724325"/>
          </a:xfrm>
        </p:grpSpPr>
        <p:sp>
          <p:nvSpPr>
            <p:cNvPr id="149" name="Google Shape;149;p5"/>
            <p:cNvSpPr/>
            <p:nvPr/>
          </p:nvSpPr>
          <p:spPr>
            <a:xfrm>
              <a:off x="0" y="259707"/>
              <a:ext cx="10942351" cy="1252125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0" y="259707"/>
              <a:ext cx="10942351" cy="1252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49225" spcFirstLastPara="1" rIns="849225" wrap="square" tIns="3124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Debe integrar la mayor cantidad de competencias del perfil de egreso (al menos dos competencias), que permitan al estudiante poner de manifiesto aprendizajes de diferentes asignaturas de la carrera.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7117" y="38307"/>
              <a:ext cx="7659646" cy="442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568733" y="59923"/>
              <a:ext cx="7616414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9500" spcFirstLastPara="1" rIns="2895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MX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Integración de competencias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0" y="1814233"/>
              <a:ext cx="10942351" cy="99225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0" y="1814233"/>
              <a:ext cx="10942351" cy="99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49225" spcFirstLastPara="1" rIns="849225" wrap="square" tIns="3124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Debe ser una situación real o simulada a la que el estudiante podría enfrentarse en el campo laboral. El Proyecto APT debe ser consistente con los principios de la evaluación.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47117" y="1592833"/>
              <a:ext cx="7659646" cy="442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568733" y="1614449"/>
              <a:ext cx="7616414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9500" spcFirstLastPara="1" rIns="2895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MX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Situación real o simulada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3108882"/>
              <a:ext cx="10942351" cy="165375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0" y="3108882"/>
              <a:ext cx="10942351" cy="1653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49225" spcFirstLastPara="1" rIns="849225" wrap="square" tIns="3124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Debe ser un proyecto posible de realizar, considerando los siguientes aspectos: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tiempo estipulado para esta asignatura (durante un semestre y 20 créditos);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 materiales que se requieren;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Los factores externos que podrían facilitar o dificultar su implementación.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47117" y="2887483"/>
              <a:ext cx="7659646" cy="442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568733" y="2909099"/>
              <a:ext cx="7616414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9500" spcFirstLastPara="1" rIns="2895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s-MX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Factibilidad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rio, Escribir, Blanco, Paginas, Notas" id="165" name="Google Shape;165;g25f96ad8ad9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5f96ad8ad9_0_1"/>
          <p:cNvSpPr/>
          <p:nvPr/>
        </p:nvSpPr>
        <p:spPr>
          <a:xfrm>
            <a:off x="0" y="0"/>
            <a:ext cx="12192000" cy="6899100"/>
          </a:xfrm>
          <a:prstGeom prst="rect">
            <a:avLst/>
          </a:prstGeom>
          <a:gradFill>
            <a:gsLst>
              <a:gs pos="0">
                <a:schemeClr val="lt2"/>
              </a:gs>
              <a:gs pos="42000">
                <a:schemeClr val="lt2"/>
              </a:gs>
              <a:gs pos="100000">
                <a:srgbClr val="E7E6E6">
                  <a:alpha val="1176"/>
                </a:srgbClr>
              </a:gs>
            </a:gsLst>
            <a:lin ang="10800025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5f96ad8ad9_0_1"/>
          <p:cNvSpPr txBox="1"/>
          <p:nvPr/>
        </p:nvSpPr>
        <p:spPr>
          <a:xfrm>
            <a:off x="0" y="770911"/>
            <a:ext cx="6390000" cy="523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FASE 1: Definición proyecto APT – 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25f96ad8ad9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5f96ad8ad9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325" y="2075350"/>
            <a:ext cx="1080135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5f96ad8ad9_0_1"/>
          <p:cNvSpPr txBox="1"/>
          <p:nvPr/>
        </p:nvSpPr>
        <p:spPr>
          <a:xfrm>
            <a:off x="604775" y="1446225"/>
            <a:ext cx="1654500" cy="4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MX" sz="19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Competencias</a:t>
            </a:r>
            <a:endParaRPr b="0" i="0" sz="19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Job Office photo and picture"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13855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>
            <a:off x="0" y="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lt2"/>
              </a:gs>
              <a:gs pos="100000">
                <a:srgbClr val="E7E6E6">
                  <a:alpha val="32941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403226" y="1645938"/>
            <a:ext cx="11385549" cy="30162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MX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Se debe resguardar que el proyecto permita evidenciar los logros individuales (ej: grupos pequeños, definición diferenciada de roles y responsabilidades, presentación individual, etc.)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MX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Se debe señalar la relevancia del proyecto, la descripción general de este, pertinencia con el perfil de egreso, relación con los intereses personales y la factibilidad de desarrollarlo.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MX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Se deben especificar los objetivos, la metodología, evidencias y plan de trabajo del Proyecto APT, de acuerdo con los estándares de calidad definidos por la disciplina. Las evidencias que se definan deben permitir visualizar directamente el desempeño de los/las estudiantes o resultados del Proyecto APT (video, fotografías, maqueta, entre otros).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-2" y="777133"/>
            <a:ext cx="5508171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ANTECEDENTES GENERALES FASE 1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403226" y="5212062"/>
            <a:ext cx="11385549" cy="10156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ENCARGO CON PRESENTACIÓN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SEMANA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rio, Escribir, Blanco, Paginas, Notas" id="185" name="Google Shape;1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"/>
          <p:cNvSpPr/>
          <p:nvPr/>
        </p:nvSpPr>
        <p:spPr>
          <a:xfrm>
            <a:off x="0" y="-5443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42000">
                <a:schemeClr val="lt2"/>
              </a:gs>
              <a:gs pos="100000">
                <a:srgbClr val="E7E6E6">
                  <a:alpha val="1176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0" y="770911"/>
            <a:ext cx="6389914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FASE 2: Desarrollo proyecto APT – 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403226" y="1645938"/>
            <a:ext cx="11385549" cy="10156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Desarrollar y monitorear el proyecto, realizando las actividades definidas en la metodología y plan de trabajo. Se extiende desde la semana cinco hasta la semana quince, período en el que los estudiantes ponen en marcha las acciones definidas para desarrollar su proyecto.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7"/>
          <p:cNvGrpSpPr/>
          <p:nvPr/>
        </p:nvGrpSpPr>
        <p:grpSpPr>
          <a:xfrm>
            <a:off x="1163666" y="3331008"/>
            <a:ext cx="10452495" cy="2768176"/>
            <a:chOff x="0" y="28311"/>
            <a:chExt cx="10452495" cy="2768176"/>
          </a:xfrm>
        </p:grpSpPr>
        <p:sp>
          <p:nvSpPr>
            <p:cNvPr id="191" name="Google Shape;191;p7"/>
            <p:cNvSpPr/>
            <p:nvPr/>
          </p:nvSpPr>
          <p:spPr>
            <a:xfrm>
              <a:off x="0" y="249711"/>
              <a:ext cx="10452495" cy="1252125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0" y="249711"/>
              <a:ext cx="10452495" cy="1252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11225" spcFirstLastPara="1" rIns="811225" wrap="square" tIns="3124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Señalar el estado de avance de cada una de las actividades de su plan de trabajo y los factores que han facilitado y/o dificultado el desarrollo de su plan. Además, deben mencionar los ajustes que han realizado al plan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22624" y="28311"/>
              <a:ext cx="7316746" cy="442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 txBox="1"/>
            <p:nvPr/>
          </p:nvSpPr>
          <p:spPr>
            <a:xfrm>
              <a:off x="544240" y="49927"/>
              <a:ext cx="7273514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6550" spcFirstLastPara="1" rIns="276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900"/>
                <a:buFont typeface="Calibri"/>
                <a:buNone/>
              </a:pPr>
              <a:r>
                <a:rPr b="1" i="0" lang="es-MX" sz="19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Informe de avance – 20% - semana 10</a:t>
              </a:r>
              <a:endParaRPr b="1" i="0" sz="19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0" y="1804237"/>
              <a:ext cx="10452495" cy="99225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0" y="1804237"/>
              <a:ext cx="10452495" cy="992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11225" spcFirstLastPara="1" rIns="811225" wrap="square" tIns="312400">
              <a:noAutofit/>
            </a:bodyPr>
            <a:lstStyle/>
            <a:p>
              <a:pPr indent="-171450" lvl="1" marL="1714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 función de las oportunidades de mejora detectadas en la etapa anterior, el estudiante deberá incorporar los ajustes requeridos.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22624" y="1582837"/>
              <a:ext cx="7316746" cy="442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544240" y="1604453"/>
              <a:ext cx="7273514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6550" spcFirstLastPara="1" rIns="2765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900"/>
                <a:buFont typeface="Calibri"/>
                <a:buNone/>
              </a:pPr>
              <a:r>
                <a:rPr b="1" i="0" lang="es-MX" sz="19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Informe final – 30% - semana 15</a:t>
              </a:r>
              <a:endParaRPr b="1" i="0" sz="19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rio, Escribir, Blanco, Paginas, Notas"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91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/>
          <p:nvPr/>
        </p:nvSpPr>
        <p:spPr>
          <a:xfrm>
            <a:off x="0" y="-54430"/>
            <a:ext cx="12192000" cy="6899223"/>
          </a:xfrm>
          <a:prstGeom prst="rect">
            <a:avLst/>
          </a:prstGeom>
          <a:gradFill>
            <a:gsLst>
              <a:gs pos="0">
                <a:schemeClr val="lt2"/>
              </a:gs>
              <a:gs pos="42000">
                <a:schemeClr val="lt2"/>
              </a:gs>
              <a:gs pos="100000">
                <a:srgbClr val="E7E6E6">
                  <a:alpha val="1176"/>
                </a:srgbClr>
              </a:gs>
            </a:gsLst>
            <a:lin ang="1080000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0" y="770911"/>
            <a:ext cx="6389914" cy="52322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FASE 3: Presentación proyecto APT – 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3687" y="187714"/>
            <a:ext cx="3135088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403226" y="1645938"/>
            <a:ext cx="11385549" cy="101566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Presentar su Proyecto APT e incorporar ajustes, a partir de la última retroalimentación que realizó el docente del informe final. La presentación se realiza ante una comisión que está integrada por el o los docentes de la asignatura y la Dirección de Carrera.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8"/>
          <p:cNvGrpSpPr/>
          <p:nvPr/>
        </p:nvGrpSpPr>
        <p:grpSpPr>
          <a:xfrm>
            <a:off x="1077359" y="2950272"/>
            <a:ext cx="10625108" cy="3595050"/>
            <a:chOff x="0" y="28531"/>
            <a:chExt cx="10625108" cy="3595050"/>
          </a:xfrm>
        </p:grpSpPr>
        <p:sp>
          <p:nvSpPr>
            <p:cNvPr id="209" name="Google Shape;209;p8"/>
            <p:cNvSpPr/>
            <p:nvPr/>
          </p:nvSpPr>
          <p:spPr>
            <a:xfrm>
              <a:off x="0" y="249931"/>
              <a:ext cx="10625108" cy="155925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0" y="249931"/>
              <a:ext cx="10625108" cy="155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24625" spcFirstLastPara="1" rIns="824625" wrap="square" tIns="3124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presentación debe durar aproximadamente 20 minutos, incluyendo las preguntas que realice la comisión. 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 el caso de los proyectos grupales, la presentación debe distribuirse equitativamente por cada miembro del grupo.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31255" y="28531"/>
              <a:ext cx="7437576" cy="442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552871" y="50147"/>
              <a:ext cx="7394344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1100" spcFirstLastPara="1" rIns="281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900"/>
                <a:buFont typeface="Calibri"/>
                <a:buNone/>
              </a:pPr>
              <a:r>
                <a:rPr b="1" i="0" lang="es-MX" sz="19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Presentación del proyecto – 30% - Semanas 16 a 18 </a:t>
              </a:r>
              <a:endParaRPr b="1" i="0" sz="19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0" y="2111581"/>
              <a:ext cx="10625108" cy="1512000"/>
            </a:xfrm>
            <a:prstGeom prst="rect">
              <a:avLst/>
            </a:prstGeom>
            <a:solidFill>
              <a:schemeClr val="lt1">
                <a:alpha val="89019"/>
              </a:schemeClr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 txBox="1"/>
            <p:nvPr/>
          </p:nvSpPr>
          <p:spPr>
            <a:xfrm>
              <a:off x="0" y="2111581"/>
              <a:ext cx="10625108" cy="15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824625" spcFirstLastPara="1" rIns="824625" wrap="square" tIns="312400">
              <a:noAutofit/>
            </a:bodyPr>
            <a:lstStyle/>
            <a:p>
              <a:pPr indent="-171450" lvl="1" marL="17145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s-MX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comisión debe estar integrada por, al menos tres personas, el o los docentes que dicten la asignatura y algún representante de la Dirección de Carrera o Escuela. En caso de invitar a la comisión a otros docentes, se debe intencionar que sea un experto del área de desempeño asociada al Proyecto APT que se presenta.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531255" y="1890181"/>
              <a:ext cx="7437576" cy="4428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552871" y="1911797"/>
              <a:ext cx="7394344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1100" spcFirstLastPara="1" rIns="2811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900"/>
                <a:buFont typeface="Calibri"/>
                <a:buNone/>
              </a:pPr>
              <a:r>
                <a:rPr b="1" i="0" lang="es-MX" sz="19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Comisión</a:t>
              </a:r>
              <a:endParaRPr b="1" i="0" sz="19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2023-07-21T16:02:49Z</dcterms:created>
  <dc:creator>Gerardo enrique</dc:creator>
</cp:coreProperties>
</file>