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</p:sldMasterIdLst>
  <p:sldIdLst>
    <p:sldId id="257" r:id="rId3"/>
    <p:sldId id="259" r:id="rId4"/>
    <p:sldId id="258" r:id="rId5"/>
    <p:sldId id="260" r:id="rId6"/>
    <p:sldId id="261" r:id="rId7"/>
    <p:sldId id="262" r:id="rId8"/>
    <p:sldId id="264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co Capaldo" initials="MC" lastIdx="1" clrIdx="0">
    <p:extLst>
      <p:ext uri="{19B8F6BF-5375-455C-9EA6-DF929625EA0E}">
        <p15:presenceInfo xmlns:p15="http://schemas.microsoft.com/office/powerpoint/2012/main" userId="0ebcf40a2652fd6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75" d="100"/>
          <a:sy n="75" d="100"/>
        </p:scale>
        <p:origin x="902" y="33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0A364EC-0F6E-4043-B1C9-784111FA0B0B}" type="doc">
      <dgm:prSet loTypeId="urn:microsoft.com/office/officeart/2018/2/layout/IconLabelList" loCatId="icon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D3EE6C5A-9B29-4B43-95E4-6FD649DA167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1400" dirty="0">
              <a:latin typeface="Century Gothic" panose="020B0502020202020204" pitchFamily="34" charset="0"/>
            </a:rPr>
            <a:t>System’s boundaries: world and machine phenomena</a:t>
          </a:r>
          <a:endParaRPr lang="en-US" sz="1400" dirty="0">
            <a:latin typeface="Century Gothic" panose="020B0502020202020204" pitchFamily="34" charset="0"/>
          </a:endParaRPr>
        </a:p>
      </dgm:t>
    </dgm:pt>
    <dgm:pt modelId="{8733F0CF-54E6-4A76-9AD0-30B20ABC29B6}" type="parTrans" cxnId="{C3C8A48C-85FB-4D0B-99C9-ED40049BCD79}">
      <dgm:prSet/>
      <dgm:spPr/>
      <dgm:t>
        <a:bodyPr/>
        <a:lstStyle/>
        <a:p>
          <a:endParaRPr lang="en-US"/>
        </a:p>
      </dgm:t>
    </dgm:pt>
    <dgm:pt modelId="{5A25FF98-5738-4866-A678-39EDBE8550DE}" type="sibTrans" cxnId="{C3C8A48C-85FB-4D0B-99C9-ED40049BCD79}">
      <dgm:prSet/>
      <dgm:spPr/>
      <dgm:t>
        <a:bodyPr/>
        <a:lstStyle/>
        <a:p>
          <a:endParaRPr lang="en-US"/>
        </a:p>
      </dgm:t>
    </dgm:pt>
    <dgm:pt modelId="{253641C1-CFA4-4B5A-8295-4F3B7F08A492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>
              <a:latin typeface="Century Gothic" panose="020B0502020202020204" pitchFamily="34" charset="0"/>
            </a:rPr>
            <a:t>Goals of the software system   </a:t>
          </a:r>
          <a:endParaRPr lang="en-US" dirty="0">
            <a:latin typeface="Century Gothic" panose="020B0502020202020204" pitchFamily="34" charset="0"/>
          </a:endParaRPr>
        </a:p>
      </dgm:t>
    </dgm:pt>
    <dgm:pt modelId="{4DBBA947-3C62-47FD-8861-33E604D7E109}" type="parTrans" cxnId="{0E842CA8-2A9C-46F9-B3F7-BFCBD9995160}">
      <dgm:prSet/>
      <dgm:spPr/>
      <dgm:t>
        <a:bodyPr/>
        <a:lstStyle/>
        <a:p>
          <a:endParaRPr lang="en-US"/>
        </a:p>
      </dgm:t>
    </dgm:pt>
    <dgm:pt modelId="{78E5C4C9-3C68-4312-9EB3-E5BD99A03508}" type="sibTrans" cxnId="{0E842CA8-2A9C-46F9-B3F7-BFCBD9995160}">
      <dgm:prSet/>
      <dgm:spPr/>
      <dgm:t>
        <a:bodyPr/>
        <a:lstStyle/>
        <a:p>
          <a:endParaRPr lang="en-US"/>
        </a:p>
      </dgm:t>
    </dgm:pt>
    <dgm:pt modelId="{1AD748E5-510A-43D6-9E2C-1AB1E68F2CCB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>
              <a:latin typeface="Century Gothic" panose="020B0502020202020204" pitchFamily="34" charset="0"/>
            </a:rPr>
            <a:t>System requirement and domain assumption</a:t>
          </a:r>
          <a:endParaRPr lang="en-US" dirty="0">
            <a:latin typeface="Century Gothic" panose="020B0502020202020204" pitchFamily="34" charset="0"/>
          </a:endParaRPr>
        </a:p>
      </dgm:t>
    </dgm:pt>
    <dgm:pt modelId="{7D7D2E2C-4DE3-4211-96A1-A5BD05BED636}" type="parTrans" cxnId="{C988A0A4-8FCB-4B7B-B1D1-A3E7CB96E70A}">
      <dgm:prSet/>
      <dgm:spPr/>
      <dgm:t>
        <a:bodyPr/>
        <a:lstStyle/>
        <a:p>
          <a:endParaRPr lang="en-US"/>
        </a:p>
      </dgm:t>
    </dgm:pt>
    <dgm:pt modelId="{1E8EB6E4-A123-4105-984F-043A825BA243}" type="sibTrans" cxnId="{C988A0A4-8FCB-4B7B-B1D1-A3E7CB96E70A}">
      <dgm:prSet/>
      <dgm:spPr/>
      <dgm:t>
        <a:bodyPr/>
        <a:lstStyle/>
        <a:p>
          <a:endParaRPr lang="en-US"/>
        </a:p>
      </dgm:t>
    </dgm:pt>
    <dgm:pt modelId="{8CCF1F9A-DB19-4D9B-ADFD-9AB72F65A700}">
      <dgm:prSet/>
      <dgm:spPr/>
      <dgm:t>
        <a:bodyPr/>
        <a:lstStyle/>
        <a:p>
          <a:pPr>
            <a:lnSpc>
              <a:spcPct val="100000"/>
            </a:lnSpc>
          </a:pPr>
          <a:r>
            <a:rPr lang="en-GB">
              <a:latin typeface="Century Gothic" panose="020B0502020202020204" pitchFamily="34" charset="0"/>
            </a:rPr>
            <a:t>Meaningful use cases   </a:t>
          </a:r>
          <a:endParaRPr lang="en-US">
            <a:latin typeface="Century Gothic" panose="020B0502020202020204" pitchFamily="34" charset="0"/>
          </a:endParaRPr>
        </a:p>
      </dgm:t>
    </dgm:pt>
    <dgm:pt modelId="{2850CA77-0426-4A86-BA83-DA1D8D15EEE9}" type="parTrans" cxnId="{20DD17FB-B392-4462-B872-DD8AA5D42EC3}">
      <dgm:prSet/>
      <dgm:spPr/>
      <dgm:t>
        <a:bodyPr/>
        <a:lstStyle/>
        <a:p>
          <a:endParaRPr lang="en-US"/>
        </a:p>
      </dgm:t>
    </dgm:pt>
    <dgm:pt modelId="{5E331506-34BB-4E5C-B031-82350C26F1CF}" type="sibTrans" cxnId="{20DD17FB-B392-4462-B872-DD8AA5D42EC3}">
      <dgm:prSet/>
      <dgm:spPr/>
      <dgm:t>
        <a:bodyPr/>
        <a:lstStyle/>
        <a:p>
          <a:endParaRPr lang="en-US"/>
        </a:p>
      </dgm:t>
    </dgm:pt>
    <dgm:pt modelId="{D41B997D-094B-42E7-8445-385D2B0B08DF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>
              <a:latin typeface="Century Gothic" panose="020B0502020202020204" pitchFamily="34" charset="0"/>
            </a:rPr>
            <a:t>Formal analysis using Alloy</a:t>
          </a:r>
          <a:endParaRPr lang="en-US" dirty="0">
            <a:latin typeface="Century Gothic" panose="020B0502020202020204" pitchFamily="34" charset="0"/>
          </a:endParaRPr>
        </a:p>
      </dgm:t>
    </dgm:pt>
    <dgm:pt modelId="{C714319B-7CC4-4399-A541-1E66A719F15E}" type="parTrans" cxnId="{9DF29BD3-CCEA-44B4-8B0F-A9C73F522DBB}">
      <dgm:prSet/>
      <dgm:spPr/>
      <dgm:t>
        <a:bodyPr/>
        <a:lstStyle/>
        <a:p>
          <a:endParaRPr lang="en-US"/>
        </a:p>
      </dgm:t>
    </dgm:pt>
    <dgm:pt modelId="{432F057B-B272-44FF-9826-D8567F078B0E}" type="sibTrans" cxnId="{9DF29BD3-CCEA-44B4-8B0F-A9C73F522DBB}">
      <dgm:prSet/>
      <dgm:spPr/>
      <dgm:t>
        <a:bodyPr/>
        <a:lstStyle/>
        <a:p>
          <a:endParaRPr lang="en-US"/>
        </a:p>
      </dgm:t>
    </dgm:pt>
    <dgm:pt modelId="{86C7B69E-BBD7-4ACD-8F56-439C8CBC8942}" type="pres">
      <dgm:prSet presAssocID="{30A364EC-0F6E-4043-B1C9-784111FA0B0B}" presName="root" presStyleCnt="0">
        <dgm:presLayoutVars>
          <dgm:dir/>
          <dgm:resizeHandles val="exact"/>
        </dgm:presLayoutVars>
      </dgm:prSet>
      <dgm:spPr/>
    </dgm:pt>
    <dgm:pt modelId="{FA8B218D-53BB-41C7-A8C5-7440867864F3}" type="pres">
      <dgm:prSet presAssocID="{D3EE6C5A-9B29-4B43-95E4-6FD649DA1673}" presName="compNode" presStyleCnt="0"/>
      <dgm:spPr/>
    </dgm:pt>
    <dgm:pt modelId="{24EFE970-7632-446A-8CB9-3ED2B24A726A}" type="pres">
      <dgm:prSet presAssocID="{D3EE6C5A-9B29-4B43-95E4-6FD649DA1673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arth Globe Americas"/>
        </a:ext>
      </dgm:extLst>
    </dgm:pt>
    <dgm:pt modelId="{A0BB27AF-B2CA-4821-ADD8-BFFF535D5DFB}" type="pres">
      <dgm:prSet presAssocID="{D3EE6C5A-9B29-4B43-95E4-6FD649DA1673}" presName="spaceRect" presStyleCnt="0"/>
      <dgm:spPr/>
    </dgm:pt>
    <dgm:pt modelId="{713C504A-0219-4E42-B4AE-4A9DD81675DC}" type="pres">
      <dgm:prSet presAssocID="{D3EE6C5A-9B29-4B43-95E4-6FD649DA1673}" presName="textRect" presStyleLbl="revTx" presStyleIdx="0" presStyleCnt="5" custScaleX="114337">
        <dgm:presLayoutVars>
          <dgm:chMax val="1"/>
          <dgm:chPref val="1"/>
        </dgm:presLayoutVars>
      </dgm:prSet>
      <dgm:spPr/>
    </dgm:pt>
    <dgm:pt modelId="{E09D6DE6-C900-4EDB-9E7D-BFD4CCE245FA}" type="pres">
      <dgm:prSet presAssocID="{5A25FF98-5738-4866-A678-39EDBE8550DE}" presName="sibTrans" presStyleCnt="0"/>
      <dgm:spPr/>
    </dgm:pt>
    <dgm:pt modelId="{DFE552FD-2739-48EA-BA70-2BA432A8CAF4}" type="pres">
      <dgm:prSet presAssocID="{253641C1-CFA4-4B5A-8295-4F3B7F08A492}" presName="compNode" presStyleCnt="0"/>
      <dgm:spPr/>
    </dgm:pt>
    <dgm:pt modelId="{7AC92BCD-91A3-4003-B3A1-46238EB6F8BB}" type="pres">
      <dgm:prSet presAssocID="{253641C1-CFA4-4B5A-8295-4F3B7F08A492}" presName="iconRect" presStyleLbl="node1" presStyleIdx="1" presStyleCnt="5" custLinFactX="379314" custLinFactNeighborX="400000" custLinFactNeighborY="446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235E6B5E-7835-45EA-9A10-771DAD929BB2}" type="pres">
      <dgm:prSet presAssocID="{253641C1-CFA4-4B5A-8295-4F3B7F08A492}" presName="spaceRect" presStyleCnt="0"/>
      <dgm:spPr/>
    </dgm:pt>
    <dgm:pt modelId="{9F43C23B-B7EF-44CF-A253-65E22E7A3728}" type="pres">
      <dgm:prSet presAssocID="{253641C1-CFA4-4B5A-8295-4F3B7F08A492}" presName="textRect" presStyleLbl="revTx" presStyleIdx="1" presStyleCnt="5">
        <dgm:presLayoutVars>
          <dgm:chMax val="1"/>
          <dgm:chPref val="1"/>
        </dgm:presLayoutVars>
      </dgm:prSet>
      <dgm:spPr/>
    </dgm:pt>
    <dgm:pt modelId="{1987F2C0-89E3-4A2E-877E-8ADB6C961B17}" type="pres">
      <dgm:prSet presAssocID="{78E5C4C9-3C68-4312-9EB3-E5BD99A03508}" presName="sibTrans" presStyleCnt="0"/>
      <dgm:spPr/>
    </dgm:pt>
    <dgm:pt modelId="{BE6356F6-A4E5-4370-9278-8E7265C9774D}" type="pres">
      <dgm:prSet presAssocID="{1AD748E5-510A-43D6-9E2C-1AB1E68F2CCB}" presName="compNode" presStyleCnt="0"/>
      <dgm:spPr/>
    </dgm:pt>
    <dgm:pt modelId="{458E64B0-5AE3-4EC9-B22B-0C98ACA6B916}" type="pres">
      <dgm:prSet presAssocID="{1AD748E5-510A-43D6-9E2C-1AB1E68F2CCB}" presName="iconRect" presStyleLbl="node1" presStyleIdx="2" presStyleCnt="5" custLinFactNeighborY="446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468B67D7-D5A9-4498-8DB4-3DAF596D1494}" type="pres">
      <dgm:prSet presAssocID="{1AD748E5-510A-43D6-9E2C-1AB1E68F2CCB}" presName="spaceRect" presStyleCnt="0"/>
      <dgm:spPr/>
    </dgm:pt>
    <dgm:pt modelId="{AF7E8700-B5C4-42FC-BE66-D6CAD1DF48C1}" type="pres">
      <dgm:prSet presAssocID="{1AD748E5-510A-43D6-9E2C-1AB1E68F2CCB}" presName="textRect" presStyleLbl="revTx" presStyleIdx="2" presStyleCnt="5">
        <dgm:presLayoutVars>
          <dgm:chMax val="1"/>
          <dgm:chPref val="1"/>
        </dgm:presLayoutVars>
      </dgm:prSet>
      <dgm:spPr/>
    </dgm:pt>
    <dgm:pt modelId="{FFA4E516-2785-4952-8672-3A06E839BFBB}" type="pres">
      <dgm:prSet presAssocID="{1E8EB6E4-A123-4105-984F-043A825BA243}" presName="sibTrans" presStyleCnt="0"/>
      <dgm:spPr/>
    </dgm:pt>
    <dgm:pt modelId="{6FCA436A-FC85-42A4-9FF1-179F5EDE2365}" type="pres">
      <dgm:prSet presAssocID="{8CCF1F9A-DB19-4D9B-ADFD-9AB72F65A700}" presName="compNode" presStyleCnt="0"/>
      <dgm:spPr/>
    </dgm:pt>
    <dgm:pt modelId="{B041029B-E9CA-44AD-BECB-5E6139A2ED09}" type="pres">
      <dgm:prSet presAssocID="{8CCF1F9A-DB19-4D9B-ADFD-9AB72F65A700}" presName="iconRect" presStyleLbl="node1" presStyleIdx="3" presStyleCnt="5" custLinFactX="-220855" custLinFactNeighborX="-300000" custLinFactNeighborY="4463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261BC844-F822-4D9A-97C3-214252BC010E}" type="pres">
      <dgm:prSet presAssocID="{8CCF1F9A-DB19-4D9B-ADFD-9AB72F65A700}" presName="spaceRect" presStyleCnt="0"/>
      <dgm:spPr/>
    </dgm:pt>
    <dgm:pt modelId="{680634A8-EDB7-4FB1-A319-2E29B170946C}" type="pres">
      <dgm:prSet presAssocID="{8CCF1F9A-DB19-4D9B-ADFD-9AB72F65A700}" presName="textRect" presStyleLbl="revTx" presStyleIdx="3" presStyleCnt="5">
        <dgm:presLayoutVars>
          <dgm:chMax val="1"/>
          <dgm:chPref val="1"/>
        </dgm:presLayoutVars>
      </dgm:prSet>
      <dgm:spPr/>
    </dgm:pt>
    <dgm:pt modelId="{3F37ACC6-2616-4207-A825-4207F431FB64}" type="pres">
      <dgm:prSet presAssocID="{5E331506-34BB-4E5C-B031-82350C26F1CF}" presName="sibTrans" presStyleCnt="0"/>
      <dgm:spPr/>
    </dgm:pt>
    <dgm:pt modelId="{769FB862-5E02-4798-8627-A28BB6A4A3CB}" type="pres">
      <dgm:prSet presAssocID="{D41B997D-094B-42E7-8445-385D2B0B08DF}" presName="compNode" presStyleCnt="0"/>
      <dgm:spPr/>
    </dgm:pt>
    <dgm:pt modelId="{01DFBBFA-0CD8-4917-8FDC-17AE3A169E54}" type="pres">
      <dgm:prSet presAssocID="{D41B997D-094B-42E7-8445-385D2B0B08DF}" presName="iconRect" presStyleLbl="node1" presStyleIdx="4" presStyleCnt="5" custLinFactX="-100000" custLinFactNeighborX="-158459" custLinFactNeighborY="4463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597D3A54-D76B-4BC6-9F0E-F34F1D3D135E}" type="pres">
      <dgm:prSet presAssocID="{D41B997D-094B-42E7-8445-385D2B0B08DF}" presName="spaceRect" presStyleCnt="0"/>
      <dgm:spPr/>
    </dgm:pt>
    <dgm:pt modelId="{3B0A7648-C5A6-47C1-BE72-97FD497F579F}" type="pres">
      <dgm:prSet presAssocID="{D41B997D-094B-42E7-8445-385D2B0B08DF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5AA38515-A5CB-4609-ADC3-868E61559763}" type="presOf" srcId="{253641C1-CFA4-4B5A-8295-4F3B7F08A492}" destId="{9F43C23B-B7EF-44CF-A253-65E22E7A3728}" srcOrd="0" destOrd="0" presId="urn:microsoft.com/office/officeart/2018/2/layout/IconLabelList"/>
    <dgm:cxn modelId="{27716466-6555-4CE7-9B0E-9E35184C010A}" type="presOf" srcId="{1AD748E5-510A-43D6-9E2C-1AB1E68F2CCB}" destId="{AF7E8700-B5C4-42FC-BE66-D6CAD1DF48C1}" srcOrd="0" destOrd="0" presId="urn:microsoft.com/office/officeart/2018/2/layout/IconLabelList"/>
    <dgm:cxn modelId="{16CEB781-979E-4B0A-918D-4D8692C0CD87}" type="presOf" srcId="{D3EE6C5A-9B29-4B43-95E4-6FD649DA1673}" destId="{713C504A-0219-4E42-B4AE-4A9DD81675DC}" srcOrd="0" destOrd="0" presId="urn:microsoft.com/office/officeart/2018/2/layout/IconLabelList"/>
    <dgm:cxn modelId="{C3C8A48C-85FB-4D0B-99C9-ED40049BCD79}" srcId="{30A364EC-0F6E-4043-B1C9-784111FA0B0B}" destId="{D3EE6C5A-9B29-4B43-95E4-6FD649DA1673}" srcOrd="0" destOrd="0" parTransId="{8733F0CF-54E6-4A76-9AD0-30B20ABC29B6}" sibTransId="{5A25FF98-5738-4866-A678-39EDBE8550DE}"/>
    <dgm:cxn modelId="{BB0165A3-17AF-4F7B-BDAD-BA4B00E426D8}" type="presOf" srcId="{D41B997D-094B-42E7-8445-385D2B0B08DF}" destId="{3B0A7648-C5A6-47C1-BE72-97FD497F579F}" srcOrd="0" destOrd="0" presId="urn:microsoft.com/office/officeart/2018/2/layout/IconLabelList"/>
    <dgm:cxn modelId="{C988A0A4-8FCB-4B7B-B1D1-A3E7CB96E70A}" srcId="{30A364EC-0F6E-4043-B1C9-784111FA0B0B}" destId="{1AD748E5-510A-43D6-9E2C-1AB1E68F2CCB}" srcOrd="2" destOrd="0" parTransId="{7D7D2E2C-4DE3-4211-96A1-A5BD05BED636}" sibTransId="{1E8EB6E4-A123-4105-984F-043A825BA243}"/>
    <dgm:cxn modelId="{0E842CA8-2A9C-46F9-B3F7-BFCBD9995160}" srcId="{30A364EC-0F6E-4043-B1C9-784111FA0B0B}" destId="{253641C1-CFA4-4B5A-8295-4F3B7F08A492}" srcOrd="1" destOrd="0" parTransId="{4DBBA947-3C62-47FD-8861-33E604D7E109}" sibTransId="{78E5C4C9-3C68-4312-9EB3-E5BD99A03508}"/>
    <dgm:cxn modelId="{0EE656D2-D6F2-4335-8ACA-DB812B250736}" type="presOf" srcId="{8CCF1F9A-DB19-4D9B-ADFD-9AB72F65A700}" destId="{680634A8-EDB7-4FB1-A319-2E29B170946C}" srcOrd="0" destOrd="0" presId="urn:microsoft.com/office/officeart/2018/2/layout/IconLabelList"/>
    <dgm:cxn modelId="{9DF29BD3-CCEA-44B4-8B0F-A9C73F522DBB}" srcId="{30A364EC-0F6E-4043-B1C9-784111FA0B0B}" destId="{D41B997D-094B-42E7-8445-385D2B0B08DF}" srcOrd="4" destOrd="0" parTransId="{C714319B-7CC4-4399-A541-1E66A719F15E}" sibTransId="{432F057B-B272-44FF-9826-D8567F078B0E}"/>
    <dgm:cxn modelId="{5802E1D6-9A11-4064-98B0-BC2B72299115}" type="presOf" srcId="{30A364EC-0F6E-4043-B1C9-784111FA0B0B}" destId="{86C7B69E-BBD7-4ACD-8F56-439C8CBC8942}" srcOrd="0" destOrd="0" presId="urn:microsoft.com/office/officeart/2018/2/layout/IconLabelList"/>
    <dgm:cxn modelId="{20DD17FB-B392-4462-B872-DD8AA5D42EC3}" srcId="{30A364EC-0F6E-4043-B1C9-784111FA0B0B}" destId="{8CCF1F9A-DB19-4D9B-ADFD-9AB72F65A700}" srcOrd="3" destOrd="0" parTransId="{2850CA77-0426-4A86-BA83-DA1D8D15EEE9}" sibTransId="{5E331506-34BB-4E5C-B031-82350C26F1CF}"/>
    <dgm:cxn modelId="{2D268422-91EF-445F-AC36-972E15885CFE}" type="presParOf" srcId="{86C7B69E-BBD7-4ACD-8F56-439C8CBC8942}" destId="{FA8B218D-53BB-41C7-A8C5-7440867864F3}" srcOrd="0" destOrd="0" presId="urn:microsoft.com/office/officeart/2018/2/layout/IconLabelList"/>
    <dgm:cxn modelId="{F78A562D-EF35-486E-A552-2BF493C21F2F}" type="presParOf" srcId="{FA8B218D-53BB-41C7-A8C5-7440867864F3}" destId="{24EFE970-7632-446A-8CB9-3ED2B24A726A}" srcOrd="0" destOrd="0" presId="urn:microsoft.com/office/officeart/2018/2/layout/IconLabelList"/>
    <dgm:cxn modelId="{FA2F65E1-1B56-4A2F-B60C-192FE29E744B}" type="presParOf" srcId="{FA8B218D-53BB-41C7-A8C5-7440867864F3}" destId="{A0BB27AF-B2CA-4821-ADD8-BFFF535D5DFB}" srcOrd="1" destOrd="0" presId="urn:microsoft.com/office/officeart/2018/2/layout/IconLabelList"/>
    <dgm:cxn modelId="{1148B9C2-529B-4260-BAA4-5877B593DB46}" type="presParOf" srcId="{FA8B218D-53BB-41C7-A8C5-7440867864F3}" destId="{713C504A-0219-4E42-B4AE-4A9DD81675DC}" srcOrd="2" destOrd="0" presId="urn:microsoft.com/office/officeart/2018/2/layout/IconLabelList"/>
    <dgm:cxn modelId="{20B94ABB-212B-4CCF-8CA5-47B9970EFD6E}" type="presParOf" srcId="{86C7B69E-BBD7-4ACD-8F56-439C8CBC8942}" destId="{E09D6DE6-C900-4EDB-9E7D-BFD4CCE245FA}" srcOrd="1" destOrd="0" presId="urn:microsoft.com/office/officeart/2018/2/layout/IconLabelList"/>
    <dgm:cxn modelId="{4ED0937C-57BF-4BEE-AD27-4695838BCAB2}" type="presParOf" srcId="{86C7B69E-BBD7-4ACD-8F56-439C8CBC8942}" destId="{DFE552FD-2739-48EA-BA70-2BA432A8CAF4}" srcOrd="2" destOrd="0" presId="urn:microsoft.com/office/officeart/2018/2/layout/IconLabelList"/>
    <dgm:cxn modelId="{642AECEC-71BC-4C5E-A6BB-DF509DCD9B44}" type="presParOf" srcId="{DFE552FD-2739-48EA-BA70-2BA432A8CAF4}" destId="{7AC92BCD-91A3-4003-B3A1-46238EB6F8BB}" srcOrd="0" destOrd="0" presId="urn:microsoft.com/office/officeart/2018/2/layout/IconLabelList"/>
    <dgm:cxn modelId="{CF5C39FD-A57A-40D2-A9E3-F3BA23B47CCA}" type="presParOf" srcId="{DFE552FD-2739-48EA-BA70-2BA432A8CAF4}" destId="{235E6B5E-7835-45EA-9A10-771DAD929BB2}" srcOrd="1" destOrd="0" presId="urn:microsoft.com/office/officeart/2018/2/layout/IconLabelList"/>
    <dgm:cxn modelId="{677BBF7D-FAC0-4927-8F1A-F3FC508B4CFE}" type="presParOf" srcId="{DFE552FD-2739-48EA-BA70-2BA432A8CAF4}" destId="{9F43C23B-B7EF-44CF-A253-65E22E7A3728}" srcOrd="2" destOrd="0" presId="urn:microsoft.com/office/officeart/2018/2/layout/IconLabelList"/>
    <dgm:cxn modelId="{8E3BA40E-0A87-4572-B16F-34270E8FC595}" type="presParOf" srcId="{86C7B69E-BBD7-4ACD-8F56-439C8CBC8942}" destId="{1987F2C0-89E3-4A2E-877E-8ADB6C961B17}" srcOrd="3" destOrd="0" presId="urn:microsoft.com/office/officeart/2018/2/layout/IconLabelList"/>
    <dgm:cxn modelId="{FADB41F2-C664-4242-BA5E-1DA8850B60BD}" type="presParOf" srcId="{86C7B69E-BBD7-4ACD-8F56-439C8CBC8942}" destId="{BE6356F6-A4E5-4370-9278-8E7265C9774D}" srcOrd="4" destOrd="0" presId="urn:microsoft.com/office/officeart/2018/2/layout/IconLabelList"/>
    <dgm:cxn modelId="{92B25853-5C90-4021-A8C8-098ADE4E8648}" type="presParOf" srcId="{BE6356F6-A4E5-4370-9278-8E7265C9774D}" destId="{458E64B0-5AE3-4EC9-B22B-0C98ACA6B916}" srcOrd="0" destOrd="0" presId="urn:microsoft.com/office/officeart/2018/2/layout/IconLabelList"/>
    <dgm:cxn modelId="{7F74BFCC-3F4B-4498-B0B9-73DB5796B49C}" type="presParOf" srcId="{BE6356F6-A4E5-4370-9278-8E7265C9774D}" destId="{468B67D7-D5A9-4498-8DB4-3DAF596D1494}" srcOrd="1" destOrd="0" presId="urn:microsoft.com/office/officeart/2018/2/layout/IconLabelList"/>
    <dgm:cxn modelId="{B8C7442B-E37B-496C-A067-EDBCC75219E1}" type="presParOf" srcId="{BE6356F6-A4E5-4370-9278-8E7265C9774D}" destId="{AF7E8700-B5C4-42FC-BE66-D6CAD1DF48C1}" srcOrd="2" destOrd="0" presId="urn:microsoft.com/office/officeart/2018/2/layout/IconLabelList"/>
    <dgm:cxn modelId="{EEF215BB-A833-4BB6-AF6D-0796A78FD615}" type="presParOf" srcId="{86C7B69E-BBD7-4ACD-8F56-439C8CBC8942}" destId="{FFA4E516-2785-4952-8672-3A06E839BFBB}" srcOrd="5" destOrd="0" presId="urn:microsoft.com/office/officeart/2018/2/layout/IconLabelList"/>
    <dgm:cxn modelId="{5B09AA32-6A69-4749-B93D-494986963651}" type="presParOf" srcId="{86C7B69E-BBD7-4ACD-8F56-439C8CBC8942}" destId="{6FCA436A-FC85-42A4-9FF1-179F5EDE2365}" srcOrd="6" destOrd="0" presId="urn:microsoft.com/office/officeart/2018/2/layout/IconLabelList"/>
    <dgm:cxn modelId="{B6C57699-79F9-4472-A5FF-F64082CF6549}" type="presParOf" srcId="{6FCA436A-FC85-42A4-9FF1-179F5EDE2365}" destId="{B041029B-E9CA-44AD-BECB-5E6139A2ED09}" srcOrd="0" destOrd="0" presId="urn:microsoft.com/office/officeart/2018/2/layout/IconLabelList"/>
    <dgm:cxn modelId="{8CD8C125-2305-4B68-BDE0-983358D47E28}" type="presParOf" srcId="{6FCA436A-FC85-42A4-9FF1-179F5EDE2365}" destId="{261BC844-F822-4D9A-97C3-214252BC010E}" srcOrd="1" destOrd="0" presId="urn:microsoft.com/office/officeart/2018/2/layout/IconLabelList"/>
    <dgm:cxn modelId="{C4172F7D-13F4-4B90-89F1-764A32DC2289}" type="presParOf" srcId="{6FCA436A-FC85-42A4-9FF1-179F5EDE2365}" destId="{680634A8-EDB7-4FB1-A319-2E29B170946C}" srcOrd="2" destOrd="0" presId="urn:microsoft.com/office/officeart/2018/2/layout/IconLabelList"/>
    <dgm:cxn modelId="{DE22539B-AAE0-42E5-BB14-03DA415E552E}" type="presParOf" srcId="{86C7B69E-BBD7-4ACD-8F56-439C8CBC8942}" destId="{3F37ACC6-2616-4207-A825-4207F431FB64}" srcOrd="7" destOrd="0" presId="urn:microsoft.com/office/officeart/2018/2/layout/IconLabelList"/>
    <dgm:cxn modelId="{6AC01372-3CD2-4322-8919-69596589F0AE}" type="presParOf" srcId="{86C7B69E-BBD7-4ACD-8F56-439C8CBC8942}" destId="{769FB862-5E02-4798-8627-A28BB6A4A3CB}" srcOrd="8" destOrd="0" presId="urn:microsoft.com/office/officeart/2018/2/layout/IconLabelList"/>
    <dgm:cxn modelId="{97DEE928-ED68-48E0-AF89-AD783C20F0E7}" type="presParOf" srcId="{769FB862-5E02-4798-8627-A28BB6A4A3CB}" destId="{01DFBBFA-0CD8-4917-8FDC-17AE3A169E54}" srcOrd="0" destOrd="0" presId="urn:microsoft.com/office/officeart/2018/2/layout/IconLabelList"/>
    <dgm:cxn modelId="{858965A9-D42F-4C71-850D-D34BE64405FE}" type="presParOf" srcId="{769FB862-5E02-4798-8627-A28BB6A4A3CB}" destId="{597D3A54-D76B-4BC6-9F0E-F34F1D3D135E}" srcOrd="1" destOrd="0" presId="urn:microsoft.com/office/officeart/2018/2/layout/IconLabelList"/>
    <dgm:cxn modelId="{5831769A-9FED-48EE-9908-1F962BC699DC}" type="presParOf" srcId="{769FB862-5E02-4798-8627-A28BB6A4A3CB}" destId="{3B0A7648-C5A6-47C1-BE72-97FD497F579F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EFE970-7632-446A-8CB9-3ED2B24A726A}">
      <dsp:nvSpPr>
        <dsp:cNvPr id="0" name=""/>
        <dsp:cNvSpPr/>
      </dsp:nvSpPr>
      <dsp:spPr>
        <a:xfrm>
          <a:off x="597886" y="1150813"/>
          <a:ext cx="774404" cy="7744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3C504A-0219-4E42-B4AE-4A9DD81675DC}">
      <dsp:nvSpPr>
        <dsp:cNvPr id="0" name=""/>
        <dsp:cNvSpPr/>
      </dsp:nvSpPr>
      <dsp:spPr>
        <a:xfrm>
          <a:off x="1276" y="2183552"/>
          <a:ext cx="1967623" cy="6883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>
              <a:latin typeface="Century Gothic" panose="020B0502020202020204" pitchFamily="34" charset="0"/>
            </a:rPr>
            <a:t>System’s boundaries: world and machine phenomena</a:t>
          </a:r>
          <a:endParaRPr lang="en-US" sz="1400" kern="1200" dirty="0">
            <a:latin typeface="Century Gothic" panose="020B0502020202020204" pitchFamily="34" charset="0"/>
          </a:endParaRPr>
        </a:p>
      </dsp:txBody>
      <dsp:txXfrm>
        <a:off x="1276" y="2183552"/>
        <a:ext cx="1967623" cy="688359"/>
      </dsp:txXfrm>
    </dsp:sp>
    <dsp:sp modelId="{7AC92BCD-91A3-4003-B3A1-46238EB6F8BB}">
      <dsp:nvSpPr>
        <dsp:cNvPr id="0" name=""/>
        <dsp:cNvSpPr/>
      </dsp:nvSpPr>
      <dsp:spPr>
        <a:xfrm>
          <a:off x="8778345" y="1185375"/>
          <a:ext cx="774404" cy="7744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43C23B-B7EF-44CF-A253-65E22E7A3728}">
      <dsp:nvSpPr>
        <dsp:cNvPr id="0" name=""/>
        <dsp:cNvSpPr/>
      </dsp:nvSpPr>
      <dsp:spPr>
        <a:xfrm>
          <a:off x="2270057" y="2183552"/>
          <a:ext cx="1720898" cy="6883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>
              <a:latin typeface="Century Gothic" panose="020B0502020202020204" pitchFamily="34" charset="0"/>
            </a:rPr>
            <a:t>Goals of the software system   </a:t>
          </a:r>
          <a:endParaRPr lang="en-US" sz="1400" kern="1200" dirty="0">
            <a:latin typeface="Century Gothic" panose="020B0502020202020204" pitchFamily="34" charset="0"/>
          </a:endParaRPr>
        </a:p>
      </dsp:txBody>
      <dsp:txXfrm>
        <a:off x="2270057" y="2183552"/>
        <a:ext cx="1720898" cy="688359"/>
      </dsp:txXfrm>
    </dsp:sp>
    <dsp:sp modelId="{458E64B0-5AE3-4EC9-B22B-0C98ACA6B916}">
      <dsp:nvSpPr>
        <dsp:cNvPr id="0" name=""/>
        <dsp:cNvSpPr/>
      </dsp:nvSpPr>
      <dsp:spPr>
        <a:xfrm>
          <a:off x="4765360" y="1185375"/>
          <a:ext cx="774404" cy="7744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7E8700-B5C4-42FC-BE66-D6CAD1DF48C1}">
      <dsp:nvSpPr>
        <dsp:cNvPr id="0" name=""/>
        <dsp:cNvSpPr/>
      </dsp:nvSpPr>
      <dsp:spPr>
        <a:xfrm>
          <a:off x="4292113" y="2183552"/>
          <a:ext cx="1720898" cy="6883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>
              <a:latin typeface="Century Gothic" panose="020B0502020202020204" pitchFamily="34" charset="0"/>
            </a:rPr>
            <a:t>System requirement and domain assumption</a:t>
          </a:r>
          <a:endParaRPr lang="en-US" sz="1400" kern="1200" dirty="0">
            <a:latin typeface="Century Gothic" panose="020B0502020202020204" pitchFamily="34" charset="0"/>
          </a:endParaRPr>
        </a:p>
      </dsp:txBody>
      <dsp:txXfrm>
        <a:off x="4292113" y="2183552"/>
        <a:ext cx="1720898" cy="688359"/>
      </dsp:txXfrm>
    </dsp:sp>
    <dsp:sp modelId="{B041029B-E9CA-44AD-BECB-5E6139A2ED09}">
      <dsp:nvSpPr>
        <dsp:cNvPr id="0" name=""/>
        <dsp:cNvSpPr/>
      </dsp:nvSpPr>
      <dsp:spPr>
        <a:xfrm>
          <a:off x="2753892" y="1185375"/>
          <a:ext cx="774404" cy="77440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0634A8-EDB7-4FB1-A319-2E29B170946C}">
      <dsp:nvSpPr>
        <dsp:cNvPr id="0" name=""/>
        <dsp:cNvSpPr/>
      </dsp:nvSpPr>
      <dsp:spPr>
        <a:xfrm>
          <a:off x="6314169" y="2183552"/>
          <a:ext cx="1720898" cy="6883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>
              <a:latin typeface="Century Gothic" panose="020B0502020202020204" pitchFamily="34" charset="0"/>
            </a:rPr>
            <a:t>Meaningful use cases   </a:t>
          </a:r>
          <a:endParaRPr lang="en-US" sz="1400" kern="1200">
            <a:latin typeface="Century Gothic" panose="020B0502020202020204" pitchFamily="34" charset="0"/>
          </a:endParaRPr>
        </a:p>
      </dsp:txBody>
      <dsp:txXfrm>
        <a:off x="6314169" y="2183552"/>
        <a:ext cx="1720898" cy="688359"/>
      </dsp:txXfrm>
    </dsp:sp>
    <dsp:sp modelId="{01DFBBFA-0CD8-4917-8FDC-17AE3A169E54}">
      <dsp:nvSpPr>
        <dsp:cNvPr id="0" name=""/>
        <dsp:cNvSpPr/>
      </dsp:nvSpPr>
      <dsp:spPr>
        <a:xfrm>
          <a:off x="6807954" y="1185375"/>
          <a:ext cx="774404" cy="77440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0A7648-C5A6-47C1-BE72-97FD497F579F}">
      <dsp:nvSpPr>
        <dsp:cNvPr id="0" name=""/>
        <dsp:cNvSpPr/>
      </dsp:nvSpPr>
      <dsp:spPr>
        <a:xfrm>
          <a:off x="8336224" y="2183552"/>
          <a:ext cx="1720898" cy="6883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>
              <a:latin typeface="Century Gothic" panose="020B0502020202020204" pitchFamily="34" charset="0"/>
            </a:rPr>
            <a:t>Formal analysis using Alloy</a:t>
          </a:r>
          <a:endParaRPr lang="en-US" sz="1400" kern="1200" dirty="0">
            <a:latin typeface="Century Gothic" panose="020B0502020202020204" pitchFamily="34" charset="0"/>
          </a:endParaRPr>
        </a:p>
      </dsp:txBody>
      <dsp:txXfrm>
        <a:off x="8336224" y="2183552"/>
        <a:ext cx="1720898" cy="6883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D39A90D-03B3-439A-AA49-9B2210D6E9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9494E01A-15C2-4BCC-97AB-327920016B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E6F7F4A-AF4C-4541-9A13-5A0BC9622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3FC3D-928E-4516-8495-F283F93B4729}" type="datetimeFigureOut">
              <a:rPr lang="en-GB" smtClean="0"/>
              <a:t>18/12/2019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CE67608-FE5C-4981-BB38-656B80E22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CAAC512-A2D5-478C-B126-B09178F49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B6B03-108A-4770-85CC-103A863AB54B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0471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8E03B1C-A167-4C59-B44E-36F424F91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488139F-74AE-4482-9E57-A83825DC3D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3555955-FDF6-44F3-9D3E-948934E21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3FC3D-928E-4516-8495-F283F93B4729}" type="datetimeFigureOut">
              <a:rPr lang="en-GB" smtClean="0"/>
              <a:t>18/12/2019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6EDE21D-045E-4D0B-9D2A-C2F5C3DCA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A8B22DD-2F44-4E13-AC56-854FADDD6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B6B03-108A-4770-85CC-103A863AB54B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9934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F55A3343-F185-433D-86D6-44AAB8A5A9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9A7E1C7B-F1F8-4AF9-99D5-BB64DA8497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E9A9542-F34F-46CE-92E3-6CFB25315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3FC3D-928E-4516-8495-F283F93B4729}" type="datetimeFigureOut">
              <a:rPr lang="en-GB" smtClean="0"/>
              <a:t>18/12/2019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C35D81B-0B95-4459-A820-09062F068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9284E3B-0C7E-4710-A99E-2E4DD0E1D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B6B03-108A-4770-85CC-103A863AB54B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20207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3FC3D-928E-4516-8495-F283F93B4729}" type="datetimeFigureOut">
              <a:rPr lang="en-GB" smtClean="0"/>
              <a:t>18/12/2019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B6B03-108A-4770-85CC-103A863AB54B}" type="slidenum">
              <a:rPr lang="en-GB" smtClean="0"/>
              <a:t>‹N›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55904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3FC3D-928E-4516-8495-F283F93B4729}" type="datetimeFigureOut">
              <a:rPr lang="en-GB" smtClean="0"/>
              <a:t>18/12/2019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B6B03-108A-4770-85CC-103A863AB54B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55733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3FC3D-928E-4516-8495-F283F93B4729}" type="datetimeFigureOut">
              <a:rPr lang="en-GB" smtClean="0"/>
              <a:t>18/12/2019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B6B03-108A-4770-85CC-103A863AB54B}" type="slidenum">
              <a:rPr lang="en-GB" smtClean="0"/>
              <a:t>‹N›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60512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3FC3D-928E-4516-8495-F283F93B4729}" type="datetimeFigureOut">
              <a:rPr lang="en-GB" smtClean="0"/>
              <a:t>18/12/2019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B6B03-108A-4770-85CC-103A863AB54B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19965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3FC3D-928E-4516-8495-F283F93B4729}" type="datetimeFigureOut">
              <a:rPr lang="en-GB" smtClean="0"/>
              <a:t>18/12/2019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B6B03-108A-4770-85CC-103A863AB54B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34579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3FC3D-928E-4516-8495-F283F93B4729}" type="datetimeFigureOut">
              <a:rPr lang="en-GB" smtClean="0"/>
              <a:t>18/12/2019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B6B03-108A-4770-85CC-103A863AB54B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64399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3FC3D-928E-4516-8495-F283F93B4729}" type="datetimeFigureOut">
              <a:rPr lang="en-GB" smtClean="0"/>
              <a:t>18/12/2019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B6B03-108A-4770-85CC-103A863AB54B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561473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FF3FC3D-928E-4516-8495-F283F93B4729}" type="datetimeFigureOut">
              <a:rPr lang="en-GB" smtClean="0"/>
              <a:t>18/12/2019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2AB6B03-108A-4770-85CC-103A863AB54B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3483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CB22169-DCCF-4C9B-9A2F-CD45F9CD6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C9E15F5-9739-41E3-9502-6DD59D9E11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6367201-57DE-4A9E-8A36-7F297F20F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3FC3D-928E-4516-8495-F283F93B4729}" type="datetimeFigureOut">
              <a:rPr lang="en-GB" smtClean="0"/>
              <a:t>18/12/2019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0476711-4782-40F8-8696-575E55383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9B93D31-C82C-4BF0-B859-7BB314F4B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B6B03-108A-4770-85CC-103A863AB54B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644691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3FC3D-928E-4516-8495-F283F93B4729}" type="datetimeFigureOut">
              <a:rPr lang="en-GB" smtClean="0"/>
              <a:t>18/12/2019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B6B03-108A-4770-85CC-103A863AB54B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036659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3FC3D-928E-4516-8495-F283F93B4729}" type="datetimeFigureOut">
              <a:rPr lang="en-GB" smtClean="0"/>
              <a:t>18/12/2019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B6B03-108A-4770-85CC-103A863AB54B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853504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3FC3D-928E-4516-8495-F283F93B4729}" type="datetimeFigureOut">
              <a:rPr lang="en-GB" smtClean="0"/>
              <a:t>18/12/2019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B6B03-108A-4770-85CC-103A863AB54B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4221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DD32008-87D8-4A47-AD2A-1B581F3FD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E665BAD-FA8E-4A43-B800-00AFA577B9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5A75D1A-5D43-48B6-BF2E-33F0D53A8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3FC3D-928E-4516-8495-F283F93B4729}" type="datetimeFigureOut">
              <a:rPr lang="en-GB" smtClean="0"/>
              <a:t>18/12/2019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EB42CC8-3013-4014-9871-C9F03DC43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AE82043-5E2F-4112-8E4B-C5F5D4EC6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B6B03-108A-4770-85CC-103A863AB54B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5628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C673C7C-A0B2-4407-9DDF-79B63EF80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A0A04C1-F582-4A96-B1F9-93D8C1395D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FA99864-BA51-4A64-BF38-20D20C986E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CA815A6-C8E1-4A75-9DA9-F2D602A7A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3FC3D-928E-4516-8495-F283F93B4729}" type="datetimeFigureOut">
              <a:rPr lang="en-GB" smtClean="0"/>
              <a:t>18/12/2019</a:t>
            </a:fld>
            <a:endParaRPr lang="en-GB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3A7725F-1C8D-482F-BDFC-151038F27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10FDC28-4750-4215-9965-7119B6BF2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B6B03-108A-4770-85CC-103A863AB54B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8185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63304F4-ADB2-4D70-92B2-15B6C0E46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8F1D049-9D77-4CF6-A59F-72E6275EBE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2C6D190-6973-42EF-8C88-6AC4BE1D0C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2E50285A-5F8A-420A-808D-9D29327CA7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A226F955-9CE1-4D4F-9B32-A10AECA64A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3D04A612-79CB-4740-A108-8C23C6D70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3FC3D-928E-4516-8495-F283F93B4729}" type="datetimeFigureOut">
              <a:rPr lang="en-GB" smtClean="0"/>
              <a:t>18/12/2019</a:t>
            </a:fld>
            <a:endParaRPr lang="en-GB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A3B44A13-AF3B-404A-B316-A1DCEE7DE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C59B9C5-B057-4EC2-BFE2-318F2F1C6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B6B03-108A-4770-85CC-103A863AB54B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894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C22FF1D-B487-48AB-87D2-95DD86DB0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DAC60B04-1508-4130-86FA-E03A37440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3FC3D-928E-4516-8495-F283F93B4729}" type="datetimeFigureOut">
              <a:rPr lang="en-GB" smtClean="0"/>
              <a:t>18/12/2019</a:t>
            </a:fld>
            <a:endParaRPr lang="en-GB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C1D6DEA7-4587-47D4-82ED-928B4466F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3415FA8B-2BB4-4547-86E9-0AC7CB2CD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B6B03-108A-4770-85CC-103A863AB54B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083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872CF69A-C5A9-4393-BF31-10018D4E5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3FC3D-928E-4516-8495-F283F93B4729}" type="datetimeFigureOut">
              <a:rPr lang="en-GB" smtClean="0"/>
              <a:t>18/12/2019</a:t>
            </a:fld>
            <a:endParaRPr lang="en-GB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28824BA9-DD0D-457B-A911-AA0CEF408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7056151-F294-4E0B-8811-B1AB3FCA6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B6B03-108A-4770-85CC-103A863AB54B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375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0ADC4A4-EA8C-49D3-89F1-91997C865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6A9B5C5-01CD-4B53-B547-E0898E6FCB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23CA727-5299-4859-857C-E223E03B25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72C40BA-133C-485B-8DC4-B5F9F8BB2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3FC3D-928E-4516-8495-F283F93B4729}" type="datetimeFigureOut">
              <a:rPr lang="en-GB" smtClean="0"/>
              <a:t>18/12/2019</a:t>
            </a:fld>
            <a:endParaRPr lang="en-GB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3401A84-04A2-4DF0-BFE2-413ABA8AB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78A6A92-ACE5-44AF-8C31-4D1D5E35E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B6B03-108A-4770-85CC-103A863AB54B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5926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6E8CFEC-9C44-4675-9238-231698ABD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8B69C893-152C-4297-9722-2CA5AF5A11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B67194BB-CCC6-414C-A9FB-82A6981D29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889EAA2-7CD8-4A38-B7F0-62A096D37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3FC3D-928E-4516-8495-F283F93B4729}" type="datetimeFigureOut">
              <a:rPr lang="en-GB" smtClean="0"/>
              <a:t>18/12/2019</a:t>
            </a:fld>
            <a:endParaRPr lang="en-GB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C398BE0-FCE4-47AF-A798-BE3B164E2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73CC976-6CA0-45C8-A377-B558619CF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B6B03-108A-4770-85CC-103A863AB54B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7191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E1565314-1FFD-430E-BE9D-010737EDB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FC5000F-0CB8-4A66-BC26-D5E0F42E08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D611D58-C1E4-41D6-B2D6-3D1BFE80A3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F3FC3D-928E-4516-8495-F283F93B4729}" type="datetimeFigureOut">
              <a:rPr lang="en-GB" smtClean="0"/>
              <a:t>18/12/2019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19DAF74-0803-4176-9145-1AB7CB0D19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3B66916-A386-45A9-B80B-87FC8F915A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B6B03-108A-4770-85CC-103A863AB54B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8155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FF3FC3D-928E-4516-8495-F283F93B4729}" type="datetimeFigureOut">
              <a:rPr lang="en-GB" smtClean="0"/>
              <a:t>18/12/2019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2AB6B03-108A-4770-85CC-103A863AB54B}" type="slidenum">
              <a:rPr lang="en-GB" smtClean="0"/>
              <a:t>‹N›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7636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3061" cy="686920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3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5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A453652C-A85D-4A5B-98FC-59719166C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01740" y="4915949"/>
            <a:ext cx="2440236" cy="1939179"/>
          </a:xfrm>
          <a:solidFill>
            <a:schemeClr val="tx1">
              <a:lumMod val="75000"/>
              <a:lumOff val="2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br>
              <a:rPr lang="en-US" sz="14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32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</a:t>
            </a:r>
            <a:r>
              <a:rPr lang="en-US" sz="24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UTHORS</a:t>
            </a:r>
            <a:br>
              <a:rPr lang="en-US" sz="24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Armenante Valerio</a:t>
            </a:r>
            <a:br>
              <a:rPr lang="en-US" sz="24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Capaldo Marco</a:t>
            </a:r>
            <a:br>
              <a:rPr lang="en-US" sz="24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DI Salvo Dario</a:t>
            </a:r>
            <a:endParaRPr lang="en-US" sz="3200" b="1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A7795DFA-888F-47E2-B44E-DE1D3B3E46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058957"/>
          </a:xfrm>
          <a:custGeom>
            <a:avLst/>
            <a:gdLst>
              <a:gd name="connsiteX0" fmla="*/ 0 w 12192000"/>
              <a:gd name="connsiteY0" fmla="*/ 0 h 5058957"/>
              <a:gd name="connsiteX1" fmla="*/ 12192000 w 12192000"/>
              <a:gd name="connsiteY1" fmla="*/ 0 h 5058957"/>
              <a:gd name="connsiteX2" fmla="*/ 12192000 w 12192000"/>
              <a:gd name="connsiteY2" fmla="*/ 259692 h 5058957"/>
              <a:gd name="connsiteX3" fmla="*/ 12192000 w 12192000"/>
              <a:gd name="connsiteY3" fmla="*/ 3542069 h 5058957"/>
              <a:gd name="connsiteX4" fmla="*/ 12192000 w 12192000"/>
              <a:gd name="connsiteY4" fmla="*/ 3734194 h 5058957"/>
              <a:gd name="connsiteX5" fmla="*/ 12192000 w 12192000"/>
              <a:gd name="connsiteY5" fmla="*/ 4710012 h 5058957"/>
              <a:gd name="connsiteX6" fmla="*/ 12113803 w 12192000"/>
              <a:gd name="connsiteY6" fmla="*/ 4718295 h 5058957"/>
              <a:gd name="connsiteX7" fmla="*/ 6753597 w 12192000"/>
              <a:gd name="connsiteY7" fmla="*/ 5041852 h 5058957"/>
              <a:gd name="connsiteX8" fmla="*/ 400746 w 12192000"/>
              <a:gd name="connsiteY8" fmla="*/ 4870509 h 5058957"/>
              <a:gd name="connsiteX9" fmla="*/ 0 w 12192000"/>
              <a:gd name="connsiteY9" fmla="*/ 4833533 h 5058957"/>
              <a:gd name="connsiteX10" fmla="*/ 0 w 12192000"/>
              <a:gd name="connsiteY10" fmla="*/ 3734194 h 5058957"/>
              <a:gd name="connsiteX11" fmla="*/ 0 w 12192000"/>
              <a:gd name="connsiteY11" fmla="*/ 3542069 h 5058957"/>
              <a:gd name="connsiteX12" fmla="*/ 0 w 12192000"/>
              <a:gd name="connsiteY12" fmla="*/ 259692 h 5058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2000" h="5058957">
                <a:moveTo>
                  <a:pt x="0" y="0"/>
                </a:moveTo>
                <a:lnTo>
                  <a:pt x="12192000" y="0"/>
                </a:lnTo>
                <a:lnTo>
                  <a:pt x="12192000" y="259692"/>
                </a:lnTo>
                <a:lnTo>
                  <a:pt x="12192000" y="3542069"/>
                </a:lnTo>
                <a:lnTo>
                  <a:pt x="12192000" y="3734194"/>
                </a:lnTo>
                <a:lnTo>
                  <a:pt x="12192000" y="4710012"/>
                </a:lnTo>
                <a:lnTo>
                  <a:pt x="12113803" y="4718295"/>
                </a:lnTo>
                <a:cubicBezTo>
                  <a:pt x="10139508" y="4916244"/>
                  <a:pt x="8237152" y="5009247"/>
                  <a:pt x="6753597" y="5041852"/>
                </a:cubicBezTo>
                <a:cubicBezTo>
                  <a:pt x="4940362" y="5081701"/>
                  <a:pt x="2657278" y="5062371"/>
                  <a:pt x="400746" y="4870509"/>
                </a:cubicBezTo>
                <a:lnTo>
                  <a:pt x="0" y="4833533"/>
                </a:lnTo>
                <a:lnTo>
                  <a:pt x="0" y="3734194"/>
                </a:lnTo>
                <a:lnTo>
                  <a:pt x="0" y="3542069"/>
                </a:lnTo>
                <a:lnTo>
                  <a:pt x="0" y="259692"/>
                </a:lnTo>
                <a:close/>
              </a:path>
            </a:pathLst>
          </a:custGeom>
          <a:solidFill>
            <a:schemeClr val="bg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Immagine 4" descr="Immagine che contiene tavolo&#10;&#10;Descrizione generata automaticamente">
            <a:extLst>
              <a:ext uri="{FF2B5EF4-FFF2-40B4-BE49-F238E27FC236}">
                <a16:creationId xmlns:a16="http://schemas.microsoft.com/office/drawing/2014/main" id="{B57F6CD4-4983-4A10-A9E3-4CA17563021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78" t="-19313" r="1178" b="19313"/>
          <a:stretch/>
        </p:blipFill>
        <p:spPr>
          <a:xfrm>
            <a:off x="129588" y="3241033"/>
            <a:ext cx="3917445" cy="1488629"/>
          </a:xfrm>
          <a:prstGeom prst="rect">
            <a:avLst/>
          </a:prstGeom>
        </p:spPr>
      </p:pic>
      <p:sp>
        <p:nvSpPr>
          <p:cNvPr id="7" name="Rettangolo 6">
            <a:extLst>
              <a:ext uri="{FF2B5EF4-FFF2-40B4-BE49-F238E27FC236}">
                <a16:creationId xmlns:a16="http://schemas.microsoft.com/office/drawing/2014/main" id="{D4D74B9D-25A6-4825-B01C-06FE4E362294}"/>
              </a:ext>
            </a:extLst>
          </p:cNvPr>
          <p:cNvSpPr/>
          <p:nvPr/>
        </p:nvSpPr>
        <p:spPr>
          <a:xfrm rot="21340645">
            <a:off x="10182910" y="4837724"/>
            <a:ext cx="1234270" cy="24383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1648A7C9-81BD-405D-89E8-A3BB55AAD19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25" t="23017" r="26463" b="32637"/>
          <a:stretch/>
        </p:blipFill>
        <p:spPr>
          <a:xfrm>
            <a:off x="4967280" y="413214"/>
            <a:ext cx="2624671" cy="1936448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7E51A0AA-2A16-4F90-B7ED-372DDC8DDA14}"/>
              </a:ext>
            </a:extLst>
          </p:cNvPr>
          <p:cNvSpPr txBox="1"/>
          <p:nvPr/>
        </p:nvSpPr>
        <p:spPr>
          <a:xfrm>
            <a:off x="3703084" y="2136803"/>
            <a:ext cx="552477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800" dirty="0"/>
              <a:t>SafeStreets </a:t>
            </a:r>
            <a:endParaRPr lang="en-GB" sz="8800" dirty="0"/>
          </a:p>
        </p:txBody>
      </p:sp>
    </p:spTree>
    <p:extLst>
      <p:ext uri="{BB962C8B-B14F-4D97-AF65-F5344CB8AC3E}">
        <p14:creationId xmlns:p14="http://schemas.microsoft.com/office/powerpoint/2010/main" val="3129299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5434194B-EB56-4062-98C6-CB72F287E3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0022124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B3746DB1-35A8-422F-9955-4F8E75DBB0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A453652C-A85D-4A5B-98FC-59719166C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5299" y="4592325"/>
            <a:ext cx="5946579" cy="151418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br>
              <a:rPr lang="en-US" sz="1900" b="1" dirty="0">
                <a:solidFill>
                  <a:srgbClr val="000000"/>
                </a:solidFill>
              </a:rPr>
            </a:br>
            <a:r>
              <a:rPr lang="en-US" sz="1900" b="1" dirty="0">
                <a:solidFill>
                  <a:srgbClr val="000000"/>
                </a:solidFill>
              </a:rPr>
              <a:t>AUTHORS</a:t>
            </a:r>
            <a:br>
              <a:rPr lang="en-US" sz="1900" b="1" dirty="0">
                <a:solidFill>
                  <a:srgbClr val="000000"/>
                </a:solidFill>
              </a:rPr>
            </a:br>
            <a:r>
              <a:rPr lang="en-US" sz="1900" b="1" dirty="0">
                <a:solidFill>
                  <a:srgbClr val="000000"/>
                </a:solidFill>
              </a:rPr>
              <a:t>Armenante Valerio</a:t>
            </a:r>
            <a:br>
              <a:rPr lang="en-US" sz="1900" b="1" dirty="0">
                <a:solidFill>
                  <a:srgbClr val="000000"/>
                </a:solidFill>
              </a:rPr>
            </a:br>
            <a:r>
              <a:rPr lang="en-US" sz="1900" b="1" dirty="0">
                <a:solidFill>
                  <a:srgbClr val="000000"/>
                </a:solidFill>
              </a:rPr>
              <a:t>Capaldo Marco</a:t>
            </a:r>
            <a:br>
              <a:rPr lang="en-US" sz="1900" b="1" dirty="0">
                <a:solidFill>
                  <a:srgbClr val="000000"/>
                </a:solidFill>
              </a:rPr>
            </a:br>
            <a:r>
              <a:rPr lang="en-US" sz="1900" b="1" dirty="0">
                <a:solidFill>
                  <a:srgbClr val="000000"/>
                </a:solidFill>
              </a:rPr>
              <a:t>DI Salvo Dario</a:t>
            </a:r>
          </a:p>
        </p:txBody>
      </p:sp>
      <p:sp>
        <p:nvSpPr>
          <p:cNvPr id="49" name="Freeform 57">
            <a:extLst>
              <a:ext uri="{FF2B5EF4-FFF2-40B4-BE49-F238E27FC236}">
                <a16:creationId xmlns:a16="http://schemas.microsoft.com/office/drawing/2014/main" id="{B817D9AD-5E85-4E85-AC3E-43E24FA91A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580219"/>
            <a:ext cx="4383459" cy="5287256"/>
          </a:xfrm>
          <a:custGeom>
            <a:avLst/>
            <a:gdLst>
              <a:gd name="connsiteX0" fmla="*/ 1504462 w 4383459"/>
              <a:gd name="connsiteY0" fmla="*/ 0 h 5287256"/>
              <a:gd name="connsiteX1" fmla="*/ 4383459 w 4383459"/>
              <a:gd name="connsiteY1" fmla="*/ 2878997 h 5287256"/>
              <a:gd name="connsiteX2" fmla="*/ 3114137 w 4383459"/>
              <a:gd name="connsiteY2" fmla="*/ 5266307 h 5287256"/>
              <a:gd name="connsiteX3" fmla="*/ 3079653 w 4383459"/>
              <a:gd name="connsiteY3" fmla="*/ 5287256 h 5287256"/>
              <a:gd name="connsiteX4" fmla="*/ 0 w 4383459"/>
              <a:gd name="connsiteY4" fmla="*/ 5287256 h 5287256"/>
              <a:gd name="connsiteX5" fmla="*/ 0 w 4383459"/>
              <a:gd name="connsiteY5" fmla="*/ 427769 h 5287256"/>
              <a:gd name="connsiteX6" fmla="*/ 132161 w 4383459"/>
              <a:gd name="connsiteY6" fmla="*/ 347480 h 5287256"/>
              <a:gd name="connsiteX7" fmla="*/ 1504462 w 4383459"/>
              <a:gd name="connsiteY7" fmla="*/ 0 h 5287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383459" h="5287256">
                <a:moveTo>
                  <a:pt x="1504462" y="0"/>
                </a:moveTo>
                <a:cubicBezTo>
                  <a:pt x="3094488" y="0"/>
                  <a:pt x="4383459" y="1288971"/>
                  <a:pt x="4383459" y="2878997"/>
                </a:cubicBezTo>
                <a:cubicBezTo>
                  <a:pt x="4383459" y="3872763"/>
                  <a:pt x="3879955" y="4748930"/>
                  <a:pt x="3114137" y="5266307"/>
                </a:cubicBezTo>
                <a:lnTo>
                  <a:pt x="3079653" y="5287256"/>
                </a:lnTo>
                <a:lnTo>
                  <a:pt x="0" y="5287256"/>
                </a:lnTo>
                <a:lnTo>
                  <a:pt x="0" y="427769"/>
                </a:lnTo>
                <a:lnTo>
                  <a:pt x="132161" y="347480"/>
                </a:lnTo>
                <a:cubicBezTo>
                  <a:pt x="540096" y="125876"/>
                  <a:pt x="1007579" y="0"/>
                  <a:pt x="1504462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1648A7C9-81BD-405D-89E8-A3BB55AAD19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25" t="23017" r="26463" b="32637"/>
          <a:stretch/>
        </p:blipFill>
        <p:spPr>
          <a:xfrm>
            <a:off x="323181" y="3252014"/>
            <a:ext cx="3163437" cy="2337471"/>
          </a:xfrm>
          <a:prstGeom prst="rect">
            <a:avLst/>
          </a:prstGeom>
        </p:spPr>
      </p:pic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F0810290-E788-4DE3-B716-DBE58CC6A8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2946" y="0"/>
            <a:ext cx="4185112" cy="3170097"/>
          </a:xfrm>
          <a:custGeom>
            <a:avLst/>
            <a:gdLst>
              <a:gd name="connsiteX0" fmla="*/ 301225 w 4185112"/>
              <a:gd name="connsiteY0" fmla="*/ 0 h 3170097"/>
              <a:gd name="connsiteX1" fmla="*/ 3883887 w 4185112"/>
              <a:gd name="connsiteY1" fmla="*/ 0 h 3170097"/>
              <a:gd name="connsiteX2" fmla="*/ 3932552 w 4185112"/>
              <a:gd name="connsiteY2" fmla="*/ 80105 h 3170097"/>
              <a:gd name="connsiteX3" fmla="*/ 4185112 w 4185112"/>
              <a:gd name="connsiteY3" fmla="*/ 1077541 h 3170097"/>
              <a:gd name="connsiteX4" fmla="*/ 2092556 w 4185112"/>
              <a:gd name="connsiteY4" fmla="*/ 3170097 h 3170097"/>
              <a:gd name="connsiteX5" fmla="*/ 0 w 4185112"/>
              <a:gd name="connsiteY5" fmla="*/ 1077541 h 3170097"/>
              <a:gd name="connsiteX6" fmla="*/ 252561 w 4185112"/>
              <a:gd name="connsiteY6" fmla="*/ 80105 h 3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85112" h="3170097">
                <a:moveTo>
                  <a:pt x="301225" y="0"/>
                </a:moveTo>
                <a:lnTo>
                  <a:pt x="3883887" y="0"/>
                </a:lnTo>
                <a:lnTo>
                  <a:pt x="3932552" y="80105"/>
                </a:lnTo>
                <a:cubicBezTo>
                  <a:pt x="4093621" y="376606"/>
                  <a:pt x="4185112" y="716389"/>
                  <a:pt x="4185112" y="1077541"/>
                </a:cubicBezTo>
                <a:cubicBezTo>
                  <a:pt x="4185112" y="2233228"/>
                  <a:pt x="3248243" y="3170097"/>
                  <a:pt x="2092556" y="3170097"/>
                </a:cubicBezTo>
                <a:cubicBezTo>
                  <a:pt x="936869" y="3170097"/>
                  <a:pt x="0" y="2233228"/>
                  <a:pt x="0" y="1077541"/>
                </a:cubicBezTo>
                <a:cubicBezTo>
                  <a:pt x="0" y="716389"/>
                  <a:pt x="91491" y="376606"/>
                  <a:pt x="252561" y="80105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Immagine 4" descr="Immagine che contiene tavolo&#10;&#10;Descrizione generata automaticamente">
            <a:extLst>
              <a:ext uri="{FF2B5EF4-FFF2-40B4-BE49-F238E27FC236}">
                <a16:creationId xmlns:a16="http://schemas.microsoft.com/office/drawing/2014/main" id="{B57F6CD4-4983-4A10-A9E3-4CA17563021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78" t="-19313" r="1178" b="19313"/>
          <a:stretch/>
        </p:blipFill>
        <p:spPr>
          <a:xfrm>
            <a:off x="5418595" y="738722"/>
            <a:ext cx="2754249" cy="1046614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7E51A0AA-2A16-4F90-B7ED-372DDC8DDA14}"/>
              </a:ext>
            </a:extLst>
          </p:cNvPr>
          <p:cNvSpPr txBox="1"/>
          <p:nvPr/>
        </p:nvSpPr>
        <p:spPr>
          <a:xfrm>
            <a:off x="-1" y="5241955"/>
            <a:ext cx="552477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it-IT" sz="8800" dirty="0"/>
              <a:t>SafeStreets </a:t>
            </a:r>
            <a:endParaRPr lang="en-GB" sz="8800" dirty="0"/>
          </a:p>
        </p:txBody>
      </p:sp>
    </p:spTree>
    <p:extLst>
      <p:ext uri="{BB962C8B-B14F-4D97-AF65-F5344CB8AC3E}">
        <p14:creationId xmlns:p14="http://schemas.microsoft.com/office/powerpoint/2010/main" val="4064606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FCE5B6-1CC4-4B81-BA26-F42C89989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b="1" dirty="0"/>
              <a:t>Presentation Outline</a:t>
            </a:r>
            <a:endParaRPr lang="en-GB" dirty="0"/>
          </a:p>
        </p:txBody>
      </p:sp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A6EBCF62-731F-41D6-B0D7-2B278C569D0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9847190"/>
              </p:ext>
            </p:extLst>
          </p:nvPr>
        </p:nvGraphicFramePr>
        <p:xfrm>
          <a:off x="1066800" y="185642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62908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839B8876-31B4-465F-A100-DFDE69AA77F3}"/>
              </a:ext>
            </a:extLst>
          </p:cNvPr>
          <p:cNvSpPr/>
          <p:nvPr/>
        </p:nvSpPr>
        <p:spPr>
          <a:xfrm>
            <a:off x="1061720" y="972235"/>
            <a:ext cx="1035812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</a:pPr>
            <a:r>
              <a:rPr lang="en-GB" sz="48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System’s boundaries: </a:t>
            </a:r>
            <a:r>
              <a:rPr lang="en-GB" sz="3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world and machine phenomena</a:t>
            </a:r>
            <a:endParaRPr lang="en-US" sz="2800" b="1" spc="-5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110310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839B8876-31B4-465F-A100-DFDE69AA77F3}"/>
              </a:ext>
            </a:extLst>
          </p:cNvPr>
          <p:cNvSpPr/>
          <p:nvPr/>
        </p:nvSpPr>
        <p:spPr>
          <a:xfrm>
            <a:off x="1061720" y="972235"/>
            <a:ext cx="10358120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</a:pPr>
            <a:r>
              <a:rPr lang="en-GB" sz="48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Goals of the software system   </a:t>
            </a:r>
          </a:p>
          <a:p>
            <a:pPr lvl="0">
              <a:lnSpc>
                <a:spcPct val="100000"/>
              </a:lnSpc>
            </a:pPr>
            <a:endParaRPr lang="en-US" sz="2800" b="1" spc="-5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Rettangolo 2" descr="Checkmark">
            <a:extLst>
              <a:ext uri="{FF2B5EF4-FFF2-40B4-BE49-F238E27FC236}">
                <a16:creationId xmlns:a16="http://schemas.microsoft.com/office/drawing/2014/main" id="{98681F46-3B4D-4DD8-88AA-986F4BE25989}"/>
              </a:ext>
            </a:extLst>
          </p:cNvPr>
          <p:cNvSpPr/>
          <p:nvPr/>
        </p:nvSpPr>
        <p:spPr>
          <a:xfrm>
            <a:off x="1132069" y="2575014"/>
            <a:ext cx="288000" cy="288000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5" name="Rettangolo 4" descr="Checkmark">
            <a:extLst>
              <a:ext uri="{FF2B5EF4-FFF2-40B4-BE49-F238E27FC236}">
                <a16:creationId xmlns:a16="http://schemas.microsoft.com/office/drawing/2014/main" id="{4EE40119-E99E-4F5D-AC69-9EFB73A1F5A1}"/>
              </a:ext>
            </a:extLst>
          </p:cNvPr>
          <p:cNvSpPr/>
          <p:nvPr/>
        </p:nvSpPr>
        <p:spPr>
          <a:xfrm>
            <a:off x="1132069" y="4550714"/>
            <a:ext cx="288000" cy="288000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6" name="Rettangolo 5" descr="Checkmark">
            <a:extLst>
              <a:ext uri="{FF2B5EF4-FFF2-40B4-BE49-F238E27FC236}">
                <a16:creationId xmlns:a16="http://schemas.microsoft.com/office/drawing/2014/main" id="{376F11B0-A3EB-46AB-825E-B852722D4918}"/>
              </a:ext>
            </a:extLst>
          </p:cNvPr>
          <p:cNvSpPr/>
          <p:nvPr/>
        </p:nvSpPr>
        <p:spPr>
          <a:xfrm>
            <a:off x="1132069" y="2922754"/>
            <a:ext cx="288000" cy="288000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7" name="Rettangolo 6" descr="Checkmark">
            <a:extLst>
              <a:ext uri="{FF2B5EF4-FFF2-40B4-BE49-F238E27FC236}">
                <a16:creationId xmlns:a16="http://schemas.microsoft.com/office/drawing/2014/main" id="{3A8C13AA-119C-4E0A-B5A9-B485EE39EF8D}"/>
              </a:ext>
            </a:extLst>
          </p:cNvPr>
          <p:cNvSpPr/>
          <p:nvPr/>
        </p:nvSpPr>
        <p:spPr>
          <a:xfrm>
            <a:off x="1132069" y="3910614"/>
            <a:ext cx="288000" cy="288000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8" name="Rettangolo 7" descr="Checkmark">
            <a:extLst>
              <a:ext uri="{FF2B5EF4-FFF2-40B4-BE49-F238E27FC236}">
                <a16:creationId xmlns:a16="http://schemas.microsoft.com/office/drawing/2014/main" id="{2E9250EC-4F75-4445-902E-0E60519F3F07}"/>
              </a:ext>
            </a:extLst>
          </p:cNvPr>
          <p:cNvSpPr/>
          <p:nvPr/>
        </p:nvSpPr>
        <p:spPr>
          <a:xfrm>
            <a:off x="1132069" y="3560684"/>
            <a:ext cx="288000" cy="288000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9" name="Rettangolo 8" descr="Checkmark">
            <a:extLst>
              <a:ext uri="{FF2B5EF4-FFF2-40B4-BE49-F238E27FC236}">
                <a16:creationId xmlns:a16="http://schemas.microsoft.com/office/drawing/2014/main" id="{520C17F3-BF73-4916-90E3-F3C9D1C56243}"/>
              </a:ext>
            </a:extLst>
          </p:cNvPr>
          <p:cNvSpPr/>
          <p:nvPr/>
        </p:nvSpPr>
        <p:spPr>
          <a:xfrm>
            <a:off x="1132458" y="5190814"/>
            <a:ext cx="288000" cy="288000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aphicFrame>
        <p:nvGraphicFramePr>
          <p:cNvPr id="10" name="Tabella 10">
            <a:extLst>
              <a:ext uri="{FF2B5EF4-FFF2-40B4-BE49-F238E27FC236}">
                <a16:creationId xmlns:a16="http://schemas.microsoft.com/office/drawing/2014/main" id="{4260246B-AEE0-45B2-8FE5-91C3405038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0097773"/>
              </p:ext>
            </p:extLst>
          </p:nvPr>
        </p:nvGraphicFramePr>
        <p:xfrm>
          <a:off x="1397987" y="1873293"/>
          <a:ext cx="9715493" cy="404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6369">
                  <a:extLst>
                    <a:ext uri="{9D8B030D-6E8A-4147-A177-3AD203B41FA5}">
                      <a16:colId xmlns:a16="http://schemas.microsoft.com/office/drawing/2014/main" val="4212211090"/>
                    </a:ext>
                  </a:extLst>
                </a:gridCol>
                <a:gridCol w="8769124">
                  <a:extLst>
                    <a:ext uri="{9D8B030D-6E8A-4147-A177-3AD203B41FA5}">
                      <a16:colId xmlns:a16="http://schemas.microsoft.com/office/drawing/2014/main" val="7382368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b="0" u="none" dirty="0">
                          <a:solidFill>
                            <a:schemeClr val="tx1"/>
                          </a:solidFill>
                          <a:effectLst/>
                        </a:rPr>
                        <a:t>[G1-G3]</a:t>
                      </a:r>
                      <a:endParaRPr lang="en-GB" b="0" u="none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0" dirty="0">
                          <a:solidFill>
                            <a:schemeClr val="tx1"/>
                          </a:solidFill>
                        </a:rPr>
                        <a:t>Customers can be uniquely identified, thanks to completion of Registration/Authentication Process. 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2545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u="none" dirty="0">
                          <a:solidFill>
                            <a:schemeClr val="tx1"/>
                          </a:solidFill>
                          <a:effectLst/>
                        </a:rPr>
                        <a:t>[G4]</a:t>
                      </a:r>
                      <a:endParaRPr lang="en-GB" u="none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sz="18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Allows Users to notify authorities when traffic violations occur.</a:t>
                      </a:r>
                      <a:endParaRPr lang="en-GB" u="sn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8362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u="none" dirty="0">
                          <a:solidFill>
                            <a:schemeClr val="tx1"/>
                          </a:solidFill>
                          <a:effectLst/>
                        </a:rPr>
                        <a:t>[G5]</a:t>
                      </a:r>
                      <a:endParaRPr lang="en-GB" u="none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sz="18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Allows Authority Members (AM) to receive the notifications about traffic violations in order to increase the local security.</a:t>
                      </a:r>
                      <a:r>
                        <a:rPr lang="en-GB" dirty="0"/>
                        <a:t> 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31598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u="none" dirty="0">
                          <a:solidFill>
                            <a:schemeClr val="tx1"/>
                          </a:solidFill>
                          <a:effectLst/>
                        </a:rPr>
                        <a:t>[G6-G7]</a:t>
                      </a:r>
                      <a:endParaRPr lang="en-GB" u="none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Allows AM and Users to mine information on statistics built by the software itself.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5210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u="none" dirty="0">
                          <a:solidFill>
                            <a:schemeClr val="tx1"/>
                          </a:solidFill>
                          <a:effectLst/>
                        </a:rPr>
                        <a:t>[G8]</a:t>
                      </a:r>
                      <a:endParaRPr lang="en-GB" u="none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Make a merge between municipality’s and system itself data in order to improve reliability of the service and suggests to municipality possible interventions.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7452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u="none" dirty="0">
                          <a:solidFill>
                            <a:schemeClr val="tx1"/>
                          </a:solidFill>
                          <a:effectLst/>
                        </a:rPr>
                        <a:t>[G8]</a:t>
                      </a:r>
                      <a:endParaRPr lang="en-GB" u="none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Allows municipality (in particular local police authority) to retrieve traffic violations in order to generate relative traffic tickets.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2726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u="none" dirty="0">
                          <a:solidFill>
                            <a:schemeClr val="tx1"/>
                          </a:solidFill>
                          <a:effectLst/>
                        </a:rPr>
                        <a:t>[G10]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Builds statistics using information related to emitted traffic tickets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87961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u="none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9886767"/>
                  </a:ext>
                </a:extLst>
              </a:tr>
            </a:tbl>
          </a:graphicData>
        </a:graphic>
      </p:graphicFrame>
      <p:sp>
        <p:nvSpPr>
          <p:cNvPr id="12" name="Rettangolo 11" descr="Checkmark">
            <a:extLst>
              <a:ext uri="{FF2B5EF4-FFF2-40B4-BE49-F238E27FC236}">
                <a16:creationId xmlns:a16="http://schemas.microsoft.com/office/drawing/2014/main" id="{DC900D58-BD49-4B22-BAB5-E74789D6BEE0}"/>
              </a:ext>
            </a:extLst>
          </p:cNvPr>
          <p:cNvSpPr/>
          <p:nvPr/>
        </p:nvSpPr>
        <p:spPr>
          <a:xfrm>
            <a:off x="1132069" y="1922887"/>
            <a:ext cx="288000" cy="288000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079775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839B8876-31B4-465F-A100-DFDE69AA77F3}"/>
              </a:ext>
            </a:extLst>
          </p:cNvPr>
          <p:cNvSpPr/>
          <p:nvPr/>
        </p:nvSpPr>
        <p:spPr>
          <a:xfrm>
            <a:off x="1061720" y="972235"/>
            <a:ext cx="1035812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</a:pPr>
            <a:r>
              <a:rPr lang="en-GB" sz="48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Requirement and domain assumption 	   </a:t>
            </a:r>
            <a:r>
              <a:rPr lang="en-GB" sz="24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1/2</a:t>
            </a:r>
            <a:endParaRPr lang="en-GB" sz="4800" spc="-5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6" name="Tabella 10">
            <a:extLst>
              <a:ext uri="{FF2B5EF4-FFF2-40B4-BE49-F238E27FC236}">
                <a16:creationId xmlns:a16="http://schemas.microsoft.com/office/drawing/2014/main" id="{8B155C66-97E4-4CAA-9B9C-CED0ECBB84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1350714"/>
              </p:ext>
            </p:extLst>
          </p:nvPr>
        </p:nvGraphicFramePr>
        <p:xfrm>
          <a:off x="1420847" y="1873293"/>
          <a:ext cx="9715493" cy="3672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6369">
                  <a:extLst>
                    <a:ext uri="{9D8B030D-6E8A-4147-A177-3AD203B41FA5}">
                      <a16:colId xmlns:a16="http://schemas.microsoft.com/office/drawing/2014/main" val="4212211090"/>
                    </a:ext>
                  </a:extLst>
                </a:gridCol>
                <a:gridCol w="8769124">
                  <a:extLst>
                    <a:ext uri="{9D8B030D-6E8A-4147-A177-3AD203B41FA5}">
                      <a16:colId xmlns:a16="http://schemas.microsoft.com/office/drawing/2014/main" val="7382368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tx1"/>
                          </a:solidFill>
                        </a:rPr>
                        <a:t>[R17]</a:t>
                      </a:r>
                      <a:endParaRPr lang="en-GB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b="0" dirty="0">
                          <a:solidFill>
                            <a:schemeClr val="tx1"/>
                          </a:solidFill>
                        </a:rPr>
                        <a:t>Mobile application must provide a section where Users can fill a form, uploading images about the occurred traffic violations.</a:t>
                      </a:r>
                      <a:endParaRPr lang="en-GB" b="0" dirty="0">
                        <a:solidFill>
                          <a:schemeClr val="tx1"/>
                        </a:solidFill>
                        <a:latin typeface="URWPalladioL-Rom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2545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tx1"/>
                          </a:solidFill>
                        </a:rPr>
                        <a:t>[R23]</a:t>
                      </a:r>
                      <a:endParaRPr lang="en-GB" b="0" u="none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b="0" dirty="0">
                          <a:solidFill>
                            <a:schemeClr val="tx1"/>
                          </a:solidFill>
                        </a:rPr>
                        <a:t>Software system dispatches the notification about the accident to the nearest AM. 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8362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0" dirty="0">
                          <a:solidFill>
                            <a:schemeClr val="tx1"/>
                          </a:solidFill>
                        </a:rPr>
                        <a:t>[R24]</a:t>
                      </a:r>
                      <a:endParaRPr lang="en-GB" b="0" u="none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b="0" dirty="0">
                          <a:solidFill>
                            <a:schemeClr val="tx1"/>
                          </a:solidFill>
                        </a:rPr>
                        <a:t>Software permits to each AM to specify their availability status. 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31598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0" dirty="0">
                          <a:solidFill>
                            <a:schemeClr val="tx1"/>
                          </a:solidFill>
                        </a:rPr>
                        <a:t>[R26]</a:t>
                      </a:r>
                      <a:endParaRPr lang="en-GB" b="0" u="none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0" dirty="0">
                          <a:solidFill>
                            <a:schemeClr val="tx1"/>
                          </a:solidFill>
                        </a:rPr>
                        <a:t>System must be able to recognize any possible kind of altered information contained in a traffic violation sent by a User.</a:t>
                      </a:r>
                      <a:endParaRPr lang="en-GB" b="0" dirty="0">
                        <a:solidFill>
                          <a:srgbClr val="000000"/>
                        </a:solidFill>
                        <a:latin typeface="URWPalladioL-Rom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5210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0" dirty="0">
                          <a:solidFill>
                            <a:schemeClr val="tx1"/>
                          </a:solidFill>
                        </a:rPr>
                        <a:t>[R28]</a:t>
                      </a:r>
                      <a:endParaRPr lang="en-GB" b="0" u="none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b="0" dirty="0">
                          <a:solidFill>
                            <a:schemeClr val="tx1"/>
                          </a:solidFill>
                        </a:rPr>
                        <a:t>Software system shows statistics related to unsafe areas thanks to the highest number of violations. </a:t>
                      </a:r>
                      <a:endParaRPr lang="en-GB" b="0" dirty="0">
                        <a:solidFill>
                          <a:srgbClr val="000000"/>
                        </a:solidFill>
                        <a:latin typeface="URWPalladioL-Rom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7452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0" dirty="0">
                          <a:solidFill>
                            <a:schemeClr val="tx1"/>
                          </a:solidFill>
                        </a:rPr>
                        <a:t>[R38]</a:t>
                      </a:r>
                      <a:endParaRPr lang="it-IT" b="0" u="none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b="0" dirty="0">
                          <a:solidFill>
                            <a:schemeClr val="tx1"/>
                          </a:solidFill>
                        </a:rPr>
                        <a:t>SafeStreets provides an algorithm able to cross information which derives from its own statistics and municipality’s statistics. 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87961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t-IT" b="0" u="none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b="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9886767"/>
                  </a:ext>
                </a:extLst>
              </a:tr>
            </a:tbl>
          </a:graphicData>
        </a:graphic>
      </p:graphicFrame>
      <p:sp>
        <p:nvSpPr>
          <p:cNvPr id="8" name="Rettangolo 7" descr="Gears">
            <a:extLst>
              <a:ext uri="{FF2B5EF4-FFF2-40B4-BE49-F238E27FC236}">
                <a16:creationId xmlns:a16="http://schemas.microsoft.com/office/drawing/2014/main" id="{961181FD-8E32-4243-ABBC-D9E379B373A2}"/>
              </a:ext>
            </a:extLst>
          </p:cNvPr>
          <p:cNvSpPr/>
          <p:nvPr/>
        </p:nvSpPr>
        <p:spPr>
          <a:xfrm>
            <a:off x="1190138" y="1914038"/>
            <a:ext cx="288000" cy="288000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9" name="Rettangolo 8" descr="Gears">
            <a:extLst>
              <a:ext uri="{FF2B5EF4-FFF2-40B4-BE49-F238E27FC236}">
                <a16:creationId xmlns:a16="http://schemas.microsoft.com/office/drawing/2014/main" id="{4102CE45-4B4A-48D1-9A11-1B9A3D592391}"/>
              </a:ext>
            </a:extLst>
          </p:cNvPr>
          <p:cNvSpPr/>
          <p:nvPr/>
        </p:nvSpPr>
        <p:spPr>
          <a:xfrm>
            <a:off x="1190138" y="2546498"/>
            <a:ext cx="288000" cy="288000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0" name="Rettangolo 9" descr="Gears">
            <a:extLst>
              <a:ext uri="{FF2B5EF4-FFF2-40B4-BE49-F238E27FC236}">
                <a16:creationId xmlns:a16="http://schemas.microsoft.com/office/drawing/2014/main" id="{5FB2D08F-7F69-4DE4-B3FA-DA5FF4AA758F}"/>
              </a:ext>
            </a:extLst>
          </p:cNvPr>
          <p:cNvSpPr/>
          <p:nvPr/>
        </p:nvSpPr>
        <p:spPr>
          <a:xfrm>
            <a:off x="1190138" y="2904559"/>
            <a:ext cx="288000" cy="288000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1" name="Rettangolo 10" descr="Gears">
            <a:extLst>
              <a:ext uri="{FF2B5EF4-FFF2-40B4-BE49-F238E27FC236}">
                <a16:creationId xmlns:a16="http://schemas.microsoft.com/office/drawing/2014/main" id="{1A687062-C90B-46FD-AD1A-83224366259F}"/>
              </a:ext>
            </a:extLst>
          </p:cNvPr>
          <p:cNvSpPr/>
          <p:nvPr/>
        </p:nvSpPr>
        <p:spPr>
          <a:xfrm>
            <a:off x="1190138" y="3288932"/>
            <a:ext cx="288000" cy="288000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2" name="Rettangolo 11" descr="Gears">
            <a:extLst>
              <a:ext uri="{FF2B5EF4-FFF2-40B4-BE49-F238E27FC236}">
                <a16:creationId xmlns:a16="http://schemas.microsoft.com/office/drawing/2014/main" id="{27E9B199-1795-4A9A-800A-87C5AD85D131}"/>
              </a:ext>
            </a:extLst>
          </p:cNvPr>
          <p:cNvSpPr/>
          <p:nvPr/>
        </p:nvSpPr>
        <p:spPr>
          <a:xfrm>
            <a:off x="1190138" y="3944291"/>
            <a:ext cx="288000" cy="288000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3" name="Rettangolo 12" descr="Gears">
            <a:extLst>
              <a:ext uri="{FF2B5EF4-FFF2-40B4-BE49-F238E27FC236}">
                <a16:creationId xmlns:a16="http://schemas.microsoft.com/office/drawing/2014/main" id="{A1225250-6625-4267-82E8-1BEDA53A14F4}"/>
              </a:ext>
            </a:extLst>
          </p:cNvPr>
          <p:cNvSpPr/>
          <p:nvPr/>
        </p:nvSpPr>
        <p:spPr>
          <a:xfrm>
            <a:off x="1190138" y="4601212"/>
            <a:ext cx="288000" cy="288000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455681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839B8876-31B4-465F-A100-DFDE69AA77F3}"/>
              </a:ext>
            </a:extLst>
          </p:cNvPr>
          <p:cNvSpPr/>
          <p:nvPr/>
        </p:nvSpPr>
        <p:spPr>
          <a:xfrm>
            <a:off x="1061720" y="972235"/>
            <a:ext cx="1035812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</a:pPr>
            <a:r>
              <a:rPr lang="en-GB" sz="48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Requirement and domain assumption 	   </a:t>
            </a:r>
            <a:r>
              <a:rPr lang="en-GB" sz="24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2/2</a:t>
            </a:r>
            <a:endParaRPr lang="en-GB" sz="4800" spc="-5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7" name="Tabella 10">
            <a:extLst>
              <a:ext uri="{FF2B5EF4-FFF2-40B4-BE49-F238E27FC236}">
                <a16:creationId xmlns:a16="http://schemas.microsoft.com/office/drawing/2014/main" id="{04C40314-DAF8-4369-ADA8-E7EADD254A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3424648"/>
              </p:ext>
            </p:extLst>
          </p:nvPr>
        </p:nvGraphicFramePr>
        <p:xfrm>
          <a:off x="1420847" y="1873293"/>
          <a:ext cx="9715493" cy="3774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6369">
                  <a:extLst>
                    <a:ext uri="{9D8B030D-6E8A-4147-A177-3AD203B41FA5}">
                      <a16:colId xmlns:a16="http://schemas.microsoft.com/office/drawing/2014/main" val="4212211090"/>
                    </a:ext>
                  </a:extLst>
                </a:gridCol>
                <a:gridCol w="8769124">
                  <a:extLst>
                    <a:ext uri="{9D8B030D-6E8A-4147-A177-3AD203B41FA5}">
                      <a16:colId xmlns:a16="http://schemas.microsoft.com/office/drawing/2014/main" val="7382368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rgbClr val="000000"/>
                          </a:solidFill>
                          <a:latin typeface="URWPalladioL-Roma"/>
                        </a:rPr>
                        <a:t>[D3]</a:t>
                      </a:r>
                      <a:endParaRPr lang="en-GB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b="0" dirty="0">
                          <a:solidFill>
                            <a:srgbClr val="000000"/>
                          </a:solidFill>
                          <a:latin typeface="URWPalladioL-Roma"/>
                        </a:rPr>
                        <a:t>Authority members specify correctly their availability status.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2545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rgbClr val="000000"/>
                          </a:solidFill>
                          <a:latin typeface="URWPalladioL-Roma"/>
                        </a:rPr>
                        <a:t>[D5]</a:t>
                      </a:r>
                      <a:endParaRPr lang="en-GB" b="0" u="none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b="0" dirty="0">
                          <a:solidFill>
                            <a:srgbClr val="000000"/>
                          </a:solidFill>
                          <a:latin typeface="URWPalladioL-Roma"/>
                        </a:rPr>
                        <a:t>Devices used by end users are supposed to have a camera and an integrated and enabled GPS sensor.</a:t>
                      </a:r>
                      <a:endParaRPr lang="en-GB" b="0" u="sn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8362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0" dirty="0">
                          <a:solidFill>
                            <a:srgbClr val="000000"/>
                          </a:solidFill>
                          <a:latin typeface="URWPalladioL-Roma"/>
                        </a:rPr>
                        <a:t>[D6]</a:t>
                      </a:r>
                      <a:endParaRPr lang="en-GB" b="0" u="none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b="0" dirty="0">
                          <a:solidFill>
                            <a:srgbClr val="000000"/>
                          </a:solidFill>
                          <a:latin typeface="URWPalladioL-Roma"/>
                        </a:rPr>
                        <a:t>Sent position in reports is assumed to be reliable and precise.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31598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0" dirty="0">
                          <a:solidFill>
                            <a:srgbClr val="000000"/>
                          </a:solidFill>
                          <a:latin typeface="URWPalladioL-Roma"/>
                        </a:rPr>
                        <a:t>[D8]</a:t>
                      </a:r>
                      <a:endParaRPr lang="en-GB" b="0" u="none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0" dirty="0">
                          <a:solidFill>
                            <a:srgbClr val="000000"/>
                          </a:solidFill>
                          <a:latin typeface="URWPalladioL-Roma"/>
                        </a:rPr>
                        <a:t>Each already uploaded notification of violation is correctly received and stored by the system. 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5210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0" dirty="0">
                          <a:solidFill>
                            <a:srgbClr val="000000"/>
                          </a:solidFill>
                          <a:latin typeface="URWPalladioL-Roma"/>
                        </a:rPr>
                        <a:t>[D12]</a:t>
                      </a:r>
                      <a:endParaRPr lang="en-GB" b="0" u="none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b="0" dirty="0">
                          <a:solidFill>
                            <a:srgbClr val="000000"/>
                          </a:solidFill>
                          <a:latin typeface="URWPalladioL-Roma"/>
                        </a:rPr>
                        <a:t>Authority member that accept to provide an intervention checks the correctness of traffic violations notified and signals to SafeStreets.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7452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0" dirty="0">
                          <a:solidFill>
                            <a:srgbClr val="000000"/>
                          </a:solidFill>
                          <a:latin typeface="URWPalladioL-Roma"/>
                        </a:rPr>
                        <a:t>[D15]</a:t>
                      </a:r>
                      <a:endParaRPr lang="en-GB" b="0" u="none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0" dirty="0">
                          <a:solidFill>
                            <a:srgbClr val="000000"/>
                          </a:solidFill>
                          <a:latin typeface="URWPalladioL-Roma"/>
                        </a:rPr>
                        <a:t>Municipality can fulfil the improvements suggested by the software.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2726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t-IT" b="0" u="none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en-GB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87961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b="0" u="none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en-GB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9886767"/>
                  </a:ext>
                </a:extLst>
              </a:tr>
            </a:tbl>
          </a:graphicData>
        </a:graphic>
      </p:graphicFrame>
      <p:sp>
        <p:nvSpPr>
          <p:cNvPr id="8" name="Rettangolo 7" descr="Gears">
            <a:extLst>
              <a:ext uri="{FF2B5EF4-FFF2-40B4-BE49-F238E27FC236}">
                <a16:creationId xmlns:a16="http://schemas.microsoft.com/office/drawing/2014/main" id="{02D0DEA5-8B42-40D2-9011-EC45940E8640}"/>
              </a:ext>
            </a:extLst>
          </p:cNvPr>
          <p:cNvSpPr/>
          <p:nvPr/>
        </p:nvSpPr>
        <p:spPr>
          <a:xfrm>
            <a:off x="1190138" y="1914038"/>
            <a:ext cx="288000" cy="288000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9" name="Rettangolo 8" descr="Gears">
            <a:extLst>
              <a:ext uri="{FF2B5EF4-FFF2-40B4-BE49-F238E27FC236}">
                <a16:creationId xmlns:a16="http://schemas.microsoft.com/office/drawing/2014/main" id="{8E6141A0-BA11-49F0-B573-D3F737728352}"/>
              </a:ext>
            </a:extLst>
          </p:cNvPr>
          <p:cNvSpPr/>
          <p:nvPr/>
        </p:nvSpPr>
        <p:spPr>
          <a:xfrm>
            <a:off x="1193044" y="2312844"/>
            <a:ext cx="288000" cy="288000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0" name="Rettangolo 9" descr="Gears">
            <a:extLst>
              <a:ext uri="{FF2B5EF4-FFF2-40B4-BE49-F238E27FC236}">
                <a16:creationId xmlns:a16="http://schemas.microsoft.com/office/drawing/2014/main" id="{23166E62-87E9-4E1C-8B3D-9E990F100AFE}"/>
              </a:ext>
            </a:extLst>
          </p:cNvPr>
          <p:cNvSpPr/>
          <p:nvPr/>
        </p:nvSpPr>
        <p:spPr>
          <a:xfrm>
            <a:off x="1190138" y="2944262"/>
            <a:ext cx="288000" cy="288000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1" name="Rettangolo 10" descr="Gears">
            <a:extLst>
              <a:ext uri="{FF2B5EF4-FFF2-40B4-BE49-F238E27FC236}">
                <a16:creationId xmlns:a16="http://schemas.microsoft.com/office/drawing/2014/main" id="{49050C7D-D14F-4929-8524-5179909247F5}"/>
              </a:ext>
            </a:extLst>
          </p:cNvPr>
          <p:cNvSpPr/>
          <p:nvPr/>
        </p:nvSpPr>
        <p:spPr>
          <a:xfrm>
            <a:off x="1190138" y="3337194"/>
            <a:ext cx="288000" cy="288000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2" name="Rettangolo 11" descr="Gears">
            <a:extLst>
              <a:ext uri="{FF2B5EF4-FFF2-40B4-BE49-F238E27FC236}">
                <a16:creationId xmlns:a16="http://schemas.microsoft.com/office/drawing/2014/main" id="{0577A21A-CEA8-4AED-BBF4-2741319F351B}"/>
              </a:ext>
            </a:extLst>
          </p:cNvPr>
          <p:cNvSpPr/>
          <p:nvPr/>
        </p:nvSpPr>
        <p:spPr>
          <a:xfrm>
            <a:off x="1190138" y="3955531"/>
            <a:ext cx="288000" cy="288000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3" name="Rettangolo 12" descr="Gears">
            <a:extLst>
              <a:ext uri="{FF2B5EF4-FFF2-40B4-BE49-F238E27FC236}">
                <a16:creationId xmlns:a16="http://schemas.microsoft.com/office/drawing/2014/main" id="{48BF26D2-BE51-48CD-B243-10C11CF057B3}"/>
              </a:ext>
            </a:extLst>
          </p:cNvPr>
          <p:cNvSpPr/>
          <p:nvPr/>
        </p:nvSpPr>
        <p:spPr>
          <a:xfrm>
            <a:off x="1190138" y="4573868"/>
            <a:ext cx="288000" cy="288000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459754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839B8876-31B4-465F-A100-DFDE69AA77F3}"/>
              </a:ext>
            </a:extLst>
          </p:cNvPr>
          <p:cNvSpPr/>
          <p:nvPr/>
        </p:nvSpPr>
        <p:spPr>
          <a:xfrm>
            <a:off x="1061720" y="972235"/>
            <a:ext cx="1035812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</a:pPr>
            <a:r>
              <a:rPr lang="en-GB" sz="48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Formal analysis using Alloy</a:t>
            </a:r>
          </a:p>
        </p:txBody>
      </p:sp>
    </p:spTree>
    <p:extLst>
      <p:ext uri="{BB962C8B-B14F-4D97-AF65-F5344CB8AC3E}">
        <p14:creationId xmlns:p14="http://schemas.microsoft.com/office/powerpoint/2010/main" val="251224035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Retrospettivo">
  <a:themeElements>
    <a:clrScheme name="Retrospettivo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Retrospettiv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ttiv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243AF7DC-D15B-41C0-AE81-23980D1B9FC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104</TotalTime>
  <Words>440</Words>
  <Application>Microsoft Office PowerPoint</Application>
  <PresentationFormat>Widescreen</PresentationFormat>
  <Paragraphs>54</Paragraphs>
  <Slides>8</Slides>
  <Notes>0</Notes>
  <HiddenSlides>1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Century Gothic</vt:lpstr>
      <vt:lpstr>URWPalladioL-Roma</vt:lpstr>
      <vt:lpstr>Tema di Office</vt:lpstr>
      <vt:lpstr>Retrospettivo</vt:lpstr>
      <vt:lpstr> AUTHORS Armenante Valerio Capaldo Marco DI Salvo Dario</vt:lpstr>
      <vt:lpstr> AUTHORS Armenante Valerio Capaldo Marco DI Salvo Dario</vt:lpstr>
      <vt:lpstr>Presentation Outline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AUTHORS Armenante Valerio Capaldo Marco DI Salvo Dario</dc:title>
  <dc:creator>Marco Capaldo</dc:creator>
  <cp:lastModifiedBy>Marco Capaldo</cp:lastModifiedBy>
  <cp:revision>12</cp:revision>
  <dcterms:created xsi:type="dcterms:W3CDTF">2019-12-18T12:10:33Z</dcterms:created>
  <dcterms:modified xsi:type="dcterms:W3CDTF">2019-12-18T15:36:51Z</dcterms:modified>
</cp:coreProperties>
</file>