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17"/>
  </p:notesMasterIdLst>
  <p:sldIdLst>
    <p:sldId id="257" r:id="rId3"/>
    <p:sldId id="258" r:id="rId4"/>
    <p:sldId id="261" r:id="rId5"/>
    <p:sldId id="262" r:id="rId6"/>
    <p:sldId id="264" r:id="rId7"/>
    <p:sldId id="260" r:id="rId8"/>
    <p:sldId id="263" r:id="rId9"/>
    <p:sldId id="265" r:id="rId10"/>
    <p:sldId id="266" r:id="rId11"/>
    <p:sldId id="269" r:id="rId12"/>
    <p:sldId id="271" r:id="rId13"/>
    <p:sldId id="270"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o Capaldo" initials="MC" lastIdx="1" clrIdx="0">
    <p:extLst>
      <p:ext uri="{19B8F6BF-5375-455C-9EA6-DF929625EA0E}">
        <p15:presenceInfo xmlns:p15="http://schemas.microsoft.com/office/powerpoint/2012/main" userId="0ebcf40a2652fd6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4A4A4A"/>
    <a:srgbClr val="5149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5900" autoAdjust="0"/>
  </p:normalViewPr>
  <p:slideViewPr>
    <p:cSldViewPr snapToGrid="0">
      <p:cViewPr>
        <p:scale>
          <a:sx n="75" d="100"/>
          <a:sy n="75" d="100"/>
        </p:scale>
        <p:origin x="902"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42.png"/><Relationship Id="rId7" Type="http://schemas.openxmlformats.org/officeDocument/2006/relationships/image" Target="../media/image44.png"/><Relationship Id="rId2" Type="http://schemas.openxmlformats.org/officeDocument/2006/relationships/image" Target="../media/image34.svg"/><Relationship Id="rId1" Type="http://schemas.openxmlformats.org/officeDocument/2006/relationships/image" Target="../media/image41.png"/><Relationship Id="rId6" Type="http://schemas.openxmlformats.org/officeDocument/2006/relationships/image" Target="../media/image38.svg"/><Relationship Id="rId5" Type="http://schemas.openxmlformats.org/officeDocument/2006/relationships/image" Target="../media/image43.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A364EC-0F6E-4043-B1C9-784111FA0B0B}" type="doc">
      <dgm:prSet loTypeId="urn:microsoft.com/office/officeart/2018/2/layout/IconLabelList" loCatId="icon" qsTypeId="urn:microsoft.com/office/officeart/2005/8/quickstyle/simple1" qsCatId="simple" csTypeId="urn:microsoft.com/office/officeart/2005/8/colors/accent0_3" csCatId="mainScheme" phldr="1"/>
      <dgm:spPr/>
      <dgm:t>
        <a:bodyPr/>
        <a:lstStyle/>
        <a:p>
          <a:endParaRPr lang="en-US"/>
        </a:p>
      </dgm:t>
    </dgm:pt>
    <dgm:pt modelId="{D3EE6C5A-9B29-4B43-95E4-6FD649DA1673}">
      <dgm:prSet custT="1"/>
      <dgm:spPr/>
      <dgm:t>
        <a:bodyPr/>
        <a:lstStyle/>
        <a:p>
          <a:pPr marL="0" lvl="0" indent="0" algn="ctr" defTabSz="711200">
            <a:lnSpc>
              <a:spcPct val="100000"/>
            </a:lnSpc>
            <a:spcBef>
              <a:spcPct val="0"/>
            </a:spcBef>
            <a:spcAft>
              <a:spcPct val="35000"/>
            </a:spcAft>
            <a:buNone/>
          </a:pPr>
          <a:r>
            <a:rPr lang="en-GB" sz="1600" kern="1200" dirty="0">
              <a:solidFill>
                <a:prstClr val="black">
                  <a:hueOff val="0"/>
                  <a:satOff val="0"/>
                  <a:lumOff val="0"/>
                  <a:alphaOff val="0"/>
                </a:prstClr>
              </a:solidFill>
              <a:latin typeface="Century Gothic" panose="020B0502020202020204" pitchFamily="34" charset="0"/>
              <a:ea typeface="+mn-ea"/>
              <a:cs typeface="+mn-cs"/>
            </a:rPr>
            <a:t>System’s boundaries: world &amp; machine phenomena</a:t>
          </a:r>
          <a:endParaRPr lang="en-US" sz="1600" kern="1200" dirty="0">
            <a:solidFill>
              <a:prstClr val="black">
                <a:hueOff val="0"/>
                <a:satOff val="0"/>
                <a:lumOff val="0"/>
                <a:alphaOff val="0"/>
              </a:prstClr>
            </a:solidFill>
            <a:latin typeface="Century Gothic" panose="020B0502020202020204" pitchFamily="34" charset="0"/>
            <a:ea typeface="+mn-ea"/>
            <a:cs typeface="+mn-cs"/>
          </a:endParaRPr>
        </a:p>
      </dgm:t>
    </dgm:pt>
    <dgm:pt modelId="{8733F0CF-54E6-4A76-9AD0-30B20ABC29B6}" type="parTrans" cxnId="{C3C8A48C-85FB-4D0B-99C9-ED40049BCD79}">
      <dgm:prSet/>
      <dgm:spPr/>
      <dgm:t>
        <a:bodyPr/>
        <a:lstStyle/>
        <a:p>
          <a:endParaRPr lang="en-US"/>
        </a:p>
      </dgm:t>
    </dgm:pt>
    <dgm:pt modelId="{5A25FF98-5738-4866-A678-39EDBE8550DE}" type="sibTrans" cxnId="{C3C8A48C-85FB-4D0B-99C9-ED40049BCD79}">
      <dgm:prSet/>
      <dgm:spPr/>
      <dgm:t>
        <a:bodyPr/>
        <a:lstStyle/>
        <a:p>
          <a:endParaRPr lang="en-US"/>
        </a:p>
      </dgm:t>
    </dgm:pt>
    <dgm:pt modelId="{253641C1-CFA4-4B5A-8295-4F3B7F08A492}">
      <dgm:prSet/>
      <dgm:spPr/>
      <dgm:t>
        <a:bodyPr/>
        <a:lstStyle/>
        <a:p>
          <a:pPr>
            <a:lnSpc>
              <a:spcPct val="100000"/>
            </a:lnSpc>
          </a:pPr>
          <a:r>
            <a:rPr lang="en-GB" dirty="0">
              <a:latin typeface="Century Gothic" panose="020B0502020202020204" pitchFamily="34" charset="0"/>
            </a:rPr>
            <a:t>Goals of the software system   </a:t>
          </a:r>
          <a:endParaRPr lang="en-US" dirty="0">
            <a:latin typeface="Century Gothic" panose="020B0502020202020204" pitchFamily="34" charset="0"/>
          </a:endParaRPr>
        </a:p>
      </dgm:t>
    </dgm:pt>
    <dgm:pt modelId="{4DBBA947-3C62-47FD-8861-33E604D7E109}" type="parTrans" cxnId="{0E842CA8-2A9C-46F9-B3F7-BFCBD9995160}">
      <dgm:prSet/>
      <dgm:spPr/>
      <dgm:t>
        <a:bodyPr/>
        <a:lstStyle/>
        <a:p>
          <a:endParaRPr lang="en-US"/>
        </a:p>
      </dgm:t>
    </dgm:pt>
    <dgm:pt modelId="{78E5C4C9-3C68-4312-9EB3-E5BD99A03508}" type="sibTrans" cxnId="{0E842CA8-2A9C-46F9-B3F7-BFCBD9995160}">
      <dgm:prSet/>
      <dgm:spPr/>
      <dgm:t>
        <a:bodyPr/>
        <a:lstStyle/>
        <a:p>
          <a:endParaRPr lang="en-US"/>
        </a:p>
      </dgm:t>
    </dgm:pt>
    <dgm:pt modelId="{1AD748E5-510A-43D6-9E2C-1AB1E68F2CCB}">
      <dgm:prSet/>
      <dgm:spPr/>
      <dgm:t>
        <a:bodyPr/>
        <a:lstStyle/>
        <a:p>
          <a:pPr>
            <a:lnSpc>
              <a:spcPct val="100000"/>
            </a:lnSpc>
          </a:pPr>
          <a:r>
            <a:rPr lang="en-GB" dirty="0">
              <a:latin typeface="Century Gothic" panose="020B0502020202020204" pitchFamily="34" charset="0"/>
            </a:rPr>
            <a:t>System requirement and domain assumption</a:t>
          </a:r>
          <a:endParaRPr lang="en-US" dirty="0">
            <a:latin typeface="Century Gothic" panose="020B0502020202020204" pitchFamily="34" charset="0"/>
          </a:endParaRPr>
        </a:p>
      </dgm:t>
    </dgm:pt>
    <dgm:pt modelId="{7D7D2E2C-4DE3-4211-96A1-A5BD05BED636}" type="parTrans" cxnId="{C988A0A4-8FCB-4B7B-B1D1-A3E7CB96E70A}">
      <dgm:prSet/>
      <dgm:spPr/>
      <dgm:t>
        <a:bodyPr/>
        <a:lstStyle/>
        <a:p>
          <a:endParaRPr lang="en-US"/>
        </a:p>
      </dgm:t>
    </dgm:pt>
    <dgm:pt modelId="{1E8EB6E4-A123-4105-984F-043A825BA243}" type="sibTrans" cxnId="{C988A0A4-8FCB-4B7B-B1D1-A3E7CB96E70A}">
      <dgm:prSet/>
      <dgm:spPr/>
      <dgm:t>
        <a:bodyPr/>
        <a:lstStyle/>
        <a:p>
          <a:endParaRPr lang="en-US"/>
        </a:p>
      </dgm:t>
    </dgm:pt>
    <dgm:pt modelId="{8CCF1F9A-DB19-4D9B-ADFD-9AB72F65A700}">
      <dgm:prSet/>
      <dgm:spPr/>
      <dgm:t>
        <a:bodyPr/>
        <a:lstStyle/>
        <a:p>
          <a:pPr>
            <a:lnSpc>
              <a:spcPct val="100000"/>
            </a:lnSpc>
          </a:pPr>
          <a:r>
            <a:rPr lang="en-US" dirty="0">
              <a:latin typeface="Century Gothic" panose="020B0502020202020204" pitchFamily="34" charset="0"/>
            </a:rPr>
            <a:t>Formal Analysis Using Alloy</a:t>
          </a:r>
        </a:p>
      </dgm:t>
    </dgm:pt>
    <dgm:pt modelId="{5E331506-34BB-4E5C-B031-82350C26F1CF}" type="sibTrans" cxnId="{20DD17FB-B392-4462-B872-DD8AA5D42EC3}">
      <dgm:prSet/>
      <dgm:spPr/>
      <dgm:t>
        <a:bodyPr/>
        <a:lstStyle/>
        <a:p>
          <a:endParaRPr lang="en-US"/>
        </a:p>
      </dgm:t>
    </dgm:pt>
    <dgm:pt modelId="{2850CA77-0426-4A86-BA83-DA1D8D15EEE9}" type="parTrans" cxnId="{20DD17FB-B392-4462-B872-DD8AA5D42EC3}">
      <dgm:prSet/>
      <dgm:spPr/>
      <dgm:t>
        <a:bodyPr/>
        <a:lstStyle/>
        <a:p>
          <a:endParaRPr lang="en-US"/>
        </a:p>
      </dgm:t>
    </dgm:pt>
    <dgm:pt modelId="{86C7B69E-BBD7-4ACD-8F56-439C8CBC8942}" type="pres">
      <dgm:prSet presAssocID="{30A364EC-0F6E-4043-B1C9-784111FA0B0B}" presName="root" presStyleCnt="0">
        <dgm:presLayoutVars>
          <dgm:dir/>
          <dgm:resizeHandles val="exact"/>
        </dgm:presLayoutVars>
      </dgm:prSet>
      <dgm:spPr/>
    </dgm:pt>
    <dgm:pt modelId="{FA8B218D-53BB-41C7-A8C5-7440867864F3}" type="pres">
      <dgm:prSet presAssocID="{D3EE6C5A-9B29-4B43-95E4-6FD649DA1673}" presName="compNode" presStyleCnt="0"/>
      <dgm:spPr/>
    </dgm:pt>
    <dgm:pt modelId="{24EFE970-7632-446A-8CB9-3ED2B24A726A}" type="pres">
      <dgm:prSet presAssocID="{D3EE6C5A-9B29-4B43-95E4-6FD649DA1673}" presName="iconRect" presStyleLbl="node1" presStyleIdx="0" presStyleCnt="4" custLinFactX="250653" custLinFactNeighborX="300000" custLinFactNeighborY="719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th Globe Americas"/>
        </a:ext>
      </dgm:extLst>
    </dgm:pt>
    <dgm:pt modelId="{A0BB27AF-B2CA-4821-ADD8-BFFF535D5DFB}" type="pres">
      <dgm:prSet presAssocID="{D3EE6C5A-9B29-4B43-95E4-6FD649DA1673}" presName="spaceRect" presStyleCnt="0"/>
      <dgm:spPr/>
    </dgm:pt>
    <dgm:pt modelId="{713C504A-0219-4E42-B4AE-4A9DD81675DC}" type="pres">
      <dgm:prSet presAssocID="{D3EE6C5A-9B29-4B43-95E4-6FD649DA1673}" presName="textRect" presStyleLbl="revTx" presStyleIdx="0" presStyleCnt="4" custScaleX="114337" custLinFactX="100000" custLinFactNeighborX="149953" custLinFactNeighborY="-4014">
        <dgm:presLayoutVars>
          <dgm:chMax val="1"/>
          <dgm:chPref val="1"/>
        </dgm:presLayoutVars>
      </dgm:prSet>
      <dgm:spPr/>
    </dgm:pt>
    <dgm:pt modelId="{E09D6DE6-C900-4EDB-9E7D-BFD4CCE245FA}" type="pres">
      <dgm:prSet presAssocID="{5A25FF98-5738-4866-A678-39EDBE8550DE}" presName="sibTrans" presStyleCnt="0"/>
      <dgm:spPr/>
    </dgm:pt>
    <dgm:pt modelId="{DFE552FD-2739-48EA-BA70-2BA432A8CAF4}" type="pres">
      <dgm:prSet presAssocID="{253641C1-CFA4-4B5A-8295-4F3B7F08A492}" presName="compNode" presStyleCnt="0"/>
      <dgm:spPr/>
    </dgm:pt>
    <dgm:pt modelId="{7AC92BCD-91A3-4003-B3A1-46238EB6F8BB}" type="pres">
      <dgm:prSet presAssocID="{253641C1-CFA4-4B5A-8295-4F3B7F08A492}" presName="iconRect" presStyleLbl="node1" presStyleIdx="1" presStyleCnt="4" custLinFactX="258897" custLinFactNeighborX="300000" custLinFactNeighborY="719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Elenco"/>
        </a:ext>
      </dgm:extLst>
    </dgm:pt>
    <dgm:pt modelId="{235E6B5E-7835-45EA-9A10-771DAD929BB2}" type="pres">
      <dgm:prSet presAssocID="{253641C1-CFA4-4B5A-8295-4F3B7F08A492}" presName="spaceRect" presStyleCnt="0"/>
      <dgm:spPr/>
    </dgm:pt>
    <dgm:pt modelId="{9F43C23B-B7EF-44CF-A253-65E22E7A3728}" type="pres">
      <dgm:prSet presAssocID="{253641C1-CFA4-4B5A-8295-4F3B7F08A492}" presName="textRect" presStyleLbl="revTx" presStyleIdx="1" presStyleCnt="4" custLinFactX="-35251" custLinFactNeighborX="-100000" custLinFactNeighborY="-4235">
        <dgm:presLayoutVars>
          <dgm:chMax val="1"/>
          <dgm:chPref val="1"/>
        </dgm:presLayoutVars>
      </dgm:prSet>
      <dgm:spPr/>
    </dgm:pt>
    <dgm:pt modelId="{1987F2C0-89E3-4A2E-877E-8ADB6C961B17}" type="pres">
      <dgm:prSet presAssocID="{78E5C4C9-3C68-4312-9EB3-E5BD99A03508}" presName="sibTrans" presStyleCnt="0"/>
      <dgm:spPr/>
    </dgm:pt>
    <dgm:pt modelId="{BE6356F6-A4E5-4370-9278-8E7265C9774D}" type="pres">
      <dgm:prSet presAssocID="{1AD748E5-510A-43D6-9E2C-1AB1E68F2CCB}" presName="compNode" presStyleCnt="0"/>
      <dgm:spPr/>
    </dgm:pt>
    <dgm:pt modelId="{458E64B0-5AE3-4EC9-B22B-0C98ACA6B916}" type="pres">
      <dgm:prSet presAssocID="{1AD748E5-510A-43D6-9E2C-1AB1E68F2CCB}" presName="iconRect" presStyleLbl="node1" presStyleIdx="2" presStyleCnt="4" custLinFactX="-100000" custLinFactNeighborX="-176891" custLinFactNeighborY="685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468B67D7-D5A9-4498-8DB4-3DAF596D1494}" type="pres">
      <dgm:prSet presAssocID="{1AD748E5-510A-43D6-9E2C-1AB1E68F2CCB}" presName="spaceRect" presStyleCnt="0"/>
      <dgm:spPr/>
    </dgm:pt>
    <dgm:pt modelId="{AF7E8700-B5C4-42FC-BE66-D6CAD1DF48C1}" type="pres">
      <dgm:prSet presAssocID="{1AD748E5-510A-43D6-9E2C-1AB1E68F2CCB}" presName="textRect" presStyleLbl="revTx" presStyleIdx="2" presStyleCnt="4" custLinFactX="-25694" custLinFactNeighborX="-100000" custLinFactNeighborY="-3590">
        <dgm:presLayoutVars>
          <dgm:chMax val="1"/>
          <dgm:chPref val="1"/>
        </dgm:presLayoutVars>
      </dgm:prSet>
      <dgm:spPr/>
    </dgm:pt>
    <dgm:pt modelId="{FFA4E516-2785-4952-8672-3A06E839BFBB}" type="pres">
      <dgm:prSet presAssocID="{1E8EB6E4-A123-4105-984F-043A825BA243}" presName="sibTrans" presStyleCnt="0"/>
      <dgm:spPr/>
    </dgm:pt>
    <dgm:pt modelId="{6FCA436A-FC85-42A4-9FF1-179F5EDE2365}" type="pres">
      <dgm:prSet presAssocID="{8CCF1F9A-DB19-4D9B-ADFD-9AB72F65A700}" presName="compNode" presStyleCnt="0"/>
      <dgm:spPr/>
    </dgm:pt>
    <dgm:pt modelId="{B041029B-E9CA-44AD-BECB-5E6139A2ED09}" type="pres">
      <dgm:prSet presAssocID="{8CCF1F9A-DB19-4D9B-ADFD-9AB72F65A700}" presName="iconRect" presStyleLbl="node1" presStyleIdx="3" presStyleCnt="4" custLinFactX="-400000" custLinFactNeighborX="-411088" custLinFactNeighborY="6852"/>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261BC844-F822-4D9A-97C3-214252BC010E}" type="pres">
      <dgm:prSet presAssocID="{8CCF1F9A-DB19-4D9B-ADFD-9AB72F65A700}" presName="spaceRect" presStyleCnt="0"/>
      <dgm:spPr/>
    </dgm:pt>
    <dgm:pt modelId="{680634A8-EDB7-4FB1-A319-2E29B170946C}" type="pres">
      <dgm:prSet presAssocID="{8CCF1F9A-DB19-4D9B-ADFD-9AB72F65A700}" presName="textRect" presStyleLbl="revTx" presStyleIdx="3" presStyleCnt="4" custLinFactNeighborX="22608" custLinFactNeighborY="-1053">
        <dgm:presLayoutVars>
          <dgm:chMax val="1"/>
          <dgm:chPref val="1"/>
        </dgm:presLayoutVars>
      </dgm:prSet>
      <dgm:spPr/>
    </dgm:pt>
  </dgm:ptLst>
  <dgm:cxnLst>
    <dgm:cxn modelId="{5AA38515-A5CB-4609-ADC3-868E61559763}" type="presOf" srcId="{253641C1-CFA4-4B5A-8295-4F3B7F08A492}" destId="{9F43C23B-B7EF-44CF-A253-65E22E7A3728}" srcOrd="0" destOrd="0" presId="urn:microsoft.com/office/officeart/2018/2/layout/IconLabelList"/>
    <dgm:cxn modelId="{27716466-6555-4CE7-9B0E-9E35184C010A}" type="presOf" srcId="{1AD748E5-510A-43D6-9E2C-1AB1E68F2CCB}" destId="{AF7E8700-B5C4-42FC-BE66-D6CAD1DF48C1}" srcOrd="0" destOrd="0" presId="urn:microsoft.com/office/officeart/2018/2/layout/IconLabelList"/>
    <dgm:cxn modelId="{16CEB781-979E-4B0A-918D-4D8692C0CD87}" type="presOf" srcId="{D3EE6C5A-9B29-4B43-95E4-6FD649DA1673}" destId="{713C504A-0219-4E42-B4AE-4A9DD81675DC}" srcOrd="0" destOrd="0" presId="urn:microsoft.com/office/officeart/2018/2/layout/IconLabelList"/>
    <dgm:cxn modelId="{C3C8A48C-85FB-4D0B-99C9-ED40049BCD79}" srcId="{30A364EC-0F6E-4043-B1C9-784111FA0B0B}" destId="{D3EE6C5A-9B29-4B43-95E4-6FD649DA1673}" srcOrd="0" destOrd="0" parTransId="{8733F0CF-54E6-4A76-9AD0-30B20ABC29B6}" sibTransId="{5A25FF98-5738-4866-A678-39EDBE8550DE}"/>
    <dgm:cxn modelId="{C988A0A4-8FCB-4B7B-B1D1-A3E7CB96E70A}" srcId="{30A364EC-0F6E-4043-B1C9-784111FA0B0B}" destId="{1AD748E5-510A-43D6-9E2C-1AB1E68F2CCB}" srcOrd="2" destOrd="0" parTransId="{7D7D2E2C-4DE3-4211-96A1-A5BD05BED636}" sibTransId="{1E8EB6E4-A123-4105-984F-043A825BA243}"/>
    <dgm:cxn modelId="{0E842CA8-2A9C-46F9-B3F7-BFCBD9995160}" srcId="{30A364EC-0F6E-4043-B1C9-784111FA0B0B}" destId="{253641C1-CFA4-4B5A-8295-4F3B7F08A492}" srcOrd="1" destOrd="0" parTransId="{4DBBA947-3C62-47FD-8861-33E604D7E109}" sibTransId="{78E5C4C9-3C68-4312-9EB3-E5BD99A03508}"/>
    <dgm:cxn modelId="{0EE656D2-D6F2-4335-8ACA-DB812B250736}" type="presOf" srcId="{8CCF1F9A-DB19-4D9B-ADFD-9AB72F65A700}" destId="{680634A8-EDB7-4FB1-A319-2E29B170946C}" srcOrd="0" destOrd="0" presId="urn:microsoft.com/office/officeart/2018/2/layout/IconLabelList"/>
    <dgm:cxn modelId="{5802E1D6-9A11-4064-98B0-BC2B72299115}" type="presOf" srcId="{30A364EC-0F6E-4043-B1C9-784111FA0B0B}" destId="{86C7B69E-BBD7-4ACD-8F56-439C8CBC8942}" srcOrd="0" destOrd="0" presId="urn:microsoft.com/office/officeart/2018/2/layout/IconLabelList"/>
    <dgm:cxn modelId="{20DD17FB-B392-4462-B872-DD8AA5D42EC3}" srcId="{30A364EC-0F6E-4043-B1C9-784111FA0B0B}" destId="{8CCF1F9A-DB19-4D9B-ADFD-9AB72F65A700}" srcOrd="3" destOrd="0" parTransId="{2850CA77-0426-4A86-BA83-DA1D8D15EEE9}" sibTransId="{5E331506-34BB-4E5C-B031-82350C26F1CF}"/>
    <dgm:cxn modelId="{2D268422-91EF-445F-AC36-972E15885CFE}" type="presParOf" srcId="{86C7B69E-BBD7-4ACD-8F56-439C8CBC8942}" destId="{FA8B218D-53BB-41C7-A8C5-7440867864F3}" srcOrd="0" destOrd="0" presId="urn:microsoft.com/office/officeart/2018/2/layout/IconLabelList"/>
    <dgm:cxn modelId="{F78A562D-EF35-486E-A552-2BF493C21F2F}" type="presParOf" srcId="{FA8B218D-53BB-41C7-A8C5-7440867864F3}" destId="{24EFE970-7632-446A-8CB9-3ED2B24A726A}" srcOrd="0" destOrd="0" presId="urn:microsoft.com/office/officeart/2018/2/layout/IconLabelList"/>
    <dgm:cxn modelId="{FA2F65E1-1B56-4A2F-B60C-192FE29E744B}" type="presParOf" srcId="{FA8B218D-53BB-41C7-A8C5-7440867864F3}" destId="{A0BB27AF-B2CA-4821-ADD8-BFFF535D5DFB}" srcOrd="1" destOrd="0" presId="urn:microsoft.com/office/officeart/2018/2/layout/IconLabelList"/>
    <dgm:cxn modelId="{1148B9C2-529B-4260-BAA4-5877B593DB46}" type="presParOf" srcId="{FA8B218D-53BB-41C7-A8C5-7440867864F3}" destId="{713C504A-0219-4E42-B4AE-4A9DD81675DC}" srcOrd="2" destOrd="0" presId="urn:microsoft.com/office/officeart/2018/2/layout/IconLabelList"/>
    <dgm:cxn modelId="{20B94ABB-212B-4CCF-8CA5-47B9970EFD6E}" type="presParOf" srcId="{86C7B69E-BBD7-4ACD-8F56-439C8CBC8942}" destId="{E09D6DE6-C900-4EDB-9E7D-BFD4CCE245FA}" srcOrd="1" destOrd="0" presId="urn:microsoft.com/office/officeart/2018/2/layout/IconLabelList"/>
    <dgm:cxn modelId="{4ED0937C-57BF-4BEE-AD27-4695838BCAB2}" type="presParOf" srcId="{86C7B69E-BBD7-4ACD-8F56-439C8CBC8942}" destId="{DFE552FD-2739-48EA-BA70-2BA432A8CAF4}" srcOrd="2" destOrd="0" presId="urn:microsoft.com/office/officeart/2018/2/layout/IconLabelList"/>
    <dgm:cxn modelId="{642AECEC-71BC-4C5E-A6BB-DF509DCD9B44}" type="presParOf" srcId="{DFE552FD-2739-48EA-BA70-2BA432A8CAF4}" destId="{7AC92BCD-91A3-4003-B3A1-46238EB6F8BB}" srcOrd="0" destOrd="0" presId="urn:microsoft.com/office/officeart/2018/2/layout/IconLabelList"/>
    <dgm:cxn modelId="{CF5C39FD-A57A-40D2-A9E3-F3BA23B47CCA}" type="presParOf" srcId="{DFE552FD-2739-48EA-BA70-2BA432A8CAF4}" destId="{235E6B5E-7835-45EA-9A10-771DAD929BB2}" srcOrd="1" destOrd="0" presId="urn:microsoft.com/office/officeart/2018/2/layout/IconLabelList"/>
    <dgm:cxn modelId="{677BBF7D-FAC0-4927-8F1A-F3FC508B4CFE}" type="presParOf" srcId="{DFE552FD-2739-48EA-BA70-2BA432A8CAF4}" destId="{9F43C23B-B7EF-44CF-A253-65E22E7A3728}" srcOrd="2" destOrd="0" presId="urn:microsoft.com/office/officeart/2018/2/layout/IconLabelList"/>
    <dgm:cxn modelId="{8E3BA40E-0A87-4572-B16F-34270E8FC595}" type="presParOf" srcId="{86C7B69E-BBD7-4ACD-8F56-439C8CBC8942}" destId="{1987F2C0-89E3-4A2E-877E-8ADB6C961B17}" srcOrd="3" destOrd="0" presId="urn:microsoft.com/office/officeart/2018/2/layout/IconLabelList"/>
    <dgm:cxn modelId="{FADB41F2-C664-4242-BA5E-1DA8850B60BD}" type="presParOf" srcId="{86C7B69E-BBD7-4ACD-8F56-439C8CBC8942}" destId="{BE6356F6-A4E5-4370-9278-8E7265C9774D}" srcOrd="4" destOrd="0" presId="urn:microsoft.com/office/officeart/2018/2/layout/IconLabelList"/>
    <dgm:cxn modelId="{92B25853-5C90-4021-A8C8-098ADE4E8648}" type="presParOf" srcId="{BE6356F6-A4E5-4370-9278-8E7265C9774D}" destId="{458E64B0-5AE3-4EC9-B22B-0C98ACA6B916}" srcOrd="0" destOrd="0" presId="urn:microsoft.com/office/officeart/2018/2/layout/IconLabelList"/>
    <dgm:cxn modelId="{7F74BFCC-3F4B-4498-B0B9-73DB5796B49C}" type="presParOf" srcId="{BE6356F6-A4E5-4370-9278-8E7265C9774D}" destId="{468B67D7-D5A9-4498-8DB4-3DAF596D1494}" srcOrd="1" destOrd="0" presId="urn:microsoft.com/office/officeart/2018/2/layout/IconLabelList"/>
    <dgm:cxn modelId="{B8C7442B-E37B-496C-A067-EDBCC75219E1}" type="presParOf" srcId="{BE6356F6-A4E5-4370-9278-8E7265C9774D}" destId="{AF7E8700-B5C4-42FC-BE66-D6CAD1DF48C1}" srcOrd="2" destOrd="0" presId="urn:microsoft.com/office/officeart/2018/2/layout/IconLabelList"/>
    <dgm:cxn modelId="{EEF215BB-A833-4BB6-AF6D-0796A78FD615}" type="presParOf" srcId="{86C7B69E-BBD7-4ACD-8F56-439C8CBC8942}" destId="{FFA4E516-2785-4952-8672-3A06E839BFBB}" srcOrd="5" destOrd="0" presId="urn:microsoft.com/office/officeart/2018/2/layout/IconLabelList"/>
    <dgm:cxn modelId="{5B09AA32-6A69-4749-B93D-494986963651}" type="presParOf" srcId="{86C7B69E-BBD7-4ACD-8F56-439C8CBC8942}" destId="{6FCA436A-FC85-42A4-9FF1-179F5EDE2365}" srcOrd="6" destOrd="0" presId="urn:microsoft.com/office/officeart/2018/2/layout/IconLabelList"/>
    <dgm:cxn modelId="{B6C57699-79F9-4472-A5FF-F64082CF6549}" type="presParOf" srcId="{6FCA436A-FC85-42A4-9FF1-179F5EDE2365}" destId="{B041029B-E9CA-44AD-BECB-5E6139A2ED09}" srcOrd="0" destOrd="0" presId="urn:microsoft.com/office/officeart/2018/2/layout/IconLabelList"/>
    <dgm:cxn modelId="{8CD8C125-2305-4B68-BDE0-983358D47E28}" type="presParOf" srcId="{6FCA436A-FC85-42A4-9FF1-179F5EDE2365}" destId="{261BC844-F822-4D9A-97C3-214252BC010E}" srcOrd="1" destOrd="0" presId="urn:microsoft.com/office/officeart/2018/2/layout/IconLabelList"/>
    <dgm:cxn modelId="{C4172F7D-13F4-4B90-89F1-764A32DC2289}" type="presParOf" srcId="{6FCA436A-FC85-42A4-9FF1-179F5EDE2365}" destId="{680634A8-EDB7-4FB1-A319-2E29B170946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A364EC-0F6E-4043-B1C9-784111FA0B0B}" type="doc">
      <dgm:prSet loTypeId="urn:microsoft.com/office/officeart/2018/2/layout/IconLabelList" loCatId="icon" qsTypeId="urn:microsoft.com/office/officeart/2005/8/quickstyle/simple1" qsCatId="simple" csTypeId="urn:microsoft.com/office/officeart/2005/8/colors/accent0_3" csCatId="mainScheme" phldr="1"/>
      <dgm:spPr/>
      <dgm:t>
        <a:bodyPr/>
        <a:lstStyle/>
        <a:p>
          <a:endParaRPr lang="en-US"/>
        </a:p>
      </dgm:t>
    </dgm:pt>
    <dgm:pt modelId="{D3EE6C5A-9B29-4B43-95E4-6FD649DA1673}">
      <dgm:prSet custT="1"/>
      <dgm:spPr/>
      <dgm:t>
        <a:bodyPr/>
        <a:lstStyle/>
        <a:p>
          <a:pPr>
            <a:lnSpc>
              <a:spcPct val="100000"/>
            </a:lnSpc>
          </a:pPr>
          <a:r>
            <a:rPr lang="en-GB" sz="1400" dirty="0">
              <a:latin typeface="Century Gothic" panose="020B0502020202020204" pitchFamily="34" charset="0"/>
            </a:rPr>
            <a:t>System’s Components</a:t>
          </a:r>
          <a:endParaRPr lang="en-US" sz="1400" dirty="0">
            <a:latin typeface="Century Gothic" panose="020B0502020202020204" pitchFamily="34" charset="0"/>
          </a:endParaRPr>
        </a:p>
      </dgm:t>
    </dgm:pt>
    <dgm:pt modelId="{8733F0CF-54E6-4A76-9AD0-30B20ABC29B6}" type="parTrans" cxnId="{C3C8A48C-85FB-4D0B-99C9-ED40049BCD79}">
      <dgm:prSet/>
      <dgm:spPr/>
      <dgm:t>
        <a:bodyPr/>
        <a:lstStyle/>
        <a:p>
          <a:endParaRPr lang="en-US"/>
        </a:p>
      </dgm:t>
    </dgm:pt>
    <dgm:pt modelId="{5A25FF98-5738-4866-A678-39EDBE8550DE}" type="sibTrans" cxnId="{C3C8A48C-85FB-4D0B-99C9-ED40049BCD79}">
      <dgm:prSet/>
      <dgm:spPr/>
      <dgm:t>
        <a:bodyPr/>
        <a:lstStyle/>
        <a:p>
          <a:endParaRPr lang="en-US"/>
        </a:p>
      </dgm:t>
    </dgm:pt>
    <dgm:pt modelId="{253641C1-CFA4-4B5A-8295-4F3B7F08A492}">
      <dgm:prSet/>
      <dgm:spPr/>
      <dgm:t>
        <a:bodyPr/>
        <a:lstStyle/>
        <a:p>
          <a:pPr>
            <a:lnSpc>
              <a:spcPct val="100000"/>
            </a:lnSpc>
          </a:pPr>
          <a:r>
            <a:rPr lang="en-GB" dirty="0">
              <a:latin typeface="Century Gothic" panose="020B0502020202020204" pitchFamily="34" charset="0"/>
            </a:rPr>
            <a:t>Components’ Interfaces</a:t>
          </a:r>
          <a:endParaRPr lang="en-US" dirty="0">
            <a:latin typeface="Century Gothic" panose="020B0502020202020204" pitchFamily="34" charset="0"/>
          </a:endParaRPr>
        </a:p>
      </dgm:t>
    </dgm:pt>
    <dgm:pt modelId="{4DBBA947-3C62-47FD-8861-33E604D7E109}" type="parTrans" cxnId="{0E842CA8-2A9C-46F9-B3F7-BFCBD9995160}">
      <dgm:prSet/>
      <dgm:spPr/>
      <dgm:t>
        <a:bodyPr/>
        <a:lstStyle/>
        <a:p>
          <a:endParaRPr lang="en-US"/>
        </a:p>
      </dgm:t>
    </dgm:pt>
    <dgm:pt modelId="{78E5C4C9-3C68-4312-9EB3-E5BD99A03508}" type="sibTrans" cxnId="{0E842CA8-2A9C-46F9-B3F7-BFCBD9995160}">
      <dgm:prSet/>
      <dgm:spPr/>
      <dgm:t>
        <a:bodyPr/>
        <a:lstStyle/>
        <a:p>
          <a:endParaRPr lang="en-US"/>
        </a:p>
      </dgm:t>
    </dgm:pt>
    <dgm:pt modelId="{1AD748E5-510A-43D6-9E2C-1AB1E68F2CCB}">
      <dgm:prSet/>
      <dgm:spPr/>
      <dgm:t>
        <a:bodyPr/>
        <a:lstStyle/>
        <a:p>
          <a:pPr>
            <a:lnSpc>
              <a:spcPct val="100000"/>
            </a:lnSpc>
          </a:pPr>
          <a:r>
            <a:rPr lang="en-GB" dirty="0">
              <a:latin typeface="Century Gothic" panose="020B0502020202020204" pitchFamily="34" charset="0"/>
            </a:rPr>
            <a:t>Meaningful Interactions</a:t>
          </a:r>
          <a:endParaRPr lang="en-US" dirty="0">
            <a:latin typeface="Century Gothic" panose="020B0502020202020204" pitchFamily="34" charset="0"/>
          </a:endParaRPr>
        </a:p>
      </dgm:t>
    </dgm:pt>
    <dgm:pt modelId="{7D7D2E2C-4DE3-4211-96A1-A5BD05BED636}" type="parTrans" cxnId="{C988A0A4-8FCB-4B7B-B1D1-A3E7CB96E70A}">
      <dgm:prSet/>
      <dgm:spPr/>
      <dgm:t>
        <a:bodyPr/>
        <a:lstStyle/>
        <a:p>
          <a:endParaRPr lang="en-US"/>
        </a:p>
      </dgm:t>
    </dgm:pt>
    <dgm:pt modelId="{1E8EB6E4-A123-4105-984F-043A825BA243}" type="sibTrans" cxnId="{C988A0A4-8FCB-4B7B-B1D1-A3E7CB96E70A}">
      <dgm:prSet/>
      <dgm:spPr/>
      <dgm:t>
        <a:bodyPr/>
        <a:lstStyle/>
        <a:p>
          <a:endParaRPr lang="en-US"/>
        </a:p>
      </dgm:t>
    </dgm:pt>
    <dgm:pt modelId="{D41B997D-094B-42E7-8445-385D2B0B08DF}">
      <dgm:prSet/>
      <dgm:spPr/>
      <dgm:t>
        <a:bodyPr/>
        <a:lstStyle/>
        <a:p>
          <a:pPr>
            <a:lnSpc>
              <a:spcPct val="100000"/>
            </a:lnSpc>
          </a:pPr>
          <a:r>
            <a:rPr lang="en-GB" dirty="0">
              <a:latin typeface="Century Gothic" panose="020B0502020202020204" pitchFamily="34" charset="0"/>
            </a:rPr>
            <a:t>Implementation, Integration and Testing</a:t>
          </a:r>
          <a:endParaRPr lang="en-US" dirty="0">
            <a:latin typeface="Century Gothic" panose="020B0502020202020204" pitchFamily="34" charset="0"/>
          </a:endParaRPr>
        </a:p>
      </dgm:t>
    </dgm:pt>
    <dgm:pt modelId="{C714319B-7CC4-4399-A541-1E66A719F15E}" type="parTrans" cxnId="{9DF29BD3-CCEA-44B4-8B0F-A9C73F522DBB}">
      <dgm:prSet/>
      <dgm:spPr/>
      <dgm:t>
        <a:bodyPr/>
        <a:lstStyle/>
        <a:p>
          <a:endParaRPr lang="en-US"/>
        </a:p>
      </dgm:t>
    </dgm:pt>
    <dgm:pt modelId="{432F057B-B272-44FF-9826-D8567F078B0E}" type="sibTrans" cxnId="{9DF29BD3-CCEA-44B4-8B0F-A9C73F522DBB}">
      <dgm:prSet/>
      <dgm:spPr/>
      <dgm:t>
        <a:bodyPr/>
        <a:lstStyle/>
        <a:p>
          <a:endParaRPr lang="en-US"/>
        </a:p>
      </dgm:t>
    </dgm:pt>
    <dgm:pt modelId="{86C7B69E-BBD7-4ACD-8F56-439C8CBC8942}" type="pres">
      <dgm:prSet presAssocID="{30A364EC-0F6E-4043-B1C9-784111FA0B0B}" presName="root" presStyleCnt="0">
        <dgm:presLayoutVars>
          <dgm:dir/>
          <dgm:resizeHandles val="exact"/>
        </dgm:presLayoutVars>
      </dgm:prSet>
      <dgm:spPr/>
    </dgm:pt>
    <dgm:pt modelId="{FA8B218D-53BB-41C7-A8C5-7440867864F3}" type="pres">
      <dgm:prSet presAssocID="{D3EE6C5A-9B29-4B43-95E4-6FD649DA1673}" presName="compNode" presStyleCnt="0"/>
      <dgm:spPr/>
    </dgm:pt>
    <dgm:pt modelId="{24EFE970-7632-446A-8CB9-3ED2B24A726A}" type="pres">
      <dgm:prSet presAssocID="{D3EE6C5A-9B29-4B43-95E4-6FD649DA1673}" presName="iconRect" presStyleLbl="node1" presStyleIdx="0" presStyleCnt="4" custLinFactX="397279" custLinFactNeighborX="400000" custLinFactNeighborY="718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Elenco di controllo"/>
        </a:ext>
      </dgm:extLst>
    </dgm:pt>
    <dgm:pt modelId="{A0BB27AF-B2CA-4821-ADD8-BFFF535D5DFB}" type="pres">
      <dgm:prSet presAssocID="{D3EE6C5A-9B29-4B43-95E4-6FD649DA1673}" presName="spaceRect" presStyleCnt="0"/>
      <dgm:spPr/>
    </dgm:pt>
    <dgm:pt modelId="{713C504A-0219-4E42-B4AE-4A9DD81675DC}" type="pres">
      <dgm:prSet presAssocID="{D3EE6C5A-9B29-4B43-95E4-6FD649DA1673}" presName="textRect" presStyleLbl="revTx" presStyleIdx="0" presStyleCnt="4" custScaleX="114337">
        <dgm:presLayoutVars>
          <dgm:chMax val="1"/>
          <dgm:chPref val="1"/>
        </dgm:presLayoutVars>
      </dgm:prSet>
      <dgm:spPr/>
    </dgm:pt>
    <dgm:pt modelId="{E09D6DE6-C900-4EDB-9E7D-BFD4CCE245FA}" type="pres">
      <dgm:prSet presAssocID="{5A25FF98-5738-4866-A678-39EDBE8550DE}" presName="sibTrans" presStyleCnt="0"/>
      <dgm:spPr/>
    </dgm:pt>
    <dgm:pt modelId="{DFE552FD-2739-48EA-BA70-2BA432A8CAF4}" type="pres">
      <dgm:prSet presAssocID="{253641C1-CFA4-4B5A-8295-4F3B7F08A492}" presName="compNode" presStyleCnt="0"/>
      <dgm:spPr/>
    </dgm:pt>
    <dgm:pt modelId="{7AC92BCD-91A3-4003-B3A1-46238EB6F8BB}" type="pres">
      <dgm:prSet presAssocID="{253641C1-CFA4-4B5A-8295-4F3B7F08A492}" presName="iconRect" presStyleLbl="node1" presStyleIdx="1" presStyleCnt="4" custLinFactX="-100000" custLinFactNeighborX="-183386" custLinFactNeighborY="446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ezzi di puzzle"/>
        </a:ext>
      </dgm:extLst>
    </dgm:pt>
    <dgm:pt modelId="{235E6B5E-7835-45EA-9A10-771DAD929BB2}" type="pres">
      <dgm:prSet presAssocID="{253641C1-CFA4-4B5A-8295-4F3B7F08A492}" presName="spaceRect" presStyleCnt="0"/>
      <dgm:spPr/>
    </dgm:pt>
    <dgm:pt modelId="{9F43C23B-B7EF-44CF-A253-65E22E7A3728}" type="pres">
      <dgm:prSet presAssocID="{253641C1-CFA4-4B5A-8295-4F3B7F08A492}" presName="textRect" presStyleLbl="revTx" presStyleIdx="1" presStyleCnt="4">
        <dgm:presLayoutVars>
          <dgm:chMax val="1"/>
          <dgm:chPref val="1"/>
        </dgm:presLayoutVars>
      </dgm:prSet>
      <dgm:spPr/>
    </dgm:pt>
    <dgm:pt modelId="{1987F2C0-89E3-4A2E-877E-8ADB6C961B17}" type="pres">
      <dgm:prSet presAssocID="{78E5C4C9-3C68-4312-9EB3-E5BD99A03508}" presName="sibTrans" presStyleCnt="0"/>
      <dgm:spPr/>
    </dgm:pt>
    <dgm:pt modelId="{BE6356F6-A4E5-4370-9278-8E7265C9774D}" type="pres">
      <dgm:prSet presAssocID="{1AD748E5-510A-43D6-9E2C-1AB1E68F2CCB}" presName="compNode" presStyleCnt="0"/>
      <dgm:spPr/>
    </dgm:pt>
    <dgm:pt modelId="{458E64B0-5AE3-4EC9-B22B-0C98ACA6B916}" type="pres">
      <dgm:prSet presAssocID="{1AD748E5-510A-43D6-9E2C-1AB1E68F2CCB}" presName="iconRect" presStyleLbl="node1" presStyleIdx="2" presStyleCnt="4" custLinFactX="-100000" custLinFactNeighborX="-162663" custLinFactNeighborY="4463"/>
      <dgm:spPr>
        <a:prstGeom prst="smileyFac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ollegamento"/>
        </a:ext>
      </dgm:extLst>
    </dgm:pt>
    <dgm:pt modelId="{468B67D7-D5A9-4498-8DB4-3DAF596D1494}" type="pres">
      <dgm:prSet presAssocID="{1AD748E5-510A-43D6-9E2C-1AB1E68F2CCB}" presName="spaceRect" presStyleCnt="0"/>
      <dgm:spPr/>
    </dgm:pt>
    <dgm:pt modelId="{AF7E8700-B5C4-42FC-BE66-D6CAD1DF48C1}" type="pres">
      <dgm:prSet presAssocID="{1AD748E5-510A-43D6-9E2C-1AB1E68F2CCB}" presName="textRect" presStyleLbl="revTx" presStyleIdx="2" presStyleCnt="4">
        <dgm:presLayoutVars>
          <dgm:chMax val="1"/>
          <dgm:chPref val="1"/>
        </dgm:presLayoutVars>
      </dgm:prSet>
      <dgm:spPr/>
    </dgm:pt>
    <dgm:pt modelId="{FFA4E516-2785-4952-8672-3A06E839BFBB}" type="pres">
      <dgm:prSet presAssocID="{1E8EB6E4-A123-4105-984F-043A825BA243}" presName="sibTrans" presStyleCnt="0"/>
      <dgm:spPr/>
    </dgm:pt>
    <dgm:pt modelId="{769FB862-5E02-4798-8627-A28BB6A4A3CB}" type="pres">
      <dgm:prSet presAssocID="{D41B997D-094B-42E7-8445-385D2B0B08DF}" presName="compNode" presStyleCnt="0"/>
      <dgm:spPr/>
    </dgm:pt>
    <dgm:pt modelId="{01DFBBFA-0CD8-4917-8FDC-17AE3A169E54}" type="pres">
      <dgm:prSet presAssocID="{D41B997D-094B-42E7-8445-385D2B0B08DF}" presName="iconRect" presStyleLbl="node1" presStyleIdx="3" presStyleCnt="4" custLinFactX="-100000" custLinFactNeighborX="-158459" custLinFactNeighborY="446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Flusso di lavoro"/>
        </a:ext>
      </dgm:extLst>
    </dgm:pt>
    <dgm:pt modelId="{597D3A54-D76B-4BC6-9F0E-F34F1D3D135E}" type="pres">
      <dgm:prSet presAssocID="{D41B997D-094B-42E7-8445-385D2B0B08DF}" presName="spaceRect" presStyleCnt="0"/>
      <dgm:spPr/>
    </dgm:pt>
    <dgm:pt modelId="{3B0A7648-C5A6-47C1-BE72-97FD497F579F}" type="pres">
      <dgm:prSet presAssocID="{D41B997D-094B-42E7-8445-385D2B0B08DF}" presName="textRect" presStyleLbl="revTx" presStyleIdx="3" presStyleCnt="4">
        <dgm:presLayoutVars>
          <dgm:chMax val="1"/>
          <dgm:chPref val="1"/>
        </dgm:presLayoutVars>
      </dgm:prSet>
      <dgm:spPr/>
    </dgm:pt>
  </dgm:ptLst>
  <dgm:cxnLst>
    <dgm:cxn modelId="{5AA38515-A5CB-4609-ADC3-868E61559763}" type="presOf" srcId="{253641C1-CFA4-4B5A-8295-4F3B7F08A492}" destId="{9F43C23B-B7EF-44CF-A253-65E22E7A3728}" srcOrd="0" destOrd="0" presId="urn:microsoft.com/office/officeart/2018/2/layout/IconLabelList"/>
    <dgm:cxn modelId="{27716466-6555-4CE7-9B0E-9E35184C010A}" type="presOf" srcId="{1AD748E5-510A-43D6-9E2C-1AB1E68F2CCB}" destId="{AF7E8700-B5C4-42FC-BE66-D6CAD1DF48C1}" srcOrd="0" destOrd="0" presId="urn:microsoft.com/office/officeart/2018/2/layout/IconLabelList"/>
    <dgm:cxn modelId="{16CEB781-979E-4B0A-918D-4D8692C0CD87}" type="presOf" srcId="{D3EE6C5A-9B29-4B43-95E4-6FD649DA1673}" destId="{713C504A-0219-4E42-B4AE-4A9DD81675DC}" srcOrd="0" destOrd="0" presId="urn:microsoft.com/office/officeart/2018/2/layout/IconLabelList"/>
    <dgm:cxn modelId="{C3C8A48C-85FB-4D0B-99C9-ED40049BCD79}" srcId="{30A364EC-0F6E-4043-B1C9-784111FA0B0B}" destId="{D3EE6C5A-9B29-4B43-95E4-6FD649DA1673}" srcOrd="0" destOrd="0" parTransId="{8733F0CF-54E6-4A76-9AD0-30B20ABC29B6}" sibTransId="{5A25FF98-5738-4866-A678-39EDBE8550DE}"/>
    <dgm:cxn modelId="{BB0165A3-17AF-4F7B-BDAD-BA4B00E426D8}" type="presOf" srcId="{D41B997D-094B-42E7-8445-385D2B0B08DF}" destId="{3B0A7648-C5A6-47C1-BE72-97FD497F579F}" srcOrd="0" destOrd="0" presId="urn:microsoft.com/office/officeart/2018/2/layout/IconLabelList"/>
    <dgm:cxn modelId="{C988A0A4-8FCB-4B7B-B1D1-A3E7CB96E70A}" srcId="{30A364EC-0F6E-4043-B1C9-784111FA0B0B}" destId="{1AD748E5-510A-43D6-9E2C-1AB1E68F2CCB}" srcOrd="2" destOrd="0" parTransId="{7D7D2E2C-4DE3-4211-96A1-A5BD05BED636}" sibTransId="{1E8EB6E4-A123-4105-984F-043A825BA243}"/>
    <dgm:cxn modelId="{0E842CA8-2A9C-46F9-B3F7-BFCBD9995160}" srcId="{30A364EC-0F6E-4043-B1C9-784111FA0B0B}" destId="{253641C1-CFA4-4B5A-8295-4F3B7F08A492}" srcOrd="1" destOrd="0" parTransId="{4DBBA947-3C62-47FD-8861-33E604D7E109}" sibTransId="{78E5C4C9-3C68-4312-9EB3-E5BD99A03508}"/>
    <dgm:cxn modelId="{9DF29BD3-CCEA-44B4-8B0F-A9C73F522DBB}" srcId="{30A364EC-0F6E-4043-B1C9-784111FA0B0B}" destId="{D41B997D-094B-42E7-8445-385D2B0B08DF}" srcOrd="3" destOrd="0" parTransId="{C714319B-7CC4-4399-A541-1E66A719F15E}" sibTransId="{432F057B-B272-44FF-9826-D8567F078B0E}"/>
    <dgm:cxn modelId="{5802E1D6-9A11-4064-98B0-BC2B72299115}" type="presOf" srcId="{30A364EC-0F6E-4043-B1C9-784111FA0B0B}" destId="{86C7B69E-BBD7-4ACD-8F56-439C8CBC8942}" srcOrd="0" destOrd="0" presId="urn:microsoft.com/office/officeart/2018/2/layout/IconLabelList"/>
    <dgm:cxn modelId="{2D268422-91EF-445F-AC36-972E15885CFE}" type="presParOf" srcId="{86C7B69E-BBD7-4ACD-8F56-439C8CBC8942}" destId="{FA8B218D-53BB-41C7-A8C5-7440867864F3}" srcOrd="0" destOrd="0" presId="urn:microsoft.com/office/officeart/2018/2/layout/IconLabelList"/>
    <dgm:cxn modelId="{F78A562D-EF35-486E-A552-2BF493C21F2F}" type="presParOf" srcId="{FA8B218D-53BB-41C7-A8C5-7440867864F3}" destId="{24EFE970-7632-446A-8CB9-3ED2B24A726A}" srcOrd="0" destOrd="0" presId="urn:microsoft.com/office/officeart/2018/2/layout/IconLabelList"/>
    <dgm:cxn modelId="{FA2F65E1-1B56-4A2F-B60C-192FE29E744B}" type="presParOf" srcId="{FA8B218D-53BB-41C7-A8C5-7440867864F3}" destId="{A0BB27AF-B2CA-4821-ADD8-BFFF535D5DFB}" srcOrd="1" destOrd="0" presId="urn:microsoft.com/office/officeart/2018/2/layout/IconLabelList"/>
    <dgm:cxn modelId="{1148B9C2-529B-4260-BAA4-5877B593DB46}" type="presParOf" srcId="{FA8B218D-53BB-41C7-A8C5-7440867864F3}" destId="{713C504A-0219-4E42-B4AE-4A9DD81675DC}" srcOrd="2" destOrd="0" presId="urn:microsoft.com/office/officeart/2018/2/layout/IconLabelList"/>
    <dgm:cxn modelId="{20B94ABB-212B-4CCF-8CA5-47B9970EFD6E}" type="presParOf" srcId="{86C7B69E-BBD7-4ACD-8F56-439C8CBC8942}" destId="{E09D6DE6-C900-4EDB-9E7D-BFD4CCE245FA}" srcOrd="1" destOrd="0" presId="urn:microsoft.com/office/officeart/2018/2/layout/IconLabelList"/>
    <dgm:cxn modelId="{4ED0937C-57BF-4BEE-AD27-4695838BCAB2}" type="presParOf" srcId="{86C7B69E-BBD7-4ACD-8F56-439C8CBC8942}" destId="{DFE552FD-2739-48EA-BA70-2BA432A8CAF4}" srcOrd="2" destOrd="0" presId="urn:microsoft.com/office/officeart/2018/2/layout/IconLabelList"/>
    <dgm:cxn modelId="{642AECEC-71BC-4C5E-A6BB-DF509DCD9B44}" type="presParOf" srcId="{DFE552FD-2739-48EA-BA70-2BA432A8CAF4}" destId="{7AC92BCD-91A3-4003-B3A1-46238EB6F8BB}" srcOrd="0" destOrd="0" presId="urn:microsoft.com/office/officeart/2018/2/layout/IconLabelList"/>
    <dgm:cxn modelId="{CF5C39FD-A57A-40D2-A9E3-F3BA23B47CCA}" type="presParOf" srcId="{DFE552FD-2739-48EA-BA70-2BA432A8CAF4}" destId="{235E6B5E-7835-45EA-9A10-771DAD929BB2}" srcOrd="1" destOrd="0" presId="urn:microsoft.com/office/officeart/2018/2/layout/IconLabelList"/>
    <dgm:cxn modelId="{677BBF7D-FAC0-4927-8F1A-F3FC508B4CFE}" type="presParOf" srcId="{DFE552FD-2739-48EA-BA70-2BA432A8CAF4}" destId="{9F43C23B-B7EF-44CF-A253-65E22E7A3728}" srcOrd="2" destOrd="0" presId="urn:microsoft.com/office/officeart/2018/2/layout/IconLabelList"/>
    <dgm:cxn modelId="{8E3BA40E-0A87-4572-B16F-34270E8FC595}" type="presParOf" srcId="{86C7B69E-BBD7-4ACD-8F56-439C8CBC8942}" destId="{1987F2C0-89E3-4A2E-877E-8ADB6C961B17}" srcOrd="3" destOrd="0" presId="urn:microsoft.com/office/officeart/2018/2/layout/IconLabelList"/>
    <dgm:cxn modelId="{FADB41F2-C664-4242-BA5E-1DA8850B60BD}" type="presParOf" srcId="{86C7B69E-BBD7-4ACD-8F56-439C8CBC8942}" destId="{BE6356F6-A4E5-4370-9278-8E7265C9774D}" srcOrd="4" destOrd="0" presId="urn:microsoft.com/office/officeart/2018/2/layout/IconLabelList"/>
    <dgm:cxn modelId="{92B25853-5C90-4021-A8C8-098ADE4E8648}" type="presParOf" srcId="{BE6356F6-A4E5-4370-9278-8E7265C9774D}" destId="{458E64B0-5AE3-4EC9-B22B-0C98ACA6B916}" srcOrd="0" destOrd="0" presId="urn:microsoft.com/office/officeart/2018/2/layout/IconLabelList"/>
    <dgm:cxn modelId="{7F74BFCC-3F4B-4498-B0B9-73DB5796B49C}" type="presParOf" srcId="{BE6356F6-A4E5-4370-9278-8E7265C9774D}" destId="{468B67D7-D5A9-4498-8DB4-3DAF596D1494}" srcOrd="1" destOrd="0" presId="urn:microsoft.com/office/officeart/2018/2/layout/IconLabelList"/>
    <dgm:cxn modelId="{B8C7442B-E37B-496C-A067-EDBCC75219E1}" type="presParOf" srcId="{BE6356F6-A4E5-4370-9278-8E7265C9774D}" destId="{AF7E8700-B5C4-42FC-BE66-D6CAD1DF48C1}" srcOrd="2" destOrd="0" presId="urn:microsoft.com/office/officeart/2018/2/layout/IconLabelList"/>
    <dgm:cxn modelId="{EEF215BB-A833-4BB6-AF6D-0796A78FD615}" type="presParOf" srcId="{86C7B69E-BBD7-4ACD-8F56-439C8CBC8942}" destId="{FFA4E516-2785-4952-8672-3A06E839BFBB}" srcOrd="5" destOrd="0" presId="urn:microsoft.com/office/officeart/2018/2/layout/IconLabelList"/>
    <dgm:cxn modelId="{6AC01372-3CD2-4322-8919-69596589F0AE}" type="presParOf" srcId="{86C7B69E-BBD7-4ACD-8F56-439C8CBC8942}" destId="{769FB862-5E02-4798-8627-A28BB6A4A3CB}" srcOrd="6" destOrd="0" presId="urn:microsoft.com/office/officeart/2018/2/layout/IconLabelList"/>
    <dgm:cxn modelId="{97DEE928-ED68-48E0-AF89-AD783C20F0E7}" type="presParOf" srcId="{769FB862-5E02-4798-8627-A28BB6A4A3CB}" destId="{01DFBBFA-0CD8-4917-8FDC-17AE3A169E54}" srcOrd="0" destOrd="0" presId="urn:microsoft.com/office/officeart/2018/2/layout/IconLabelList"/>
    <dgm:cxn modelId="{858965A9-D42F-4C71-850D-D34BE64405FE}" type="presParOf" srcId="{769FB862-5E02-4798-8627-A28BB6A4A3CB}" destId="{597D3A54-D76B-4BC6-9F0E-F34F1D3D135E}" srcOrd="1" destOrd="0" presId="urn:microsoft.com/office/officeart/2018/2/layout/IconLabelList"/>
    <dgm:cxn modelId="{5831769A-9FED-48EE-9908-1F962BC699DC}" type="presParOf" srcId="{769FB862-5E02-4798-8627-A28BB6A4A3CB}" destId="{3B0A7648-C5A6-47C1-BE72-97FD497F579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FE970-7632-446A-8CB9-3ED2B24A726A}">
      <dsp:nvSpPr>
        <dsp:cNvPr id="0" name=""/>
        <dsp:cNvSpPr/>
      </dsp:nvSpPr>
      <dsp:spPr>
        <a:xfrm>
          <a:off x="7297328" y="998959"/>
          <a:ext cx="1102274" cy="11022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3C504A-0219-4E42-B4AE-4A9DD81675DC}">
      <dsp:nvSpPr>
        <dsp:cNvPr id="0" name=""/>
        <dsp:cNvSpPr/>
      </dsp:nvSpPr>
      <dsp:spPr>
        <a:xfrm>
          <a:off x="6501012" y="2317753"/>
          <a:ext cx="2800684"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GB" sz="1600" kern="1200" dirty="0">
              <a:solidFill>
                <a:prstClr val="black">
                  <a:hueOff val="0"/>
                  <a:satOff val="0"/>
                  <a:lumOff val="0"/>
                  <a:alphaOff val="0"/>
                </a:prstClr>
              </a:solidFill>
              <a:latin typeface="Century Gothic" panose="020B0502020202020204" pitchFamily="34" charset="0"/>
              <a:ea typeface="+mn-ea"/>
              <a:cs typeface="+mn-cs"/>
            </a:rPr>
            <a:t>System’s boundaries: world &amp; machine phenomena</a:t>
          </a:r>
          <a:endParaRPr lang="en-US" sz="1600" kern="1200" dirty="0">
            <a:solidFill>
              <a:prstClr val="black">
                <a:hueOff val="0"/>
                <a:satOff val="0"/>
                <a:lumOff val="0"/>
                <a:alphaOff val="0"/>
              </a:prstClr>
            </a:solidFill>
            <a:latin typeface="Century Gothic" panose="020B0502020202020204" pitchFamily="34" charset="0"/>
            <a:ea typeface="+mn-ea"/>
            <a:cs typeface="+mn-cs"/>
          </a:endParaRPr>
        </a:p>
      </dsp:txBody>
      <dsp:txXfrm>
        <a:off x="6501012" y="2317753"/>
        <a:ext cx="2800684" cy="742500"/>
      </dsp:txXfrm>
    </dsp:sp>
    <dsp:sp modelId="{7AC92BCD-91A3-4003-B3A1-46238EB6F8BB}">
      <dsp:nvSpPr>
        <dsp:cNvPr id="0" name=""/>
        <dsp:cNvSpPr/>
      </dsp:nvSpPr>
      <dsp:spPr>
        <a:xfrm>
          <a:off x="10441954" y="998959"/>
          <a:ext cx="1102274" cy="11022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43C23B-B7EF-44CF-A253-65E22E7A3728}">
      <dsp:nvSpPr>
        <dsp:cNvPr id="0" name=""/>
        <dsp:cNvSpPr/>
      </dsp:nvSpPr>
      <dsp:spPr>
        <a:xfrm>
          <a:off x="294787" y="2316112"/>
          <a:ext cx="2449499"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GB" sz="1600" kern="1200" dirty="0">
              <a:latin typeface="Century Gothic" panose="020B0502020202020204" pitchFamily="34" charset="0"/>
            </a:rPr>
            <a:t>Goals of the software system   </a:t>
          </a:r>
          <a:endParaRPr lang="en-US" sz="1600" kern="1200" dirty="0">
            <a:latin typeface="Century Gothic" panose="020B0502020202020204" pitchFamily="34" charset="0"/>
          </a:endParaRPr>
        </a:p>
      </dsp:txBody>
      <dsp:txXfrm>
        <a:off x="294787" y="2316112"/>
        <a:ext cx="2449499" cy="742500"/>
      </dsp:txXfrm>
    </dsp:sp>
    <dsp:sp modelId="{458E64B0-5AE3-4EC9-B22B-0C98ACA6B916}">
      <dsp:nvSpPr>
        <dsp:cNvPr id="0" name=""/>
        <dsp:cNvSpPr/>
      </dsp:nvSpPr>
      <dsp:spPr>
        <a:xfrm>
          <a:off x="4107435" y="995178"/>
          <a:ext cx="1102274" cy="11022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7E8700-B5C4-42FC-BE66-D6CAD1DF48C1}">
      <dsp:nvSpPr>
        <dsp:cNvPr id="0" name=""/>
        <dsp:cNvSpPr/>
      </dsp:nvSpPr>
      <dsp:spPr>
        <a:xfrm>
          <a:off x="3407048" y="2320901"/>
          <a:ext cx="2449499"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GB" sz="1600" kern="1200" dirty="0">
              <a:latin typeface="Century Gothic" panose="020B0502020202020204" pitchFamily="34" charset="0"/>
            </a:rPr>
            <a:t>System requirement and domain assumption</a:t>
          </a:r>
          <a:endParaRPr lang="en-US" sz="1600" kern="1200" dirty="0">
            <a:latin typeface="Century Gothic" panose="020B0502020202020204" pitchFamily="34" charset="0"/>
          </a:endParaRPr>
        </a:p>
      </dsp:txBody>
      <dsp:txXfrm>
        <a:off x="3407048" y="2320901"/>
        <a:ext cx="2449499" cy="742500"/>
      </dsp:txXfrm>
    </dsp:sp>
    <dsp:sp modelId="{B041029B-E9CA-44AD-BECB-5E6139A2ED09}">
      <dsp:nvSpPr>
        <dsp:cNvPr id="0" name=""/>
        <dsp:cNvSpPr/>
      </dsp:nvSpPr>
      <dsp:spPr>
        <a:xfrm>
          <a:off x="1097278" y="995178"/>
          <a:ext cx="1102274" cy="11022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0634A8-EDB7-4FB1-A319-2E29B170946C}">
      <dsp:nvSpPr>
        <dsp:cNvPr id="0" name=""/>
        <dsp:cNvSpPr/>
      </dsp:nvSpPr>
      <dsp:spPr>
        <a:xfrm>
          <a:off x="9742499" y="2339739"/>
          <a:ext cx="2449499"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latin typeface="Century Gothic" panose="020B0502020202020204" pitchFamily="34" charset="0"/>
            </a:rPr>
            <a:t>Formal Analysis Using Alloy</a:t>
          </a:r>
        </a:p>
      </dsp:txBody>
      <dsp:txXfrm>
        <a:off x="9742499" y="2339739"/>
        <a:ext cx="2449499" cy="742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FE970-7632-446A-8CB9-3ED2B24A726A}">
      <dsp:nvSpPr>
        <dsp:cNvPr id="0" name=""/>
        <dsp:cNvSpPr/>
      </dsp:nvSpPr>
      <dsp:spPr>
        <a:xfrm>
          <a:off x="8322645" y="1109506"/>
          <a:ext cx="926133" cy="9261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3C504A-0219-4E42-B4AE-4A9DD81675DC}">
      <dsp:nvSpPr>
        <dsp:cNvPr id="0" name=""/>
        <dsp:cNvSpPr/>
      </dsp:nvSpPr>
      <dsp:spPr>
        <a:xfrm>
          <a:off x="225272" y="2259742"/>
          <a:ext cx="235314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GB" sz="1400" kern="1200" dirty="0">
              <a:latin typeface="Century Gothic" panose="020B0502020202020204" pitchFamily="34" charset="0"/>
            </a:rPr>
            <a:t>System’s Components</a:t>
          </a:r>
          <a:endParaRPr lang="en-US" sz="1400" kern="1200" dirty="0">
            <a:latin typeface="Century Gothic" panose="020B0502020202020204" pitchFamily="34" charset="0"/>
          </a:endParaRPr>
        </a:p>
      </dsp:txBody>
      <dsp:txXfrm>
        <a:off x="225272" y="2259742"/>
        <a:ext cx="2353141" cy="720000"/>
      </dsp:txXfrm>
    </dsp:sp>
    <dsp:sp modelId="{7AC92BCD-91A3-4003-B3A1-46238EB6F8BB}">
      <dsp:nvSpPr>
        <dsp:cNvPr id="0" name=""/>
        <dsp:cNvSpPr/>
      </dsp:nvSpPr>
      <dsp:spPr>
        <a:xfrm>
          <a:off x="880013" y="1084315"/>
          <a:ext cx="926133" cy="9261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43C23B-B7EF-44CF-A253-65E22E7A3728}">
      <dsp:nvSpPr>
        <dsp:cNvPr id="0" name=""/>
        <dsp:cNvSpPr/>
      </dsp:nvSpPr>
      <dsp:spPr>
        <a:xfrm>
          <a:off x="2938576" y="225974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kern="1200" dirty="0">
              <a:latin typeface="Century Gothic" panose="020B0502020202020204" pitchFamily="34" charset="0"/>
            </a:rPr>
            <a:t>Components’ Interfaces</a:t>
          </a:r>
          <a:endParaRPr lang="en-US" sz="1500" kern="1200" dirty="0">
            <a:latin typeface="Century Gothic" panose="020B0502020202020204" pitchFamily="34" charset="0"/>
          </a:endParaRPr>
        </a:p>
      </dsp:txBody>
      <dsp:txXfrm>
        <a:off x="2938576" y="2259742"/>
        <a:ext cx="2058075" cy="720000"/>
      </dsp:txXfrm>
    </dsp:sp>
    <dsp:sp modelId="{458E64B0-5AE3-4EC9-B22B-0C98ACA6B916}">
      <dsp:nvSpPr>
        <dsp:cNvPr id="0" name=""/>
        <dsp:cNvSpPr/>
      </dsp:nvSpPr>
      <dsp:spPr>
        <a:xfrm>
          <a:off x="3490174" y="1084315"/>
          <a:ext cx="926133" cy="926133"/>
        </a:xfrm>
        <a:prstGeom prst="smileyFac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7E8700-B5C4-42FC-BE66-D6CAD1DF48C1}">
      <dsp:nvSpPr>
        <dsp:cNvPr id="0" name=""/>
        <dsp:cNvSpPr/>
      </dsp:nvSpPr>
      <dsp:spPr>
        <a:xfrm>
          <a:off x="5356814" y="225974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kern="1200" dirty="0">
              <a:latin typeface="Century Gothic" panose="020B0502020202020204" pitchFamily="34" charset="0"/>
            </a:rPr>
            <a:t>Meaningful Interactions</a:t>
          </a:r>
          <a:endParaRPr lang="en-US" sz="1500" kern="1200" dirty="0">
            <a:latin typeface="Century Gothic" panose="020B0502020202020204" pitchFamily="34" charset="0"/>
          </a:endParaRPr>
        </a:p>
      </dsp:txBody>
      <dsp:txXfrm>
        <a:off x="5356814" y="2259742"/>
        <a:ext cx="2058075" cy="720000"/>
      </dsp:txXfrm>
    </dsp:sp>
    <dsp:sp modelId="{01DFBBFA-0CD8-4917-8FDC-17AE3A169E54}">
      <dsp:nvSpPr>
        <dsp:cNvPr id="0" name=""/>
        <dsp:cNvSpPr/>
      </dsp:nvSpPr>
      <dsp:spPr>
        <a:xfrm>
          <a:off x="5947347" y="1084315"/>
          <a:ext cx="926133" cy="9261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0A7648-C5A6-47C1-BE72-97FD497F579F}">
      <dsp:nvSpPr>
        <dsp:cNvPr id="0" name=""/>
        <dsp:cNvSpPr/>
      </dsp:nvSpPr>
      <dsp:spPr>
        <a:xfrm>
          <a:off x="7775052" y="225974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kern="1200" dirty="0">
              <a:latin typeface="Century Gothic" panose="020B0502020202020204" pitchFamily="34" charset="0"/>
            </a:rPr>
            <a:t>Implementation, Integration and Testing</a:t>
          </a:r>
          <a:endParaRPr lang="en-US" sz="1500" kern="1200" dirty="0">
            <a:latin typeface="Century Gothic" panose="020B0502020202020204" pitchFamily="34" charset="0"/>
          </a:endParaRPr>
        </a:p>
      </dsp:txBody>
      <dsp:txXfrm>
        <a:off x="7775052" y="2259742"/>
        <a:ext cx="2058075"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5AD00-71C9-426F-97B2-E06067FB51C6}" type="datetimeFigureOut">
              <a:rPr lang="it-IT" smtClean="0"/>
              <a:t>27/01/2020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86AF81-66EC-4957-A5F4-2A10D7E84377}" type="slidenum">
              <a:rPr lang="it-IT" smtClean="0"/>
              <a:t>‹N›</a:t>
            </a:fld>
            <a:endParaRPr lang="it-IT"/>
          </a:p>
        </p:txBody>
      </p:sp>
    </p:spTree>
    <p:extLst>
      <p:ext uri="{BB962C8B-B14F-4D97-AF65-F5344CB8AC3E}">
        <p14:creationId xmlns:p14="http://schemas.microsoft.com/office/powerpoint/2010/main" val="2996320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noProof="0" dirty="0"/>
              <a:t>This presentation is about our work on SafeStreets mandatory project.</a:t>
            </a:r>
          </a:p>
        </p:txBody>
      </p:sp>
      <p:sp>
        <p:nvSpPr>
          <p:cNvPr id="4" name="Segnaposto numero diapositiva 3"/>
          <p:cNvSpPr>
            <a:spLocks noGrp="1"/>
          </p:cNvSpPr>
          <p:nvPr>
            <p:ph type="sldNum" sz="quarter" idx="5"/>
          </p:nvPr>
        </p:nvSpPr>
        <p:spPr/>
        <p:txBody>
          <a:bodyPr/>
          <a:lstStyle/>
          <a:p>
            <a:fld id="{7786AF81-66EC-4957-A5F4-2A10D7E84377}" type="slidenum">
              <a:rPr lang="it-IT" smtClean="0"/>
              <a:t>1</a:t>
            </a:fld>
            <a:endParaRPr lang="it-IT"/>
          </a:p>
        </p:txBody>
      </p:sp>
    </p:spTree>
    <p:extLst>
      <p:ext uri="{BB962C8B-B14F-4D97-AF65-F5344CB8AC3E}">
        <p14:creationId xmlns:p14="http://schemas.microsoft.com/office/powerpoint/2010/main" val="2860599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noProof="0" dirty="0"/>
              <a:t>For what concern RASD we will focus on goals, requirement and domain assumption relative to the software system. Then some phenomena are going to be described together with formal analysis made using Alloy.</a:t>
            </a:r>
          </a:p>
        </p:txBody>
      </p:sp>
      <p:sp>
        <p:nvSpPr>
          <p:cNvPr id="4" name="Segnaposto numero diapositiva 3"/>
          <p:cNvSpPr>
            <a:spLocks noGrp="1"/>
          </p:cNvSpPr>
          <p:nvPr>
            <p:ph type="sldNum" sz="quarter" idx="5"/>
          </p:nvPr>
        </p:nvSpPr>
        <p:spPr/>
        <p:txBody>
          <a:bodyPr/>
          <a:lstStyle/>
          <a:p>
            <a:fld id="{7786AF81-66EC-4957-A5F4-2A10D7E84377}" type="slidenum">
              <a:rPr lang="it-IT" smtClean="0"/>
              <a:t>2</a:t>
            </a:fld>
            <a:endParaRPr lang="it-IT"/>
          </a:p>
        </p:txBody>
      </p:sp>
    </p:spTree>
    <p:extLst>
      <p:ext uri="{BB962C8B-B14F-4D97-AF65-F5344CB8AC3E}">
        <p14:creationId xmlns:p14="http://schemas.microsoft.com/office/powerpoint/2010/main" val="3633778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noProof="0" dirty="0"/>
              <a:t>Those are goal of our SafeStreets application. Main functionality require a form (or something like that) which allow User to notify Authority and Authority Member to receive and handle that notification. Statistics are built for both observed violation and fines relative to them. </a:t>
            </a:r>
          </a:p>
          <a:p>
            <a:r>
              <a:rPr lang="en-GB" noProof="0" dirty="0"/>
              <a:t>Advanced functionalities has then as goal merge SafeStreets own data with those </a:t>
            </a:r>
            <a:r>
              <a:rPr lang="en-GB" noProof="0" dirty="0" err="1"/>
              <a:t>caming</a:t>
            </a:r>
            <a:r>
              <a:rPr lang="en-GB" noProof="0" dirty="0"/>
              <a:t> from Municipality and make possible to generate relative traffic tickets.</a:t>
            </a:r>
          </a:p>
        </p:txBody>
      </p:sp>
      <p:sp>
        <p:nvSpPr>
          <p:cNvPr id="4" name="Segnaposto numero diapositiva 3"/>
          <p:cNvSpPr>
            <a:spLocks noGrp="1"/>
          </p:cNvSpPr>
          <p:nvPr>
            <p:ph type="sldNum" sz="quarter" idx="5"/>
          </p:nvPr>
        </p:nvSpPr>
        <p:spPr/>
        <p:txBody>
          <a:bodyPr/>
          <a:lstStyle/>
          <a:p>
            <a:fld id="{7786AF81-66EC-4957-A5F4-2A10D7E84377}" type="slidenum">
              <a:rPr lang="it-IT" smtClean="0"/>
              <a:t>3</a:t>
            </a:fld>
            <a:endParaRPr lang="it-IT"/>
          </a:p>
        </p:txBody>
      </p:sp>
    </p:spTree>
    <p:extLst>
      <p:ext uri="{BB962C8B-B14F-4D97-AF65-F5344CB8AC3E}">
        <p14:creationId xmlns:p14="http://schemas.microsoft.com/office/powerpoint/2010/main" val="3313231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Most</a:t>
            </a:r>
            <a:r>
              <a:rPr lang="it-IT" dirty="0"/>
              <a:t> </a:t>
            </a:r>
            <a:r>
              <a:rPr lang="it-IT" dirty="0" err="1"/>
              <a:t>important</a:t>
            </a:r>
            <a:r>
              <a:rPr lang="it-IT" dirty="0"/>
              <a:t> </a:t>
            </a:r>
            <a:r>
              <a:rPr lang="it-IT" dirty="0" err="1"/>
              <a:t>requirements</a:t>
            </a:r>
            <a:r>
              <a:rPr lang="it-IT" dirty="0"/>
              <a:t> </a:t>
            </a:r>
            <a:r>
              <a:rPr lang="it-IT" dirty="0" err="1"/>
              <a:t>that</a:t>
            </a:r>
            <a:r>
              <a:rPr lang="it-IT" dirty="0"/>
              <a:t> our </a:t>
            </a:r>
            <a:r>
              <a:rPr lang="it-IT" dirty="0" err="1"/>
              <a:t>application</a:t>
            </a:r>
            <a:r>
              <a:rPr lang="it-IT" dirty="0"/>
              <a:t> </a:t>
            </a:r>
            <a:r>
              <a:rPr lang="it-IT" dirty="0" err="1"/>
              <a:t>has</a:t>
            </a:r>
            <a:r>
              <a:rPr lang="it-IT" dirty="0"/>
              <a:t> to </a:t>
            </a:r>
            <a:r>
              <a:rPr lang="it-IT" dirty="0" err="1"/>
              <a:t>sutisfy</a:t>
            </a:r>
            <a:r>
              <a:rPr lang="it-IT" dirty="0"/>
              <a:t> in </a:t>
            </a:r>
            <a:r>
              <a:rPr lang="it-IT" dirty="0" err="1"/>
              <a:t>order</a:t>
            </a:r>
            <a:r>
              <a:rPr lang="it-IT" dirty="0"/>
              <a:t> to </a:t>
            </a:r>
            <a:r>
              <a:rPr lang="it-IT" dirty="0" err="1"/>
              <a:t>achieve</a:t>
            </a:r>
            <a:r>
              <a:rPr lang="it-IT" dirty="0"/>
              <a:t> </a:t>
            </a:r>
            <a:r>
              <a:rPr lang="it-IT" dirty="0" err="1"/>
              <a:t>showed</a:t>
            </a:r>
            <a:r>
              <a:rPr lang="it-IT" dirty="0"/>
              <a:t> goals are the following:</a:t>
            </a:r>
            <a:r>
              <a:rPr lang="en-GB" dirty="0"/>
              <a:t> then list all.</a:t>
            </a:r>
            <a:endParaRPr lang="it-IT" dirty="0"/>
          </a:p>
        </p:txBody>
      </p:sp>
      <p:sp>
        <p:nvSpPr>
          <p:cNvPr id="4" name="Segnaposto numero diapositiva 3"/>
          <p:cNvSpPr>
            <a:spLocks noGrp="1"/>
          </p:cNvSpPr>
          <p:nvPr>
            <p:ph type="sldNum" sz="quarter" idx="5"/>
          </p:nvPr>
        </p:nvSpPr>
        <p:spPr/>
        <p:txBody>
          <a:bodyPr/>
          <a:lstStyle/>
          <a:p>
            <a:fld id="{7786AF81-66EC-4957-A5F4-2A10D7E84377}" type="slidenum">
              <a:rPr lang="it-IT" smtClean="0"/>
              <a:t>4</a:t>
            </a:fld>
            <a:endParaRPr lang="it-IT"/>
          </a:p>
        </p:txBody>
      </p:sp>
    </p:spTree>
    <p:extLst>
      <p:ext uri="{BB962C8B-B14F-4D97-AF65-F5344CB8AC3E}">
        <p14:creationId xmlns:p14="http://schemas.microsoft.com/office/powerpoint/2010/main" val="1834211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noProof="0" dirty="0"/>
              <a:t>In order to make all functionalities working and reliable of course some assumptions like those regarding well integration of external algorithm and services that SafeStreets has to communicate with. Position of user whose perform a report and data server on which those information has stored are supposed to be reliable. In addition, since SafeStreets hint possible intervention to Municipality is supposed they </a:t>
            </a:r>
            <a:r>
              <a:rPr lang="en-GB" noProof="0"/>
              <a:t>have enough resources </a:t>
            </a:r>
            <a:r>
              <a:rPr lang="en-GB" noProof="0" dirty="0"/>
              <a:t>to put in practice those suggestions.</a:t>
            </a:r>
          </a:p>
        </p:txBody>
      </p:sp>
      <p:sp>
        <p:nvSpPr>
          <p:cNvPr id="4" name="Segnaposto numero diapositiva 3"/>
          <p:cNvSpPr>
            <a:spLocks noGrp="1"/>
          </p:cNvSpPr>
          <p:nvPr>
            <p:ph type="sldNum" sz="quarter" idx="5"/>
          </p:nvPr>
        </p:nvSpPr>
        <p:spPr/>
        <p:txBody>
          <a:bodyPr/>
          <a:lstStyle/>
          <a:p>
            <a:fld id="{7786AF81-66EC-4957-A5F4-2A10D7E84377}" type="slidenum">
              <a:rPr lang="it-IT" smtClean="0"/>
              <a:t>5</a:t>
            </a:fld>
            <a:endParaRPr lang="it-IT"/>
          </a:p>
        </p:txBody>
      </p:sp>
    </p:spTree>
    <p:extLst>
      <p:ext uri="{BB962C8B-B14F-4D97-AF65-F5344CB8AC3E}">
        <p14:creationId xmlns:p14="http://schemas.microsoft.com/office/powerpoint/2010/main" val="2812618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7786AF81-66EC-4957-A5F4-2A10D7E84377}" type="slidenum">
              <a:rPr lang="it-IT" smtClean="0"/>
              <a:t>6</a:t>
            </a:fld>
            <a:endParaRPr lang="it-IT"/>
          </a:p>
        </p:txBody>
      </p:sp>
    </p:spTree>
    <p:extLst>
      <p:ext uri="{BB962C8B-B14F-4D97-AF65-F5344CB8AC3E}">
        <p14:creationId xmlns:p14="http://schemas.microsoft.com/office/powerpoint/2010/main" val="3759315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7786AF81-66EC-4957-A5F4-2A10D7E84377}" type="slidenum">
              <a:rPr lang="it-IT" smtClean="0"/>
              <a:t>7</a:t>
            </a:fld>
            <a:endParaRPr lang="it-IT"/>
          </a:p>
        </p:txBody>
      </p:sp>
    </p:spTree>
    <p:extLst>
      <p:ext uri="{BB962C8B-B14F-4D97-AF65-F5344CB8AC3E}">
        <p14:creationId xmlns:p14="http://schemas.microsoft.com/office/powerpoint/2010/main" val="3047931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7786AF81-66EC-4957-A5F4-2A10D7E84377}" type="slidenum">
              <a:rPr lang="it-IT" smtClean="0"/>
              <a:t>8</a:t>
            </a:fld>
            <a:endParaRPr lang="it-IT"/>
          </a:p>
        </p:txBody>
      </p:sp>
    </p:spTree>
    <p:extLst>
      <p:ext uri="{BB962C8B-B14F-4D97-AF65-F5344CB8AC3E}">
        <p14:creationId xmlns:p14="http://schemas.microsoft.com/office/powerpoint/2010/main" val="887673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7786AF81-66EC-4957-A5F4-2A10D7E84377}" type="slidenum">
              <a:rPr lang="it-IT" smtClean="0"/>
              <a:t>9</a:t>
            </a:fld>
            <a:endParaRPr lang="it-IT"/>
          </a:p>
        </p:txBody>
      </p:sp>
    </p:spTree>
    <p:extLst>
      <p:ext uri="{BB962C8B-B14F-4D97-AF65-F5344CB8AC3E}">
        <p14:creationId xmlns:p14="http://schemas.microsoft.com/office/powerpoint/2010/main" val="1476061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39A90D-03B3-439A-AA49-9B2210D6E9BA}"/>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GB"/>
          </a:p>
        </p:txBody>
      </p:sp>
      <p:sp>
        <p:nvSpPr>
          <p:cNvPr id="3" name="Sottotitolo 2">
            <a:extLst>
              <a:ext uri="{FF2B5EF4-FFF2-40B4-BE49-F238E27FC236}">
                <a16:creationId xmlns:a16="http://schemas.microsoft.com/office/drawing/2014/main" id="{9494E01A-15C2-4BCC-97AB-327920016B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GB"/>
          </a:p>
        </p:txBody>
      </p:sp>
      <p:sp>
        <p:nvSpPr>
          <p:cNvPr id="4" name="Segnaposto data 3">
            <a:extLst>
              <a:ext uri="{FF2B5EF4-FFF2-40B4-BE49-F238E27FC236}">
                <a16:creationId xmlns:a16="http://schemas.microsoft.com/office/drawing/2014/main" id="{9E6F7F4A-AF4C-4541-9A13-5A0BC9622CC0}"/>
              </a:ext>
            </a:extLst>
          </p:cNvPr>
          <p:cNvSpPr>
            <a:spLocks noGrp="1"/>
          </p:cNvSpPr>
          <p:nvPr>
            <p:ph type="dt" sz="half" idx="10"/>
          </p:nvPr>
        </p:nvSpPr>
        <p:spPr/>
        <p:txBody>
          <a:bodyPr/>
          <a:lstStyle/>
          <a:p>
            <a:fld id="{9FF3FC3D-928E-4516-8495-F283F93B4729}" type="datetimeFigureOut">
              <a:rPr lang="en-GB" smtClean="0"/>
              <a:t>27/01/2020</a:t>
            </a:fld>
            <a:endParaRPr lang="en-GB"/>
          </a:p>
        </p:txBody>
      </p:sp>
      <p:sp>
        <p:nvSpPr>
          <p:cNvPr id="5" name="Segnaposto piè di pagina 4">
            <a:extLst>
              <a:ext uri="{FF2B5EF4-FFF2-40B4-BE49-F238E27FC236}">
                <a16:creationId xmlns:a16="http://schemas.microsoft.com/office/drawing/2014/main" id="{BCE67608-FE5C-4981-BB38-656B80E226C2}"/>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6CAAC512-A2D5-478C-B126-B09178F4902B}"/>
              </a:ext>
            </a:extLst>
          </p:cNvPr>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2960471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E03B1C-A167-4C59-B44E-36F424F91B0A}"/>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B488139F-74AE-4482-9E57-A83825DC3DBE}"/>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E3555955-FDF6-44F3-9D3E-948934E216FB}"/>
              </a:ext>
            </a:extLst>
          </p:cNvPr>
          <p:cNvSpPr>
            <a:spLocks noGrp="1"/>
          </p:cNvSpPr>
          <p:nvPr>
            <p:ph type="dt" sz="half" idx="10"/>
          </p:nvPr>
        </p:nvSpPr>
        <p:spPr/>
        <p:txBody>
          <a:bodyPr/>
          <a:lstStyle/>
          <a:p>
            <a:fld id="{9FF3FC3D-928E-4516-8495-F283F93B4729}" type="datetimeFigureOut">
              <a:rPr lang="en-GB" smtClean="0"/>
              <a:t>27/01/2020</a:t>
            </a:fld>
            <a:endParaRPr lang="en-GB"/>
          </a:p>
        </p:txBody>
      </p:sp>
      <p:sp>
        <p:nvSpPr>
          <p:cNvPr id="5" name="Segnaposto piè di pagina 4">
            <a:extLst>
              <a:ext uri="{FF2B5EF4-FFF2-40B4-BE49-F238E27FC236}">
                <a16:creationId xmlns:a16="http://schemas.microsoft.com/office/drawing/2014/main" id="{96EDE21D-045E-4D0B-9D2A-C2F5C3DCA8FC}"/>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FA8B22DD-2F44-4E13-AC56-854FADDD6AC4}"/>
              </a:ext>
            </a:extLst>
          </p:cNvPr>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2439934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F55A3343-F185-433D-86D6-44AAB8A5A9B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9A7E1C7B-F1F8-4AF9-99D5-BB64DA8497CD}"/>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BE9A9542-F34F-46CE-92E3-6CFB253157C7}"/>
              </a:ext>
            </a:extLst>
          </p:cNvPr>
          <p:cNvSpPr>
            <a:spLocks noGrp="1"/>
          </p:cNvSpPr>
          <p:nvPr>
            <p:ph type="dt" sz="half" idx="10"/>
          </p:nvPr>
        </p:nvSpPr>
        <p:spPr/>
        <p:txBody>
          <a:bodyPr/>
          <a:lstStyle/>
          <a:p>
            <a:fld id="{9FF3FC3D-928E-4516-8495-F283F93B4729}" type="datetimeFigureOut">
              <a:rPr lang="en-GB" smtClean="0"/>
              <a:t>27/01/2020</a:t>
            </a:fld>
            <a:endParaRPr lang="en-GB"/>
          </a:p>
        </p:txBody>
      </p:sp>
      <p:sp>
        <p:nvSpPr>
          <p:cNvPr id="5" name="Segnaposto piè di pagina 4">
            <a:extLst>
              <a:ext uri="{FF2B5EF4-FFF2-40B4-BE49-F238E27FC236}">
                <a16:creationId xmlns:a16="http://schemas.microsoft.com/office/drawing/2014/main" id="{FC35D81B-0B95-4459-A820-09062F0684F2}"/>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A9284E3B-0C7E-4710-A99E-2E4DD0E1D4C2}"/>
              </a:ext>
            </a:extLst>
          </p:cNvPr>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4032020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9FF3FC3D-928E-4516-8495-F283F93B4729}" type="datetimeFigureOut">
              <a:rPr lang="en-GB" smtClean="0"/>
              <a:t>27/01/2020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AB6B03-108A-4770-85CC-103A863AB54B}" type="slidenum">
              <a:rPr lang="en-GB" smtClean="0"/>
              <a:t>‹N›</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590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FF3FC3D-928E-4516-8495-F283F93B4729}" type="datetimeFigureOut">
              <a:rPr lang="en-GB" smtClean="0"/>
              <a:t>27/01/2020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4205573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9FF3FC3D-928E-4516-8495-F283F93B4729}" type="datetimeFigureOut">
              <a:rPr lang="en-GB" smtClean="0"/>
              <a:t>27/01/2020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AB6B03-108A-4770-85CC-103A863AB54B}" type="slidenum">
              <a:rPr lang="en-GB" smtClean="0"/>
              <a:t>‹N›</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605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9FF3FC3D-928E-4516-8495-F283F93B4729}" type="datetimeFigureOut">
              <a:rPr lang="en-GB" smtClean="0"/>
              <a:t>27/01/2020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41619965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9FF3FC3D-928E-4516-8495-F283F93B4729}" type="datetimeFigureOut">
              <a:rPr lang="en-GB" smtClean="0"/>
              <a:t>27/01/2020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26734579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9FF3FC3D-928E-4516-8495-F283F93B4729}" type="datetimeFigureOut">
              <a:rPr lang="en-GB" smtClean="0"/>
              <a:t>27/01/2020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4864399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FF3FC3D-928E-4516-8495-F283F93B4729}" type="datetimeFigureOut">
              <a:rPr lang="en-GB" smtClean="0"/>
              <a:t>27/01/2020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13456147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FF3FC3D-928E-4516-8495-F283F93B4729}" type="datetimeFigureOut">
              <a:rPr lang="en-GB" smtClean="0"/>
              <a:t>27/01/2020</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2AB6B03-108A-4770-85CC-103A863AB54B}" type="slidenum">
              <a:rPr lang="en-GB" smtClean="0"/>
              <a:t>‹N›</a:t>
            </a:fld>
            <a:endParaRPr lang="en-GB"/>
          </a:p>
        </p:txBody>
      </p:sp>
    </p:spTree>
    <p:extLst>
      <p:ext uri="{BB962C8B-B14F-4D97-AF65-F5344CB8AC3E}">
        <p14:creationId xmlns:p14="http://schemas.microsoft.com/office/powerpoint/2010/main" val="2803483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B22169-DCCF-4C9B-9A2F-CD45F9CD60FE}"/>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CC9E15F5-9739-41E3-9502-6DD59D9E11EE}"/>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56367201-57DE-4A9E-8A36-7F297F20F800}"/>
              </a:ext>
            </a:extLst>
          </p:cNvPr>
          <p:cNvSpPr>
            <a:spLocks noGrp="1"/>
          </p:cNvSpPr>
          <p:nvPr>
            <p:ph type="dt" sz="half" idx="10"/>
          </p:nvPr>
        </p:nvSpPr>
        <p:spPr/>
        <p:txBody>
          <a:bodyPr/>
          <a:lstStyle/>
          <a:p>
            <a:fld id="{9FF3FC3D-928E-4516-8495-F283F93B4729}" type="datetimeFigureOut">
              <a:rPr lang="en-GB" smtClean="0"/>
              <a:t>27/01/2020</a:t>
            </a:fld>
            <a:endParaRPr lang="en-GB"/>
          </a:p>
        </p:txBody>
      </p:sp>
      <p:sp>
        <p:nvSpPr>
          <p:cNvPr id="5" name="Segnaposto piè di pagina 4">
            <a:extLst>
              <a:ext uri="{FF2B5EF4-FFF2-40B4-BE49-F238E27FC236}">
                <a16:creationId xmlns:a16="http://schemas.microsoft.com/office/drawing/2014/main" id="{B0476711-4782-40F8-8696-575E553835CB}"/>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79B93D31-C82C-4BF0-B859-7BB314F4B88C}"/>
              </a:ext>
            </a:extLst>
          </p:cNvPr>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28664469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9FF3FC3D-928E-4516-8495-F283F93B4729}" type="datetimeFigureOut">
              <a:rPr lang="en-GB" smtClean="0"/>
              <a:t>27/01/2020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31803665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FF3FC3D-928E-4516-8495-F283F93B4729}" type="datetimeFigureOut">
              <a:rPr lang="en-GB" smtClean="0"/>
              <a:t>27/01/2020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17885350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FF3FC3D-928E-4516-8495-F283F93B4729}" type="datetimeFigureOut">
              <a:rPr lang="en-GB" smtClean="0"/>
              <a:t>27/01/2020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2204221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D32008-87D8-4A47-AD2A-1B581F3FD41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1E665BAD-FA8E-4A43-B800-00AFA577B9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35A75D1A-5D43-48B6-BF2E-33F0D53A8920}"/>
              </a:ext>
            </a:extLst>
          </p:cNvPr>
          <p:cNvSpPr>
            <a:spLocks noGrp="1"/>
          </p:cNvSpPr>
          <p:nvPr>
            <p:ph type="dt" sz="half" idx="10"/>
          </p:nvPr>
        </p:nvSpPr>
        <p:spPr/>
        <p:txBody>
          <a:bodyPr/>
          <a:lstStyle/>
          <a:p>
            <a:fld id="{9FF3FC3D-928E-4516-8495-F283F93B4729}" type="datetimeFigureOut">
              <a:rPr lang="en-GB" smtClean="0"/>
              <a:t>27/01/2020</a:t>
            </a:fld>
            <a:endParaRPr lang="en-GB"/>
          </a:p>
        </p:txBody>
      </p:sp>
      <p:sp>
        <p:nvSpPr>
          <p:cNvPr id="5" name="Segnaposto piè di pagina 4">
            <a:extLst>
              <a:ext uri="{FF2B5EF4-FFF2-40B4-BE49-F238E27FC236}">
                <a16:creationId xmlns:a16="http://schemas.microsoft.com/office/drawing/2014/main" id="{FEB42CC8-3013-4014-9871-C9F03DC43BAB}"/>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2AE82043-5E2F-4112-8E4B-C5F5D4EC614D}"/>
              </a:ext>
            </a:extLst>
          </p:cNvPr>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1065628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673C7C-A0B2-4407-9DDF-79B63EF807C4}"/>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0A0A04C1-F582-4A96-B1F9-93D8C1395D0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a:extLst>
              <a:ext uri="{FF2B5EF4-FFF2-40B4-BE49-F238E27FC236}">
                <a16:creationId xmlns:a16="http://schemas.microsoft.com/office/drawing/2014/main" id="{9FA99864-BA51-4A64-BF38-20D20C986E26}"/>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a:extLst>
              <a:ext uri="{FF2B5EF4-FFF2-40B4-BE49-F238E27FC236}">
                <a16:creationId xmlns:a16="http://schemas.microsoft.com/office/drawing/2014/main" id="{CCA815A6-C8E1-4A75-9DA9-F2D602A7A6DE}"/>
              </a:ext>
            </a:extLst>
          </p:cNvPr>
          <p:cNvSpPr>
            <a:spLocks noGrp="1"/>
          </p:cNvSpPr>
          <p:nvPr>
            <p:ph type="dt" sz="half" idx="10"/>
          </p:nvPr>
        </p:nvSpPr>
        <p:spPr/>
        <p:txBody>
          <a:bodyPr/>
          <a:lstStyle/>
          <a:p>
            <a:fld id="{9FF3FC3D-928E-4516-8495-F283F93B4729}" type="datetimeFigureOut">
              <a:rPr lang="en-GB" smtClean="0"/>
              <a:t>27/01/2020</a:t>
            </a:fld>
            <a:endParaRPr lang="en-GB"/>
          </a:p>
        </p:txBody>
      </p:sp>
      <p:sp>
        <p:nvSpPr>
          <p:cNvPr id="6" name="Segnaposto piè di pagina 5">
            <a:extLst>
              <a:ext uri="{FF2B5EF4-FFF2-40B4-BE49-F238E27FC236}">
                <a16:creationId xmlns:a16="http://schemas.microsoft.com/office/drawing/2014/main" id="{23A7725F-1C8D-482F-BDFC-151038F279FE}"/>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810FDC28-4750-4215-9965-7119B6BF2154}"/>
              </a:ext>
            </a:extLst>
          </p:cNvPr>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2388185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3304F4-ADB2-4D70-92B2-15B6C0E46E91}"/>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F8F1D049-9D77-4CF6-A59F-72E6275EBE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2C6D190-6973-42EF-8C88-6AC4BE1D0CEF}"/>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a:extLst>
              <a:ext uri="{FF2B5EF4-FFF2-40B4-BE49-F238E27FC236}">
                <a16:creationId xmlns:a16="http://schemas.microsoft.com/office/drawing/2014/main" id="{2E50285A-5F8A-420A-808D-9D29327CA7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226F955-9CE1-4D4F-9B32-A10AECA64A1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a:extLst>
              <a:ext uri="{FF2B5EF4-FFF2-40B4-BE49-F238E27FC236}">
                <a16:creationId xmlns:a16="http://schemas.microsoft.com/office/drawing/2014/main" id="{3D04A612-79CB-4740-A108-8C23C6D70AB4}"/>
              </a:ext>
            </a:extLst>
          </p:cNvPr>
          <p:cNvSpPr>
            <a:spLocks noGrp="1"/>
          </p:cNvSpPr>
          <p:nvPr>
            <p:ph type="dt" sz="half" idx="10"/>
          </p:nvPr>
        </p:nvSpPr>
        <p:spPr/>
        <p:txBody>
          <a:bodyPr/>
          <a:lstStyle/>
          <a:p>
            <a:fld id="{9FF3FC3D-928E-4516-8495-F283F93B4729}" type="datetimeFigureOut">
              <a:rPr lang="en-GB" smtClean="0"/>
              <a:t>27/01/2020</a:t>
            </a:fld>
            <a:endParaRPr lang="en-GB"/>
          </a:p>
        </p:txBody>
      </p:sp>
      <p:sp>
        <p:nvSpPr>
          <p:cNvPr id="8" name="Segnaposto piè di pagina 7">
            <a:extLst>
              <a:ext uri="{FF2B5EF4-FFF2-40B4-BE49-F238E27FC236}">
                <a16:creationId xmlns:a16="http://schemas.microsoft.com/office/drawing/2014/main" id="{A3B44A13-AF3B-404A-B316-A1DCEE7DE6A7}"/>
              </a:ext>
            </a:extLst>
          </p:cNvPr>
          <p:cNvSpPr>
            <a:spLocks noGrp="1"/>
          </p:cNvSpPr>
          <p:nvPr>
            <p:ph type="ftr" sz="quarter" idx="11"/>
          </p:nvPr>
        </p:nvSpPr>
        <p:spPr/>
        <p:txBody>
          <a:bodyPr/>
          <a:lstStyle/>
          <a:p>
            <a:endParaRPr lang="en-GB"/>
          </a:p>
        </p:txBody>
      </p:sp>
      <p:sp>
        <p:nvSpPr>
          <p:cNvPr id="9" name="Segnaposto numero diapositiva 8">
            <a:extLst>
              <a:ext uri="{FF2B5EF4-FFF2-40B4-BE49-F238E27FC236}">
                <a16:creationId xmlns:a16="http://schemas.microsoft.com/office/drawing/2014/main" id="{9C59B9C5-B057-4EC2-BFE2-318F2F1C642D}"/>
              </a:ext>
            </a:extLst>
          </p:cNvPr>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161894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22FF1D-B487-48AB-87D2-95DD86DB0E42}"/>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data 2">
            <a:extLst>
              <a:ext uri="{FF2B5EF4-FFF2-40B4-BE49-F238E27FC236}">
                <a16:creationId xmlns:a16="http://schemas.microsoft.com/office/drawing/2014/main" id="{DAC60B04-1508-4130-86FA-E03A37440492}"/>
              </a:ext>
            </a:extLst>
          </p:cNvPr>
          <p:cNvSpPr>
            <a:spLocks noGrp="1"/>
          </p:cNvSpPr>
          <p:nvPr>
            <p:ph type="dt" sz="half" idx="10"/>
          </p:nvPr>
        </p:nvSpPr>
        <p:spPr/>
        <p:txBody>
          <a:bodyPr/>
          <a:lstStyle/>
          <a:p>
            <a:fld id="{9FF3FC3D-928E-4516-8495-F283F93B4729}" type="datetimeFigureOut">
              <a:rPr lang="en-GB" smtClean="0"/>
              <a:t>27/01/2020</a:t>
            </a:fld>
            <a:endParaRPr lang="en-GB"/>
          </a:p>
        </p:txBody>
      </p:sp>
      <p:sp>
        <p:nvSpPr>
          <p:cNvPr id="4" name="Segnaposto piè di pagina 3">
            <a:extLst>
              <a:ext uri="{FF2B5EF4-FFF2-40B4-BE49-F238E27FC236}">
                <a16:creationId xmlns:a16="http://schemas.microsoft.com/office/drawing/2014/main" id="{C1D6DEA7-4587-47D4-82ED-928B4466FF42}"/>
              </a:ext>
            </a:extLst>
          </p:cNvPr>
          <p:cNvSpPr>
            <a:spLocks noGrp="1"/>
          </p:cNvSpPr>
          <p:nvPr>
            <p:ph type="ftr" sz="quarter" idx="11"/>
          </p:nvPr>
        </p:nvSpPr>
        <p:spPr/>
        <p:txBody>
          <a:bodyPr/>
          <a:lstStyle/>
          <a:p>
            <a:endParaRPr lang="en-GB"/>
          </a:p>
        </p:txBody>
      </p:sp>
      <p:sp>
        <p:nvSpPr>
          <p:cNvPr id="5" name="Segnaposto numero diapositiva 4">
            <a:extLst>
              <a:ext uri="{FF2B5EF4-FFF2-40B4-BE49-F238E27FC236}">
                <a16:creationId xmlns:a16="http://schemas.microsoft.com/office/drawing/2014/main" id="{3415FA8B-2BB4-4547-86E9-0AC7CB2CDCAF}"/>
              </a:ext>
            </a:extLst>
          </p:cNvPr>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378083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72CF69A-C5A9-4393-BF31-10018D4E542D}"/>
              </a:ext>
            </a:extLst>
          </p:cNvPr>
          <p:cNvSpPr>
            <a:spLocks noGrp="1"/>
          </p:cNvSpPr>
          <p:nvPr>
            <p:ph type="dt" sz="half" idx="10"/>
          </p:nvPr>
        </p:nvSpPr>
        <p:spPr/>
        <p:txBody>
          <a:bodyPr/>
          <a:lstStyle/>
          <a:p>
            <a:fld id="{9FF3FC3D-928E-4516-8495-F283F93B4729}" type="datetimeFigureOut">
              <a:rPr lang="en-GB" smtClean="0"/>
              <a:t>27/01/2020</a:t>
            </a:fld>
            <a:endParaRPr lang="en-GB"/>
          </a:p>
        </p:txBody>
      </p:sp>
      <p:sp>
        <p:nvSpPr>
          <p:cNvPr id="3" name="Segnaposto piè di pagina 2">
            <a:extLst>
              <a:ext uri="{FF2B5EF4-FFF2-40B4-BE49-F238E27FC236}">
                <a16:creationId xmlns:a16="http://schemas.microsoft.com/office/drawing/2014/main" id="{28824BA9-DD0D-457B-A911-AA0CEF4080A5}"/>
              </a:ext>
            </a:extLst>
          </p:cNvPr>
          <p:cNvSpPr>
            <a:spLocks noGrp="1"/>
          </p:cNvSpPr>
          <p:nvPr>
            <p:ph type="ftr" sz="quarter" idx="11"/>
          </p:nvPr>
        </p:nvSpPr>
        <p:spPr/>
        <p:txBody>
          <a:bodyPr/>
          <a:lstStyle/>
          <a:p>
            <a:endParaRPr lang="en-GB"/>
          </a:p>
        </p:txBody>
      </p:sp>
      <p:sp>
        <p:nvSpPr>
          <p:cNvPr id="4" name="Segnaposto numero diapositiva 3">
            <a:extLst>
              <a:ext uri="{FF2B5EF4-FFF2-40B4-BE49-F238E27FC236}">
                <a16:creationId xmlns:a16="http://schemas.microsoft.com/office/drawing/2014/main" id="{17056151-F294-4E0B-8811-B1AB3FCA61F8}"/>
              </a:ext>
            </a:extLst>
          </p:cNvPr>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408375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ADC4A4-EA8C-49D3-89F1-91997C8654C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06A9B5C5-01CD-4B53-B547-E0898E6FCB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a:extLst>
              <a:ext uri="{FF2B5EF4-FFF2-40B4-BE49-F238E27FC236}">
                <a16:creationId xmlns:a16="http://schemas.microsoft.com/office/drawing/2014/main" id="{F23CA727-5299-4859-857C-E223E03B25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72C40BA-133C-485B-8DC4-B5F9F8BB215E}"/>
              </a:ext>
            </a:extLst>
          </p:cNvPr>
          <p:cNvSpPr>
            <a:spLocks noGrp="1"/>
          </p:cNvSpPr>
          <p:nvPr>
            <p:ph type="dt" sz="half" idx="10"/>
          </p:nvPr>
        </p:nvSpPr>
        <p:spPr/>
        <p:txBody>
          <a:bodyPr/>
          <a:lstStyle/>
          <a:p>
            <a:fld id="{9FF3FC3D-928E-4516-8495-F283F93B4729}" type="datetimeFigureOut">
              <a:rPr lang="en-GB" smtClean="0"/>
              <a:t>27/01/2020</a:t>
            </a:fld>
            <a:endParaRPr lang="en-GB"/>
          </a:p>
        </p:txBody>
      </p:sp>
      <p:sp>
        <p:nvSpPr>
          <p:cNvPr id="6" name="Segnaposto piè di pagina 5">
            <a:extLst>
              <a:ext uri="{FF2B5EF4-FFF2-40B4-BE49-F238E27FC236}">
                <a16:creationId xmlns:a16="http://schemas.microsoft.com/office/drawing/2014/main" id="{23401A84-04A2-4DF0-BFE2-413ABA8AB9CD}"/>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878A6A92-ACE5-44AF-8C31-4D1D5E35E781}"/>
              </a:ext>
            </a:extLst>
          </p:cNvPr>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3085926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E8CFEC-9C44-4675-9238-231698ABD97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immagine 2">
            <a:extLst>
              <a:ext uri="{FF2B5EF4-FFF2-40B4-BE49-F238E27FC236}">
                <a16:creationId xmlns:a16="http://schemas.microsoft.com/office/drawing/2014/main" id="{8B69C893-152C-4297-9722-2CA5AF5A11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a:extLst>
              <a:ext uri="{FF2B5EF4-FFF2-40B4-BE49-F238E27FC236}">
                <a16:creationId xmlns:a16="http://schemas.microsoft.com/office/drawing/2014/main" id="{B67194BB-CCC6-414C-A9FB-82A6981D29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889EAA2-7CD8-4A38-B7F0-62A096D37190}"/>
              </a:ext>
            </a:extLst>
          </p:cNvPr>
          <p:cNvSpPr>
            <a:spLocks noGrp="1"/>
          </p:cNvSpPr>
          <p:nvPr>
            <p:ph type="dt" sz="half" idx="10"/>
          </p:nvPr>
        </p:nvSpPr>
        <p:spPr/>
        <p:txBody>
          <a:bodyPr/>
          <a:lstStyle/>
          <a:p>
            <a:fld id="{9FF3FC3D-928E-4516-8495-F283F93B4729}" type="datetimeFigureOut">
              <a:rPr lang="en-GB" smtClean="0"/>
              <a:t>27/01/2020</a:t>
            </a:fld>
            <a:endParaRPr lang="en-GB"/>
          </a:p>
        </p:txBody>
      </p:sp>
      <p:sp>
        <p:nvSpPr>
          <p:cNvPr id="6" name="Segnaposto piè di pagina 5">
            <a:extLst>
              <a:ext uri="{FF2B5EF4-FFF2-40B4-BE49-F238E27FC236}">
                <a16:creationId xmlns:a16="http://schemas.microsoft.com/office/drawing/2014/main" id="{EC398BE0-FCE4-47AF-A798-BE3B164E2AEE}"/>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173CC976-6CA0-45C8-A377-B558619CFB51}"/>
              </a:ext>
            </a:extLst>
          </p:cNvPr>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507191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E1565314-1FFD-430E-BE9D-010737EDB9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2FC5000F-0CB8-4A66-BC26-D5E0F42E08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1D611D58-C1E4-41D6-B2D6-3D1BFE80A3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F3FC3D-928E-4516-8495-F283F93B4729}" type="datetimeFigureOut">
              <a:rPr lang="en-GB" smtClean="0"/>
              <a:t>27/01/2020</a:t>
            </a:fld>
            <a:endParaRPr lang="en-GB"/>
          </a:p>
        </p:txBody>
      </p:sp>
      <p:sp>
        <p:nvSpPr>
          <p:cNvPr id="5" name="Segnaposto piè di pagina 4">
            <a:extLst>
              <a:ext uri="{FF2B5EF4-FFF2-40B4-BE49-F238E27FC236}">
                <a16:creationId xmlns:a16="http://schemas.microsoft.com/office/drawing/2014/main" id="{E19DAF74-0803-4176-9145-1AB7CB0D19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egnaposto numero diapositiva 5">
            <a:extLst>
              <a:ext uri="{FF2B5EF4-FFF2-40B4-BE49-F238E27FC236}">
                <a16:creationId xmlns:a16="http://schemas.microsoft.com/office/drawing/2014/main" id="{C3B66916-A386-45A9-B80B-87FC8F915A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B6B03-108A-4770-85CC-103A863AB54B}" type="slidenum">
              <a:rPr lang="en-GB" smtClean="0"/>
              <a:t>‹N›</a:t>
            </a:fld>
            <a:endParaRPr lang="en-GB"/>
          </a:p>
        </p:txBody>
      </p:sp>
    </p:spTree>
    <p:extLst>
      <p:ext uri="{BB962C8B-B14F-4D97-AF65-F5344CB8AC3E}">
        <p14:creationId xmlns:p14="http://schemas.microsoft.com/office/powerpoint/2010/main" val="868155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FF3FC3D-928E-4516-8495-F283F93B4729}" type="datetimeFigureOut">
              <a:rPr lang="en-GB" smtClean="0"/>
              <a:t>27/01/2020</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2AB6B03-108A-4770-85CC-103A863AB54B}" type="slidenum">
              <a:rPr lang="en-GB" smtClean="0"/>
              <a:t>‹N›</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76363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6.sv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0"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1"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2"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8"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olo 1">
            <a:extLst>
              <a:ext uri="{FF2B5EF4-FFF2-40B4-BE49-F238E27FC236}">
                <a16:creationId xmlns:a16="http://schemas.microsoft.com/office/drawing/2014/main" id="{A453652C-A85D-4A5B-98FC-59719166C8C7}"/>
              </a:ext>
            </a:extLst>
          </p:cNvPr>
          <p:cNvSpPr>
            <a:spLocks noGrp="1"/>
          </p:cNvSpPr>
          <p:nvPr>
            <p:ph type="title"/>
          </p:nvPr>
        </p:nvSpPr>
        <p:spPr>
          <a:xfrm>
            <a:off x="9563626" y="4859875"/>
            <a:ext cx="2622550" cy="2009333"/>
          </a:xfrm>
          <a:solidFill>
            <a:schemeClr val="tx1">
              <a:lumMod val="75000"/>
              <a:lumOff val="25000"/>
            </a:schemeClr>
          </a:solidFill>
        </p:spPr>
        <p:txBody>
          <a:bodyPr vert="horz" lIns="91440" tIns="45720" rIns="91440" bIns="45720" rtlCol="0" anchor="ctr">
            <a:normAutofit/>
          </a:bodyPr>
          <a:lstStyle/>
          <a:p>
            <a:br>
              <a:rPr lang="en-US" sz="1400" b="1" kern="1200" dirty="0">
                <a:solidFill>
                  <a:schemeClr val="bg1"/>
                </a:solidFill>
                <a:latin typeface="+mj-lt"/>
                <a:ea typeface="+mj-ea"/>
                <a:cs typeface="+mj-cs"/>
              </a:rPr>
            </a:br>
            <a:r>
              <a:rPr lang="en-US" sz="3200" b="1" dirty="0">
                <a:solidFill>
                  <a:schemeClr val="bg1"/>
                </a:solidFill>
              </a:rPr>
              <a:t>AUTHORS</a:t>
            </a:r>
            <a:br>
              <a:rPr lang="en-US" sz="2400" b="1" kern="1200" dirty="0">
                <a:solidFill>
                  <a:schemeClr val="bg1"/>
                </a:solidFill>
                <a:latin typeface="+mj-lt"/>
                <a:ea typeface="+mj-ea"/>
                <a:cs typeface="+mj-cs"/>
              </a:rPr>
            </a:br>
            <a:br>
              <a:rPr lang="en-US" sz="1100" b="1" kern="1200" dirty="0">
                <a:solidFill>
                  <a:schemeClr val="bg1"/>
                </a:solidFill>
                <a:latin typeface="+mj-lt"/>
                <a:ea typeface="+mj-ea"/>
                <a:cs typeface="+mj-cs"/>
              </a:rPr>
            </a:br>
            <a:r>
              <a:rPr lang="en-US" sz="2400" b="1" kern="1200" dirty="0">
                <a:solidFill>
                  <a:schemeClr val="bg1"/>
                </a:solidFill>
                <a:latin typeface="+mj-lt"/>
                <a:ea typeface="+mj-ea"/>
                <a:cs typeface="+mj-cs"/>
              </a:rPr>
              <a:t>Armenante Valerio</a:t>
            </a:r>
            <a:br>
              <a:rPr lang="en-US" sz="2400" b="1" kern="1200" dirty="0">
                <a:solidFill>
                  <a:schemeClr val="bg1"/>
                </a:solidFill>
                <a:latin typeface="+mj-lt"/>
                <a:ea typeface="+mj-ea"/>
                <a:cs typeface="+mj-cs"/>
              </a:rPr>
            </a:br>
            <a:r>
              <a:rPr lang="en-US" sz="2400" b="1" kern="1200" dirty="0">
                <a:solidFill>
                  <a:schemeClr val="bg1"/>
                </a:solidFill>
                <a:latin typeface="+mj-lt"/>
                <a:ea typeface="+mj-ea"/>
                <a:cs typeface="+mj-cs"/>
              </a:rPr>
              <a:t>Capaldo Marco</a:t>
            </a:r>
            <a:br>
              <a:rPr lang="en-US" sz="2400" b="1" kern="1200" dirty="0">
                <a:solidFill>
                  <a:schemeClr val="bg1"/>
                </a:solidFill>
                <a:latin typeface="+mj-lt"/>
                <a:ea typeface="+mj-ea"/>
                <a:cs typeface="+mj-cs"/>
              </a:rPr>
            </a:br>
            <a:r>
              <a:rPr lang="en-US" sz="2400" b="1" kern="1200" dirty="0">
                <a:solidFill>
                  <a:schemeClr val="bg1"/>
                </a:solidFill>
                <a:latin typeface="+mj-lt"/>
                <a:ea typeface="+mj-ea"/>
                <a:cs typeface="+mj-cs"/>
              </a:rPr>
              <a:t>Di Salvo Dario</a:t>
            </a:r>
            <a:endParaRPr lang="en-US" sz="3200" b="1" kern="1200" dirty="0">
              <a:solidFill>
                <a:schemeClr val="bg1"/>
              </a:solidFill>
              <a:latin typeface="+mj-lt"/>
              <a:ea typeface="+mj-ea"/>
              <a:cs typeface="+mj-cs"/>
            </a:endParaRPr>
          </a:p>
        </p:txBody>
      </p:sp>
      <p:sp>
        <p:nvSpPr>
          <p:cNvPr id="40" name="Freeform: Shape 39">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5" name="Immagine 4" descr="Immagine che contiene tavolo&#10;&#10;Descrizione generata automaticamente">
            <a:extLst>
              <a:ext uri="{FF2B5EF4-FFF2-40B4-BE49-F238E27FC236}">
                <a16:creationId xmlns:a16="http://schemas.microsoft.com/office/drawing/2014/main" id="{B57F6CD4-4983-4A10-A9E3-4CA17563021C}"/>
              </a:ext>
            </a:extLst>
          </p:cNvPr>
          <p:cNvPicPr>
            <a:picLocks noChangeAspect="1"/>
          </p:cNvPicPr>
          <p:nvPr/>
        </p:nvPicPr>
        <p:blipFill rotWithShape="1">
          <a:blip r:embed="rId3">
            <a:extLst>
              <a:ext uri="{28A0092B-C50C-407E-A947-70E740481C1C}">
                <a14:useLocalDpi xmlns:a14="http://schemas.microsoft.com/office/drawing/2010/main" val="0"/>
              </a:ext>
            </a:extLst>
          </a:blip>
          <a:srcRect l="-1178" t="-19313" r="1178" b="19313"/>
          <a:stretch/>
        </p:blipFill>
        <p:spPr>
          <a:xfrm>
            <a:off x="129588" y="3241033"/>
            <a:ext cx="3917445" cy="1488629"/>
          </a:xfrm>
          <a:prstGeom prst="rect">
            <a:avLst/>
          </a:prstGeom>
        </p:spPr>
      </p:pic>
      <p:sp>
        <p:nvSpPr>
          <p:cNvPr id="7" name="Rettangolo 6">
            <a:extLst>
              <a:ext uri="{FF2B5EF4-FFF2-40B4-BE49-F238E27FC236}">
                <a16:creationId xmlns:a16="http://schemas.microsoft.com/office/drawing/2014/main" id="{D4D74B9D-25A6-4825-B01C-06FE4E362294}"/>
              </a:ext>
            </a:extLst>
          </p:cNvPr>
          <p:cNvSpPr/>
          <p:nvPr/>
        </p:nvSpPr>
        <p:spPr>
          <a:xfrm rot="21340645">
            <a:off x="10168186" y="4859224"/>
            <a:ext cx="1234270" cy="24383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Immagine 8">
            <a:extLst>
              <a:ext uri="{FF2B5EF4-FFF2-40B4-BE49-F238E27FC236}">
                <a16:creationId xmlns:a16="http://schemas.microsoft.com/office/drawing/2014/main" id="{1648A7C9-81BD-405D-89E8-A3BB55AAD193}"/>
              </a:ext>
            </a:extLst>
          </p:cNvPr>
          <p:cNvPicPr>
            <a:picLocks noChangeAspect="1"/>
          </p:cNvPicPr>
          <p:nvPr/>
        </p:nvPicPr>
        <p:blipFill rotWithShape="1">
          <a:blip r:embed="rId4">
            <a:extLst>
              <a:ext uri="{28A0092B-C50C-407E-A947-70E740481C1C}">
                <a14:useLocalDpi xmlns:a14="http://schemas.microsoft.com/office/drawing/2010/main" val="0"/>
              </a:ext>
            </a:extLst>
          </a:blip>
          <a:srcRect l="28825" t="23017" r="26463" b="32637"/>
          <a:stretch/>
        </p:blipFill>
        <p:spPr>
          <a:xfrm>
            <a:off x="4954039" y="361471"/>
            <a:ext cx="2624671" cy="1936448"/>
          </a:xfrm>
          <a:prstGeom prst="rect">
            <a:avLst/>
          </a:prstGeom>
        </p:spPr>
      </p:pic>
      <p:sp>
        <p:nvSpPr>
          <p:cNvPr id="11" name="CasellaDiTesto 10">
            <a:extLst>
              <a:ext uri="{FF2B5EF4-FFF2-40B4-BE49-F238E27FC236}">
                <a16:creationId xmlns:a16="http://schemas.microsoft.com/office/drawing/2014/main" id="{7E51A0AA-2A16-4F90-B7ED-372DDC8DDA14}"/>
              </a:ext>
            </a:extLst>
          </p:cNvPr>
          <p:cNvSpPr txBox="1"/>
          <p:nvPr/>
        </p:nvSpPr>
        <p:spPr>
          <a:xfrm>
            <a:off x="3584034" y="2020330"/>
            <a:ext cx="5524774" cy="1446550"/>
          </a:xfrm>
          <a:prstGeom prst="rect">
            <a:avLst/>
          </a:prstGeom>
          <a:noFill/>
        </p:spPr>
        <p:txBody>
          <a:bodyPr wrap="square" rtlCol="0">
            <a:spAutoFit/>
          </a:bodyPr>
          <a:lstStyle/>
          <a:p>
            <a:r>
              <a:rPr lang="it-IT" sz="8800" dirty="0"/>
              <a:t>SafeStreets </a:t>
            </a:r>
            <a:endParaRPr lang="en-GB" sz="8800" dirty="0"/>
          </a:p>
        </p:txBody>
      </p:sp>
    </p:spTree>
    <p:extLst>
      <p:ext uri="{BB962C8B-B14F-4D97-AF65-F5344CB8AC3E}">
        <p14:creationId xmlns:p14="http://schemas.microsoft.com/office/powerpoint/2010/main" val="312929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CE5B6-1CC4-4B81-BA26-F42C89989973}"/>
              </a:ext>
            </a:extLst>
          </p:cNvPr>
          <p:cNvSpPr>
            <a:spLocks noGrp="1"/>
          </p:cNvSpPr>
          <p:nvPr>
            <p:ph type="title"/>
          </p:nvPr>
        </p:nvSpPr>
        <p:spPr/>
        <p:txBody>
          <a:bodyPr>
            <a:normAutofit/>
          </a:bodyPr>
          <a:lstStyle/>
          <a:p>
            <a:r>
              <a:rPr lang="it-IT" b="1" dirty="0"/>
              <a:t>DD Presentation </a:t>
            </a:r>
            <a:r>
              <a:rPr lang="it-IT" b="1" dirty="0" err="1"/>
              <a:t>Outline</a:t>
            </a:r>
            <a:r>
              <a:rPr lang="it-IT" b="1" dirty="0"/>
              <a:t> </a:t>
            </a:r>
            <a:endParaRPr lang="en-GB" dirty="0"/>
          </a:p>
        </p:txBody>
      </p:sp>
      <p:graphicFrame>
        <p:nvGraphicFramePr>
          <p:cNvPr id="5" name="Segnaposto contenuto 2">
            <a:extLst>
              <a:ext uri="{FF2B5EF4-FFF2-40B4-BE49-F238E27FC236}">
                <a16:creationId xmlns:a16="http://schemas.microsoft.com/office/drawing/2014/main" id="{A6EBCF62-731F-41D6-B0D7-2B278C569D09}"/>
              </a:ext>
            </a:extLst>
          </p:cNvPr>
          <p:cNvGraphicFramePr>
            <a:graphicFrameLocks noGrp="1"/>
          </p:cNvGraphicFramePr>
          <p:nvPr>
            <p:ph idx="1"/>
            <p:extLst>
              <p:ext uri="{D42A27DB-BD31-4B8C-83A1-F6EECF244321}">
                <p14:modId xmlns:p14="http://schemas.microsoft.com/office/powerpoint/2010/main" val="3957243374"/>
              </p:ext>
            </p:extLst>
          </p:nvPr>
        </p:nvGraphicFramePr>
        <p:xfrm>
          <a:off x="1066800" y="185642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6291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7E8701A-52DB-48A6-ABEB-1008F577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3510AA5-DFF3-4CA0-8A46-40DC9A8DEE64}"/>
              </a:ext>
            </a:extLst>
          </p:cNvPr>
          <p:cNvSpPr>
            <a:spLocks noGrp="1"/>
          </p:cNvSpPr>
          <p:nvPr>
            <p:ph type="title"/>
          </p:nvPr>
        </p:nvSpPr>
        <p:spPr>
          <a:xfrm>
            <a:off x="7911464" y="632083"/>
            <a:ext cx="3690257" cy="1450757"/>
          </a:xfrm>
        </p:spPr>
        <p:txBody>
          <a:bodyPr>
            <a:normAutofit/>
          </a:bodyPr>
          <a:lstStyle/>
          <a:p>
            <a:r>
              <a:rPr lang="it-IT" b="1" dirty="0"/>
              <a:t>System Components</a:t>
            </a:r>
          </a:p>
        </p:txBody>
      </p:sp>
      <p:cxnSp>
        <p:nvCxnSpPr>
          <p:cNvPr id="11" name="Straight Connector 10">
            <a:extLst>
              <a:ext uri="{FF2B5EF4-FFF2-40B4-BE49-F238E27FC236}">
                <a16:creationId xmlns:a16="http://schemas.microsoft.com/office/drawing/2014/main" id="{64447A81-05CC-48FD-9B4C-32CC9D0B01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8" name="Segnaposto contenuto 2">
            <a:extLst>
              <a:ext uri="{FF2B5EF4-FFF2-40B4-BE49-F238E27FC236}">
                <a16:creationId xmlns:a16="http://schemas.microsoft.com/office/drawing/2014/main" id="{6D34E884-0EDA-40DF-9C51-D7D4864F26F9}"/>
              </a:ext>
            </a:extLst>
          </p:cNvPr>
          <p:cNvSpPr>
            <a:spLocks noGrp="1"/>
          </p:cNvSpPr>
          <p:nvPr>
            <p:ph idx="1"/>
          </p:nvPr>
        </p:nvSpPr>
        <p:spPr>
          <a:xfrm>
            <a:off x="8181433" y="3790956"/>
            <a:ext cx="3690257" cy="542920"/>
          </a:xfrm>
        </p:spPr>
        <p:txBody>
          <a:bodyPr>
            <a:normAutofit/>
          </a:bodyPr>
          <a:lstStyle/>
          <a:p>
            <a:r>
              <a:rPr lang="it-IT" sz="1800" dirty="0">
                <a:solidFill>
                  <a:schemeClr val="dk1"/>
                </a:solidFill>
                <a:latin typeface="Century Gothic" panose="020B0502020202020204" pitchFamily="34" charset="0"/>
              </a:rPr>
              <a:t>Component of Mobile Service.</a:t>
            </a:r>
          </a:p>
        </p:txBody>
      </p:sp>
      <p:sp>
        <p:nvSpPr>
          <p:cNvPr id="13" name="Rectangle 12">
            <a:extLst>
              <a:ext uri="{FF2B5EF4-FFF2-40B4-BE49-F238E27FC236}">
                <a16:creationId xmlns:a16="http://schemas.microsoft.com/office/drawing/2014/main" id="{458918AB-02A8-4827-97BF-BE020E1C3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14">
            <a:extLst>
              <a:ext uri="{FF2B5EF4-FFF2-40B4-BE49-F238E27FC236}">
                <a16:creationId xmlns:a16="http://schemas.microsoft.com/office/drawing/2014/main" id="{709283AE-A8E0-48B5-BEA3-B27BC6C673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Immagine 2">
            <a:extLst>
              <a:ext uri="{FF2B5EF4-FFF2-40B4-BE49-F238E27FC236}">
                <a16:creationId xmlns:a16="http://schemas.microsoft.com/office/drawing/2014/main" id="{771BFCC9-FDA0-4BEE-97E8-F74D9EA525B8}"/>
              </a:ext>
            </a:extLst>
          </p:cNvPr>
          <p:cNvPicPr>
            <a:picLocks noChangeAspect="1"/>
          </p:cNvPicPr>
          <p:nvPr/>
        </p:nvPicPr>
        <p:blipFill>
          <a:blip r:embed="rId2"/>
          <a:stretch>
            <a:fillRect/>
          </a:stretch>
        </p:blipFill>
        <p:spPr>
          <a:xfrm>
            <a:off x="31266" y="163377"/>
            <a:ext cx="7741124" cy="5987242"/>
          </a:xfrm>
          <a:prstGeom prst="rect">
            <a:avLst/>
          </a:prstGeom>
        </p:spPr>
      </p:pic>
    </p:spTree>
    <p:extLst>
      <p:ext uri="{BB962C8B-B14F-4D97-AF65-F5344CB8AC3E}">
        <p14:creationId xmlns:p14="http://schemas.microsoft.com/office/powerpoint/2010/main" val="1001628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7E8701A-52DB-48A6-ABEB-1008F577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3510AA5-DFF3-4CA0-8A46-40DC9A8DEE64}"/>
              </a:ext>
            </a:extLst>
          </p:cNvPr>
          <p:cNvSpPr>
            <a:spLocks noGrp="1"/>
          </p:cNvSpPr>
          <p:nvPr>
            <p:ph type="title"/>
          </p:nvPr>
        </p:nvSpPr>
        <p:spPr>
          <a:xfrm>
            <a:off x="7911464" y="632083"/>
            <a:ext cx="3690257" cy="1450757"/>
          </a:xfrm>
        </p:spPr>
        <p:txBody>
          <a:bodyPr>
            <a:normAutofit/>
          </a:bodyPr>
          <a:lstStyle/>
          <a:p>
            <a:r>
              <a:rPr lang="it-IT" b="1" dirty="0"/>
              <a:t>Component Interfaces</a:t>
            </a:r>
          </a:p>
        </p:txBody>
      </p:sp>
      <p:cxnSp>
        <p:nvCxnSpPr>
          <p:cNvPr id="11" name="Straight Connector 10">
            <a:extLst>
              <a:ext uri="{FF2B5EF4-FFF2-40B4-BE49-F238E27FC236}">
                <a16:creationId xmlns:a16="http://schemas.microsoft.com/office/drawing/2014/main" id="{64447A81-05CC-48FD-9B4C-32CC9D0B01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8" name="Segnaposto contenuto 2">
            <a:extLst>
              <a:ext uri="{FF2B5EF4-FFF2-40B4-BE49-F238E27FC236}">
                <a16:creationId xmlns:a16="http://schemas.microsoft.com/office/drawing/2014/main" id="{6D34E884-0EDA-40DF-9C51-D7D4864F26F9}"/>
              </a:ext>
            </a:extLst>
          </p:cNvPr>
          <p:cNvSpPr>
            <a:spLocks noGrp="1"/>
          </p:cNvSpPr>
          <p:nvPr>
            <p:ph idx="1"/>
          </p:nvPr>
        </p:nvSpPr>
        <p:spPr>
          <a:xfrm>
            <a:off x="8181433" y="3790956"/>
            <a:ext cx="3690257" cy="542920"/>
          </a:xfrm>
        </p:spPr>
        <p:txBody>
          <a:bodyPr>
            <a:noAutofit/>
          </a:bodyPr>
          <a:lstStyle/>
          <a:p>
            <a:pPr>
              <a:lnSpc>
                <a:spcPct val="110000"/>
              </a:lnSpc>
            </a:pPr>
            <a:r>
              <a:rPr lang="it-IT" sz="1800" dirty="0">
                <a:solidFill>
                  <a:schemeClr val="dk1"/>
                </a:solidFill>
                <a:latin typeface="Century Gothic" panose="020B0502020202020204" pitchFamily="34" charset="0"/>
              </a:rPr>
              <a:t>Component Interfaces Customer Mobile Service.</a:t>
            </a:r>
          </a:p>
        </p:txBody>
      </p:sp>
      <p:sp>
        <p:nvSpPr>
          <p:cNvPr id="13" name="Rectangle 12">
            <a:extLst>
              <a:ext uri="{FF2B5EF4-FFF2-40B4-BE49-F238E27FC236}">
                <a16:creationId xmlns:a16="http://schemas.microsoft.com/office/drawing/2014/main" id="{458918AB-02A8-4827-97BF-BE020E1C3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14">
            <a:extLst>
              <a:ext uri="{FF2B5EF4-FFF2-40B4-BE49-F238E27FC236}">
                <a16:creationId xmlns:a16="http://schemas.microsoft.com/office/drawing/2014/main" id="{709283AE-A8E0-48B5-BEA3-B27BC6C673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Immagine 4">
            <a:extLst>
              <a:ext uri="{FF2B5EF4-FFF2-40B4-BE49-F238E27FC236}">
                <a16:creationId xmlns:a16="http://schemas.microsoft.com/office/drawing/2014/main" id="{A57619C8-E972-452A-BD21-A0837098E982}"/>
              </a:ext>
            </a:extLst>
          </p:cNvPr>
          <p:cNvPicPr>
            <a:picLocks noChangeAspect="1"/>
          </p:cNvPicPr>
          <p:nvPr/>
        </p:nvPicPr>
        <p:blipFill>
          <a:blip r:embed="rId2"/>
          <a:stretch>
            <a:fillRect/>
          </a:stretch>
        </p:blipFill>
        <p:spPr>
          <a:xfrm>
            <a:off x="0" y="0"/>
            <a:ext cx="7999257" cy="6334317"/>
          </a:xfrm>
          <a:prstGeom prst="rect">
            <a:avLst/>
          </a:prstGeom>
        </p:spPr>
      </p:pic>
    </p:spTree>
    <p:extLst>
      <p:ext uri="{BB962C8B-B14F-4D97-AF65-F5344CB8AC3E}">
        <p14:creationId xmlns:p14="http://schemas.microsoft.com/office/powerpoint/2010/main" val="689096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8592AB-A22C-469F-8BB8-98FC37ACBED8}"/>
              </a:ext>
            </a:extLst>
          </p:cNvPr>
          <p:cNvSpPr>
            <a:spLocks noGrp="1"/>
          </p:cNvSpPr>
          <p:nvPr>
            <p:ph type="title"/>
          </p:nvPr>
        </p:nvSpPr>
        <p:spPr/>
        <p:txBody>
          <a:bodyPr/>
          <a:lstStyle/>
          <a:p>
            <a:r>
              <a:rPr lang="it-IT" b="1" dirty="0"/>
              <a:t>Meaningful Interactions</a:t>
            </a:r>
          </a:p>
        </p:txBody>
      </p:sp>
      <p:pic>
        <p:nvPicPr>
          <p:cNvPr id="4" name="Segnaposto contenuto 3">
            <a:extLst>
              <a:ext uri="{FF2B5EF4-FFF2-40B4-BE49-F238E27FC236}">
                <a16:creationId xmlns:a16="http://schemas.microsoft.com/office/drawing/2014/main" id="{F88CB6D1-BF56-41B3-AC14-3A28C7AD72A8}"/>
              </a:ext>
            </a:extLst>
          </p:cNvPr>
          <p:cNvPicPr>
            <a:picLocks noGrp="1" noChangeAspect="1"/>
          </p:cNvPicPr>
          <p:nvPr>
            <p:ph idx="1"/>
          </p:nvPr>
        </p:nvPicPr>
        <p:blipFill>
          <a:blip r:embed="rId3"/>
          <a:stretch>
            <a:fillRect/>
          </a:stretch>
        </p:blipFill>
        <p:spPr>
          <a:xfrm>
            <a:off x="85725" y="1819275"/>
            <a:ext cx="9324975" cy="4400987"/>
          </a:xfrm>
          <a:prstGeom prst="rect">
            <a:avLst/>
          </a:prstGeom>
        </p:spPr>
      </p:pic>
      <p:sp>
        <p:nvSpPr>
          <p:cNvPr id="5" name="CasellaDiTesto 4">
            <a:extLst>
              <a:ext uri="{FF2B5EF4-FFF2-40B4-BE49-F238E27FC236}">
                <a16:creationId xmlns:a16="http://schemas.microsoft.com/office/drawing/2014/main" id="{F96DF3F0-A2C6-45B5-8BCB-D0560E1AA92F}"/>
              </a:ext>
            </a:extLst>
          </p:cNvPr>
          <p:cNvSpPr txBox="1"/>
          <p:nvPr/>
        </p:nvSpPr>
        <p:spPr>
          <a:xfrm>
            <a:off x="9334500" y="3448050"/>
            <a:ext cx="2635658" cy="646331"/>
          </a:xfrm>
          <a:prstGeom prst="rect">
            <a:avLst/>
          </a:prstGeom>
          <a:noFill/>
        </p:spPr>
        <p:txBody>
          <a:bodyPr wrap="none" rtlCol="0">
            <a:spAutoFit/>
          </a:bodyPr>
          <a:lstStyle/>
          <a:p>
            <a:r>
              <a:rPr lang="en-US" dirty="0">
                <a:solidFill>
                  <a:schemeClr val="dk1"/>
                </a:solidFill>
                <a:latin typeface="Century Gothic" panose="020B0502020202020204" pitchFamily="34" charset="0"/>
              </a:rPr>
              <a:t>User send notification </a:t>
            </a:r>
          </a:p>
          <a:p>
            <a:r>
              <a:rPr lang="en-US" dirty="0">
                <a:solidFill>
                  <a:schemeClr val="dk1"/>
                </a:solidFill>
                <a:latin typeface="Century Gothic" panose="020B0502020202020204" pitchFamily="34" charset="0"/>
              </a:rPr>
              <a:t>runtime view.</a:t>
            </a:r>
            <a:endParaRPr lang="it-IT" dirty="0">
              <a:solidFill>
                <a:schemeClr val="dk1"/>
              </a:solidFill>
              <a:latin typeface="Century Gothic" panose="020B0502020202020204" pitchFamily="34" charset="0"/>
            </a:endParaRPr>
          </a:p>
        </p:txBody>
      </p:sp>
    </p:spTree>
    <p:extLst>
      <p:ext uri="{BB962C8B-B14F-4D97-AF65-F5344CB8AC3E}">
        <p14:creationId xmlns:p14="http://schemas.microsoft.com/office/powerpoint/2010/main" val="161440887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AADE29-28EB-4CCD-AF1D-6B28E56371A2}"/>
              </a:ext>
            </a:extLst>
          </p:cNvPr>
          <p:cNvSpPr>
            <a:spLocks noGrp="1"/>
          </p:cNvSpPr>
          <p:nvPr>
            <p:ph type="title"/>
          </p:nvPr>
        </p:nvSpPr>
        <p:spPr/>
        <p:txBody>
          <a:bodyPr/>
          <a:lstStyle/>
          <a:p>
            <a:r>
              <a:rPr lang="it-IT" b="1" dirty="0"/>
              <a:t>Implementation, Integration and Testing</a:t>
            </a:r>
            <a:endParaRPr lang="it-IT" dirty="0"/>
          </a:p>
        </p:txBody>
      </p:sp>
      <p:sp>
        <p:nvSpPr>
          <p:cNvPr id="3" name="Segnaposto contenuto 2">
            <a:extLst>
              <a:ext uri="{FF2B5EF4-FFF2-40B4-BE49-F238E27FC236}">
                <a16:creationId xmlns:a16="http://schemas.microsoft.com/office/drawing/2014/main" id="{9EC5D23A-A736-4F3E-B2F6-6F0E112B63F1}"/>
              </a:ext>
            </a:extLst>
          </p:cNvPr>
          <p:cNvSpPr>
            <a:spLocks noGrp="1"/>
          </p:cNvSpPr>
          <p:nvPr>
            <p:ph idx="1"/>
          </p:nvPr>
        </p:nvSpPr>
        <p:spPr>
          <a:xfrm>
            <a:off x="8851036" y="2293102"/>
            <a:ext cx="3051404" cy="4023360"/>
          </a:xfrm>
        </p:spPr>
        <p:txBody>
          <a:bodyPr/>
          <a:lstStyle/>
          <a:p>
            <a:pPr>
              <a:buFont typeface="Arial" panose="020B0604020202020204" pitchFamily="34" charset="0"/>
              <a:buChar char="•"/>
            </a:pPr>
            <a:r>
              <a:rPr lang="en-US" dirty="0"/>
              <a:t>   </a:t>
            </a:r>
            <a:r>
              <a:rPr lang="en-US" sz="1800" dirty="0">
                <a:solidFill>
                  <a:schemeClr val="dk1"/>
                </a:solidFill>
                <a:latin typeface="Century Gothic" panose="020B0502020202020204" pitchFamily="34" charset="0"/>
              </a:rPr>
              <a:t>Importance for the      </a:t>
            </a:r>
            <a:r>
              <a:rPr lang="en-US" sz="1800" dirty="0">
                <a:solidFill>
                  <a:schemeClr val="bg1"/>
                </a:solidFill>
                <a:latin typeface="Century Gothic" panose="020B0502020202020204" pitchFamily="34" charset="0"/>
              </a:rPr>
              <a:t>..</a:t>
            </a:r>
            <a:r>
              <a:rPr lang="en-US" sz="1000" dirty="0">
                <a:solidFill>
                  <a:schemeClr val="dk1"/>
                </a:solidFill>
                <a:latin typeface="Century Gothic" panose="020B0502020202020204" pitchFamily="34" charset="0"/>
              </a:rPr>
              <a:t>                 </a:t>
            </a:r>
            <a:r>
              <a:rPr lang="en-US" sz="1000" dirty="0">
                <a:solidFill>
                  <a:schemeClr val="bg1"/>
                </a:solidFill>
                <a:latin typeface="Century Gothic" panose="020B0502020202020204" pitchFamily="34" charset="0"/>
              </a:rPr>
              <a:t>D  </a:t>
            </a:r>
            <a:r>
              <a:rPr lang="en-US" sz="1800" dirty="0">
                <a:solidFill>
                  <a:schemeClr val="dk1"/>
                </a:solidFill>
                <a:latin typeface="Century Gothic" panose="020B0502020202020204" pitchFamily="34" charset="0"/>
              </a:rPr>
              <a:t>customer, difficulty of  </a:t>
            </a:r>
            <a:r>
              <a:rPr lang="en-US" sz="1800" dirty="0">
                <a:solidFill>
                  <a:schemeClr val="bg1"/>
                </a:solidFill>
                <a:latin typeface="Century Gothic" panose="020B0502020202020204" pitchFamily="34" charset="0"/>
              </a:rPr>
              <a:t>.</a:t>
            </a:r>
            <a:r>
              <a:rPr lang="en-US" sz="1800" dirty="0">
                <a:solidFill>
                  <a:schemeClr val="dk1"/>
                </a:solidFill>
                <a:latin typeface="Century Gothic" panose="020B0502020202020204" pitchFamily="34" charset="0"/>
              </a:rPr>
              <a:t>  </a:t>
            </a:r>
            <a:r>
              <a:rPr lang="en-US" sz="1800" dirty="0">
                <a:solidFill>
                  <a:schemeClr val="bg1"/>
                </a:solidFill>
                <a:latin typeface="Century Gothic" panose="020B0502020202020204" pitchFamily="34" charset="0"/>
              </a:rPr>
              <a:t>D</a:t>
            </a:r>
            <a:r>
              <a:rPr lang="en-US" sz="700" dirty="0">
                <a:solidFill>
                  <a:schemeClr val="bg1"/>
                </a:solidFill>
                <a:latin typeface="Century Gothic" panose="020B0502020202020204" pitchFamily="34" charset="0"/>
              </a:rPr>
              <a:t> </a:t>
            </a:r>
            <a:r>
              <a:rPr lang="en-US" sz="1800" dirty="0">
                <a:solidFill>
                  <a:schemeClr val="dk1"/>
                </a:solidFill>
                <a:latin typeface="Century Gothic" panose="020B0502020202020204" pitchFamily="34" charset="0"/>
              </a:rPr>
              <a:t>implementation.</a:t>
            </a:r>
          </a:p>
          <a:p>
            <a:pPr>
              <a:buFont typeface="Arial" panose="020B0604020202020204" pitchFamily="34" charset="0"/>
              <a:buChar char="•"/>
            </a:pPr>
            <a:r>
              <a:rPr lang="en-US" sz="1800" dirty="0">
                <a:solidFill>
                  <a:schemeClr val="dk1"/>
                </a:solidFill>
                <a:latin typeface="Century Gothic" panose="020B0502020202020204" pitchFamily="34" charset="0"/>
              </a:rPr>
              <a:t>   Testing: bottom-up     </a:t>
            </a:r>
            <a:r>
              <a:rPr lang="en-US" sz="1600" dirty="0">
                <a:solidFill>
                  <a:schemeClr val="bg1"/>
                </a:solidFill>
                <a:latin typeface="Century Gothic" panose="020B0502020202020204" pitchFamily="34" charset="0"/>
              </a:rPr>
              <a:t>…</a:t>
            </a:r>
            <a:r>
              <a:rPr lang="en-US" sz="1800" dirty="0">
                <a:solidFill>
                  <a:schemeClr val="dk1"/>
                </a:solidFill>
                <a:latin typeface="Century Gothic" panose="020B0502020202020204" pitchFamily="34" charset="0"/>
              </a:rPr>
              <a:t>approach used</a:t>
            </a:r>
          </a:p>
          <a:p>
            <a:pPr>
              <a:buFont typeface="Arial" panose="020B0604020202020204" pitchFamily="34" charset="0"/>
              <a:buChar char="•"/>
            </a:pPr>
            <a:r>
              <a:rPr lang="en-US" sz="1800" dirty="0">
                <a:solidFill>
                  <a:schemeClr val="dk1"/>
                </a:solidFill>
                <a:latin typeface="Century Gothic" panose="020B0502020202020204" pitchFamily="34" charset="0"/>
              </a:rPr>
              <a:t>   Test component once at      </a:t>
            </a:r>
            <a:r>
              <a:rPr lang="en-US" sz="1800" dirty="0">
                <a:solidFill>
                  <a:schemeClr val="bg1"/>
                </a:solidFill>
                <a:latin typeface="Century Gothic" panose="020B0502020202020204" pitchFamily="34" charset="0"/>
              </a:rPr>
              <a:t>.  </a:t>
            </a:r>
            <a:r>
              <a:rPr lang="en-US" sz="1800" dirty="0">
                <a:solidFill>
                  <a:schemeClr val="dk1"/>
                </a:solidFill>
                <a:latin typeface="Century Gothic" panose="020B0502020202020204" pitchFamily="34" charset="0"/>
              </a:rPr>
              <a:t>time then proceed for</a:t>
            </a:r>
            <a:r>
              <a:rPr lang="en-US" sz="1800" dirty="0">
                <a:solidFill>
                  <a:schemeClr val="bg1"/>
                </a:solidFill>
                <a:latin typeface="Century Gothic" panose="020B0502020202020204" pitchFamily="34" charset="0"/>
              </a:rPr>
              <a:t>  .   .  </a:t>
            </a:r>
            <a:r>
              <a:rPr lang="en-US" sz="1800" dirty="0">
                <a:solidFill>
                  <a:schemeClr val="dk1"/>
                </a:solidFill>
                <a:latin typeface="Century Gothic" panose="020B0502020202020204" pitchFamily="34" charset="0"/>
              </a:rPr>
              <a:t>integration phase</a:t>
            </a:r>
          </a:p>
          <a:p>
            <a:pPr>
              <a:buFont typeface="Arial" panose="020B0604020202020204" pitchFamily="34" charset="0"/>
              <a:buChar char="•"/>
            </a:pPr>
            <a:endParaRPr lang="en-US" dirty="0"/>
          </a:p>
        </p:txBody>
      </p:sp>
      <p:pic>
        <p:nvPicPr>
          <p:cNvPr id="4" name="Immagine 3">
            <a:extLst>
              <a:ext uri="{FF2B5EF4-FFF2-40B4-BE49-F238E27FC236}">
                <a16:creationId xmlns:a16="http://schemas.microsoft.com/office/drawing/2014/main" id="{6A51EC57-72E9-4491-A108-E696EC71628F}"/>
              </a:ext>
            </a:extLst>
          </p:cNvPr>
          <p:cNvPicPr>
            <a:picLocks noChangeAspect="1"/>
          </p:cNvPicPr>
          <p:nvPr/>
        </p:nvPicPr>
        <p:blipFill>
          <a:blip r:embed="rId2"/>
          <a:stretch>
            <a:fillRect/>
          </a:stretch>
        </p:blipFill>
        <p:spPr>
          <a:xfrm>
            <a:off x="386511" y="2005532"/>
            <a:ext cx="8171563" cy="3557819"/>
          </a:xfrm>
          <a:prstGeom prst="rect">
            <a:avLst/>
          </a:prstGeom>
        </p:spPr>
      </p:pic>
    </p:spTree>
    <p:extLst>
      <p:ext uri="{BB962C8B-B14F-4D97-AF65-F5344CB8AC3E}">
        <p14:creationId xmlns:p14="http://schemas.microsoft.com/office/powerpoint/2010/main" val="334947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CE5B6-1CC4-4B81-BA26-F42C89989973}"/>
              </a:ext>
            </a:extLst>
          </p:cNvPr>
          <p:cNvSpPr>
            <a:spLocks noGrp="1"/>
          </p:cNvSpPr>
          <p:nvPr>
            <p:ph type="title"/>
          </p:nvPr>
        </p:nvSpPr>
        <p:spPr/>
        <p:txBody>
          <a:bodyPr>
            <a:normAutofit/>
          </a:bodyPr>
          <a:lstStyle/>
          <a:p>
            <a:r>
              <a:rPr lang="it-IT" b="1" dirty="0"/>
              <a:t>RASD Presentation </a:t>
            </a:r>
            <a:r>
              <a:rPr lang="it-IT" b="1" dirty="0" err="1"/>
              <a:t>Outline</a:t>
            </a:r>
            <a:r>
              <a:rPr lang="it-IT" b="1" dirty="0"/>
              <a:t> </a:t>
            </a:r>
            <a:endParaRPr lang="en-GB" dirty="0"/>
          </a:p>
        </p:txBody>
      </p:sp>
      <p:graphicFrame>
        <p:nvGraphicFramePr>
          <p:cNvPr id="5" name="Segnaposto contenuto 2">
            <a:extLst>
              <a:ext uri="{FF2B5EF4-FFF2-40B4-BE49-F238E27FC236}">
                <a16:creationId xmlns:a16="http://schemas.microsoft.com/office/drawing/2014/main" id="{A6EBCF62-731F-41D6-B0D7-2B278C569D09}"/>
              </a:ext>
            </a:extLst>
          </p:cNvPr>
          <p:cNvGraphicFramePr>
            <a:graphicFrameLocks noGrp="1"/>
          </p:cNvGraphicFramePr>
          <p:nvPr>
            <p:ph idx="1"/>
            <p:extLst>
              <p:ext uri="{D42A27DB-BD31-4B8C-83A1-F6EECF244321}">
                <p14:modId xmlns:p14="http://schemas.microsoft.com/office/powerpoint/2010/main" val="2583578672"/>
              </p:ext>
            </p:extLst>
          </p:nvPr>
        </p:nvGraphicFramePr>
        <p:xfrm>
          <a:off x="0" y="1869440"/>
          <a:ext cx="12191999" cy="40097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2908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839B8876-31B4-465F-A100-DFDE69AA77F3}"/>
              </a:ext>
            </a:extLst>
          </p:cNvPr>
          <p:cNvSpPr/>
          <p:nvPr/>
        </p:nvSpPr>
        <p:spPr>
          <a:xfrm>
            <a:off x="1149825" y="898339"/>
            <a:ext cx="10358120" cy="1261884"/>
          </a:xfrm>
          <a:prstGeom prst="rect">
            <a:avLst/>
          </a:prstGeom>
        </p:spPr>
        <p:txBody>
          <a:bodyPr wrap="square">
            <a:spAutoFit/>
          </a:bodyPr>
          <a:lstStyle/>
          <a:p>
            <a:pPr lvl="0">
              <a:lnSpc>
                <a:spcPct val="100000"/>
              </a:lnSpc>
            </a:pPr>
            <a:r>
              <a:rPr lang="en-GB" sz="4800" b="1" spc="-50" dirty="0">
                <a:solidFill>
                  <a:schemeClr val="tx1">
                    <a:lumMod val="75000"/>
                    <a:lumOff val="25000"/>
                  </a:schemeClr>
                </a:solidFill>
                <a:latin typeface="+mj-lt"/>
                <a:ea typeface="+mj-ea"/>
                <a:cs typeface="+mj-cs"/>
              </a:rPr>
              <a:t>Goals of the software system   </a:t>
            </a:r>
          </a:p>
          <a:p>
            <a:pPr lvl="0">
              <a:lnSpc>
                <a:spcPct val="100000"/>
              </a:lnSpc>
            </a:pPr>
            <a:endParaRPr lang="en-US" sz="2800" b="1" spc="-50" dirty="0">
              <a:solidFill>
                <a:schemeClr val="tx1">
                  <a:lumMod val="75000"/>
                  <a:lumOff val="25000"/>
                </a:schemeClr>
              </a:solidFill>
              <a:latin typeface="+mj-lt"/>
              <a:ea typeface="+mj-ea"/>
              <a:cs typeface="+mj-cs"/>
            </a:endParaRPr>
          </a:p>
        </p:txBody>
      </p:sp>
      <p:sp>
        <p:nvSpPr>
          <p:cNvPr id="6" name="Rettangolo 5" descr="Checkmark">
            <a:extLst>
              <a:ext uri="{FF2B5EF4-FFF2-40B4-BE49-F238E27FC236}">
                <a16:creationId xmlns:a16="http://schemas.microsoft.com/office/drawing/2014/main" id="{376F11B0-A3EB-46AB-825E-B852722D4918}"/>
              </a:ext>
            </a:extLst>
          </p:cNvPr>
          <p:cNvSpPr/>
          <p:nvPr/>
        </p:nvSpPr>
        <p:spPr>
          <a:xfrm>
            <a:off x="492076" y="2703515"/>
            <a:ext cx="288000" cy="288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7" name="Rettangolo 6" descr="Checkmark">
            <a:extLst>
              <a:ext uri="{FF2B5EF4-FFF2-40B4-BE49-F238E27FC236}">
                <a16:creationId xmlns:a16="http://schemas.microsoft.com/office/drawing/2014/main" id="{3A8C13AA-119C-4E0A-B5A9-B485EE39EF8D}"/>
              </a:ext>
            </a:extLst>
          </p:cNvPr>
          <p:cNvSpPr/>
          <p:nvPr/>
        </p:nvSpPr>
        <p:spPr>
          <a:xfrm>
            <a:off x="508348" y="3757589"/>
            <a:ext cx="288000" cy="288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a:lstStyle/>
          <a:p>
            <a:endParaRPr lang="it-IT" dirty="0"/>
          </a:p>
        </p:txBody>
      </p:sp>
      <p:sp>
        <p:nvSpPr>
          <p:cNvPr id="8" name="Rettangolo 7" descr="Checkmark">
            <a:extLst>
              <a:ext uri="{FF2B5EF4-FFF2-40B4-BE49-F238E27FC236}">
                <a16:creationId xmlns:a16="http://schemas.microsoft.com/office/drawing/2014/main" id="{2E9250EC-4F75-4445-902E-0E60519F3F07}"/>
              </a:ext>
            </a:extLst>
          </p:cNvPr>
          <p:cNvSpPr/>
          <p:nvPr/>
        </p:nvSpPr>
        <p:spPr>
          <a:xfrm>
            <a:off x="508348" y="3091508"/>
            <a:ext cx="288000" cy="288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9" name="Rettangolo 8" descr="Checkmark">
            <a:extLst>
              <a:ext uri="{FF2B5EF4-FFF2-40B4-BE49-F238E27FC236}">
                <a16:creationId xmlns:a16="http://schemas.microsoft.com/office/drawing/2014/main" id="{520C17F3-BF73-4916-90E3-F3C9D1C56243}"/>
              </a:ext>
            </a:extLst>
          </p:cNvPr>
          <p:cNvSpPr/>
          <p:nvPr/>
        </p:nvSpPr>
        <p:spPr>
          <a:xfrm>
            <a:off x="515743" y="4482280"/>
            <a:ext cx="288000" cy="288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graphicFrame>
        <p:nvGraphicFramePr>
          <p:cNvPr id="10" name="Tabella 10">
            <a:extLst>
              <a:ext uri="{FF2B5EF4-FFF2-40B4-BE49-F238E27FC236}">
                <a16:creationId xmlns:a16="http://schemas.microsoft.com/office/drawing/2014/main" id="{4260246B-AEE0-45B2-8FE5-91C3405038C4}"/>
              </a:ext>
            </a:extLst>
          </p:cNvPr>
          <p:cNvGraphicFramePr>
            <a:graphicFrameLocks noGrp="1"/>
          </p:cNvGraphicFramePr>
          <p:nvPr>
            <p:extLst>
              <p:ext uri="{D42A27DB-BD31-4B8C-83A1-F6EECF244321}">
                <p14:modId xmlns:p14="http://schemas.microsoft.com/office/powerpoint/2010/main" val="3503409849"/>
              </p:ext>
            </p:extLst>
          </p:nvPr>
        </p:nvGraphicFramePr>
        <p:xfrm>
          <a:off x="993598" y="1988977"/>
          <a:ext cx="10514348" cy="4442617"/>
        </p:xfrm>
        <a:graphic>
          <a:graphicData uri="http://schemas.openxmlformats.org/drawingml/2006/table">
            <a:tbl>
              <a:tblPr firstRow="1" bandRow="1">
                <a:tableStyleId>{5C22544A-7EE6-4342-B048-85BDC9FD1C3A}</a:tableStyleId>
              </a:tblPr>
              <a:tblGrid>
                <a:gridCol w="1208184">
                  <a:extLst>
                    <a:ext uri="{9D8B030D-6E8A-4147-A177-3AD203B41FA5}">
                      <a16:colId xmlns:a16="http://schemas.microsoft.com/office/drawing/2014/main" val="4212211090"/>
                    </a:ext>
                  </a:extLst>
                </a:gridCol>
                <a:gridCol w="9306164">
                  <a:extLst>
                    <a:ext uri="{9D8B030D-6E8A-4147-A177-3AD203B41FA5}">
                      <a16:colId xmlns:a16="http://schemas.microsoft.com/office/drawing/2014/main" val="738236802"/>
                    </a:ext>
                  </a:extLst>
                </a:gridCol>
              </a:tblGrid>
              <a:tr h="370840">
                <a:tc>
                  <a:txBody>
                    <a:bodyPr/>
                    <a:lstStyle/>
                    <a:p>
                      <a:pPr algn="ctr"/>
                      <a:r>
                        <a:rPr lang="it-IT" b="0" u="none" dirty="0">
                          <a:solidFill>
                            <a:schemeClr val="tx1"/>
                          </a:solidFill>
                          <a:effectLst/>
                          <a:latin typeface="Century Gothic" panose="020B0502020202020204" pitchFamily="34" charset="0"/>
                        </a:rPr>
                        <a:t>[G1-G3]</a:t>
                      </a:r>
                      <a:endParaRPr lang="en-GB" b="0"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b="0" dirty="0">
                          <a:solidFill>
                            <a:schemeClr val="tx1"/>
                          </a:solidFill>
                          <a:latin typeface="Century Gothic" panose="020B0502020202020204" pitchFamily="34" charset="0"/>
                        </a:rPr>
                        <a:t>Customers can be uniquely identified, thanks to completion of Registration/ Authentication Process.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52545178"/>
                  </a:ext>
                </a:extLst>
              </a:tr>
              <a:tr h="370840">
                <a:tc>
                  <a:txBody>
                    <a:bodyPr/>
                    <a:lstStyle/>
                    <a:p>
                      <a:pPr algn="ctr"/>
                      <a:r>
                        <a:rPr lang="it-IT" u="none" dirty="0">
                          <a:solidFill>
                            <a:schemeClr val="tx1"/>
                          </a:solidFill>
                          <a:effectLst/>
                          <a:latin typeface="Century Gothic" panose="020B0502020202020204" pitchFamily="34" charset="0"/>
                        </a:rPr>
                        <a:t>[G4]</a:t>
                      </a:r>
                      <a:endParaRPr lang="en-GB"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GB" sz="1800" b="0" i="0" u="none" kern="1200" dirty="0">
                          <a:solidFill>
                            <a:schemeClr val="dk1"/>
                          </a:solidFill>
                          <a:effectLst/>
                          <a:latin typeface="Century Gothic" panose="020B0502020202020204" pitchFamily="34" charset="0"/>
                          <a:ea typeface="+mn-ea"/>
                          <a:cs typeface="+mn-cs"/>
                        </a:rPr>
                        <a:t>Allows Users to notify authorities when traffic violations occur.</a:t>
                      </a:r>
                      <a:endParaRPr lang="en-GB" u="none" dirty="0">
                        <a:solidFill>
                          <a:schemeClr val="tx1"/>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8362257"/>
                  </a:ext>
                </a:extLst>
              </a:tr>
              <a:tr h="6983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u="none" dirty="0">
                          <a:solidFill>
                            <a:schemeClr val="tx1"/>
                          </a:solidFill>
                          <a:effectLst/>
                          <a:latin typeface="Century Gothic" panose="020B0502020202020204" pitchFamily="34" charset="0"/>
                        </a:rPr>
                        <a:t>[G5]</a:t>
                      </a:r>
                      <a:endParaRPr lang="en-GB"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GB" sz="1800" b="0" i="0" u="none" kern="1200" dirty="0">
                          <a:solidFill>
                            <a:schemeClr val="dk1"/>
                          </a:solidFill>
                          <a:effectLst/>
                          <a:latin typeface="Century Gothic" panose="020B0502020202020204" pitchFamily="34" charset="0"/>
                          <a:ea typeface="+mn-ea"/>
                          <a:cs typeface="+mn-cs"/>
                        </a:rPr>
                        <a:t>Allows Authority Members (AM) to receive the notifications about traffic violations in order to increase the local security.</a:t>
                      </a:r>
                      <a:r>
                        <a:rPr lang="en-GB" u="none" dirty="0">
                          <a:latin typeface="Century Gothic" panose="020B0502020202020204" pitchFamily="34" charset="0"/>
                        </a:rPr>
                        <a:t> </a:t>
                      </a:r>
                      <a:endParaRPr lang="en-GB" u="none" dirty="0">
                        <a:solidFill>
                          <a:schemeClr val="tx1"/>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33159810"/>
                  </a:ext>
                </a:extLst>
              </a:tr>
              <a:tr h="4371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u="none" dirty="0">
                          <a:solidFill>
                            <a:schemeClr val="tx1"/>
                          </a:solidFill>
                          <a:effectLst/>
                          <a:latin typeface="Century Gothic" panose="020B0502020202020204" pitchFamily="34" charset="0"/>
                        </a:rPr>
                        <a:t>[G6-G7]</a:t>
                      </a:r>
                      <a:endParaRPr lang="en-GB"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GB" sz="1800" b="0" i="0" kern="1200" dirty="0">
                          <a:solidFill>
                            <a:schemeClr val="dk1"/>
                          </a:solidFill>
                          <a:effectLst/>
                          <a:latin typeface="Century Gothic" panose="020B0502020202020204" pitchFamily="34" charset="0"/>
                          <a:ea typeface="+mn-ea"/>
                          <a:cs typeface="+mn-cs"/>
                        </a:rPr>
                        <a:t>Allows AM and Users to mine information on statistics built by the software itself.</a:t>
                      </a:r>
                      <a:endParaRPr lang="en-GB" dirty="0">
                        <a:solidFill>
                          <a:schemeClr val="tx1"/>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2521055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it-IT" u="none" dirty="0">
                        <a:solidFill>
                          <a:schemeClr val="tx1"/>
                        </a:solidFill>
                        <a:effectLst/>
                        <a:latin typeface="Century Gothic" panose="020B0502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it-IT" u="none" dirty="0">
                          <a:solidFill>
                            <a:schemeClr val="tx1"/>
                          </a:solidFill>
                          <a:effectLst/>
                          <a:latin typeface="Century Gothic" panose="020B0502020202020204" pitchFamily="34" charset="0"/>
                        </a:rPr>
                        <a:t>[G8]</a:t>
                      </a:r>
                      <a:endParaRPr lang="en-GB"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sz="1800" b="0" i="0" u="none" strike="noStrike" kern="1200" baseline="0" dirty="0">
                          <a:solidFill>
                            <a:schemeClr val="dk1"/>
                          </a:solidFill>
                          <a:latin typeface="Century Gothic" panose="020B0502020202020204" pitchFamily="34" charset="0"/>
                          <a:ea typeface="+mn-ea"/>
                          <a:cs typeface="+mn-cs"/>
                        </a:rPr>
                        <a:t>Builds a cross information analysis between municipality’s data</a:t>
                      </a:r>
                    </a:p>
                    <a:p>
                      <a:pPr algn="just"/>
                      <a:r>
                        <a:rPr lang="en-US" sz="1800" b="0" i="0" u="none" strike="noStrike" kern="1200" baseline="0" dirty="0">
                          <a:solidFill>
                            <a:schemeClr val="dk1"/>
                          </a:solidFill>
                          <a:latin typeface="Century Gothic" panose="020B0502020202020204" pitchFamily="34" charset="0"/>
                          <a:ea typeface="+mn-ea"/>
                          <a:cs typeface="+mn-cs"/>
                        </a:rPr>
                        <a:t>and itself data in order to improve reliability of the service and suggests</a:t>
                      </a:r>
                    </a:p>
                    <a:p>
                      <a:pPr algn="just"/>
                      <a:r>
                        <a:rPr lang="it-IT" sz="1800" b="0" i="0" u="none" strike="noStrike" kern="1200" baseline="0" dirty="0">
                          <a:solidFill>
                            <a:schemeClr val="dk1"/>
                          </a:solidFill>
                          <a:latin typeface="Century Gothic" panose="020B0502020202020204" pitchFamily="34" charset="0"/>
                          <a:ea typeface="+mn-ea"/>
                          <a:cs typeface="+mn-cs"/>
                        </a:rPr>
                        <a:t>to municipality possible interventions.</a:t>
                      </a:r>
                      <a:endParaRPr lang="en-GB" sz="1800" b="0" i="0" kern="1200" dirty="0">
                        <a:solidFill>
                          <a:schemeClr val="dk1"/>
                        </a:solidFill>
                        <a:effectLst/>
                        <a:latin typeface="Century Gothic" panose="020B0502020202020204" pitchFamily="34" charset="0"/>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745291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u="none" dirty="0">
                          <a:solidFill>
                            <a:schemeClr val="tx1"/>
                          </a:solidFill>
                          <a:effectLst/>
                          <a:latin typeface="Century Gothic" panose="020B0502020202020204" pitchFamily="34" charset="0"/>
                        </a:rPr>
                        <a:t>[G9]</a:t>
                      </a:r>
                      <a:endParaRPr lang="en-GB"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Century Gothic" panose="020B0502020202020204" pitchFamily="34" charset="0"/>
                          <a:ea typeface="+mn-ea"/>
                          <a:cs typeface="+mn-cs"/>
                        </a:rPr>
                        <a:t>Allows municipality (in particular local police authority) to retrieve traffic violations in order to generate relative traffic tickets.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272619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u="none" dirty="0">
                          <a:solidFill>
                            <a:schemeClr val="tx1"/>
                          </a:solidFill>
                          <a:effectLst/>
                          <a:latin typeface="Century Gothic" panose="020B0502020202020204" pitchFamily="34" charset="0"/>
                        </a:rPr>
                        <a:t>[G10]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GB" sz="1800" b="0" i="0" kern="1200" dirty="0">
                          <a:solidFill>
                            <a:schemeClr val="dk1"/>
                          </a:solidFill>
                          <a:effectLst/>
                          <a:latin typeface="Century Gothic" panose="020B0502020202020204" pitchFamily="34" charset="0"/>
                          <a:ea typeface="+mn-ea"/>
                          <a:cs typeface="+mn-cs"/>
                        </a:rPr>
                        <a:t>Builds statistics using information related to emitted traffic tickets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8796168"/>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GB" u="none" dirty="0">
                        <a:solidFill>
                          <a:schemeClr val="tx1"/>
                        </a:solidFill>
                        <a:effectLst/>
                        <a:latin typeface="Century Gothic" panose="020B0502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endParaRPr lang="en-GB" dirty="0">
                        <a:solidFill>
                          <a:schemeClr val="tx1"/>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9886767"/>
                  </a:ext>
                </a:extLst>
              </a:tr>
            </a:tbl>
          </a:graphicData>
        </a:graphic>
      </p:graphicFrame>
      <p:sp>
        <p:nvSpPr>
          <p:cNvPr id="12" name="Rettangolo 11" descr="Checkmark">
            <a:extLst>
              <a:ext uri="{FF2B5EF4-FFF2-40B4-BE49-F238E27FC236}">
                <a16:creationId xmlns:a16="http://schemas.microsoft.com/office/drawing/2014/main" id="{DC900D58-BD49-4B22-BAB5-E74789D6BEE0}"/>
              </a:ext>
            </a:extLst>
          </p:cNvPr>
          <p:cNvSpPr/>
          <p:nvPr/>
        </p:nvSpPr>
        <p:spPr>
          <a:xfrm>
            <a:off x="492076" y="2063415"/>
            <a:ext cx="288000" cy="288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11" name="Rettangolo 10" descr="Checkmark">
            <a:extLst>
              <a:ext uri="{FF2B5EF4-FFF2-40B4-BE49-F238E27FC236}">
                <a16:creationId xmlns:a16="http://schemas.microsoft.com/office/drawing/2014/main" id="{5F371FBC-68D0-4F5C-94DD-7C7C629FD997}"/>
              </a:ext>
            </a:extLst>
          </p:cNvPr>
          <p:cNvSpPr/>
          <p:nvPr/>
        </p:nvSpPr>
        <p:spPr>
          <a:xfrm>
            <a:off x="492076" y="5110512"/>
            <a:ext cx="288000" cy="288000"/>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13" name="Rettangolo 12" descr="Checkmark">
            <a:extLst>
              <a:ext uri="{FF2B5EF4-FFF2-40B4-BE49-F238E27FC236}">
                <a16:creationId xmlns:a16="http://schemas.microsoft.com/office/drawing/2014/main" id="{B9869D50-866D-4328-91C5-F6FA39C55491}"/>
              </a:ext>
            </a:extLst>
          </p:cNvPr>
          <p:cNvSpPr/>
          <p:nvPr/>
        </p:nvSpPr>
        <p:spPr>
          <a:xfrm>
            <a:off x="515743" y="5738744"/>
            <a:ext cx="288000" cy="288000"/>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Tree>
    <p:extLst>
      <p:ext uri="{BB962C8B-B14F-4D97-AF65-F5344CB8AC3E}">
        <p14:creationId xmlns:p14="http://schemas.microsoft.com/office/powerpoint/2010/main" val="410797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500"/>
                                        <p:tgtEl>
                                          <p:spTgt spid="12"/>
                                        </p:tgtEl>
                                      </p:cBhvr>
                                    </p:animEffect>
                                  </p:childTnLst>
                                </p:cTn>
                              </p:par>
                              <p:par>
                                <p:cTn id="8" presetID="21"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500"/>
                                        <p:tgtEl>
                                          <p:spTgt spid="6"/>
                                        </p:tgtEl>
                                      </p:cBhvr>
                                    </p:animEffect>
                                  </p:childTnLst>
                                </p:cTn>
                              </p:par>
                              <p:par>
                                <p:cTn id="11" presetID="21" presetClass="entr" presetSubtype="1"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heel(1)">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heel(1)">
                                      <p:cBhvr>
                                        <p:cTn id="18" dur="500"/>
                                        <p:tgtEl>
                                          <p:spTgt spid="7"/>
                                        </p:tgtEl>
                                      </p:cBhvr>
                                    </p:animEffect>
                                  </p:childTnLst>
                                </p:cTn>
                              </p:par>
                              <p:par>
                                <p:cTn id="19" presetID="21" presetClass="entr" presetSubtype="1"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heel(1)">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heel(1)">
                                      <p:cBhvr>
                                        <p:cTn id="26" dur="500"/>
                                        <p:tgtEl>
                                          <p:spTgt spid="9"/>
                                        </p:tgtEl>
                                      </p:cBhvr>
                                    </p:animEffect>
                                  </p:childTnLst>
                                </p:cTn>
                              </p:par>
                              <p:par>
                                <p:cTn id="27" presetID="21" presetClass="entr" presetSubtype="1"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heel(1)">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839B8876-31B4-465F-A100-DFDE69AA77F3}"/>
              </a:ext>
            </a:extLst>
          </p:cNvPr>
          <p:cNvSpPr/>
          <p:nvPr/>
        </p:nvSpPr>
        <p:spPr>
          <a:xfrm>
            <a:off x="1061720" y="972235"/>
            <a:ext cx="10358120" cy="830997"/>
          </a:xfrm>
          <a:prstGeom prst="rect">
            <a:avLst/>
          </a:prstGeom>
        </p:spPr>
        <p:txBody>
          <a:bodyPr wrap="square">
            <a:spAutoFit/>
          </a:bodyPr>
          <a:lstStyle/>
          <a:p>
            <a:pPr lvl="0">
              <a:lnSpc>
                <a:spcPct val="100000"/>
              </a:lnSpc>
            </a:pPr>
            <a:r>
              <a:rPr lang="en-GB" sz="4800" b="1" spc="-50" dirty="0">
                <a:solidFill>
                  <a:schemeClr val="tx1">
                    <a:lumMod val="75000"/>
                    <a:lumOff val="25000"/>
                  </a:schemeClr>
                </a:solidFill>
                <a:latin typeface="+mj-lt"/>
                <a:ea typeface="+mj-ea"/>
                <a:cs typeface="+mj-cs"/>
              </a:rPr>
              <a:t>Requirement and domain assumption 	   </a:t>
            </a:r>
            <a:r>
              <a:rPr lang="en-GB" sz="2400" spc="-50" dirty="0">
                <a:solidFill>
                  <a:schemeClr val="tx1">
                    <a:lumMod val="75000"/>
                    <a:lumOff val="25000"/>
                  </a:schemeClr>
                </a:solidFill>
                <a:latin typeface="+mj-lt"/>
                <a:ea typeface="+mj-ea"/>
                <a:cs typeface="+mj-cs"/>
              </a:rPr>
              <a:t>1/2</a:t>
            </a:r>
            <a:endParaRPr lang="en-GB" sz="4800" spc="-50" dirty="0">
              <a:solidFill>
                <a:schemeClr val="tx1">
                  <a:lumMod val="75000"/>
                  <a:lumOff val="25000"/>
                </a:schemeClr>
              </a:solidFill>
              <a:latin typeface="+mj-lt"/>
              <a:ea typeface="+mj-ea"/>
              <a:cs typeface="+mj-cs"/>
            </a:endParaRPr>
          </a:p>
        </p:txBody>
      </p:sp>
      <p:graphicFrame>
        <p:nvGraphicFramePr>
          <p:cNvPr id="6" name="Tabella 10">
            <a:extLst>
              <a:ext uri="{FF2B5EF4-FFF2-40B4-BE49-F238E27FC236}">
                <a16:creationId xmlns:a16="http://schemas.microsoft.com/office/drawing/2014/main" id="{8B155C66-97E4-4CAA-9B9C-CED0ECBB84BE}"/>
              </a:ext>
            </a:extLst>
          </p:cNvPr>
          <p:cNvGraphicFramePr>
            <a:graphicFrameLocks noGrp="1"/>
          </p:cNvGraphicFramePr>
          <p:nvPr>
            <p:extLst>
              <p:ext uri="{D42A27DB-BD31-4B8C-83A1-F6EECF244321}">
                <p14:modId xmlns:p14="http://schemas.microsoft.com/office/powerpoint/2010/main" val="19772491"/>
              </p:ext>
            </p:extLst>
          </p:nvPr>
        </p:nvGraphicFramePr>
        <p:xfrm>
          <a:off x="961998" y="1976621"/>
          <a:ext cx="10457842" cy="3600000"/>
        </p:xfrm>
        <a:graphic>
          <a:graphicData uri="http://schemas.openxmlformats.org/drawingml/2006/table">
            <a:tbl>
              <a:tblPr firstRow="1" bandRow="1">
                <a:tableStyleId>{5C22544A-7EE6-4342-B048-85BDC9FD1C3A}</a:tableStyleId>
              </a:tblPr>
              <a:tblGrid>
                <a:gridCol w="1285944">
                  <a:extLst>
                    <a:ext uri="{9D8B030D-6E8A-4147-A177-3AD203B41FA5}">
                      <a16:colId xmlns:a16="http://schemas.microsoft.com/office/drawing/2014/main" val="4212211090"/>
                    </a:ext>
                  </a:extLst>
                </a:gridCol>
                <a:gridCol w="9171898">
                  <a:extLst>
                    <a:ext uri="{9D8B030D-6E8A-4147-A177-3AD203B41FA5}">
                      <a16:colId xmlns:a16="http://schemas.microsoft.com/office/drawing/2014/main" val="738236802"/>
                    </a:ext>
                  </a:extLst>
                </a:gridCol>
              </a:tblGrid>
              <a:tr h="720000">
                <a:tc>
                  <a:txBody>
                    <a:bodyPr/>
                    <a:lstStyle/>
                    <a:p>
                      <a:pPr algn="ctr"/>
                      <a:r>
                        <a:rPr lang="en-GB" b="0" dirty="0">
                          <a:solidFill>
                            <a:schemeClr val="tx1"/>
                          </a:solidFill>
                          <a:latin typeface="Century Gothic" panose="020B0502020202020204" pitchFamily="34" charset="0"/>
                        </a:rPr>
                        <a:t>[R17]</a:t>
                      </a:r>
                      <a:endParaRPr lang="en-GB" b="0" dirty="0">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GB" b="0" dirty="0">
                          <a:solidFill>
                            <a:schemeClr val="tx1"/>
                          </a:solidFill>
                          <a:latin typeface="Century Gothic" panose="020B0502020202020204" pitchFamily="34" charset="0"/>
                        </a:rPr>
                        <a:t>Mobile application must provide a section where Users can fill a form, uploading images about the occurred traffic violations.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52545178"/>
                  </a:ext>
                </a:extLst>
              </a:tr>
              <a:tr h="72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0" dirty="0">
                          <a:solidFill>
                            <a:schemeClr val="tx1"/>
                          </a:solidFill>
                          <a:latin typeface="Century Gothic" panose="020B0502020202020204" pitchFamily="34" charset="0"/>
                        </a:rPr>
                        <a:t>[R26]</a:t>
                      </a:r>
                      <a:endParaRPr lang="en-GB" b="0" u="none" dirty="0">
                        <a:solidFill>
                          <a:schemeClr val="tx1"/>
                        </a:solidFill>
                        <a:effectLst/>
                        <a:latin typeface="Century Gothic" panose="020B0502020202020204" pitchFamily="34" charset="0"/>
                      </a:endParaRPr>
                    </a:p>
                    <a:p>
                      <a:pPr algn="ctr"/>
                      <a:endParaRPr lang="en-GB" b="0"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b="0" dirty="0">
                          <a:solidFill>
                            <a:schemeClr val="tx1"/>
                          </a:solidFill>
                          <a:latin typeface="Century Gothic" panose="020B0502020202020204" pitchFamily="34" charset="0"/>
                        </a:rPr>
                        <a:t>System must be able to recognize possible kind of altered information contained in a traffic violation sent by a User.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8362257"/>
                  </a:ext>
                </a:extLst>
              </a:tr>
              <a:tr h="72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0" dirty="0">
                          <a:solidFill>
                            <a:schemeClr val="tx1"/>
                          </a:solidFill>
                          <a:latin typeface="Century Gothic" panose="020B0502020202020204" pitchFamily="34" charset="0"/>
                        </a:rPr>
                        <a:t>[R28]</a:t>
                      </a:r>
                      <a:endParaRPr lang="en-GB" b="0" u="none" dirty="0">
                        <a:solidFill>
                          <a:schemeClr val="tx1"/>
                        </a:solidFill>
                        <a:effectLst/>
                        <a:latin typeface="Century Gothic" panose="020B0502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b="0"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b="0" dirty="0">
                          <a:solidFill>
                            <a:schemeClr val="tx1"/>
                          </a:solidFill>
                          <a:latin typeface="Century Gothic" panose="020B0502020202020204" pitchFamily="34" charset="0"/>
                        </a:rPr>
                        <a:t>Software system shows statistics related to unsafe areas thanks to highest number of violations. </a:t>
                      </a:r>
                      <a:endParaRPr lang="en-GB" b="0" dirty="0">
                        <a:solidFill>
                          <a:srgbClr val="000000"/>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33159810"/>
                  </a:ext>
                </a:extLst>
              </a:tr>
              <a:tr h="72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0" dirty="0">
                          <a:solidFill>
                            <a:schemeClr val="tx1"/>
                          </a:solidFill>
                          <a:latin typeface="Century Gothic" panose="020B0502020202020204" pitchFamily="34" charset="0"/>
                        </a:rPr>
                        <a:t>[R38]</a:t>
                      </a:r>
                      <a:endParaRPr lang="it-IT" b="0" u="none" dirty="0">
                        <a:solidFill>
                          <a:schemeClr val="tx1"/>
                        </a:solidFill>
                        <a:effectLst/>
                        <a:latin typeface="Century Gothic" panose="020B0502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b="0"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b="0" dirty="0">
                          <a:solidFill>
                            <a:schemeClr val="tx1"/>
                          </a:solidFill>
                          <a:latin typeface="Century Gothic" panose="020B0502020202020204" pitchFamily="34" charset="0"/>
                        </a:rPr>
                        <a:t>SafeStreets provides an algorithm able to cross information which derives from its own and municipality’s statistics.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25210550"/>
                  </a:ext>
                </a:extLst>
              </a:tr>
              <a:tr h="72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0" u="none" dirty="0">
                          <a:solidFill>
                            <a:schemeClr val="tx1"/>
                          </a:solidFill>
                          <a:effectLst/>
                          <a:latin typeface="Century Gothic" panose="020B0502020202020204" pitchFamily="34" charset="0"/>
                        </a:rPr>
                        <a:t>[R44]</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it-IT" b="0"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sz="1800" b="0" i="0" u="none" strike="noStrike" kern="1200" baseline="0" dirty="0">
                          <a:solidFill>
                            <a:schemeClr val="dk1"/>
                          </a:solidFill>
                          <a:latin typeface="Century Gothic" panose="020B0502020202020204" pitchFamily="34" charset="0"/>
                          <a:ea typeface="+mn-ea"/>
                          <a:cs typeface="+mn-cs"/>
                        </a:rPr>
                        <a:t>SafeStreets must be able to send information related to a traffic violation to the nearest local police station which consequently generates </a:t>
                      </a:r>
                      <a:r>
                        <a:rPr lang="it-IT" sz="1800" b="0" i="0" u="none" strike="noStrike" kern="1200" baseline="0" dirty="0">
                          <a:solidFill>
                            <a:schemeClr val="dk1"/>
                          </a:solidFill>
                          <a:latin typeface="Century Gothic" panose="020B0502020202020204" pitchFamily="34" charset="0"/>
                          <a:ea typeface="+mn-ea"/>
                          <a:cs typeface="+mn-cs"/>
                        </a:rPr>
                        <a:t>traffic tickets.</a:t>
                      </a:r>
                      <a:endParaRPr lang="en-GB" b="0" dirty="0">
                        <a:solidFill>
                          <a:schemeClr val="tx1"/>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8796168"/>
                  </a:ext>
                </a:extLst>
              </a:tr>
            </a:tbl>
          </a:graphicData>
        </a:graphic>
      </p:graphicFrame>
      <p:sp>
        <p:nvSpPr>
          <p:cNvPr id="8" name="Rettangolo 7" descr="Gears">
            <a:extLst>
              <a:ext uri="{FF2B5EF4-FFF2-40B4-BE49-F238E27FC236}">
                <a16:creationId xmlns:a16="http://schemas.microsoft.com/office/drawing/2014/main" id="{961181FD-8E32-4243-ABBC-D9E379B373A2}"/>
              </a:ext>
            </a:extLst>
          </p:cNvPr>
          <p:cNvSpPr/>
          <p:nvPr/>
        </p:nvSpPr>
        <p:spPr>
          <a:xfrm>
            <a:off x="765130" y="2749356"/>
            <a:ext cx="288000" cy="288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11" name="Rettangolo 10" descr="Gears">
            <a:extLst>
              <a:ext uri="{FF2B5EF4-FFF2-40B4-BE49-F238E27FC236}">
                <a16:creationId xmlns:a16="http://schemas.microsoft.com/office/drawing/2014/main" id="{1A687062-C90B-46FD-AD1A-83224366259F}"/>
              </a:ext>
            </a:extLst>
          </p:cNvPr>
          <p:cNvSpPr/>
          <p:nvPr/>
        </p:nvSpPr>
        <p:spPr>
          <a:xfrm>
            <a:off x="758608" y="3472923"/>
            <a:ext cx="288000" cy="288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12" name="Rettangolo 11" descr="Gears">
            <a:extLst>
              <a:ext uri="{FF2B5EF4-FFF2-40B4-BE49-F238E27FC236}">
                <a16:creationId xmlns:a16="http://schemas.microsoft.com/office/drawing/2014/main" id="{27E9B199-1795-4A9A-800A-87C5AD85D131}"/>
              </a:ext>
            </a:extLst>
          </p:cNvPr>
          <p:cNvSpPr/>
          <p:nvPr/>
        </p:nvSpPr>
        <p:spPr>
          <a:xfrm>
            <a:off x="765130" y="4196490"/>
            <a:ext cx="288000" cy="288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13" name="Rettangolo 12" descr="Gears">
            <a:extLst>
              <a:ext uri="{FF2B5EF4-FFF2-40B4-BE49-F238E27FC236}">
                <a16:creationId xmlns:a16="http://schemas.microsoft.com/office/drawing/2014/main" id="{A1225250-6625-4267-82E8-1BEDA53A14F4}"/>
              </a:ext>
            </a:extLst>
          </p:cNvPr>
          <p:cNvSpPr/>
          <p:nvPr/>
        </p:nvSpPr>
        <p:spPr>
          <a:xfrm>
            <a:off x="763498" y="4920057"/>
            <a:ext cx="288000" cy="288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14" name="Rettangolo 13" descr="Gears">
            <a:extLst>
              <a:ext uri="{FF2B5EF4-FFF2-40B4-BE49-F238E27FC236}">
                <a16:creationId xmlns:a16="http://schemas.microsoft.com/office/drawing/2014/main" id="{DE0DEF50-90EB-49A8-8B35-137CE237B685}"/>
              </a:ext>
            </a:extLst>
          </p:cNvPr>
          <p:cNvSpPr/>
          <p:nvPr/>
        </p:nvSpPr>
        <p:spPr>
          <a:xfrm>
            <a:off x="760050" y="2024487"/>
            <a:ext cx="288000" cy="288000"/>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Tree>
    <p:extLst>
      <p:ext uri="{BB962C8B-B14F-4D97-AF65-F5344CB8AC3E}">
        <p14:creationId xmlns:p14="http://schemas.microsoft.com/office/powerpoint/2010/main" val="274556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839B8876-31B4-465F-A100-DFDE69AA77F3}"/>
              </a:ext>
            </a:extLst>
          </p:cNvPr>
          <p:cNvSpPr/>
          <p:nvPr/>
        </p:nvSpPr>
        <p:spPr>
          <a:xfrm>
            <a:off x="1061720" y="972235"/>
            <a:ext cx="10358120" cy="830997"/>
          </a:xfrm>
          <a:prstGeom prst="rect">
            <a:avLst/>
          </a:prstGeom>
        </p:spPr>
        <p:txBody>
          <a:bodyPr wrap="square">
            <a:spAutoFit/>
          </a:bodyPr>
          <a:lstStyle/>
          <a:p>
            <a:pPr lvl="0">
              <a:lnSpc>
                <a:spcPct val="100000"/>
              </a:lnSpc>
            </a:pPr>
            <a:r>
              <a:rPr lang="en-GB" sz="4800" b="1" spc="-50" dirty="0">
                <a:solidFill>
                  <a:schemeClr val="tx1">
                    <a:lumMod val="75000"/>
                    <a:lumOff val="25000"/>
                  </a:schemeClr>
                </a:solidFill>
                <a:latin typeface="+mj-lt"/>
                <a:ea typeface="+mj-ea"/>
                <a:cs typeface="+mj-cs"/>
              </a:rPr>
              <a:t>Requirement and domain assumption 	   </a:t>
            </a:r>
            <a:r>
              <a:rPr lang="en-GB" sz="2400" spc="-50" dirty="0">
                <a:solidFill>
                  <a:schemeClr val="tx1">
                    <a:lumMod val="75000"/>
                    <a:lumOff val="25000"/>
                  </a:schemeClr>
                </a:solidFill>
                <a:latin typeface="+mj-lt"/>
                <a:ea typeface="+mj-ea"/>
                <a:cs typeface="+mj-cs"/>
              </a:rPr>
              <a:t>2/2</a:t>
            </a:r>
            <a:endParaRPr lang="en-GB" sz="4800" spc="-50" dirty="0">
              <a:solidFill>
                <a:schemeClr val="tx1">
                  <a:lumMod val="75000"/>
                  <a:lumOff val="25000"/>
                </a:schemeClr>
              </a:solidFill>
              <a:latin typeface="+mj-lt"/>
              <a:ea typeface="+mj-ea"/>
              <a:cs typeface="+mj-cs"/>
            </a:endParaRPr>
          </a:p>
        </p:txBody>
      </p:sp>
      <p:pic>
        <p:nvPicPr>
          <p:cNvPr id="17" name="Elemento grafico 16" descr="Mondo">
            <a:extLst>
              <a:ext uri="{FF2B5EF4-FFF2-40B4-BE49-F238E27FC236}">
                <a16:creationId xmlns:a16="http://schemas.microsoft.com/office/drawing/2014/main" id="{98289F28-FEF5-4691-9EAE-AB74E9CA1C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3003" y="2067557"/>
            <a:ext cx="352987" cy="313104"/>
          </a:xfrm>
          <a:prstGeom prst="rect">
            <a:avLst/>
          </a:prstGeom>
        </p:spPr>
      </p:pic>
      <p:pic>
        <p:nvPicPr>
          <p:cNvPr id="21" name="Elemento grafico 20" descr="Mondo">
            <a:extLst>
              <a:ext uri="{FF2B5EF4-FFF2-40B4-BE49-F238E27FC236}">
                <a16:creationId xmlns:a16="http://schemas.microsoft.com/office/drawing/2014/main" id="{6E43CB8E-D5E0-4B7F-9204-6AE650767D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3005" y="2784863"/>
            <a:ext cx="352987" cy="313104"/>
          </a:xfrm>
          <a:prstGeom prst="rect">
            <a:avLst/>
          </a:prstGeom>
        </p:spPr>
      </p:pic>
      <p:pic>
        <p:nvPicPr>
          <p:cNvPr id="22" name="Elemento grafico 21" descr="Mondo">
            <a:extLst>
              <a:ext uri="{FF2B5EF4-FFF2-40B4-BE49-F238E27FC236}">
                <a16:creationId xmlns:a16="http://schemas.microsoft.com/office/drawing/2014/main" id="{1429DE1A-2C28-412A-AD1E-E32181566B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3005" y="3455470"/>
            <a:ext cx="352987" cy="313104"/>
          </a:xfrm>
          <a:prstGeom prst="rect">
            <a:avLst/>
          </a:prstGeom>
        </p:spPr>
      </p:pic>
      <p:pic>
        <p:nvPicPr>
          <p:cNvPr id="23" name="Elemento grafico 22" descr="Mondo">
            <a:extLst>
              <a:ext uri="{FF2B5EF4-FFF2-40B4-BE49-F238E27FC236}">
                <a16:creationId xmlns:a16="http://schemas.microsoft.com/office/drawing/2014/main" id="{4270B2EE-9748-4D99-8409-254A4F519A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3004" y="3916305"/>
            <a:ext cx="352987" cy="313104"/>
          </a:xfrm>
          <a:prstGeom prst="rect">
            <a:avLst/>
          </a:prstGeom>
        </p:spPr>
      </p:pic>
      <p:pic>
        <p:nvPicPr>
          <p:cNvPr id="24" name="Elemento grafico 23" descr="Mondo">
            <a:extLst>
              <a:ext uri="{FF2B5EF4-FFF2-40B4-BE49-F238E27FC236}">
                <a16:creationId xmlns:a16="http://schemas.microsoft.com/office/drawing/2014/main" id="{41409D15-0A66-4602-AE2D-2F23A536D6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3004" y="4373883"/>
            <a:ext cx="352987" cy="313104"/>
          </a:xfrm>
          <a:prstGeom prst="rect">
            <a:avLst/>
          </a:prstGeom>
        </p:spPr>
      </p:pic>
      <p:pic>
        <p:nvPicPr>
          <p:cNvPr id="25" name="Elemento grafico 24" descr="Mondo">
            <a:extLst>
              <a:ext uri="{FF2B5EF4-FFF2-40B4-BE49-F238E27FC236}">
                <a16:creationId xmlns:a16="http://schemas.microsoft.com/office/drawing/2014/main" id="{0D71FC2C-D83B-4914-ADEC-5D71D42C22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3003" y="4994021"/>
            <a:ext cx="352987" cy="313104"/>
          </a:xfrm>
          <a:prstGeom prst="rect">
            <a:avLst/>
          </a:prstGeom>
        </p:spPr>
      </p:pic>
      <p:graphicFrame>
        <p:nvGraphicFramePr>
          <p:cNvPr id="20" name="Tabella 10">
            <a:extLst>
              <a:ext uri="{FF2B5EF4-FFF2-40B4-BE49-F238E27FC236}">
                <a16:creationId xmlns:a16="http://schemas.microsoft.com/office/drawing/2014/main" id="{B59ED844-FD0F-40EC-8FAF-341B3AC3AE4C}"/>
              </a:ext>
            </a:extLst>
          </p:cNvPr>
          <p:cNvGraphicFramePr>
            <a:graphicFrameLocks noGrp="1"/>
          </p:cNvGraphicFramePr>
          <p:nvPr>
            <p:extLst>
              <p:ext uri="{D42A27DB-BD31-4B8C-83A1-F6EECF244321}">
                <p14:modId xmlns:p14="http://schemas.microsoft.com/office/powerpoint/2010/main" val="1015093725"/>
              </p:ext>
            </p:extLst>
          </p:nvPr>
        </p:nvGraphicFramePr>
        <p:xfrm>
          <a:off x="1025992" y="1989282"/>
          <a:ext cx="10194190" cy="4994303"/>
        </p:xfrm>
        <a:graphic>
          <a:graphicData uri="http://schemas.openxmlformats.org/drawingml/2006/table">
            <a:tbl>
              <a:tblPr firstRow="1" bandRow="1">
                <a:tableStyleId>{5C22544A-7EE6-4342-B048-85BDC9FD1C3A}</a:tableStyleId>
              </a:tblPr>
              <a:tblGrid>
                <a:gridCol w="1167364">
                  <a:extLst>
                    <a:ext uri="{9D8B030D-6E8A-4147-A177-3AD203B41FA5}">
                      <a16:colId xmlns:a16="http://schemas.microsoft.com/office/drawing/2014/main" val="4212211090"/>
                    </a:ext>
                  </a:extLst>
                </a:gridCol>
                <a:gridCol w="9026826">
                  <a:extLst>
                    <a:ext uri="{9D8B030D-6E8A-4147-A177-3AD203B41FA5}">
                      <a16:colId xmlns:a16="http://schemas.microsoft.com/office/drawing/2014/main" val="738236802"/>
                    </a:ext>
                  </a:extLst>
                </a:gridCol>
              </a:tblGrid>
              <a:tr h="733598">
                <a:tc>
                  <a:txBody>
                    <a:bodyPr/>
                    <a:lstStyle/>
                    <a:p>
                      <a:pPr algn="ctr"/>
                      <a:r>
                        <a:rPr lang="en-GB" b="0" dirty="0">
                          <a:solidFill>
                            <a:srgbClr val="000000"/>
                          </a:solidFill>
                          <a:latin typeface="Century Gothic" panose="020B0502020202020204" pitchFamily="34" charset="0"/>
                        </a:rPr>
                        <a:t>[D5]</a:t>
                      </a:r>
                      <a:endParaRPr lang="en-GB" b="0" dirty="0">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GB" b="0" dirty="0">
                          <a:solidFill>
                            <a:srgbClr val="000000"/>
                          </a:solidFill>
                          <a:latin typeface="Century Gothic" panose="020B0502020202020204" pitchFamily="34" charset="0"/>
                        </a:rPr>
                        <a:t>Devices used by end users are supposed to have a camera and an integrated and enabled GPS sensor.</a:t>
                      </a:r>
                      <a:endParaRPr lang="en-GB" b="0" u="sng" dirty="0">
                        <a:solidFill>
                          <a:schemeClr val="tx1"/>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52545178"/>
                  </a:ext>
                </a:extLst>
              </a:tr>
              <a:tr h="690880">
                <a:tc>
                  <a:txBody>
                    <a:bodyPr/>
                    <a:lstStyle/>
                    <a:p>
                      <a:pPr algn="ctr"/>
                      <a:r>
                        <a:rPr lang="en-GB" b="0" dirty="0">
                          <a:solidFill>
                            <a:srgbClr val="000000"/>
                          </a:solidFill>
                          <a:latin typeface="Century Gothic" panose="020B0502020202020204" pitchFamily="34" charset="0"/>
                        </a:rPr>
                        <a:t>[D8]</a:t>
                      </a:r>
                      <a:endParaRPr lang="en-GB" b="0"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b="0" dirty="0">
                          <a:solidFill>
                            <a:srgbClr val="000000"/>
                          </a:solidFill>
                          <a:latin typeface="Century Gothic" panose="020B0502020202020204" pitchFamily="34" charset="0"/>
                        </a:rPr>
                        <a:t>Each already uploaded notification of violation is correctly received and stored by the system.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8362257"/>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0" dirty="0">
                          <a:solidFill>
                            <a:srgbClr val="000000"/>
                          </a:solidFill>
                          <a:latin typeface="Century Gothic" panose="020B0502020202020204" pitchFamily="34" charset="0"/>
                        </a:rPr>
                        <a:t>[D10]</a:t>
                      </a:r>
                      <a:endParaRPr lang="en-GB" b="0"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b="0" dirty="0">
                          <a:solidFill>
                            <a:srgbClr val="000000"/>
                          </a:solidFill>
                          <a:latin typeface="Century Gothic" panose="020B0502020202020204" pitchFamily="34" charset="0"/>
                        </a:rPr>
                        <a:t>Municipality can fulfil the improvements suggested by the software.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33159810"/>
                  </a:ext>
                </a:extLst>
              </a:tr>
              <a:tr h="447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0" dirty="0">
                          <a:solidFill>
                            <a:srgbClr val="000000"/>
                          </a:solidFill>
                          <a:latin typeface="Century Gothic" panose="020B0502020202020204" pitchFamily="34" charset="0"/>
                        </a:rPr>
                        <a:t>[D13]</a:t>
                      </a:r>
                      <a:endParaRPr lang="en-GB" b="0"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Century Gothic" panose="020B0502020202020204" pitchFamily="34" charset="0"/>
                          <a:ea typeface="+mn-ea"/>
                          <a:cs typeface="+mn-cs"/>
                        </a:rPr>
                        <a:t>Municipality service is well integrated with SafeStreets.</a:t>
                      </a:r>
                      <a:endParaRPr lang="en-GB" b="0" dirty="0">
                        <a:solidFill>
                          <a:srgbClr val="000000"/>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25210550"/>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0" dirty="0">
                          <a:solidFill>
                            <a:srgbClr val="000000"/>
                          </a:solidFill>
                          <a:latin typeface="Century Gothic" panose="020B0502020202020204" pitchFamily="34" charset="0"/>
                        </a:rPr>
                        <a:t>[D15]</a:t>
                      </a:r>
                      <a:endParaRPr lang="en-GB" b="0"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sz="1800" b="0" i="0" u="none" strike="noStrike" kern="1200" baseline="0" dirty="0">
                          <a:solidFill>
                            <a:schemeClr val="dk1"/>
                          </a:solidFill>
                          <a:latin typeface="Century Gothic" panose="020B0502020202020204" pitchFamily="34" charset="0"/>
                          <a:ea typeface="+mn-ea"/>
                          <a:cs typeface="+mn-cs"/>
                        </a:rPr>
                        <a:t>System is supposed to be well integrated with </a:t>
                      </a:r>
                      <a:r>
                        <a:rPr lang="en-US" sz="1800" b="0" i="1" u="none" strike="noStrike" kern="1200" baseline="0" dirty="0">
                          <a:solidFill>
                            <a:schemeClr val="dk1"/>
                          </a:solidFill>
                          <a:latin typeface="Century Gothic" panose="020B0502020202020204" pitchFamily="34" charset="0"/>
                          <a:ea typeface="+mn-ea"/>
                          <a:cs typeface="+mn-cs"/>
                        </a:rPr>
                        <a:t>ReadingPlate </a:t>
                      </a:r>
                      <a:r>
                        <a:rPr lang="en-US" sz="1800" b="0" i="0" u="none" strike="noStrike" kern="1200" baseline="0" dirty="0">
                          <a:solidFill>
                            <a:schemeClr val="dk1"/>
                          </a:solidFill>
                          <a:latin typeface="Century Gothic" panose="020B0502020202020204" pitchFamily="34" charset="0"/>
                          <a:ea typeface="+mn-ea"/>
                          <a:cs typeface="+mn-cs"/>
                        </a:rPr>
                        <a:t>algorithm that has been already designed and is correctly working.</a:t>
                      </a:r>
                      <a:endParaRPr lang="en-GB" b="0" dirty="0">
                        <a:solidFill>
                          <a:srgbClr val="000000"/>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7452910"/>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0" dirty="0">
                          <a:solidFill>
                            <a:srgbClr val="000000"/>
                          </a:solidFill>
                          <a:latin typeface="Century Gothic" panose="020B0502020202020204" pitchFamily="34" charset="0"/>
                        </a:rPr>
                        <a:t>[D18]</a:t>
                      </a:r>
                      <a:endParaRPr lang="en-GB" b="0"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Century Gothic" panose="020B0502020202020204" pitchFamily="34" charset="0"/>
                          <a:ea typeface="+mn-ea"/>
                          <a:cs typeface="+mn-cs"/>
                        </a:rPr>
                        <a:t>External service (</a:t>
                      </a:r>
                      <a:r>
                        <a:rPr lang="en-US" sz="1800" b="0" i="1" u="none" strike="noStrike" kern="1200" baseline="0" dirty="0">
                          <a:solidFill>
                            <a:schemeClr val="dk1"/>
                          </a:solidFill>
                          <a:latin typeface="Century Gothic" panose="020B0502020202020204" pitchFamily="34" charset="0"/>
                          <a:ea typeface="+mn-ea"/>
                          <a:cs typeface="+mn-cs"/>
                        </a:rPr>
                        <a:t>FindOwnerPlate</a:t>
                      </a:r>
                      <a:r>
                        <a:rPr lang="en-US" sz="1800" b="0" i="0" u="none" strike="noStrike" kern="1200" baseline="0" dirty="0">
                          <a:solidFill>
                            <a:schemeClr val="dk1"/>
                          </a:solidFill>
                          <a:latin typeface="Century Gothic" panose="020B0502020202020204" pitchFamily="34" charset="0"/>
                          <a:ea typeface="+mn-ea"/>
                          <a:cs typeface="+mn-cs"/>
                        </a:rPr>
                        <a:t>) is well integrated with SafeStreets that permits to retrieve personal data of the vehicle’s owner.</a:t>
                      </a:r>
                      <a:endParaRPr lang="en-GB" b="0" dirty="0">
                        <a:solidFill>
                          <a:srgbClr val="000000"/>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2726197"/>
                  </a:ext>
                </a:extLst>
              </a:tr>
              <a:tr h="10196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b="0" dirty="0">
                        <a:solidFill>
                          <a:srgbClr val="000000"/>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endParaRPr lang="en-GB" sz="1800" b="0" i="0" kern="1200" dirty="0">
                        <a:solidFill>
                          <a:schemeClr val="dk1"/>
                        </a:solidFill>
                        <a:effectLst/>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8796168"/>
                  </a:ext>
                </a:extLst>
              </a:tr>
              <a:tr h="31374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GB" b="0" u="none" dirty="0">
                        <a:solidFill>
                          <a:schemeClr val="tx1"/>
                        </a:solidFill>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endParaRPr lang="en-GB"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9886767"/>
                  </a:ext>
                </a:extLst>
              </a:tr>
            </a:tbl>
          </a:graphicData>
        </a:graphic>
      </p:graphicFrame>
    </p:spTree>
    <p:extLst>
      <p:ext uri="{BB962C8B-B14F-4D97-AF65-F5344CB8AC3E}">
        <p14:creationId xmlns:p14="http://schemas.microsoft.com/office/powerpoint/2010/main" val="324597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in)">
                                      <p:cBhvr>
                                        <p:cTn id="7" dur="1000"/>
                                        <p:tgtEl>
                                          <p:spTgt spid="23"/>
                                        </p:tgtEl>
                                      </p:cBhvr>
                                    </p:animEffect>
                                  </p:childTnLst>
                                </p:cTn>
                              </p:par>
                              <p:par>
                                <p:cTn id="8" presetID="6" presetClass="entr" presetSubtype="16"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circle(in)">
                                      <p:cBhvr>
                                        <p:cTn id="10" dur="1000"/>
                                        <p:tgtEl>
                                          <p:spTgt spid="24"/>
                                        </p:tgtEl>
                                      </p:cBhvr>
                                    </p:animEffect>
                                  </p:childTnLst>
                                </p:cTn>
                              </p:par>
                              <p:par>
                                <p:cTn id="11" presetID="6" presetClass="entr" presetSubtype="16"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circle(in)">
                                      <p:cBhvr>
                                        <p:cTn id="13" dur="10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circle(in)">
                                      <p:cBhvr>
                                        <p:cTn id="18" dur="1000"/>
                                        <p:tgtEl>
                                          <p:spTgt spid="17"/>
                                        </p:tgtEl>
                                      </p:cBhvr>
                                    </p:animEffect>
                                  </p:childTnLst>
                                </p:cTn>
                              </p:par>
                              <p:par>
                                <p:cTn id="19" presetID="6" presetClass="entr" presetSubtype="16"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circle(in)">
                                      <p:cBhvr>
                                        <p:cTn id="21" dur="10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circle(in)">
                                      <p:cBhvr>
                                        <p:cTn id="26"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839B8876-31B4-465F-A100-DFDE69AA77F3}"/>
              </a:ext>
            </a:extLst>
          </p:cNvPr>
          <p:cNvSpPr/>
          <p:nvPr/>
        </p:nvSpPr>
        <p:spPr>
          <a:xfrm>
            <a:off x="1116965" y="850585"/>
            <a:ext cx="10358120" cy="830997"/>
          </a:xfrm>
          <a:prstGeom prst="rect">
            <a:avLst/>
          </a:prstGeom>
        </p:spPr>
        <p:txBody>
          <a:bodyPr wrap="square">
            <a:spAutoFit/>
          </a:bodyPr>
          <a:lstStyle/>
          <a:p>
            <a:pPr lvl="0">
              <a:lnSpc>
                <a:spcPct val="100000"/>
              </a:lnSpc>
            </a:pPr>
            <a:r>
              <a:rPr lang="en-GB" sz="4800" b="1" spc="-50" dirty="0">
                <a:solidFill>
                  <a:schemeClr val="tx1">
                    <a:lumMod val="75000"/>
                    <a:lumOff val="25000"/>
                  </a:schemeClr>
                </a:solidFill>
                <a:latin typeface="+mj-lt"/>
                <a:ea typeface="+mj-ea"/>
                <a:cs typeface="+mj-cs"/>
              </a:rPr>
              <a:t>System’s boundaries</a:t>
            </a:r>
            <a:r>
              <a:rPr lang="en-GB" sz="3200" b="1" spc="-50" dirty="0">
                <a:solidFill>
                  <a:schemeClr val="tx1">
                    <a:lumMod val="75000"/>
                    <a:lumOff val="25000"/>
                  </a:schemeClr>
                </a:solidFill>
                <a:latin typeface="+mj-lt"/>
                <a:ea typeface="+mj-ea"/>
                <a:cs typeface="+mj-cs"/>
              </a:rPr>
              <a:t>: </a:t>
            </a:r>
            <a:r>
              <a:rPr lang="en-GB" sz="2800" b="1" spc="-50" dirty="0">
                <a:solidFill>
                  <a:schemeClr val="tx1">
                    <a:lumMod val="75000"/>
                    <a:lumOff val="25000"/>
                  </a:schemeClr>
                </a:solidFill>
                <a:latin typeface="+mj-lt"/>
                <a:ea typeface="+mj-ea"/>
                <a:cs typeface="+mj-cs"/>
              </a:rPr>
              <a:t>World and Machine phenomena</a:t>
            </a:r>
            <a:endParaRPr lang="en-US" sz="2800" b="1" spc="-50" dirty="0">
              <a:solidFill>
                <a:schemeClr val="tx1">
                  <a:lumMod val="75000"/>
                  <a:lumOff val="25000"/>
                </a:schemeClr>
              </a:solidFill>
              <a:latin typeface="+mj-lt"/>
              <a:ea typeface="+mj-ea"/>
              <a:cs typeface="+mj-cs"/>
            </a:endParaRPr>
          </a:p>
        </p:txBody>
      </p:sp>
      <p:pic>
        <p:nvPicPr>
          <p:cNvPr id="3" name="Immagine 2">
            <a:extLst>
              <a:ext uri="{FF2B5EF4-FFF2-40B4-BE49-F238E27FC236}">
                <a16:creationId xmlns:a16="http://schemas.microsoft.com/office/drawing/2014/main" id="{F3A015DF-42DF-4461-BECE-AC96E8741798}"/>
              </a:ext>
            </a:extLst>
          </p:cNvPr>
          <p:cNvPicPr>
            <a:picLocks noChangeAspect="1"/>
          </p:cNvPicPr>
          <p:nvPr/>
        </p:nvPicPr>
        <p:blipFill rotWithShape="1">
          <a:blip r:embed="rId3">
            <a:extLst>
              <a:ext uri="{28A0092B-C50C-407E-A947-70E740481C1C}">
                <a14:useLocalDpi xmlns:a14="http://schemas.microsoft.com/office/drawing/2010/main" val="0"/>
              </a:ext>
            </a:extLst>
          </a:blip>
          <a:srcRect l="5579" t="9708" r="4332" b="9524"/>
          <a:stretch/>
        </p:blipFill>
        <p:spPr>
          <a:xfrm>
            <a:off x="1945528" y="1889276"/>
            <a:ext cx="8300943" cy="3879232"/>
          </a:xfrm>
          <a:prstGeom prst="rect">
            <a:avLst/>
          </a:prstGeom>
        </p:spPr>
      </p:pic>
      <p:sp>
        <p:nvSpPr>
          <p:cNvPr id="5" name="CasellaDiTesto 4">
            <a:extLst>
              <a:ext uri="{FF2B5EF4-FFF2-40B4-BE49-F238E27FC236}">
                <a16:creationId xmlns:a16="http://schemas.microsoft.com/office/drawing/2014/main" id="{48201A77-F666-41BD-BED5-B172C9689652}"/>
              </a:ext>
            </a:extLst>
          </p:cNvPr>
          <p:cNvSpPr txBox="1"/>
          <p:nvPr/>
        </p:nvSpPr>
        <p:spPr>
          <a:xfrm>
            <a:off x="0" y="5805368"/>
            <a:ext cx="12192000" cy="338554"/>
          </a:xfrm>
          <a:prstGeom prst="rect">
            <a:avLst/>
          </a:prstGeom>
          <a:noFill/>
        </p:spPr>
        <p:txBody>
          <a:bodyPr wrap="square" rtlCol="0">
            <a:spAutoFit/>
          </a:bodyPr>
          <a:lstStyle/>
          <a:p>
            <a:pPr algn="ctr"/>
            <a:r>
              <a:rPr lang="it-IT" sz="1600" dirty="0">
                <a:solidFill>
                  <a:schemeClr val="dk1"/>
                </a:solidFill>
                <a:latin typeface="Century Gothic" panose="020B0502020202020204" pitchFamily="34" charset="0"/>
              </a:rPr>
              <a:t>Table: </a:t>
            </a:r>
            <a:r>
              <a:rPr lang="it-IT" sz="1600" dirty="0">
                <a:latin typeface="Century Gothic" panose="020B0502020202020204" pitchFamily="34" charset="0"/>
              </a:rPr>
              <a:t>World and </a:t>
            </a:r>
            <a:r>
              <a:rPr lang="it-IT" sz="1600" dirty="0">
                <a:solidFill>
                  <a:schemeClr val="dk1"/>
                </a:solidFill>
                <a:latin typeface="Century Gothic" panose="020B0502020202020204" pitchFamily="34" charset="0"/>
              </a:rPr>
              <a:t>Machine Phenomena</a:t>
            </a:r>
          </a:p>
        </p:txBody>
      </p:sp>
    </p:spTree>
    <p:extLst>
      <p:ext uri="{BB962C8B-B14F-4D97-AF65-F5344CB8AC3E}">
        <p14:creationId xmlns:p14="http://schemas.microsoft.com/office/powerpoint/2010/main" val="311031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magine 16">
            <a:extLst>
              <a:ext uri="{FF2B5EF4-FFF2-40B4-BE49-F238E27FC236}">
                <a16:creationId xmlns:a16="http://schemas.microsoft.com/office/drawing/2014/main" id="{875B2D53-B433-45A4-97E6-1C1E9E2340F7}"/>
              </a:ext>
            </a:extLst>
          </p:cNvPr>
          <p:cNvPicPr>
            <a:picLocks noChangeAspect="1"/>
          </p:cNvPicPr>
          <p:nvPr/>
        </p:nvPicPr>
        <p:blipFill>
          <a:blip r:embed="rId3"/>
          <a:stretch>
            <a:fillRect/>
          </a:stretch>
        </p:blipFill>
        <p:spPr>
          <a:xfrm>
            <a:off x="4797687" y="2625031"/>
            <a:ext cx="2162408" cy="995564"/>
          </a:xfrm>
          <a:prstGeom prst="rect">
            <a:avLst/>
          </a:prstGeom>
        </p:spPr>
      </p:pic>
      <p:pic>
        <p:nvPicPr>
          <p:cNvPr id="18" name="Immagine 17">
            <a:extLst>
              <a:ext uri="{FF2B5EF4-FFF2-40B4-BE49-F238E27FC236}">
                <a16:creationId xmlns:a16="http://schemas.microsoft.com/office/drawing/2014/main" id="{6DB65484-BAFA-4DD5-AFF8-1280609BA54C}"/>
              </a:ext>
            </a:extLst>
          </p:cNvPr>
          <p:cNvPicPr>
            <a:picLocks noChangeAspect="1"/>
          </p:cNvPicPr>
          <p:nvPr/>
        </p:nvPicPr>
        <p:blipFill>
          <a:blip r:embed="rId4"/>
          <a:stretch>
            <a:fillRect/>
          </a:stretch>
        </p:blipFill>
        <p:spPr>
          <a:xfrm>
            <a:off x="8885876" y="2777612"/>
            <a:ext cx="2412044" cy="2972772"/>
          </a:xfrm>
          <a:prstGeom prst="rect">
            <a:avLst/>
          </a:prstGeom>
        </p:spPr>
      </p:pic>
      <p:sp>
        <p:nvSpPr>
          <p:cNvPr id="19" name="CasellaDiTesto 18">
            <a:extLst>
              <a:ext uri="{FF2B5EF4-FFF2-40B4-BE49-F238E27FC236}">
                <a16:creationId xmlns:a16="http://schemas.microsoft.com/office/drawing/2014/main" id="{4031CEB6-592B-4F17-A95C-A8DDA7B3AF40}"/>
              </a:ext>
            </a:extLst>
          </p:cNvPr>
          <p:cNvSpPr txBox="1"/>
          <p:nvPr/>
        </p:nvSpPr>
        <p:spPr>
          <a:xfrm>
            <a:off x="4421643" y="2219091"/>
            <a:ext cx="2975032" cy="307777"/>
          </a:xfrm>
          <a:prstGeom prst="rect">
            <a:avLst/>
          </a:prstGeom>
          <a:noFill/>
        </p:spPr>
        <p:txBody>
          <a:bodyPr wrap="square" rtlCol="0">
            <a:spAutoFit/>
          </a:bodyPr>
          <a:lstStyle/>
          <a:p>
            <a:r>
              <a:rPr lang="it-IT" sz="1400" dirty="0">
                <a:latin typeface="Century Gothic" panose="020B0502020202020204" pitchFamily="34" charset="0"/>
              </a:rPr>
              <a:t>1. Customer abstract Signature</a:t>
            </a:r>
          </a:p>
        </p:txBody>
      </p:sp>
      <p:sp>
        <p:nvSpPr>
          <p:cNvPr id="20" name="CasellaDiTesto 19">
            <a:extLst>
              <a:ext uri="{FF2B5EF4-FFF2-40B4-BE49-F238E27FC236}">
                <a16:creationId xmlns:a16="http://schemas.microsoft.com/office/drawing/2014/main" id="{FC86E995-96C0-444C-95B4-7043A2047872}"/>
              </a:ext>
            </a:extLst>
          </p:cNvPr>
          <p:cNvSpPr txBox="1"/>
          <p:nvPr/>
        </p:nvSpPr>
        <p:spPr>
          <a:xfrm>
            <a:off x="8846859" y="2350927"/>
            <a:ext cx="1609736" cy="307777"/>
          </a:xfrm>
          <a:prstGeom prst="rect">
            <a:avLst/>
          </a:prstGeom>
          <a:noFill/>
        </p:spPr>
        <p:txBody>
          <a:bodyPr wrap="none" rtlCol="0">
            <a:spAutoFit/>
          </a:bodyPr>
          <a:lstStyle/>
          <a:p>
            <a:r>
              <a:rPr lang="it-IT" sz="1400" dirty="0">
                <a:latin typeface="Century Gothic" panose="020B0502020202020204" pitchFamily="34" charset="0"/>
              </a:rPr>
              <a:t>2. User Signature</a:t>
            </a:r>
          </a:p>
        </p:txBody>
      </p:sp>
      <p:sp>
        <p:nvSpPr>
          <p:cNvPr id="21" name="Freccia a destra 20">
            <a:extLst>
              <a:ext uri="{FF2B5EF4-FFF2-40B4-BE49-F238E27FC236}">
                <a16:creationId xmlns:a16="http://schemas.microsoft.com/office/drawing/2014/main" id="{18073A88-B9F7-43D0-AEF6-1C3B178B82A5}"/>
              </a:ext>
            </a:extLst>
          </p:cNvPr>
          <p:cNvSpPr/>
          <p:nvPr/>
        </p:nvSpPr>
        <p:spPr>
          <a:xfrm rot="10800000">
            <a:off x="7606862" y="2262500"/>
            <a:ext cx="102981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2" name="Immagine 21">
            <a:extLst>
              <a:ext uri="{FF2B5EF4-FFF2-40B4-BE49-F238E27FC236}">
                <a16:creationId xmlns:a16="http://schemas.microsoft.com/office/drawing/2014/main" id="{3F84828B-941B-458C-94EE-FF06350C57C8}"/>
              </a:ext>
            </a:extLst>
          </p:cNvPr>
          <p:cNvPicPr>
            <a:picLocks noChangeAspect="1"/>
          </p:cNvPicPr>
          <p:nvPr/>
        </p:nvPicPr>
        <p:blipFill rotWithShape="1">
          <a:blip r:embed="rId5"/>
          <a:srcRect b="8404"/>
          <a:stretch/>
        </p:blipFill>
        <p:spPr>
          <a:xfrm>
            <a:off x="4534095" y="5000795"/>
            <a:ext cx="2933700" cy="1247606"/>
          </a:xfrm>
          <a:prstGeom prst="rect">
            <a:avLst/>
          </a:prstGeom>
        </p:spPr>
      </p:pic>
      <p:sp>
        <p:nvSpPr>
          <p:cNvPr id="23" name="Freccia a destra 22">
            <a:extLst>
              <a:ext uri="{FF2B5EF4-FFF2-40B4-BE49-F238E27FC236}">
                <a16:creationId xmlns:a16="http://schemas.microsoft.com/office/drawing/2014/main" id="{4C95FDE9-C20C-4FFF-A32E-E1F6643891F3}"/>
              </a:ext>
            </a:extLst>
          </p:cNvPr>
          <p:cNvSpPr/>
          <p:nvPr/>
        </p:nvSpPr>
        <p:spPr>
          <a:xfrm rot="16200000">
            <a:off x="5390707" y="3858607"/>
            <a:ext cx="838725"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CasellaDiTesto 23">
            <a:extLst>
              <a:ext uri="{FF2B5EF4-FFF2-40B4-BE49-F238E27FC236}">
                <a16:creationId xmlns:a16="http://schemas.microsoft.com/office/drawing/2014/main" id="{E86B345D-33F0-425A-A4C3-544D5AC7336B}"/>
              </a:ext>
            </a:extLst>
          </p:cNvPr>
          <p:cNvSpPr txBox="1"/>
          <p:nvPr/>
        </p:nvSpPr>
        <p:spPr>
          <a:xfrm>
            <a:off x="4341055" y="4642217"/>
            <a:ext cx="2933700" cy="307777"/>
          </a:xfrm>
          <a:prstGeom prst="rect">
            <a:avLst/>
          </a:prstGeom>
          <a:noFill/>
        </p:spPr>
        <p:txBody>
          <a:bodyPr wrap="square" rtlCol="0">
            <a:spAutoFit/>
          </a:bodyPr>
          <a:lstStyle/>
          <a:p>
            <a:pPr algn="ctr"/>
            <a:r>
              <a:rPr lang="it-IT" sz="1400" dirty="0">
                <a:latin typeface="Century Gothic" panose="020B0502020202020204" pitchFamily="34" charset="0"/>
              </a:rPr>
              <a:t>3. Authority Signature</a:t>
            </a:r>
          </a:p>
        </p:txBody>
      </p:sp>
      <p:pic>
        <p:nvPicPr>
          <p:cNvPr id="25" name="Immagine 24">
            <a:extLst>
              <a:ext uri="{FF2B5EF4-FFF2-40B4-BE49-F238E27FC236}">
                <a16:creationId xmlns:a16="http://schemas.microsoft.com/office/drawing/2014/main" id="{3B8D21D9-57B0-43D9-B15B-F1DFA6F78559}"/>
              </a:ext>
            </a:extLst>
          </p:cNvPr>
          <p:cNvPicPr>
            <a:picLocks noChangeAspect="1"/>
          </p:cNvPicPr>
          <p:nvPr/>
        </p:nvPicPr>
        <p:blipFill>
          <a:blip r:embed="rId6"/>
          <a:stretch>
            <a:fillRect/>
          </a:stretch>
        </p:blipFill>
        <p:spPr>
          <a:xfrm>
            <a:off x="321205" y="2794367"/>
            <a:ext cx="3390900" cy="1847850"/>
          </a:xfrm>
          <a:prstGeom prst="rect">
            <a:avLst/>
          </a:prstGeom>
        </p:spPr>
      </p:pic>
      <p:sp>
        <p:nvSpPr>
          <p:cNvPr id="26" name="CasellaDiTesto 25">
            <a:extLst>
              <a:ext uri="{FF2B5EF4-FFF2-40B4-BE49-F238E27FC236}">
                <a16:creationId xmlns:a16="http://schemas.microsoft.com/office/drawing/2014/main" id="{5534DDCC-C80F-4B4A-AF65-C3765AFE750A}"/>
              </a:ext>
            </a:extLst>
          </p:cNvPr>
          <p:cNvSpPr txBox="1"/>
          <p:nvPr/>
        </p:nvSpPr>
        <p:spPr>
          <a:xfrm>
            <a:off x="279673" y="2350927"/>
            <a:ext cx="2821606" cy="307777"/>
          </a:xfrm>
          <a:prstGeom prst="rect">
            <a:avLst/>
          </a:prstGeom>
          <a:noFill/>
        </p:spPr>
        <p:txBody>
          <a:bodyPr wrap="none" rtlCol="0">
            <a:spAutoFit/>
          </a:bodyPr>
          <a:lstStyle/>
          <a:p>
            <a:r>
              <a:rPr lang="it-IT" sz="1400" dirty="0">
                <a:latin typeface="Century Gothic" panose="020B0502020202020204" pitchFamily="34" charset="0"/>
              </a:rPr>
              <a:t>4. Authority Member Signature</a:t>
            </a:r>
          </a:p>
        </p:txBody>
      </p:sp>
      <p:sp>
        <p:nvSpPr>
          <p:cNvPr id="27" name="Freccia a destra 26">
            <a:extLst>
              <a:ext uri="{FF2B5EF4-FFF2-40B4-BE49-F238E27FC236}">
                <a16:creationId xmlns:a16="http://schemas.microsoft.com/office/drawing/2014/main" id="{098F5C37-4E81-4D19-A03D-841A2EFAC625}"/>
              </a:ext>
            </a:extLst>
          </p:cNvPr>
          <p:cNvSpPr/>
          <p:nvPr/>
        </p:nvSpPr>
        <p:spPr>
          <a:xfrm>
            <a:off x="3215264" y="22625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1A5EF8BF-0487-42E3-A7BA-4D35F88618C8}"/>
              </a:ext>
            </a:extLst>
          </p:cNvPr>
          <p:cNvSpPr/>
          <p:nvPr/>
        </p:nvSpPr>
        <p:spPr>
          <a:xfrm>
            <a:off x="1061720" y="972235"/>
            <a:ext cx="10358120" cy="830997"/>
          </a:xfrm>
          <a:prstGeom prst="rect">
            <a:avLst/>
          </a:prstGeom>
        </p:spPr>
        <p:txBody>
          <a:bodyPr wrap="square">
            <a:spAutoFit/>
          </a:bodyPr>
          <a:lstStyle/>
          <a:p>
            <a:pPr lvl="0">
              <a:lnSpc>
                <a:spcPct val="100000"/>
              </a:lnSpc>
            </a:pPr>
            <a:r>
              <a:rPr lang="en-GB" sz="4800" b="1" spc="-50" dirty="0">
                <a:solidFill>
                  <a:schemeClr val="tx1">
                    <a:lumMod val="75000"/>
                    <a:lumOff val="25000"/>
                  </a:schemeClr>
                </a:solidFill>
                <a:latin typeface="+mj-lt"/>
                <a:ea typeface="+mj-ea"/>
                <a:cs typeface="+mj-cs"/>
              </a:rPr>
              <a:t>Formal analysis using Alloy</a:t>
            </a:r>
            <a:r>
              <a:rPr lang="en-GB" sz="3200" b="1" spc="-50" dirty="0">
                <a:solidFill>
                  <a:schemeClr val="tx1">
                    <a:lumMod val="75000"/>
                    <a:lumOff val="25000"/>
                  </a:schemeClr>
                </a:solidFill>
                <a:latin typeface="+mj-lt"/>
                <a:ea typeface="+mj-ea"/>
                <a:cs typeface="+mj-cs"/>
              </a:rPr>
              <a:t>: </a:t>
            </a:r>
            <a:r>
              <a:rPr lang="en-GB" sz="3200" spc="-50" dirty="0">
                <a:solidFill>
                  <a:schemeClr val="tx1">
                    <a:lumMod val="75000"/>
                    <a:lumOff val="25000"/>
                  </a:schemeClr>
                </a:solidFill>
                <a:latin typeface="+mj-lt"/>
                <a:ea typeface="+mj-ea"/>
                <a:cs typeface="+mj-cs"/>
              </a:rPr>
              <a:t>Main signatures</a:t>
            </a:r>
            <a:r>
              <a:rPr lang="en-GB" sz="2400" spc="-50" dirty="0">
                <a:solidFill>
                  <a:prstClr val="black">
                    <a:lumMod val="75000"/>
                    <a:lumOff val="25000"/>
                  </a:prstClr>
                </a:solidFill>
                <a:latin typeface="Calibri Light" panose="020F0302020204030204"/>
                <a:ea typeface="+mj-ea"/>
                <a:cs typeface="+mj-cs"/>
              </a:rPr>
              <a:t> </a:t>
            </a:r>
            <a:r>
              <a:rPr lang="en-GB" sz="2400" spc="-50" dirty="0">
                <a:solidFill>
                  <a:prstClr val="black">
                    <a:lumMod val="75000"/>
                    <a:lumOff val="25000"/>
                  </a:prstClr>
                </a:solidFill>
                <a:latin typeface="Calibri Light" panose="020F0302020204030204"/>
              </a:rPr>
              <a:t>           1/2</a:t>
            </a:r>
            <a:endParaRPr lang="en-GB" sz="3200" b="1" spc="-50" dirty="0">
              <a:solidFill>
                <a:schemeClr val="tx1">
                  <a:lumMod val="75000"/>
                  <a:lumOff val="25000"/>
                </a:schemeClr>
              </a:solidFill>
              <a:latin typeface="+mj-lt"/>
              <a:ea typeface="+mj-ea"/>
              <a:cs typeface="+mj-cs"/>
            </a:endParaRPr>
          </a:p>
        </p:txBody>
      </p:sp>
    </p:spTree>
    <p:extLst>
      <p:ext uri="{BB962C8B-B14F-4D97-AF65-F5344CB8AC3E}">
        <p14:creationId xmlns:p14="http://schemas.microsoft.com/office/powerpoint/2010/main" val="2512240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3" grpId="0" animBg="1"/>
      <p:bldP spid="24" grpId="0"/>
      <p:bldP spid="26" grpId="0"/>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asellaDiTesto 18">
            <a:extLst>
              <a:ext uri="{FF2B5EF4-FFF2-40B4-BE49-F238E27FC236}">
                <a16:creationId xmlns:a16="http://schemas.microsoft.com/office/drawing/2014/main" id="{4031CEB6-592B-4F17-A95C-A8DDA7B3AF40}"/>
              </a:ext>
            </a:extLst>
          </p:cNvPr>
          <p:cNvSpPr txBox="1"/>
          <p:nvPr/>
        </p:nvSpPr>
        <p:spPr>
          <a:xfrm>
            <a:off x="3147374" y="2317985"/>
            <a:ext cx="2877649" cy="307777"/>
          </a:xfrm>
          <a:prstGeom prst="rect">
            <a:avLst/>
          </a:prstGeom>
          <a:noFill/>
        </p:spPr>
        <p:txBody>
          <a:bodyPr wrap="square" rtlCol="0">
            <a:spAutoFit/>
          </a:bodyPr>
          <a:lstStyle/>
          <a:p>
            <a:r>
              <a:rPr lang="it-IT" sz="1400" dirty="0">
                <a:latin typeface="Century Gothic" panose="020B0502020202020204" pitchFamily="34" charset="0"/>
              </a:rPr>
              <a:t>1. Notification Signature</a:t>
            </a:r>
          </a:p>
        </p:txBody>
      </p:sp>
      <p:sp>
        <p:nvSpPr>
          <p:cNvPr id="26" name="CasellaDiTesto 25">
            <a:extLst>
              <a:ext uri="{FF2B5EF4-FFF2-40B4-BE49-F238E27FC236}">
                <a16:creationId xmlns:a16="http://schemas.microsoft.com/office/drawing/2014/main" id="{5534DDCC-C80F-4B4A-AF65-C3765AFE750A}"/>
              </a:ext>
            </a:extLst>
          </p:cNvPr>
          <p:cNvSpPr txBox="1"/>
          <p:nvPr/>
        </p:nvSpPr>
        <p:spPr>
          <a:xfrm>
            <a:off x="7073092" y="2462321"/>
            <a:ext cx="2012089" cy="307777"/>
          </a:xfrm>
          <a:prstGeom prst="rect">
            <a:avLst/>
          </a:prstGeom>
          <a:noFill/>
        </p:spPr>
        <p:txBody>
          <a:bodyPr wrap="none" rtlCol="0">
            <a:spAutoFit/>
          </a:bodyPr>
          <a:lstStyle/>
          <a:p>
            <a:r>
              <a:rPr lang="it-IT" sz="1400" dirty="0">
                <a:latin typeface="Century Gothic" panose="020B0502020202020204" pitchFamily="34" charset="0"/>
              </a:rPr>
              <a:t>2. Violation Signature</a:t>
            </a:r>
          </a:p>
        </p:txBody>
      </p:sp>
      <p:pic>
        <p:nvPicPr>
          <p:cNvPr id="3" name="Immagine 2">
            <a:extLst>
              <a:ext uri="{FF2B5EF4-FFF2-40B4-BE49-F238E27FC236}">
                <a16:creationId xmlns:a16="http://schemas.microsoft.com/office/drawing/2014/main" id="{D7CDD5A1-B2ED-4444-9B48-D46AFA3E99CE}"/>
              </a:ext>
            </a:extLst>
          </p:cNvPr>
          <p:cNvPicPr>
            <a:picLocks noChangeAspect="1"/>
          </p:cNvPicPr>
          <p:nvPr/>
        </p:nvPicPr>
        <p:blipFill>
          <a:blip r:embed="rId3"/>
          <a:stretch>
            <a:fillRect/>
          </a:stretch>
        </p:blipFill>
        <p:spPr>
          <a:xfrm>
            <a:off x="3180572" y="2715763"/>
            <a:ext cx="2844451" cy="2999196"/>
          </a:xfrm>
          <a:prstGeom prst="rect">
            <a:avLst/>
          </a:prstGeom>
        </p:spPr>
      </p:pic>
      <p:pic>
        <p:nvPicPr>
          <p:cNvPr id="5" name="Immagine 4">
            <a:extLst>
              <a:ext uri="{FF2B5EF4-FFF2-40B4-BE49-F238E27FC236}">
                <a16:creationId xmlns:a16="http://schemas.microsoft.com/office/drawing/2014/main" id="{590D84C8-0C86-4C8D-8CC8-CDA59CA7DFAA}"/>
              </a:ext>
            </a:extLst>
          </p:cNvPr>
          <p:cNvPicPr>
            <a:picLocks noChangeAspect="1"/>
          </p:cNvPicPr>
          <p:nvPr/>
        </p:nvPicPr>
        <p:blipFill>
          <a:blip r:embed="rId4"/>
          <a:stretch>
            <a:fillRect/>
          </a:stretch>
        </p:blipFill>
        <p:spPr>
          <a:xfrm>
            <a:off x="7073092" y="2787425"/>
            <a:ext cx="3019425" cy="1190625"/>
          </a:xfrm>
          <a:prstGeom prst="rect">
            <a:avLst/>
          </a:prstGeom>
        </p:spPr>
      </p:pic>
      <p:sp>
        <p:nvSpPr>
          <p:cNvPr id="27" name="Freccia a destra 26">
            <a:extLst>
              <a:ext uri="{FF2B5EF4-FFF2-40B4-BE49-F238E27FC236}">
                <a16:creationId xmlns:a16="http://schemas.microsoft.com/office/drawing/2014/main" id="{098F5C37-4E81-4D19-A03D-841A2EFAC625}"/>
              </a:ext>
            </a:extLst>
          </p:cNvPr>
          <p:cNvSpPr/>
          <p:nvPr/>
        </p:nvSpPr>
        <p:spPr>
          <a:xfrm rot="10800000">
            <a:off x="5880261" y="293448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5" name="Immagine 24">
            <a:extLst>
              <a:ext uri="{FF2B5EF4-FFF2-40B4-BE49-F238E27FC236}">
                <a16:creationId xmlns:a16="http://schemas.microsoft.com/office/drawing/2014/main" id="{B5E4AAB2-D806-4A71-A57E-5E6AA93CFD6B}"/>
              </a:ext>
            </a:extLst>
          </p:cNvPr>
          <p:cNvPicPr>
            <a:picLocks noChangeAspect="1"/>
          </p:cNvPicPr>
          <p:nvPr/>
        </p:nvPicPr>
        <p:blipFill>
          <a:blip r:embed="rId5"/>
          <a:stretch>
            <a:fillRect/>
          </a:stretch>
        </p:blipFill>
        <p:spPr>
          <a:xfrm>
            <a:off x="8571537" y="2461307"/>
            <a:ext cx="2390775" cy="685800"/>
          </a:xfrm>
          <a:prstGeom prst="rect">
            <a:avLst/>
          </a:prstGeom>
        </p:spPr>
      </p:pic>
      <p:pic>
        <p:nvPicPr>
          <p:cNvPr id="28" name="Immagine 27">
            <a:extLst>
              <a:ext uri="{FF2B5EF4-FFF2-40B4-BE49-F238E27FC236}">
                <a16:creationId xmlns:a16="http://schemas.microsoft.com/office/drawing/2014/main" id="{978A8AB7-87F6-44F5-BD5E-AB8E7AA8D5A4}"/>
              </a:ext>
            </a:extLst>
          </p:cNvPr>
          <p:cNvPicPr>
            <a:picLocks noChangeAspect="1"/>
          </p:cNvPicPr>
          <p:nvPr/>
        </p:nvPicPr>
        <p:blipFill>
          <a:blip r:embed="rId6"/>
          <a:stretch>
            <a:fillRect/>
          </a:stretch>
        </p:blipFill>
        <p:spPr>
          <a:xfrm>
            <a:off x="8581061" y="3136947"/>
            <a:ext cx="2371725" cy="695325"/>
          </a:xfrm>
          <a:prstGeom prst="rect">
            <a:avLst/>
          </a:prstGeom>
        </p:spPr>
      </p:pic>
      <p:sp>
        <p:nvSpPr>
          <p:cNvPr id="29" name="Rettangolo 28">
            <a:extLst>
              <a:ext uri="{FF2B5EF4-FFF2-40B4-BE49-F238E27FC236}">
                <a16:creationId xmlns:a16="http://schemas.microsoft.com/office/drawing/2014/main" id="{7485921D-A0F4-41D9-A2B1-2DA7BAF77773}"/>
              </a:ext>
            </a:extLst>
          </p:cNvPr>
          <p:cNvSpPr/>
          <p:nvPr/>
        </p:nvSpPr>
        <p:spPr>
          <a:xfrm>
            <a:off x="7996368" y="2016852"/>
            <a:ext cx="3580763" cy="307777"/>
          </a:xfrm>
          <a:prstGeom prst="rect">
            <a:avLst/>
          </a:prstGeom>
        </p:spPr>
        <p:txBody>
          <a:bodyPr wrap="square">
            <a:spAutoFit/>
          </a:bodyPr>
          <a:lstStyle/>
          <a:p>
            <a:r>
              <a:rPr lang="it-IT" sz="1400" dirty="0">
                <a:latin typeface="Century Gothic" panose="020B0502020202020204" pitchFamily="34" charset="0"/>
              </a:rPr>
              <a:t>3. User &amp; Authority Statistics Signature</a:t>
            </a:r>
          </a:p>
        </p:txBody>
      </p:sp>
      <p:pic>
        <p:nvPicPr>
          <p:cNvPr id="30" name="Immagine 29">
            <a:extLst>
              <a:ext uri="{FF2B5EF4-FFF2-40B4-BE49-F238E27FC236}">
                <a16:creationId xmlns:a16="http://schemas.microsoft.com/office/drawing/2014/main" id="{06282AE7-B87A-4214-B15E-46ACBBC0DFB0}"/>
              </a:ext>
            </a:extLst>
          </p:cNvPr>
          <p:cNvPicPr>
            <a:picLocks noChangeAspect="1"/>
          </p:cNvPicPr>
          <p:nvPr/>
        </p:nvPicPr>
        <p:blipFill rotWithShape="1">
          <a:blip r:embed="rId7"/>
          <a:srcRect r="24925" b="3503"/>
          <a:stretch/>
        </p:blipFill>
        <p:spPr>
          <a:xfrm>
            <a:off x="8581061" y="4279372"/>
            <a:ext cx="2381251" cy="1920976"/>
          </a:xfrm>
          <a:prstGeom prst="rect">
            <a:avLst/>
          </a:prstGeom>
        </p:spPr>
      </p:pic>
      <p:sp>
        <p:nvSpPr>
          <p:cNvPr id="31" name="Rettangolo 30">
            <a:extLst>
              <a:ext uri="{FF2B5EF4-FFF2-40B4-BE49-F238E27FC236}">
                <a16:creationId xmlns:a16="http://schemas.microsoft.com/office/drawing/2014/main" id="{E83A1D34-D525-4A62-B859-200737F68DB4}"/>
              </a:ext>
            </a:extLst>
          </p:cNvPr>
          <p:cNvSpPr/>
          <p:nvPr/>
        </p:nvSpPr>
        <p:spPr>
          <a:xfrm>
            <a:off x="7996368" y="4002075"/>
            <a:ext cx="2702984" cy="307777"/>
          </a:xfrm>
          <a:prstGeom prst="rect">
            <a:avLst/>
          </a:prstGeom>
        </p:spPr>
        <p:txBody>
          <a:bodyPr wrap="none">
            <a:spAutoFit/>
          </a:bodyPr>
          <a:lstStyle/>
          <a:p>
            <a:r>
              <a:rPr lang="it-IT" sz="1400" dirty="0">
                <a:latin typeface="Century Gothic" panose="020B0502020202020204" pitchFamily="34" charset="0"/>
              </a:rPr>
              <a:t>4. Ticket &amp; Statistics Signature</a:t>
            </a:r>
          </a:p>
        </p:txBody>
      </p:sp>
      <p:cxnSp>
        <p:nvCxnSpPr>
          <p:cNvPr id="32" name="Connettore diritto 31">
            <a:extLst>
              <a:ext uri="{FF2B5EF4-FFF2-40B4-BE49-F238E27FC236}">
                <a16:creationId xmlns:a16="http://schemas.microsoft.com/office/drawing/2014/main" id="{F186E039-3D6A-4CD5-8AB6-3BDFE518D6AC}"/>
              </a:ext>
            </a:extLst>
          </p:cNvPr>
          <p:cNvCxnSpPr>
            <a:cxnSpLocks/>
          </p:cNvCxnSpPr>
          <p:nvPr/>
        </p:nvCxnSpPr>
        <p:spPr>
          <a:xfrm>
            <a:off x="7548880" y="2196065"/>
            <a:ext cx="0" cy="3910095"/>
          </a:xfrm>
          <a:prstGeom prst="line">
            <a:avLst/>
          </a:prstGeom>
        </p:spPr>
        <p:style>
          <a:lnRef idx="1">
            <a:schemeClr val="accent1"/>
          </a:lnRef>
          <a:fillRef idx="0">
            <a:schemeClr val="accent1"/>
          </a:fillRef>
          <a:effectRef idx="0">
            <a:schemeClr val="accent1"/>
          </a:effectRef>
          <a:fontRef idx="minor">
            <a:schemeClr val="tx1"/>
          </a:fontRef>
        </p:style>
      </p:cxnSp>
      <p:sp>
        <p:nvSpPr>
          <p:cNvPr id="34" name="Rettangolo 33">
            <a:extLst>
              <a:ext uri="{FF2B5EF4-FFF2-40B4-BE49-F238E27FC236}">
                <a16:creationId xmlns:a16="http://schemas.microsoft.com/office/drawing/2014/main" id="{82F1B76C-5DAB-4D5A-BF5B-74312386AFFE}"/>
              </a:ext>
            </a:extLst>
          </p:cNvPr>
          <p:cNvSpPr/>
          <p:nvPr/>
        </p:nvSpPr>
        <p:spPr>
          <a:xfrm>
            <a:off x="1061720" y="972235"/>
            <a:ext cx="10358120" cy="830997"/>
          </a:xfrm>
          <a:prstGeom prst="rect">
            <a:avLst/>
          </a:prstGeom>
        </p:spPr>
        <p:txBody>
          <a:bodyPr wrap="square">
            <a:spAutoFit/>
          </a:bodyPr>
          <a:lstStyle/>
          <a:p>
            <a:pPr lvl="0">
              <a:lnSpc>
                <a:spcPct val="100000"/>
              </a:lnSpc>
            </a:pPr>
            <a:r>
              <a:rPr lang="en-GB" sz="4800" b="1" spc="-50" dirty="0">
                <a:solidFill>
                  <a:schemeClr val="tx1">
                    <a:lumMod val="75000"/>
                    <a:lumOff val="25000"/>
                  </a:schemeClr>
                </a:solidFill>
                <a:latin typeface="+mj-lt"/>
                <a:ea typeface="+mj-ea"/>
                <a:cs typeface="+mj-cs"/>
              </a:rPr>
              <a:t>Formal analysis using Alloy</a:t>
            </a:r>
            <a:r>
              <a:rPr lang="en-GB" sz="3200" b="1" spc="-50" dirty="0">
                <a:solidFill>
                  <a:schemeClr val="tx1">
                    <a:lumMod val="75000"/>
                    <a:lumOff val="25000"/>
                  </a:schemeClr>
                </a:solidFill>
                <a:latin typeface="+mj-lt"/>
                <a:ea typeface="+mj-ea"/>
                <a:cs typeface="+mj-cs"/>
              </a:rPr>
              <a:t>: </a:t>
            </a:r>
            <a:r>
              <a:rPr lang="en-GB" sz="3200" spc="-50" dirty="0">
                <a:solidFill>
                  <a:schemeClr val="tx1">
                    <a:lumMod val="75000"/>
                    <a:lumOff val="25000"/>
                  </a:schemeClr>
                </a:solidFill>
                <a:latin typeface="+mj-lt"/>
                <a:ea typeface="+mj-ea"/>
                <a:cs typeface="+mj-cs"/>
              </a:rPr>
              <a:t>Main signatures</a:t>
            </a:r>
            <a:r>
              <a:rPr lang="en-GB" sz="2400" spc="-50" dirty="0">
                <a:solidFill>
                  <a:prstClr val="black">
                    <a:lumMod val="75000"/>
                    <a:lumOff val="25000"/>
                  </a:prstClr>
                </a:solidFill>
                <a:latin typeface="Calibri Light" panose="020F0302020204030204"/>
                <a:ea typeface="+mj-ea"/>
                <a:cs typeface="+mj-cs"/>
              </a:rPr>
              <a:t> </a:t>
            </a:r>
            <a:r>
              <a:rPr lang="en-GB" sz="2400" spc="-50" dirty="0">
                <a:solidFill>
                  <a:prstClr val="black">
                    <a:lumMod val="75000"/>
                    <a:lumOff val="25000"/>
                  </a:prstClr>
                </a:solidFill>
                <a:latin typeface="Calibri Light" panose="020F0302020204030204"/>
              </a:rPr>
              <a:t>           2/2</a:t>
            </a:r>
            <a:endParaRPr lang="en-GB" sz="3200" b="1" spc="-50" dirty="0">
              <a:solidFill>
                <a:schemeClr val="tx1">
                  <a:lumMod val="75000"/>
                  <a:lumOff val="25000"/>
                </a:schemeClr>
              </a:solidFill>
              <a:latin typeface="+mj-lt"/>
              <a:ea typeface="+mj-ea"/>
              <a:cs typeface="+mj-cs"/>
            </a:endParaRPr>
          </a:p>
        </p:txBody>
      </p:sp>
    </p:spTree>
    <p:extLst>
      <p:ext uri="{BB962C8B-B14F-4D97-AF65-F5344CB8AC3E}">
        <p14:creationId xmlns:p14="http://schemas.microsoft.com/office/powerpoint/2010/main" val="180974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1.875E-6 3.33333E-6 L -0.25 3.33333E-6 " pathEditMode="relative" rAng="0" ptsTypes="AA">
                                      <p:cBhvr>
                                        <p:cTn id="6" dur="2000" fill="hold"/>
                                        <p:tgtEl>
                                          <p:spTgt spid="19"/>
                                        </p:tgtEl>
                                        <p:attrNameLst>
                                          <p:attrName>ppt_x</p:attrName>
                                          <p:attrName>ppt_y</p:attrName>
                                        </p:attrNameLst>
                                      </p:cBhvr>
                                      <p:rCtr x="-12500" y="0"/>
                                    </p:animMotion>
                                  </p:childTnLst>
                                </p:cTn>
                              </p:par>
                              <p:par>
                                <p:cTn id="7" presetID="35" presetClass="path" presetSubtype="0" accel="50000" decel="50000" fill="hold" grpId="0" nodeType="withEffect">
                                  <p:stCondLst>
                                    <p:cond delay="0"/>
                                  </p:stCondLst>
                                  <p:childTnLst>
                                    <p:animMotion origin="layout" path="M -2.08333E-7 -1.48148E-6 L -0.25 -1.48148E-6 " pathEditMode="relative" rAng="0" ptsTypes="AA">
                                      <p:cBhvr>
                                        <p:cTn id="8" dur="2000" fill="hold"/>
                                        <p:tgtEl>
                                          <p:spTgt spid="26"/>
                                        </p:tgtEl>
                                        <p:attrNameLst>
                                          <p:attrName>ppt_x</p:attrName>
                                          <p:attrName>ppt_y</p:attrName>
                                        </p:attrNameLst>
                                      </p:cBhvr>
                                      <p:rCtr x="-12500" y="0"/>
                                    </p:animMotion>
                                  </p:childTnLst>
                                </p:cTn>
                              </p:par>
                              <p:par>
                                <p:cTn id="9" presetID="35" presetClass="path" presetSubtype="0" accel="50000" decel="50000" fill="hold" nodeType="withEffect">
                                  <p:stCondLst>
                                    <p:cond delay="0"/>
                                  </p:stCondLst>
                                  <p:childTnLst>
                                    <p:animMotion origin="layout" path="M -3.95833E-6 -3.33333E-6 L -0.25 -3.33333E-6 " pathEditMode="relative" rAng="0" ptsTypes="AA">
                                      <p:cBhvr>
                                        <p:cTn id="10" dur="2000" fill="hold"/>
                                        <p:tgtEl>
                                          <p:spTgt spid="3"/>
                                        </p:tgtEl>
                                        <p:attrNameLst>
                                          <p:attrName>ppt_x</p:attrName>
                                          <p:attrName>ppt_y</p:attrName>
                                        </p:attrNameLst>
                                      </p:cBhvr>
                                      <p:rCtr x="-12500" y="0"/>
                                    </p:animMotion>
                                  </p:childTnLst>
                                </p:cTn>
                              </p:par>
                              <p:par>
                                <p:cTn id="11" presetID="35" presetClass="path" presetSubtype="0" accel="50000" decel="50000" fill="hold" nodeType="withEffect">
                                  <p:stCondLst>
                                    <p:cond delay="0"/>
                                  </p:stCondLst>
                                  <p:childTnLst>
                                    <p:animMotion origin="layout" path="M 3.75E-6 2.96296E-6 L -0.25 2.96296E-6 " pathEditMode="relative" rAng="0" ptsTypes="AA">
                                      <p:cBhvr>
                                        <p:cTn id="12" dur="2000" fill="hold"/>
                                        <p:tgtEl>
                                          <p:spTgt spid="5"/>
                                        </p:tgtEl>
                                        <p:attrNameLst>
                                          <p:attrName>ppt_x</p:attrName>
                                          <p:attrName>ppt_y</p:attrName>
                                        </p:attrNameLst>
                                      </p:cBhvr>
                                      <p:rCtr x="-12500" y="0"/>
                                    </p:animMotion>
                                  </p:childTnLst>
                                </p:cTn>
                              </p:par>
                              <p:par>
                                <p:cTn id="13" presetID="35" presetClass="path" presetSubtype="0" accel="50000" decel="50000" fill="hold" grpId="0" nodeType="withEffect">
                                  <p:stCondLst>
                                    <p:cond delay="0"/>
                                  </p:stCondLst>
                                  <p:childTnLst>
                                    <p:animMotion origin="layout" path="M 4.16667E-6 -4.44444E-6 L -0.25 -4.44444E-6 " pathEditMode="relative" rAng="0" ptsTypes="AA">
                                      <p:cBhvr>
                                        <p:cTn id="14" dur="2000" fill="hold"/>
                                        <p:tgtEl>
                                          <p:spTgt spid="27"/>
                                        </p:tgtEl>
                                        <p:attrNameLst>
                                          <p:attrName>ppt_x</p:attrName>
                                          <p:attrName>ppt_y</p:attrName>
                                        </p:attrNameLst>
                                      </p:cBhvr>
                                      <p:rCtr x="-12500" y="0"/>
                                    </p:animMotion>
                                  </p:childTnLst>
                                </p:cTn>
                              </p:par>
                              <p:par>
                                <p:cTn id="15" presetID="10" presetClass="entr" presetSubtype="0" fill="hold" nodeType="withEffect">
                                  <p:stCondLst>
                                    <p:cond delay="100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1250"/>
                                        <p:tgtEl>
                                          <p:spTgt spid="32"/>
                                        </p:tgtEl>
                                      </p:cBhvr>
                                    </p:animEffect>
                                  </p:childTnLst>
                                </p:cTn>
                              </p:par>
                              <p:par>
                                <p:cTn id="18" presetID="10" presetClass="entr" presetSubtype="0" fill="hold" grpId="0" nodeType="withEffect">
                                  <p:stCondLst>
                                    <p:cond delay="100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1250"/>
                                        <p:tgtEl>
                                          <p:spTgt spid="29"/>
                                        </p:tgtEl>
                                      </p:cBhvr>
                                    </p:animEffect>
                                  </p:childTnLst>
                                </p:cTn>
                              </p:par>
                              <p:par>
                                <p:cTn id="21" presetID="10" presetClass="entr" presetSubtype="0" fill="hold" nodeType="withEffect">
                                  <p:stCondLst>
                                    <p:cond delay="100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1250"/>
                                        <p:tgtEl>
                                          <p:spTgt spid="25"/>
                                        </p:tgtEl>
                                      </p:cBhvr>
                                    </p:animEffect>
                                  </p:childTnLst>
                                </p:cTn>
                              </p:par>
                              <p:par>
                                <p:cTn id="24" presetID="10" presetClass="entr" presetSubtype="0" fill="hold" nodeType="withEffect">
                                  <p:stCondLst>
                                    <p:cond delay="100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1250"/>
                                        <p:tgtEl>
                                          <p:spTgt spid="28"/>
                                        </p:tgtEl>
                                      </p:cBhvr>
                                    </p:animEffect>
                                  </p:childTnLst>
                                </p:cTn>
                              </p:par>
                              <p:par>
                                <p:cTn id="27" presetID="10" presetClass="entr" presetSubtype="0" fill="hold" grpId="0" nodeType="withEffect">
                                  <p:stCondLst>
                                    <p:cond delay="100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1250"/>
                                        <p:tgtEl>
                                          <p:spTgt spid="31"/>
                                        </p:tgtEl>
                                      </p:cBhvr>
                                    </p:animEffect>
                                  </p:childTnLst>
                                </p:cTn>
                              </p:par>
                              <p:par>
                                <p:cTn id="30" presetID="10" presetClass="entr" presetSubtype="0" fill="hold" nodeType="withEffect">
                                  <p:stCondLst>
                                    <p:cond delay="100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1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6" grpId="0"/>
      <p:bldP spid="27" grpId="0" animBg="1"/>
      <p:bldP spid="29"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Connettore diritto 14">
            <a:extLst>
              <a:ext uri="{FF2B5EF4-FFF2-40B4-BE49-F238E27FC236}">
                <a16:creationId xmlns:a16="http://schemas.microsoft.com/office/drawing/2014/main" id="{7A0EDC3C-0FFB-46D0-923F-9EB0CCB49F5E}"/>
              </a:ext>
            </a:extLst>
          </p:cNvPr>
          <p:cNvCxnSpPr>
            <a:cxnSpLocks/>
          </p:cNvCxnSpPr>
          <p:nvPr/>
        </p:nvCxnSpPr>
        <p:spPr>
          <a:xfrm>
            <a:off x="6152100" y="1962385"/>
            <a:ext cx="0" cy="3910095"/>
          </a:xfrm>
          <a:prstGeom prst="line">
            <a:avLst/>
          </a:prstGeom>
        </p:spPr>
        <p:style>
          <a:lnRef idx="1">
            <a:schemeClr val="accent1"/>
          </a:lnRef>
          <a:fillRef idx="0">
            <a:schemeClr val="accent1"/>
          </a:fillRef>
          <a:effectRef idx="0">
            <a:schemeClr val="accent1"/>
          </a:effectRef>
          <a:fontRef idx="minor">
            <a:schemeClr val="tx1"/>
          </a:fontRef>
        </p:style>
      </p:cxnSp>
      <p:sp>
        <p:nvSpPr>
          <p:cNvPr id="21" name="CasellaDiTesto 20">
            <a:extLst>
              <a:ext uri="{FF2B5EF4-FFF2-40B4-BE49-F238E27FC236}">
                <a16:creationId xmlns:a16="http://schemas.microsoft.com/office/drawing/2014/main" id="{70065632-8E06-4EDB-83B0-C22740867B0A}"/>
              </a:ext>
            </a:extLst>
          </p:cNvPr>
          <p:cNvSpPr txBox="1"/>
          <p:nvPr/>
        </p:nvSpPr>
        <p:spPr>
          <a:xfrm>
            <a:off x="319375" y="1903196"/>
            <a:ext cx="2877649" cy="307777"/>
          </a:xfrm>
          <a:prstGeom prst="rect">
            <a:avLst/>
          </a:prstGeom>
          <a:noFill/>
        </p:spPr>
        <p:txBody>
          <a:bodyPr wrap="square" rtlCol="0">
            <a:spAutoFit/>
          </a:bodyPr>
          <a:lstStyle/>
          <a:p>
            <a:r>
              <a:rPr lang="it-IT" sz="1400" dirty="0">
                <a:latin typeface="Century Gothic" panose="020B0502020202020204" pitchFamily="34" charset="0"/>
              </a:rPr>
              <a:t>1. Customers cardinality</a:t>
            </a:r>
          </a:p>
        </p:txBody>
      </p:sp>
      <p:pic>
        <p:nvPicPr>
          <p:cNvPr id="22" name="Immagine 21">
            <a:extLst>
              <a:ext uri="{FF2B5EF4-FFF2-40B4-BE49-F238E27FC236}">
                <a16:creationId xmlns:a16="http://schemas.microsoft.com/office/drawing/2014/main" id="{3037666A-88AE-48D1-861C-3972F563F455}"/>
              </a:ext>
            </a:extLst>
          </p:cNvPr>
          <p:cNvPicPr>
            <a:picLocks noChangeAspect="1"/>
          </p:cNvPicPr>
          <p:nvPr/>
        </p:nvPicPr>
        <p:blipFill>
          <a:blip r:embed="rId3"/>
          <a:stretch>
            <a:fillRect/>
          </a:stretch>
        </p:blipFill>
        <p:spPr>
          <a:xfrm>
            <a:off x="614265" y="2214361"/>
            <a:ext cx="4105275" cy="704850"/>
          </a:xfrm>
          <a:prstGeom prst="rect">
            <a:avLst/>
          </a:prstGeom>
        </p:spPr>
      </p:pic>
      <p:sp>
        <p:nvSpPr>
          <p:cNvPr id="24" name="Rettangolo 23">
            <a:extLst>
              <a:ext uri="{FF2B5EF4-FFF2-40B4-BE49-F238E27FC236}">
                <a16:creationId xmlns:a16="http://schemas.microsoft.com/office/drawing/2014/main" id="{7B288915-5147-4772-822F-34E4277E6F19}"/>
              </a:ext>
            </a:extLst>
          </p:cNvPr>
          <p:cNvSpPr/>
          <p:nvPr/>
        </p:nvSpPr>
        <p:spPr>
          <a:xfrm>
            <a:off x="286665" y="3382929"/>
            <a:ext cx="1888659" cy="307777"/>
          </a:xfrm>
          <a:prstGeom prst="rect">
            <a:avLst/>
          </a:prstGeom>
        </p:spPr>
        <p:txBody>
          <a:bodyPr wrap="none">
            <a:spAutoFit/>
          </a:bodyPr>
          <a:lstStyle/>
          <a:p>
            <a:r>
              <a:rPr lang="it-IT" sz="1400" dirty="0">
                <a:latin typeface="Century Gothic" panose="020B0502020202020204" pitchFamily="34" charset="0"/>
              </a:rPr>
              <a:t>2. Availability of AM</a:t>
            </a:r>
          </a:p>
        </p:txBody>
      </p:sp>
      <p:pic>
        <p:nvPicPr>
          <p:cNvPr id="25" name="Immagine 24">
            <a:extLst>
              <a:ext uri="{FF2B5EF4-FFF2-40B4-BE49-F238E27FC236}">
                <a16:creationId xmlns:a16="http://schemas.microsoft.com/office/drawing/2014/main" id="{E0536370-289A-4476-A728-6DB0BEF7B6CC}"/>
              </a:ext>
            </a:extLst>
          </p:cNvPr>
          <p:cNvPicPr>
            <a:picLocks noChangeAspect="1"/>
          </p:cNvPicPr>
          <p:nvPr/>
        </p:nvPicPr>
        <p:blipFill>
          <a:blip r:embed="rId4"/>
          <a:stretch>
            <a:fillRect/>
          </a:stretch>
        </p:blipFill>
        <p:spPr>
          <a:xfrm>
            <a:off x="614265" y="3637631"/>
            <a:ext cx="5178314" cy="704850"/>
          </a:xfrm>
          <a:prstGeom prst="rect">
            <a:avLst/>
          </a:prstGeom>
        </p:spPr>
      </p:pic>
      <p:sp>
        <p:nvSpPr>
          <p:cNvPr id="29" name="Rettangolo 28">
            <a:extLst>
              <a:ext uri="{FF2B5EF4-FFF2-40B4-BE49-F238E27FC236}">
                <a16:creationId xmlns:a16="http://schemas.microsoft.com/office/drawing/2014/main" id="{BBD93B16-075A-4420-9787-74B3254EE4EB}"/>
              </a:ext>
            </a:extLst>
          </p:cNvPr>
          <p:cNvSpPr/>
          <p:nvPr/>
        </p:nvSpPr>
        <p:spPr>
          <a:xfrm>
            <a:off x="1061720" y="972235"/>
            <a:ext cx="10358120" cy="830997"/>
          </a:xfrm>
          <a:prstGeom prst="rect">
            <a:avLst/>
          </a:prstGeom>
        </p:spPr>
        <p:txBody>
          <a:bodyPr wrap="square">
            <a:spAutoFit/>
          </a:bodyPr>
          <a:lstStyle/>
          <a:p>
            <a:pPr lvl="0">
              <a:lnSpc>
                <a:spcPct val="100000"/>
              </a:lnSpc>
            </a:pPr>
            <a:r>
              <a:rPr lang="en-GB" sz="4800" b="1" spc="-50" dirty="0">
                <a:solidFill>
                  <a:schemeClr val="tx1">
                    <a:lumMod val="75000"/>
                    <a:lumOff val="25000"/>
                  </a:schemeClr>
                </a:solidFill>
                <a:latin typeface="+mj-lt"/>
                <a:ea typeface="+mj-ea"/>
                <a:cs typeface="+mj-cs"/>
              </a:rPr>
              <a:t>Formal analysis using Alloy</a:t>
            </a:r>
            <a:r>
              <a:rPr lang="en-GB" sz="3200" b="1" spc="-50" dirty="0">
                <a:solidFill>
                  <a:schemeClr val="tx1">
                    <a:lumMod val="75000"/>
                    <a:lumOff val="25000"/>
                  </a:schemeClr>
                </a:solidFill>
                <a:latin typeface="+mj-lt"/>
                <a:ea typeface="+mj-ea"/>
                <a:cs typeface="+mj-cs"/>
              </a:rPr>
              <a:t>: </a:t>
            </a:r>
            <a:r>
              <a:rPr lang="en-GB" sz="3200" spc="-50" dirty="0">
                <a:solidFill>
                  <a:schemeClr val="tx1">
                    <a:lumMod val="75000"/>
                    <a:lumOff val="25000"/>
                  </a:schemeClr>
                </a:solidFill>
                <a:latin typeface="+mj-lt"/>
                <a:ea typeface="+mj-ea"/>
                <a:cs typeface="+mj-cs"/>
              </a:rPr>
              <a:t>Model constraint </a:t>
            </a:r>
            <a:endParaRPr lang="en-GB" sz="3200" b="1" spc="-50" dirty="0">
              <a:solidFill>
                <a:schemeClr val="tx1">
                  <a:lumMod val="75000"/>
                  <a:lumOff val="25000"/>
                </a:schemeClr>
              </a:solidFill>
              <a:latin typeface="+mj-lt"/>
              <a:ea typeface="+mj-ea"/>
              <a:cs typeface="+mj-cs"/>
            </a:endParaRPr>
          </a:p>
        </p:txBody>
      </p:sp>
      <p:sp>
        <p:nvSpPr>
          <p:cNvPr id="30" name="CasellaDiTesto 29">
            <a:extLst>
              <a:ext uri="{FF2B5EF4-FFF2-40B4-BE49-F238E27FC236}">
                <a16:creationId xmlns:a16="http://schemas.microsoft.com/office/drawing/2014/main" id="{0A33270E-7DFD-4614-909D-6A3A9C52CAA0}"/>
              </a:ext>
            </a:extLst>
          </p:cNvPr>
          <p:cNvSpPr txBox="1"/>
          <p:nvPr/>
        </p:nvSpPr>
        <p:spPr>
          <a:xfrm>
            <a:off x="286665" y="4931289"/>
            <a:ext cx="2409634" cy="307777"/>
          </a:xfrm>
          <a:prstGeom prst="rect">
            <a:avLst/>
          </a:prstGeom>
          <a:noFill/>
        </p:spPr>
        <p:txBody>
          <a:bodyPr wrap="none" rtlCol="0">
            <a:spAutoFit/>
          </a:bodyPr>
          <a:lstStyle/>
          <a:p>
            <a:r>
              <a:rPr lang="it-IT" sz="1400" dirty="0">
                <a:latin typeface="Century Gothic" panose="020B0502020202020204" pitchFamily="34" charset="0"/>
              </a:rPr>
              <a:t>3. Notification ID is unique</a:t>
            </a:r>
          </a:p>
        </p:txBody>
      </p:sp>
      <p:pic>
        <p:nvPicPr>
          <p:cNvPr id="31" name="Immagine 30">
            <a:extLst>
              <a:ext uri="{FF2B5EF4-FFF2-40B4-BE49-F238E27FC236}">
                <a16:creationId xmlns:a16="http://schemas.microsoft.com/office/drawing/2014/main" id="{FC0F3FBC-E978-4972-85E1-375ABD217252}"/>
              </a:ext>
            </a:extLst>
          </p:cNvPr>
          <p:cNvPicPr>
            <a:picLocks noChangeAspect="1"/>
          </p:cNvPicPr>
          <p:nvPr/>
        </p:nvPicPr>
        <p:blipFill>
          <a:blip r:embed="rId5"/>
          <a:stretch>
            <a:fillRect/>
          </a:stretch>
        </p:blipFill>
        <p:spPr>
          <a:xfrm>
            <a:off x="614265" y="5239335"/>
            <a:ext cx="5476875" cy="847725"/>
          </a:xfrm>
          <a:prstGeom prst="rect">
            <a:avLst/>
          </a:prstGeom>
        </p:spPr>
      </p:pic>
      <p:sp>
        <p:nvSpPr>
          <p:cNvPr id="32" name="Rettangolo 31">
            <a:extLst>
              <a:ext uri="{FF2B5EF4-FFF2-40B4-BE49-F238E27FC236}">
                <a16:creationId xmlns:a16="http://schemas.microsoft.com/office/drawing/2014/main" id="{1397EC0E-6411-4F7F-BE2E-3B318F55FAF5}"/>
              </a:ext>
            </a:extLst>
          </p:cNvPr>
          <p:cNvSpPr/>
          <p:nvPr/>
        </p:nvSpPr>
        <p:spPr>
          <a:xfrm>
            <a:off x="6395750" y="1903196"/>
            <a:ext cx="4910319" cy="307777"/>
          </a:xfrm>
          <a:prstGeom prst="rect">
            <a:avLst/>
          </a:prstGeom>
        </p:spPr>
        <p:txBody>
          <a:bodyPr wrap="none">
            <a:spAutoFit/>
          </a:bodyPr>
          <a:lstStyle/>
          <a:p>
            <a:r>
              <a:rPr lang="en-GB" sz="1400" dirty="0">
                <a:latin typeface="Century Gothic" panose="020B0502020202020204" pitchFamily="34" charset="0"/>
              </a:rPr>
              <a:t>4. AM is unavailable if assigned handling a Notification</a:t>
            </a:r>
          </a:p>
        </p:txBody>
      </p:sp>
      <p:pic>
        <p:nvPicPr>
          <p:cNvPr id="5" name="Immagine 4">
            <a:extLst>
              <a:ext uri="{FF2B5EF4-FFF2-40B4-BE49-F238E27FC236}">
                <a16:creationId xmlns:a16="http://schemas.microsoft.com/office/drawing/2014/main" id="{7C63EB7E-42F7-4554-9210-EC880B03EC4A}"/>
              </a:ext>
            </a:extLst>
          </p:cNvPr>
          <p:cNvPicPr>
            <a:picLocks noChangeAspect="1"/>
          </p:cNvPicPr>
          <p:nvPr/>
        </p:nvPicPr>
        <p:blipFill>
          <a:blip r:embed="rId6"/>
          <a:stretch>
            <a:fillRect/>
          </a:stretch>
        </p:blipFill>
        <p:spPr>
          <a:xfrm>
            <a:off x="6641110" y="2210973"/>
            <a:ext cx="4914900" cy="781050"/>
          </a:xfrm>
          <a:prstGeom prst="rect">
            <a:avLst/>
          </a:prstGeom>
        </p:spPr>
      </p:pic>
      <p:pic>
        <p:nvPicPr>
          <p:cNvPr id="6" name="Immagine 5">
            <a:extLst>
              <a:ext uri="{FF2B5EF4-FFF2-40B4-BE49-F238E27FC236}">
                <a16:creationId xmlns:a16="http://schemas.microsoft.com/office/drawing/2014/main" id="{CC4EE037-4293-4413-AA29-B22C384DDCEA}"/>
              </a:ext>
            </a:extLst>
          </p:cNvPr>
          <p:cNvPicPr>
            <a:picLocks noChangeAspect="1"/>
          </p:cNvPicPr>
          <p:nvPr/>
        </p:nvPicPr>
        <p:blipFill>
          <a:blip r:embed="rId7"/>
          <a:stretch>
            <a:fillRect/>
          </a:stretch>
        </p:blipFill>
        <p:spPr>
          <a:xfrm>
            <a:off x="6643785" y="3690705"/>
            <a:ext cx="4933950" cy="1000125"/>
          </a:xfrm>
          <a:prstGeom prst="rect">
            <a:avLst/>
          </a:prstGeom>
        </p:spPr>
      </p:pic>
      <p:sp>
        <p:nvSpPr>
          <p:cNvPr id="35" name="Rettangolo 34">
            <a:extLst>
              <a:ext uri="{FF2B5EF4-FFF2-40B4-BE49-F238E27FC236}">
                <a16:creationId xmlns:a16="http://schemas.microsoft.com/office/drawing/2014/main" id="{EAD35239-1436-48B1-9076-BCE700F62D86}"/>
              </a:ext>
            </a:extLst>
          </p:cNvPr>
          <p:cNvSpPr/>
          <p:nvPr/>
        </p:nvSpPr>
        <p:spPr>
          <a:xfrm>
            <a:off x="6395751" y="3382928"/>
            <a:ext cx="3972562" cy="307777"/>
          </a:xfrm>
          <a:prstGeom prst="rect">
            <a:avLst/>
          </a:prstGeom>
        </p:spPr>
        <p:txBody>
          <a:bodyPr wrap="none">
            <a:spAutoFit/>
          </a:bodyPr>
          <a:lstStyle/>
          <a:p>
            <a:r>
              <a:rPr lang="en-GB" sz="1400" dirty="0">
                <a:latin typeface="Century Gothic" panose="020B0502020202020204" pitchFamily="34" charset="0"/>
              </a:rPr>
              <a:t>5. Authority district is a unique triple of value</a:t>
            </a:r>
          </a:p>
        </p:txBody>
      </p:sp>
      <p:pic>
        <p:nvPicPr>
          <p:cNvPr id="36" name="Immagine 35">
            <a:extLst>
              <a:ext uri="{FF2B5EF4-FFF2-40B4-BE49-F238E27FC236}">
                <a16:creationId xmlns:a16="http://schemas.microsoft.com/office/drawing/2014/main" id="{F8F968F9-9B3B-4BE3-A6A9-E64B94506E36}"/>
              </a:ext>
            </a:extLst>
          </p:cNvPr>
          <p:cNvPicPr>
            <a:picLocks noChangeAspect="1"/>
          </p:cNvPicPr>
          <p:nvPr/>
        </p:nvPicPr>
        <p:blipFill>
          <a:blip r:embed="rId8"/>
          <a:stretch>
            <a:fillRect/>
          </a:stretch>
        </p:blipFill>
        <p:spPr>
          <a:xfrm>
            <a:off x="6641110" y="5239335"/>
            <a:ext cx="4419600" cy="733425"/>
          </a:xfrm>
          <a:prstGeom prst="rect">
            <a:avLst/>
          </a:prstGeom>
        </p:spPr>
      </p:pic>
      <p:sp>
        <p:nvSpPr>
          <p:cNvPr id="37" name="CasellaDiTesto 36">
            <a:extLst>
              <a:ext uri="{FF2B5EF4-FFF2-40B4-BE49-F238E27FC236}">
                <a16:creationId xmlns:a16="http://schemas.microsoft.com/office/drawing/2014/main" id="{EBC43147-D692-4FA6-BAD6-B07B8C83BD6A}"/>
              </a:ext>
            </a:extLst>
          </p:cNvPr>
          <p:cNvSpPr txBox="1"/>
          <p:nvPr/>
        </p:nvSpPr>
        <p:spPr>
          <a:xfrm>
            <a:off x="6394561" y="4931290"/>
            <a:ext cx="4589718" cy="307777"/>
          </a:xfrm>
          <a:prstGeom prst="rect">
            <a:avLst/>
          </a:prstGeom>
          <a:noFill/>
        </p:spPr>
        <p:txBody>
          <a:bodyPr wrap="none" rtlCol="0">
            <a:spAutoFit/>
          </a:bodyPr>
          <a:lstStyle/>
          <a:p>
            <a:r>
              <a:rPr lang="en-GB" sz="1400" dirty="0">
                <a:latin typeface="Century Gothic" panose="020B0502020202020204" pitchFamily="34" charset="0"/>
              </a:rPr>
              <a:t>6. All emitted Tickets are relative to a Past Violation</a:t>
            </a:r>
          </a:p>
        </p:txBody>
      </p:sp>
    </p:spTree>
    <p:extLst>
      <p:ext uri="{BB962C8B-B14F-4D97-AF65-F5344CB8AC3E}">
        <p14:creationId xmlns:p14="http://schemas.microsoft.com/office/powerpoint/2010/main" val="1902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anim calcmode="lin" valueType="num">
                                      <p:cBhvr>
                                        <p:cTn id="8" dur="500" fill="hold"/>
                                        <p:tgtEl>
                                          <p:spTgt spid="22"/>
                                        </p:tgtEl>
                                        <p:attrNameLst>
                                          <p:attrName>ppt_x</p:attrName>
                                        </p:attrNameLst>
                                      </p:cBhvr>
                                      <p:tavLst>
                                        <p:tav tm="0">
                                          <p:val>
                                            <p:strVal val="#ppt_x"/>
                                          </p:val>
                                        </p:tav>
                                        <p:tav tm="100000">
                                          <p:val>
                                            <p:strVal val="#ppt_x"/>
                                          </p:val>
                                        </p:tav>
                                      </p:tavLst>
                                    </p:anim>
                                    <p:anim calcmode="lin" valueType="num">
                                      <p:cBhvr>
                                        <p:cTn id="9" dur="5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anim calcmode="lin" valueType="num">
                                      <p:cBhvr>
                                        <p:cTn id="13" dur="500" fill="hold"/>
                                        <p:tgtEl>
                                          <p:spTgt spid="21"/>
                                        </p:tgtEl>
                                        <p:attrNameLst>
                                          <p:attrName>ppt_x</p:attrName>
                                        </p:attrNameLst>
                                      </p:cBhvr>
                                      <p:tavLst>
                                        <p:tav tm="0">
                                          <p:val>
                                            <p:strVal val="#ppt_x"/>
                                          </p:val>
                                        </p:tav>
                                        <p:tav tm="100000">
                                          <p:val>
                                            <p:strVal val="#ppt_x"/>
                                          </p:val>
                                        </p:tav>
                                      </p:tavLst>
                                    </p:anim>
                                    <p:anim calcmode="lin" valueType="num">
                                      <p:cBhvr>
                                        <p:cTn id="14"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anim calcmode="lin" valueType="num">
                                      <p:cBhvr>
                                        <p:cTn id="20" dur="500" fill="hold"/>
                                        <p:tgtEl>
                                          <p:spTgt spid="25"/>
                                        </p:tgtEl>
                                        <p:attrNameLst>
                                          <p:attrName>ppt_x</p:attrName>
                                        </p:attrNameLst>
                                      </p:cBhvr>
                                      <p:tavLst>
                                        <p:tav tm="0">
                                          <p:val>
                                            <p:strVal val="#ppt_x"/>
                                          </p:val>
                                        </p:tav>
                                        <p:tav tm="100000">
                                          <p:val>
                                            <p:strVal val="#ppt_x"/>
                                          </p:val>
                                        </p:tav>
                                      </p:tavLst>
                                    </p:anim>
                                    <p:anim calcmode="lin" valueType="num">
                                      <p:cBhvr>
                                        <p:cTn id="21" dur="500" fill="hold"/>
                                        <p:tgtEl>
                                          <p:spTgt spid="2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anim calcmode="lin" valueType="num">
                                      <p:cBhvr>
                                        <p:cTn id="25" dur="500" fill="hold"/>
                                        <p:tgtEl>
                                          <p:spTgt spid="24"/>
                                        </p:tgtEl>
                                        <p:attrNameLst>
                                          <p:attrName>ppt_x</p:attrName>
                                        </p:attrNameLst>
                                      </p:cBhvr>
                                      <p:tavLst>
                                        <p:tav tm="0">
                                          <p:val>
                                            <p:strVal val="#ppt_x"/>
                                          </p:val>
                                        </p:tav>
                                        <p:tav tm="100000">
                                          <p:val>
                                            <p:strVal val="#ppt_x"/>
                                          </p:val>
                                        </p:tav>
                                      </p:tavLst>
                                    </p:anim>
                                    <p:anim calcmode="lin" valueType="num">
                                      <p:cBhvr>
                                        <p:cTn id="26" dur="5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anim calcmode="lin" valueType="num">
                                      <p:cBhvr>
                                        <p:cTn id="32" dur="500" fill="hold"/>
                                        <p:tgtEl>
                                          <p:spTgt spid="31"/>
                                        </p:tgtEl>
                                        <p:attrNameLst>
                                          <p:attrName>ppt_x</p:attrName>
                                        </p:attrNameLst>
                                      </p:cBhvr>
                                      <p:tavLst>
                                        <p:tav tm="0">
                                          <p:val>
                                            <p:strVal val="#ppt_x"/>
                                          </p:val>
                                        </p:tav>
                                        <p:tav tm="100000">
                                          <p:val>
                                            <p:strVal val="#ppt_x"/>
                                          </p:val>
                                        </p:tav>
                                      </p:tavLst>
                                    </p:anim>
                                    <p:anim calcmode="lin" valueType="num">
                                      <p:cBhvr>
                                        <p:cTn id="33" dur="500" fill="hold"/>
                                        <p:tgtEl>
                                          <p:spTgt spid="3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anim calcmode="lin" valueType="num">
                                      <p:cBhvr>
                                        <p:cTn id="37" dur="500" fill="hold"/>
                                        <p:tgtEl>
                                          <p:spTgt spid="30"/>
                                        </p:tgtEl>
                                        <p:attrNameLst>
                                          <p:attrName>ppt_x</p:attrName>
                                        </p:attrNameLst>
                                      </p:cBhvr>
                                      <p:tavLst>
                                        <p:tav tm="0">
                                          <p:val>
                                            <p:strVal val="#ppt_x"/>
                                          </p:val>
                                        </p:tav>
                                        <p:tav tm="100000">
                                          <p:val>
                                            <p:strVal val="#ppt_x"/>
                                          </p:val>
                                        </p:tav>
                                      </p:tavLst>
                                    </p:anim>
                                    <p:anim calcmode="lin" valueType="num">
                                      <p:cBhvr>
                                        <p:cTn id="38" dur="5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anim calcmode="lin" valueType="num">
                                      <p:cBhvr>
                                        <p:cTn id="44" dur="500" fill="hold"/>
                                        <p:tgtEl>
                                          <p:spTgt spid="32"/>
                                        </p:tgtEl>
                                        <p:attrNameLst>
                                          <p:attrName>ppt_x</p:attrName>
                                        </p:attrNameLst>
                                      </p:cBhvr>
                                      <p:tavLst>
                                        <p:tav tm="0">
                                          <p:val>
                                            <p:strVal val="#ppt_x"/>
                                          </p:val>
                                        </p:tav>
                                        <p:tav tm="100000">
                                          <p:val>
                                            <p:strVal val="#ppt_x"/>
                                          </p:val>
                                        </p:tav>
                                      </p:tavLst>
                                    </p:anim>
                                    <p:anim calcmode="lin" valueType="num">
                                      <p:cBhvr>
                                        <p:cTn id="45" dur="500" fill="hold"/>
                                        <p:tgtEl>
                                          <p:spTgt spid="32"/>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500"/>
                                        <p:tgtEl>
                                          <p:spTgt spid="5"/>
                                        </p:tgtEl>
                                      </p:cBhvr>
                                    </p:animEffect>
                                    <p:anim calcmode="lin" valueType="num">
                                      <p:cBhvr>
                                        <p:cTn id="49" dur="500" fill="hold"/>
                                        <p:tgtEl>
                                          <p:spTgt spid="5"/>
                                        </p:tgtEl>
                                        <p:attrNameLst>
                                          <p:attrName>ppt_x</p:attrName>
                                        </p:attrNameLst>
                                      </p:cBhvr>
                                      <p:tavLst>
                                        <p:tav tm="0">
                                          <p:val>
                                            <p:strVal val="#ppt_x"/>
                                          </p:val>
                                        </p:tav>
                                        <p:tav tm="100000">
                                          <p:val>
                                            <p:strVal val="#ppt_x"/>
                                          </p:val>
                                        </p:tav>
                                      </p:tavLst>
                                    </p:anim>
                                    <p:anim calcmode="lin" valueType="num">
                                      <p:cBhvr>
                                        <p:cTn id="50" dur="500" fill="hold"/>
                                        <p:tgtEl>
                                          <p:spTgt spid="5"/>
                                        </p:tgtEl>
                                        <p:attrNameLst>
                                          <p:attrName>ppt_y</p:attrName>
                                        </p:attrNameLst>
                                      </p:cBhvr>
                                      <p:tavLst>
                                        <p:tav tm="0">
                                          <p:val>
                                            <p:strVal val="#ppt_y+.1"/>
                                          </p:val>
                                        </p:tav>
                                        <p:tav tm="100000">
                                          <p:val>
                                            <p:strVal val="#ppt_y"/>
                                          </p:val>
                                        </p:tav>
                                      </p:tavLst>
                                    </p:anim>
                                  </p:childTnLst>
                                </p:cTn>
                              </p:par>
                              <p:par>
                                <p:cTn id="51" presetID="6" presetClass="entr" presetSubtype="16"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circle(in)">
                                      <p:cBhvr>
                                        <p:cTn id="53" dur="75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500"/>
                                        <p:tgtEl>
                                          <p:spTgt spid="35"/>
                                        </p:tgtEl>
                                      </p:cBhvr>
                                    </p:animEffect>
                                    <p:anim calcmode="lin" valueType="num">
                                      <p:cBhvr>
                                        <p:cTn id="59" dur="500" fill="hold"/>
                                        <p:tgtEl>
                                          <p:spTgt spid="35"/>
                                        </p:tgtEl>
                                        <p:attrNameLst>
                                          <p:attrName>ppt_x</p:attrName>
                                        </p:attrNameLst>
                                      </p:cBhvr>
                                      <p:tavLst>
                                        <p:tav tm="0">
                                          <p:val>
                                            <p:strVal val="#ppt_x"/>
                                          </p:val>
                                        </p:tav>
                                        <p:tav tm="100000">
                                          <p:val>
                                            <p:strVal val="#ppt_x"/>
                                          </p:val>
                                        </p:tav>
                                      </p:tavLst>
                                    </p:anim>
                                    <p:anim calcmode="lin" valueType="num">
                                      <p:cBhvr>
                                        <p:cTn id="60" dur="500" fill="hold"/>
                                        <p:tgtEl>
                                          <p:spTgt spid="35"/>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500"/>
                                        <p:tgtEl>
                                          <p:spTgt spid="6"/>
                                        </p:tgtEl>
                                      </p:cBhvr>
                                    </p:animEffect>
                                    <p:anim calcmode="lin" valueType="num">
                                      <p:cBhvr>
                                        <p:cTn id="64" dur="500" fill="hold"/>
                                        <p:tgtEl>
                                          <p:spTgt spid="6"/>
                                        </p:tgtEl>
                                        <p:attrNameLst>
                                          <p:attrName>ppt_x</p:attrName>
                                        </p:attrNameLst>
                                      </p:cBhvr>
                                      <p:tavLst>
                                        <p:tav tm="0">
                                          <p:val>
                                            <p:strVal val="#ppt_x"/>
                                          </p:val>
                                        </p:tav>
                                        <p:tav tm="100000">
                                          <p:val>
                                            <p:strVal val="#ppt_x"/>
                                          </p:val>
                                        </p:tav>
                                      </p:tavLst>
                                    </p:anim>
                                    <p:anim calcmode="lin" valueType="num">
                                      <p:cBhvr>
                                        <p:cTn id="65"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fade">
                                      <p:cBhvr>
                                        <p:cTn id="70" dur="500"/>
                                        <p:tgtEl>
                                          <p:spTgt spid="36"/>
                                        </p:tgtEl>
                                      </p:cBhvr>
                                    </p:animEffect>
                                    <p:anim calcmode="lin" valueType="num">
                                      <p:cBhvr>
                                        <p:cTn id="71" dur="500" fill="hold"/>
                                        <p:tgtEl>
                                          <p:spTgt spid="36"/>
                                        </p:tgtEl>
                                        <p:attrNameLst>
                                          <p:attrName>ppt_x</p:attrName>
                                        </p:attrNameLst>
                                      </p:cBhvr>
                                      <p:tavLst>
                                        <p:tav tm="0">
                                          <p:val>
                                            <p:strVal val="#ppt_x"/>
                                          </p:val>
                                        </p:tav>
                                        <p:tav tm="100000">
                                          <p:val>
                                            <p:strVal val="#ppt_x"/>
                                          </p:val>
                                        </p:tav>
                                      </p:tavLst>
                                    </p:anim>
                                    <p:anim calcmode="lin" valueType="num">
                                      <p:cBhvr>
                                        <p:cTn id="72" dur="500" fill="hold"/>
                                        <p:tgtEl>
                                          <p:spTgt spid="36"/>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fade">
                                      <p:cBhvr>
                                        <p:cTn id="75" dur="500"/>
                                        <p:tgtEl>
                                          <p:spTgt spid="37"/>
                                        </p:tgtEl>
                                      </p:cBhvr>
                                    </p:animEffect>
                                    <p:anim calcmode="lin" valueType="num">
                                      <p:cBhvr>
                                        <p:cTn id="76" dur="500" fill="hold"/>
                                        <p:tgtEl>
                                          <p:spTgt spid="37"/>
                                        </p:tgtEl>
                                        <p:attrNameLst>
                                          <p:attrName>ppt_x</p:attrName>
                                        </p:attrNameLst>
                                      </p:cBhvr>
                                      <p:tavLst>
                                        <p:tav tm="0">
                                          <p:val>
                                            <p:strVal val="#ppt_x"/>
                                          </p:val>
                                        </p:tav>
                                        <p:tav tm="100000">
                                          <p:val>
                                            <p:strVal val="#ppt_x"/>
                                          </p:val>
                                        </p:tav>
                                      </p:tavLst>
                                    </p:anim>
                                    <p:anim calcmode="lin" valueType="num">
                                      <p:cBhvr>
                                        <p:cTn id="77" dur="5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30" grpId="0"/>
      <p:bldP spid="32" grpId="0"/>
      <p:bldP spid="35" grpId="0"/>
      <p:bldP spid="37" grpId="0"/>
    </p:bld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ttivo">
  <a:themeElements>
    <a:clrScheme name="Retrospettivo">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Retrospettivo">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Retrospect</Template>
  <TotalTime>884</TotalTime>
  <Words>844</Words>
  <Application>Microsoft Office PowerPoint</Application>
  <PresentationFormat>Widescreen</PresentationFormat>
  <Paragraphs>99</Paragraphs>
  <Slides>14</Slides>
  <Notes>9</Notes>
  <HiddenSlides>0</HiddenSlides>
  <MMClips>0</MMClips>
  <ScaleCrop>false</ScaleCrop>
  <HeadingPairs>
    <vt:vector size="6" baseType="variant">
      <vt:variant>
        <vt:lpstr>Caratteri utilizzati</vt:lpstr>
      </vt:variant>
      <vt:variant>
        <vt:i4>4</vt:i4>
      </vt:variant>
      <vt:variant>
        <vt:lpstr>Tema</vt:lpstr>
      </vt:variant>
      <vt:variant>
        <vt:i4>2</vt:i4>
      </vt:variant>
      <vt:variant>
        <vt:lpstr>Titoli diapositive</vt:lpstr>
      </vt:variant>
      <vt:variant>
        <vt:i4>14</vt:i4>
      </vt:variant>
    </vt:vector>
  </HeadingPairs>
  <TitlesOfParts>
    <vt:vector size="20" baseType="lpstr">
      <vt:lpstr>Arial</vt:lpstr>
      <vt:lpstr>Calibri</vt:lpstr>
      <vt:lpstr>Calibri Light</vt:lpstr>
      <vt:lpstr>Century Gothic</vt:lpstr>
      <vt:lpstr>Tema di Office</vt:lpstr>
      <vt:lpstr>Retrospettivo</vt:lpstr>
      <vt:lpstr> AUTHORS  Armenante Valerio Capaldo Marco Di Salvo Dario</vt:lpstr>
      <vt:lpstr>RASD Presentation Outline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DD Presentation Outline </vt:lpstr>
      <vt:lpstr>System Components</vt:lpstr>
      <vt:lpstr>Component Interfaces</vt:lpstr>
      <vt:lpstr>Meaningful Interactions</vt:lpstr>
      <vt:lpstr>Implementation, Integration and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AUTHORS Armenante Valerio Capaldo Marco DI Salvo Dario</dc:title>
  <dc:creator>Marco Capaldo</dc:creator>
  <cp:lastModifiedBy>Marco Capaldo</cp:lastModifiedBy>
  <cp:revision>71</cp:revision>
  <dcterms:created xsi:type="dcterms:W3CDTF">2019-12-18T12:10:33Z</dcterms:created>
  <dcterms:modified xsi:type="dcterms:W3CDTF">2020-01-27T10:38:41Z</dcterms:modified>
</cp:coreProperties>
</file>