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Capaldo" initials="MC" lastIdx="1" clrIdx="0">
    <p:extLst>
      <p:ext uri="{19B8F6BF-5375-455C-9EA6-DF929625EA0E}">
        <p15:presenceInfo xmlns:p15="http://schemas.microsoft.com/office/powerpoint/2012/main" userId="0ebcf40a2652fd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5.svg"/><Relationship Id="rId1" Type="http://schemas.openxmlformats.org/officeDocument/2006/relationships/image" Target="../media/image14.png"/><Relationship Id="rId6" Type="http://schemas.openxmlformats.org/officeDocument/2006/relationships/image" Target="../media/image9.svg"/><Relationship Id="rId5" Type="http://schemas.openxmlformats.org/officeDocument/2006/relationships/image" Target="../media/image16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A364EC-0F6E-4043-B1C9-784111FA0B0B}" type="doc">
      <dgm:prSet loTypeId="urn:microsoft.com/office/officeart/2018/2/layout/IconLabel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3EE6C5A-9B29-4B43-95E4-6FD649DA167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00" dirty="0">
              <a:latin typeface="Century Gothic" panose="020B0502020202020204" pitchFamily="34" charset="0"/>
            </a:rPr>
            <a:t>System’s boundaries: world and machine phenomena</a:t>
          </a:r>
          <a:endParaRPr lang="en-US" sz="1400" dirty="0">
            <a:latin typeface="Century Gothic" panose="020B0502020202020204" pitchFamily="34" charset="0"/>
          </a:endParaRPr>
        </a:p>
      </dgm:t>
    </dgm:pt>
    <dgm:pt modelId="{8733F0CF-54E6-4A76-9AD0-30B20ABC29B6}" type="parTrans" cxnId="{C3C8A48C-85FB-4D0B-99C9-ED40049BCD79}">
      <dgm:prSet/>
      <dgm:spPr/>
      <dgm:t>
        <a:bodyPr/>
        <a:lstStyle/>
        <a:p>
          <a:endParaRPr lang="en-US"/>
        </a:p>
      </dgm:t>
    </dgm:pt>
    <dgm:pt modelId="{5A25FF98-5738-4866-A678-39EDBE8550DE}" type="sibTrans" cxnId="{C3C8A48C-85FB-4D0B-99C9-ED40049BCD79}">
      <dgm:prSet/>
      <dgm:spPr/>
      <dgm:t>
        <a:bodyPr/>
        <a:lstStyle/>
        <a:p>
          <a:endParaRPr lang="en-US"/>
        </a:p>
      </dgm:t>
    </dgm:pt>
    <dgm:pt modelId="{253641C1-CFA4-4B5A-8295-4F3B7F08A49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Century Gothic" panose="020B0502020202020204" pitchFamily="34" charset="0"/>
            </a:rPr>
            <a:t>Goals of the software system   </a:t>
          </a:r>
          <a:endParaRPr lang="en-US" dirty="0">
            <a:latin typeface="Century Gothic" panose="020B0502020202020204" pitchFamily="34" charset="0"/>
          </a:endParaRPr>
        </a:p>
      </dgm:t>
    </dgm:pt>
    <dgm:pt modelId="{4DBBA947-3C62-47FD-8861-33E604D7E109}" type="parTrans" cxnId="{0E842CA8-2A9C-46F9-B3F7-BFCBD9995160}">
      <dgm:prSet/>
      <dgm:spPr/>
      <dgm:t>
        <a:bodyPr/>
        <a:lstStyle/>
        <a:p>
          <a:endParaRPr lang="en-US"/>
        </a:p>
      </dgm:t>
    </dgm:pt>
    <dgm:pt modelId="{78E5C4C9-3C68-4312-9EB3-E5BD99A03508}" type="sibTrans" cxnId="{0E842CA8-2A9C-46F9-B3F7-BFCBD9995160}">
      <dgm:prSet/>
      <dgm:spPr/>
      <dgm:t>
        <a:bodyPr/>
        <a:lstStyle/>
        <a:p>
          <a:endParaRPr lang="en-US"/>
        </a:p>
      </dgm:t>
    </dgm:pt>
    <dgm:pt modelId="{1AD748E5-510A-43D6-9E2C-1AB1E68F2CC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Century Gothic" panose="020B0502020202020204" pitchFamily="34" charset="0"/>
            </a:rPr>
            <a:t>System requirement and domain assumption</a:t>
          </a:r>
          <a:endParaRPr lang="en-US" dirty="0">
            <a:latin typeface="Century Gothic" panose="020B0502020202020204" pitchFamily="34" charset="0"/>
          </a:endParaRPr>
        </a:p>
      </dgm:t>
    </dgm:pt>
    <dgm:pt modelId="{7D7D2E2C-4DE3-4211-96A1-A5BD05BED636}" type="parTrans" cxnId="{C988A0A4-8FCB-4B7B-B1D1-A3E7CB96E70A}">
      <dgm:prSet/>
      <dgm:spPr/>
      <dgm:t>
        <a:bodyPr/>
        <a:lstStyle/>
        <a:p>
          <a:endParaRPr lang="en-US"/>
        </a:p>
      </dgm:t>
    </dgm:pt>
    <dgm:pt modelId="{1E8EB6E4-A123-4105-984F-043A825BA243}" type="sibTrans" cxnId="{C988A0A4-8FCB-4B7B-B1D1-A3E7CB96E70A}">
      <dgm:prSet/>
      <dgm:spPr/>
      <dgm:t>
        <a:bodyPr/>
        <a:lstStyle/>
        <a:p>
          <a:endParaRPr lang="en-US"/>
        </a:p>
      </dgm:t>
    </dgm:pt>
    <dgm:pt modelId="{8CCF1F9A-DB19-4D9B-ADFD-9AB72F65A70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Century Gothic" panose="020B0502020202020204" pitchFamily="34" charset="0"/>
            </a:rPr>
            <a:t>Meaningful use cases   </a:t>
          </a:r>
          <a:endParaRPr lang="en-US" dirty="0">
            <a:latin typeface="Century Gothic" panose="020B0502020202020204" pitchFamily="34" charset="0"/>
          </a:endParaRPr>
        </a:p>
      </dgm:t>
    </dgm:pt>
    <dgm:pt modelId="{2850CA77-0426-4A86-BA83-DA1D8D15EEE9}" type="parTrans" cxnId="{20DD17FB-B392-4462-B872-DD8AA5D42EC3}">
      <dgm:prSet/>
      <dgm:spPr/>
      <dgm:t>
        <a:bodyPr/>
        <a:lstStyle/>
        <a:p>
          <a:endParaRPr lang="en-US"/>
        </a:p>
      </dgm:t>
    </dgm:pt>
    <dgm:pt modelId="{5E331506-34BB-4E5C-B031-82350C26F1CF}" type="sibTrans" cxnId="{20DD17FB-B392-4462-B872-DD8AA5D42EC3}">
      <dgm:prSet/>
      <dgm:spPr/>
      <dgm:t>
        <a:bodyPr/>
        <a:lstStyle/>
        <a:p>
          <a:endParaRPr lang="en-US"/>
        </a:p>
      </dgm:t>
    </dgm:pt>
    <dgm:pt modelId="{D41B997D-094B-42E7-8445-385D2B0B08D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Century Gothic" panose="020B0502020202020204" pitchFamily="34" charset="0"/>
            </a:rPr>
            <a:t>Formal analysis using Alloy</a:t>
          </a:r>
          <a:endParaRPr lang="en-US" dirty="0">
            <a:latin typeface="Century Gothic" panose="020B0502020202020204" pitchFamily="34" charset="0"/>
          </a:endParaRPr>
        </a:p>
      </dgm:t>
    </dgm:pt>
    <dgm:pt modelId="{C714319B-7CC4-4399-A541-1E66A719F15E}" type="parTrans" cxnId="{9DF29BD3-CCEA-44B4-8B0F-A9C73F522DBB}">
      <dgm:prSet/>
      <dgm:spPr/>
      <dgm:t>
        <a:bodyPr/>
        <a:lstStyle/>
        <a:p>
          <a:endParaRPr lang="en-US"/>
        </a:p>
      </dgm:t>
    </dgm:pt>
    <dgm:pt modelId="{432F057B-B272-44FF-9826-D8567F078B0E}" type="sibTrans" cxnId="{9DF29BD3-CCEA-44B4-8B0F-A9C73F522DBB}">
      <dgm:prSet/>
      <dgm:spPr/>
      <dgm:t>
        <a:bodyPr/>
        <a:lstStyle/>
        <a:p>
          <a:endParaRPr lang="en-US"/>
        </a:p>
      </dgm:t>
    </dgm:pt>
    <dgm:pt modelId="{86C7B69E-BBD7-4ACD-8F56-439C8CBC8942}" type="pres">
      <dgm:prSet presAssocID="{30A364EC-0F6E-4043-B1C9-784111FA0B0B}" presName="root" presStyleCnt="0">
        <dgm:presLayoutVars>
          <dgm:dir/>
          <dgm:resizeHandles val="exact"/>
        </dgm:presLayoutVars>
      </dgm:prSet>
      <dgm:spPr/>
    </dgm:pt>
    <dgm:pt modelId="{FA8B218D-53BB-41C7-A8C5-7440867864F3}" type="pres">
      <dgm:prSet presAssocID="{D3EE6C5A-9B29-4B43-95E4-6FD649DA1673}" presName="compNode" presStyleCnt="0"/>
      <dgm:spPr/>
    </dgm:pt>
    <dgm:pt modelId="{24EFE970-7632-446A-8CB9-3ED2B24A726A}" type="pres">
      <dgm:prSet presAssocID="{D3EE6C5A-9B29-4B43-95E4-6FD649DA167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A0BB27AF-B2CA-4821-ADD8-BFFF535D5DFB}" type="pres">
      <dgm:prSet presAssocID="{D3EE6C5A-9B29-4B43-95E4-6FD649DA1673}" presName="spaceRect" presStyleCnt="0"/>
      <dgm:spPr/>
    </dgm:pt>
    <dgm:pt modelId="{713C504A-0219-4E42-B4AE-4A9DD81675DC}" type="pres">
      <dgm:prSet presAssocID="{D3EE6C5A-9B29-4B43-95E4-6FD649DA1673}" presName="textRect" presStyleLbl="revTx" presStyleIdx="0" presStyleCnt="5" custScaleX="114337">
        <dgm:presLayoutVars>
          <dgm:chMax val="1"/>
          <dgm:chPref val="1"/>
        </dgm:presLayoutVars>
      </dgm:prSet>
      <dgm:spPr/>
    </dgm:pt>
    <dgm:pt modelId="{E09D6DE6-C900-4EDB-9E7D-BFD4CCE245FA}" type="pres">
      <dgm:prSet presAssocID="{5A25FF98-5738-4866-A678-39EDBE8550DE}" presName="sibTrans" presStyleCnt="0"/>
      <dgm:spPr/>
    </dgm:pt>
    <dgm:pt modelId="{DFE552FD-2739-48EA-BA70-2BA432A8CAF4}" type="pres">
      <dgm:prSet presAssocID="{253641C1-CFA4-4B5A-8295-4F3B7F08A492}" presName="compNode" presStyleCnt="0"/>
      <dgm:spPr/>
    </dgm:pt>
    <dgm:pt modelId="{7AC92BCD-91A3-4003-B3A1-46238EB6F8BB}" type="pres">
      <dgm:prSet presAssocID="{253641C1-CFA4-4B5A-8295-4F3B7F08A492}" presName="iconRect" presStyleLbl="node1" presStyleIdx="1" presStyleCnt="5" custLinFactX="379314" custLinFactNeighborX="400000" custLinFactNeighborY="446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35E6B5E-7835-45EA-9A10-771DAD929BB2}" type="pres">
      <dgm:prSet presAssocID="{253641C1-CFA4-4B5A-8295-4F3B7F08A492}" presName="spaceRect" presStyleCnt="0"/>
      <dgm:spPr/>
    </dgm:pt>
    <dgm:pt modelId="{9F43C23B-B7EF-44CF-A253-65E22E7A3728}" type="pres">
      <dgm:prSet presAssocID="{253641C1-CFA4-4B5A-8295-4F3B7F08A492}" presName="textRect" presStyleLbl="revTx" presStyleIdx="1" presStyleCnt="5">
        <dgm:presLayoutVars>
          <dgm:chMax val="1"/>
          <dgm:chPref val="1"/>
        </dgm:presLayoutVars>
      </dgm:prSet>
      <dgm:spPr/>
    </dgm:pt>
    <dgm:pt modelId="{1987F2C0-89E3-4A2E-877E-8ADB6C961B17}" type="pres">
      <dgm:prSet presAssocID="{78E5C4C9-3C68-4312-9EB3-E5BD99A03508}" presName="sibTrans" presStyleCnt="0"/>
      <dgm:spPr/>
    </dgm:pt>
    <dgm:pt modelId="{BE6356F6-A4E5-4370-9278-8E7265C9774D}" type="pres">
      <dgm:prSet presAssocID="{1AD748E5-510A-43D6-9E2C-1AB1E68F2CCB}" presName="compNode" presStyleCnt="0"/>
      <dgm:spPr/>
    </dgm:pt>
    <dgm:pt modelId="{458E64B0-5AE3-4EC9-B22B-0C98ACA6B916}" type="pres">
      <dgm:prSet presAssocID="{1AD748E5-510A-43D6-9E2C-1AB1E68F2CCB}" presName="iconRect" presStyleLbl="node1" presStyleIdx="2" presStyleCnt="5" custLinFactNeighborY="446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68B67D7-D5A9-4498-8DB4-3DAF596D1494}" type="pres">
      <dgm:prSet presAssocID="{1AD748E5-510A-43D6-9E2C-1AB1E68F2CCB}" presName="spaceRect" presStyleCnt="0"/>
      <dgm:spPr/>
    </dgm:pt>
    <dgm:pt modelId="{AF7E8700-B5C4-42FC-BE66-D6CAD1DF48C1}" type="pres">
      <dgm:prSet presAssocID="{1AD748E5-510A-43D6-9E2C-1AB1E68F2CCB}" presName="textRect" presStyleLbl="revTx" presStyleIdx="2" presStyleCnt="5">
        <dgm:presLayoutVars>
          <dgm:chMax val="1"/>
          <dgm:chPref val="1"/>
        </dgm:presLayoutVars>
      </dgm:prSet>
      <dgm:spPr/>
    </dgm:pt>
    <dgm:pt modelId="{FFA4E516-2785-4952-8672-3A06E839BFBB}" type="pres">
      <dgm:prSet presAssocID="{1E8EB6E4-A123-4105-984F-043A825BA243}" presName="sibTrans" presStyleCnt="0"/>
      <dgm:spPr/>
    </dgm:pt>
    <dgm:pt modelId="{6FCA436A-FC85-42A4-9FF1-179F5EDE2365}" type="pres">
      <dgm:prSet presAssocID="{8CCF1F9A-DB19-4D9B-ADFD-9AB72F65A700}" presName="compNode" presStyleCnt="0"/>
      <dgm:spPr/>
    </dgm:pt>
    <dgm:pt modelId="{B041029B-E9CA-44AD-BECB-5E6139A2ED09}" type="pres">
      <dgm:prSet presAssocID="{8CCF1F9A-DB19-4D9B-ADFD-9AB72F65A700}" presName="iconRect" presStyleLbl="node1" presStyleIdx="3" presStyleCnt="5" custLinFactX="-220855" custLinFactNeighborX="-300000" custLinFactNeighborY="446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61BC844-F822-4D9A-97C3-214252BC010E}" type="pres">
      <dgm:prSet presAssocID="{8CCF1F9A-DB19-4D9B-ADFD-9AB72F65A700}" presName="spaceRect" presStyleCnt="0"/>
      <dgm:spPr/>
    </dgm:pt>
    <dgm:pt modelId="{680634A8-EDB7-4FB1-A319-2E29B170946C}" type="pres">
      <dgm:prSet presAssocID="{8CCF1F9A-DB19-4D9B-ADFD-9AB72F65A700}" presName="textRect" presStyleLbl="revTx" presStyleIdx="3" presStyleCnt="5">
        <dgm:presLayoutVars>
          <dgm:chMax val="1"/>
          <dgm:chPref val="1"/>
        </dgm:presLayoutVars>
      </dgm:prSet>
      <dgm:spPr/>
    </dgm:pt>
    <dgm:pt modelId="{3F37ACC6-2616-4207-A825-4207F431FB64}" type="pres">
      <dgm:prSet presAssocID="{5E331506-34BB-4E5C-B031-82350C26F1CF}" presName="sibTrans" presStyleCnt="0"/>
      <dgm:spPr/>
    </dgm:pt>
    <dgm:pt modelId="{769FB862-5E02-4798-8627-A28BB6A4A3CB}" type="pres">
      <dgm:prSet presAssocID="{D41B997D-094B-42E7-8445-385D2B0B08DF}" presName="compNode" presStyleCnt="0"/>
      <dgm:spPr/>
    </dgm:pt>
    <dgm:pt modelId="{01DFBBFA-0CD8-4917-8FDC-17AE3A169E54}" type="pres">
      <dgm:prSet presAssocID="{D41B997D-094B-42E7-8445-385D2B0B08DF}" presName="iconRect" presStyleLbl="node1" presStyleIdx="4" presStyleCnt="5" custLinFactX="-100000" custLinFactNeighborX="-158459" custLinFactNeighborY="4463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597D3A54-D76B-4BC6-9F0E-F34F1D3D135E}" type="pres">
      <dgm:prSet presAssocID="{D41B997D-094B-42E7-8445-385D2B0B08DF}" presName="spaceRect" presStyleCnt="0"/>
      <dgm:spPr/>
    </dgm:pt>
    <dgm:pt modelId="{3B0A7648-C5A6-47C1-BE72-97FD497F579F}" type="pres">
      <dgm:prSet presAssocID="{D41B997D-094B-42E7-8445-385D2B0B08D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AA38515-A5CB-4609-ADC3-868E61559763}" type="presOf" srcId="{253641C1-CFA4-4B5A-8295-4F3B7F08A492}" destId="{9F43C23B-B7EF-44CF-A253-65E22E7A3728}" srcOrd="0" destOrd="0" presId="urn:microsoft.com/office/officeart/2018/2/layout/IconLabelList"/>
    <dgm:cxn modelId="{27716466-6555-4CE7-9B0E-9E35184C010A}" type="presOf" srcId="{1AD748E5-510A-43D6-9E2C-1AB1E68F2CCB}" destId="{AF7E8700-B5C4-42FC-BE66-D6CAD1DF48C1}" srcOrd="0" destOrd="0" presId="urn:microsoft.com/office/officeart/2018/2/layout/IconLabelList"/>
    <dgm:cxn modelId="{16CEB781-979E-4B0A-918D-4D8692C0CD87}" type="presOf" srcId="{D3EE6C5A-9B29-4B43-95E4-6FD649DA1673}" destId="{713C504A-0219-4E42-B4AE-4A9DD81675DC}" srcOrd="0" destOrd="0" presId="urn:microsoft.com/office/officeart/2018/2/layout/IconLabelList"/>
    <dgm:cxn modelId="{C3C8A48C-85FB-4D0B-99C9-ED40049BCD79}" srcId="{30A364EC-0F6E-4043-B1C9-784111FA0B0B}" destId="{D3EE6C5A-9B29-4B43-95E4-6FD649DA1673}" srcOrd="0" destOrd="0" parTransId="{8733F0CF-54E6-4A76-9AD0-30B20ABC29B6}" sibTransId="{5A25FF98-5738-4866-A678-39EDBE8550DE}"/>
    <dgm:cxn modelId="{BB0165A3-17AF-4F7B-BDAD-BA4B00E426D8}" type="presOf" srcId="{D41B997D-094B-42E7-8445-385D2B0B08DF}" destId="{3B0A7648-C5A6-47C1-BE72-97FD497F579F}" srcOrd="0" destOrd="0" presId="urn:microsoft.com/office/officeart/2018/2/layout/IconLabelList"/>
    <dgm:cxn modelId="{C988A0A4-8FCB-4B7B-B1D1-A3E7CB96E70A}" srcId="{30A364EC-0F6E-4043-B1C9-784111FA0B0B}" destId="{1AD748E5-510A-43D6-9E2C-1AB1E68F2CCB}" srcOrd="2" destOrd="0" parTransId="{7D7D2E2C-4DE3-4211-96A1-A5BD05BED636}" sibTransId="{1E8EB6E4-A123-4105-984F-043A825BA243}"/>
    <dgm:cxn modelId="{0E842CA8-2A9C-46F9-B3F7-BFCBD9995160}" srcId="{30A364EC-0F6E-4043-B1C9-784111FA0B0B}" destId="{253641C1-CFA4-4B5A-8295-4F3B7F08A492}" srcOrd="1" destOrd="0" parTransId="{4DBBA947-3C62-47FD-8861-33E604D7E109}" sibTransId="{78E5C4C9-3C68-4312-9EB3-E5BD99A03508}"/>
    <dgm:cxn modelId="{0EE656D2-D6F2-4335-8ACA-DB812B250736}" type="presOf" srcId="{8CCF1F9A-DB19-4D9B-ADFD-9AB72F65A700}" destId="{680634A8-EDB7-4FB1-A319-2E29B170946C}" srcOrd="0" destOrd="0" presId="urn:microsoft.com/office/officeart/2018/2/layout/IconLabelList"/>
    <dgm:cxn modelId="{9DF29BD3-CCEA-44B4-8B0F-A9C73F522DBB}" srcId="{30A364EC-0F6E-4043-B1C9-784111FA0B0B}" destId="{D41B997D-094B-42E7-8445-385D2B0B08DF}" srcOrd="4" destOrd="0" parTransId="{C714319B-7CC4-4399-A541-1E66A719F15E}" sibTransId="{432F057B-B272-44FF-9826-D8567F078B0E}"/>
    <dgm:cxn modelId="{5802E1D6-9A11-4064-98B0-BC2B72299115}" type="presOf" srcId="{30A364EC-0F6E-4043-B1C9-784111FA0B0B}" destId="{86C7B69E-BBD7-4ACD-8F56-439C8CBC8942}" srcOrd="0" destOrd="0" presId="urn:microsoft.com/office/officeart/2018/2/layout/IconLabelList"/>
    <dgm:cxn modelId="{20DD17FB-B392-4462-B872-DD8AA5D42EC3}" srcId="{30A364EC-0F6E-4043-B1C9-784111FA0B0B}" destId="{8CCF1F9A-DB19-4D9B-ADFD-9AB72F65A700}" srcOrd="3" destOrd="0" parTransId="{2850CA77-0426-4A86-BA83-DA1D8D15EEE9}" sibTransId="{5E331506-34BB-4E5C-B031-82350C26F1CF}"/>
    <dgm:cxn modelId="{2D268422-91EF-445F-AC36-972E15885CFE}" type="presParOf" srcId="{86C7B69E-BBD7-4ACD-8F56-439C8CBC8942}" destId="{FA8B218D-53BB-41C7-A8C5-7440867864F3}" srcOrd="0" destOrd="0" presId="urn:microsoft.com/office/officeart/2018/2/layout/IconLabelList"/>
    <dgm:cxn modelId="{F78A562D-EF35-486E-A552-2BF493C21F2F}" type="presParOf" srcId="{FA8B218D-53BB-41C7-A8C5-7440867864F3}" destId="{24EFE970-7632-446A-8CB9-3ED2B24A726A}" srcOrd="0" destOrd="0" presId="urn:microsoft.com/office/officeart/2018/2/layout/IconLabelList"/>
    <dgm:cxn modelId="{FA2F65E1-1B56-4A2F-B60C-192FE29E744B}" type="presParOf" srcId="{FA8B218D-53BB-41C7-A8C5-7440867864F3}" destId="{A0BB27AF-B2CA-4821-ADD8-BFFF535D5DFB}" srcOrd="1" destOrd="0" presId="urn:microsoft.com/office/officeart/2018/2/layout/IconLabelList"/>
    <dgm:cxn modelId="{1148B9C2-529B-4260-BAA4-5877B593DB46}" type="presParOf" srcId="{FA8B218D-53BB-41C7-A8C5-7440867864F3}" destId="{713C504A-0219-4E42-B4AE-4A9DD81675DC}" srcOrd="2" destOrd="0" presId="urn:microsoft.com/office/officeart/2018/2/layout/IconLabelList"/>
    <dgm:cxn modelId="{20B94ABB-212B-4CCF-8CA5-47B9970EFD6E}" type="presParOf" srcId="{86C7B69E-BBD7-4ACD-8F56-439C8CBC8942}" destId="{E09D6DE6-C900-4EDB-9E7D-BFD4CCE245FA}" srcOrd="1" destOrd="0" presId="urn:microsoft.com/office/officeart/2018/2/layout/IconLabelList"/>
    <dgm:cxn modelId="{4ED0937C-57BF-4BEE-AD27-4695838BCAB2}" type="presParOf" srcId="{86C7B69E-BBD7-4ACD-8F56-439C8CBC8942}" destId="{DFE552FD-2739-48EA-BA70-2BA432A8CAF4}" srcOrd="2" destOrd="0" presId="urn:microsoft.com/office/officeart/2018/2/layout/IconLabelList"/>
    <dgm:cxn modelId="{642AECEC-71BC-4C5E-A6BB-DF509DCD9B44}" type="presParOf" srcId="{DFE552FD-2739-48EA-BA70-2BA432A8CAF4}" destId="{7AC92BCD-91A3-4003-B3A1-46238EB6F8BB}" srcOrd="0" destOrd="0" presId="urn:microsoft.com/office/officeart/2018/2/layout/IconLabelList"/>
    <dgm:cxn modelId="{CF5C39FD-A57A-40D2-A9E3-F3BA23B47CCA}" type="presParOf" srcId="{DFE552FD-2739-48EA-BA70-2BA432A8CAF4}" destId="{235E6B5E-7835-45EA-9A10-771DAD929BB2}" srcOrd="1" destOrd="0" presId="urn:microsoft.com/office/officeart/2018/2/layout/IconLabelList"/>
    <dgm:cxn modelId="{677BBF7D-FAC0-4927-8F1A-F3FC508B4CFE}" type="presParOf" srcId="{DFE552FD-2739-48EA-BA70-2BA432A8CAF4}" destId="{9F43C23B-B7EF-44CF-A253-65E22E7A3728}" srcOrd="2" destOrd="0" presId="urn:microsoft.com/office/officeart/2018/2/layout/IconLabelList"/>
    <dgm:cxn modelId="{8E3BA40E-0A87-4572-B16F-34270E8FC595}" type="presParOf" srcId="{86C7B69E-BBD7-4ACD-8F56-439C8CBC8942}" destId="{1987F2C0-89E3-4A2E-877E-8ADB6C961B17}" srcOrd="3" destOrd="0" presId="urn:microsoft.com/office/officeart/2018/2/layout/IconLabelList"/>
    <dgm:cxn modelId="{FADB41F2-C664-4242-BA5E-1DA8850B60BD}" type="presParOf" srcId="{86C7B69E-BBD7-4ACD-8F56-439C8CBC8942}" destId="{BE6356F6-A4E5-4370-9278-8E7265C9774D}" srcOrd="4" destOrd="0" presId="urn:microsoft.com/office/officeart/2018/2/layout/IconLabelList"/>
    <dgm:cxn modelId="{92B25853-5C90-4021-A8C8-098ADE4E8648}" type="presParOf" srcId="{BE6356F6-A4E5-4370-9278-8E7265C9774D}" destId="{458E64B0-5AE3-4EC9-B22B-0C98ACA6B916}" srcOrd="0" destOrd="0" presId="urn:microsoft.com/office/officeart/2018/2/layout/IconLabelList"/>
    <dgm:cxn modelId="{7F74BFCC-3F4B-4498-B0B9-73DB5796B49C}" type="presParOf" srcId="{BE6356F6-A4E5-4370-9278-8E7265C9774D}" destId="{468B67D7-D5A9-4498-8DB4-3DAF596D1494}" srcOrd="1" destOrd="0" presId="urn:microsoft.com/office/officeart/2018/2/layout/IconLabelList"/>
    <dgm:cxn modelId="{B8C7442B-E37B-496C-A067-EDBCC75219E1}" type="presParOf" srcId="{BE6356F6-A4E5-4370-9278-8E7265C9774D}" destId="{AF7E8700-B5C4-42FC-BE66-D6CAD1DF48C1}" srcOrd="2" destOrd="0" presId="urn:microsoft.com/office/officeart/2018/2/layout/IconLabelList"/>
    <dgm:cxn modelId="{EEF215BB-A833-4BB6-AF6D-0796A78FD615}" type="presParOf" srcId="{86C7B69E-BBD7-4ACD-8F56-439C8CBC8942}" destId="{FFA4E516-2785-4952-8672-3A06E839BFBB}" srcOrd="5" destOrd="0" presId="urn:microsoft.com/office/officeart/2018/2/layout/IconLabelList"/>
    <dgm:cxn modelId="{5B09AA32-6A69-4749-B93D-494986963651}" type="presParOf" srcId="{86C7B69E-BBD7-4ACD-8F56-439C8CBC8942}" destId="{6FCA436A-FC85-42A4-9FF1-179F5EDE2365}" srcOrd="6" destOrd="0" presId="urn:microsoft.com/office/officeart/2018/2/layout/IconLabelList"/>
    <dgm:cxn modelId="{B6C57699-79F9-4472-A5FF-F64082CF6549}" type="presParOf" srcId="{6FCA436A-FC85-42A4-9FF1-179F5EDE2365}" destId="{B041029B-E9CA-44AD-BECB-5E6139A2ED09}" srcOrd="0" destOrd="0" presId="urn:microsoft.com/office/officeart/2018/2/layout/IconLabelList"/>
    <dgm:cxn modelId="{8CD8C125-2305-4B68-BDE0-983358D47E28}" type="presParOf" srcId="{6FCA436A-FC85-42A4-9FF1-179F5EDE2365}" destId="{261BC844-F822-4D9A-97C3-214252BC010E}" srcOrd="1" destOrd="0" presId="urn:microsoft.com/office/officeart/2018/2/layout/IconLabelList"/>
    <dgm:cxn modelId="{C4172F7D-13F4-4B90-89F1-764A32DC2289}" type="presParOf" srcId="{6FCA436A-FC85-42A4-9FF1-179F5EDE2365}" destId="{680634A8-EDB7-4FB1-A319-2E29B170946C}" srcOrd="2" destOrd="0" presId="urn:microsoft.com/office/officeart/2018/2/layout/IconLabelList"/>
    <dgm:cxn modelId="{DE22539B-AAE0-42E5-BB14-03DA415E552E}" type="presParOf" srcId="{86C7B69E-BBD7-4ACD-8F56-439C8CBC8942}" destId="{3F37ACC6-2616-4207-A825-4207F431FB64}" srcOrd="7" destOrd="0" presId="urn:microsoft.com/office/officeart/2018/2/layout/IconLabelList"/>
    <dgm:cxn modelId="{6AC01372-3CD2-4322-8919-69596589F0AE}" type="presParOf" srcId="{86C7B69E-BBD7-4ACD-8F56-439C8CBC8942}" destId="{769FB862-5E02-4798-8627-A28BB6A4A3CB}" srcOrd="8" destOrd="0" presId="urn:microsoft.com/office/officeart/2018/2/layout/IconLabelList"/>
    <dgm:cxn modelId="{97DEE928-ED68-48E0-AF89-AD783C20F0E7}" type="presParOf" srcId="{769FB862-5E02-4798-8627-A28BB6A4A3CB}" destId="{01DFBBFA-0CD8-4917-8FDC-17AE3A169E54}" srcOrd="0" destOrd="0" presId="urn:microsoft.com/office/officeart/2018/2/layout/IconLabelList"/>
    <dgm:cxn modelId="{858965A9-D42F-4C71-850D-D34BE64405FE}" type="presParOf" srcId="{769FB862-5E02-4798-8627-A28BB6A4A3CB}" destId="{597D3A54-D76B-4BC6-9F0E-F34F1D3D135E}" srcOrd="1" destOrd="0" presId="urn:microsoft.com/office/officeart/2018/2/layout/IconLabelList"/>
    <dgm:cxn modelId="{5831769A-9FED-48EE-9908-1F962BC699DC}" type="presParOf" srcId="{769FB862-5E02-4798-8627-A28BB6A4A3CB}" destId="{3B0A7648-C5A6-47C1-BE72-97FD497F579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FE970-7632-446A-8CB9-3ED2B24A726A}">
      <dsp:nvSpPr>
        <dsp:cNvPr id="0" name=""/>
        <dsp:cNvSpPr/>
      </dsp:nvSpPr>
      <dsp:spPr>
        <a:xfrm>
          <a:off x="597886" y="1150813"/>
          <a:ext cx="774404" cy="774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C504A-0219-4E42-B4AE-4A9DD81675DC}">
      <dsp:nvSpPr>
        <dsp:cNvPr id="0" name=""/>
        <dsp:cNvSpPr/>
      </dsp:nvSpPr>
      <dsp:spPr>
        <a:xfrm>
          <a:off x="1276" y="2183552"/>
          <a:ext cx="1967623" cy="688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Century Gothic" panose="020B0502020202020204" pitchFamily="34" charset="0"/>
            </a:rPr>
            <a:t>System’s boundaries: world and machine phenomena</a:t>
          </a:r>
          <a:endParaRPr lang="en-US" sz="1400" kern="1200" dirty="0">
            <a:latin typeface="Century Gothic" panose="020B0502020202020204" pitchFamily="34" charset="0"/>
          </a:endParaRPr>
        </a:p>
      </dsp:txBody>
      <dsp:txXfrm>
        <a:off x="1276" y="2183552"/>
        <a:ext cx="1967623" cy="688359"/>
      </dsp:txXfrm>
    </dsp:sp>
    <dsp:sp modelId="{7AC92BCD-91A3-4003-B3A1-46238EB6F8BB}">
      <dsp:nvSpPr>
        <dsp:cNvPr id="0" name=""/>
        <dsp:cNvSpPr/>
      </dsp:nvSpPr>
      <dsp:spPr>
        <a:xfrm>
          <a:off x="8778345" y="1185375"/>
          <a:ext cx="774404" cy="774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3C23B-B7EF-44CF-A253-65E22E7A3728}">
      <dsp:nvSpPr>
        <dsp:cNvPr id="0" name=""/>
        <dsp:cNvSpPr/>
      </dsp:nvSpPr>
      <dsp:spPr>
        <a:xfrm>
          <a:off x="2270057" y="2183552"/>
          <a:ext cx="1720898" cy="688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Century Gothic" panose="020B0502020202020204" pitchFamily="34" charset="0"/>
            </a:rPr>
            <a:t>Goals of the software system   </a:t>
          </a:r>
          <a:endParaRPr lang="en-US" sz="1400" kern="1200" dirty="0">
            <a:latin typeface="Century Gothic" panose="020B0502020202020204" pitchFamily="34" charset="0"/>
          </a:endParaRPr>
        </a:p>
      </dsp:txBody>
      <dsp:txXfrm>
        <a:off x="2270057" y="2183552"/>
        <a:ext cx="1720898" cy="688359"/>
      </dsp:txXfrm>
    </dsp:sp>
    <dsp:sp modelId="{458E64B0-5AE3-4EC9-B22B-0C98ACA6B916}">
      <dsp:nvSpPr>
        <dsp:cNvPr id="0" name=""/>
        <dsp:cNvSpPr/>
      </dsp:nvSpPr>
      <dsp:spPr>
        <a:xfrm>
          <a:off x="4765360" y="1185375"/>
          <a:ext cx="774404" cy="774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E8700-B5C4-42FC-BE66-D6CAD1DF48C1}">
      <dsp:nvSpPr>
        <dsp:cNvPr id="0" name=""/>
        <dsp:cNvSpPr/>
      </dsp:nvSpPr>
      <dsp:spPr>
        <a:xfrm>
          <a:off x="4292113" y="2183552"/>
          <a:ext cx="1720898" cy="688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Century Gothic" panose="020B0502020202020204" pitchFamily="34" charset="0"/>
            </a:rPr>
            <a:t>System requirement and domain assumption</a:t>
          </a:r>
          <a:endParaRPr lang="en-US" sz="1400" kern="1200" dirty="0">
            <a:latin typeface="Century Gothic" panose="020B0502020202020204" pitchFamily="34" charset="0"/>
          </a:endParaRPr>
        </a:p>
      </dsp:txBody>
      <dsp:txXfrm>
        <a:off x="4292113" y="2183552"/>
        <a:ext cx="1720898" cy="688359"/>
      </dsp:txXfrm>
    </dsp:sp>
    <dsp:sp modelId="{B041029B-E9CA-44AD-BECB-5E6139A2ED09}">
      <dsp:nvSpPr>
        <dsp:cNvPr id="0" name=""/>
        <dsp:cNvSpPr/>
      </dsp:nvSpPr>
      <dsp:spPr>
        <a:xfrm>
          <a:off x="2753892" y="1185375"/>
          <a:ext cx="774404" cy="7744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634A8-EDB7-4FB1-A319-2E29B170946C}">
      <dsp:nvSpPr>
        <dsp:cNvPr id="0" name=""/>
        <dsp:cNvSpPr/>
      </dsp:nvSpPr>
      <dsp:spPr>
        <a:xfrm>
          <a:off x="6314169" y="2183552"/>
          <a:ext cx="1720898" cy="688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Century Gothic" panose="020B0502020202020204" pitchFamily="34" charset="0"/>
            </a:rPr>
            <a:t>Meaningful use cases   </a:t>
          </a:r>
          <a:endParaRPr lang="en-US" sz="1400" kern="1200" dirty="0">
            <a:latin typeface="Century Gothic" panose="020B0502020202020204" pitchFamily="34" charset="0"/>
          </a:endParaRPr>
        </a:p>
      </dsp:txBody>
      <dsp:txXfrm>
        <a:off x="6314169" y="2183552"/>
        <a:ext cx="1720898" cy="688359"/>
      </dsp:txXfrm>
    </dsp:sp>
    <dsp:sp modelId="{01DFBBFA-0CD8-4917-8FDC-17AE3A169E54}">
      <dsp:nvSpPr>
        <dsp:cNvPr id="0" name=""/>
        <dsp:cNvSpPr/>
      </dsp:nvSpPr>
      <dsp:spPr>
        <a:xfrm>
          <a:off x="6807954" y="1185375"/>
          <a:ext cx="774404" cy="77440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A7648-C5A6-47C1-BE72-97FD497F579F}">
      <dsp:nvSpPr>
        <dsp:cNvPr id="0" name=""/>
        <dsp:cNvSpPr/>
      </dsp:nvSpPr>
      <dsp:spPr>
        <a:xfrm>
          <a:off x="8336224" y="2183552"/>
          <a:ext cx="1720898" cy="688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Century Gothic" panose="020B0502020202020204" pitchFamily="34" charset="0"/>
            </a:rPr>
            <a:t>Formal analysis using Alloy</a:t>
          </a:r>
          <a:endParaRPr lang="en-US" sz="1400" kern="1200" dirty="0">
            <a:latin typeface="Century Gothic" panose="020B0502020202020204" pitchFamily="34" charset="0"/>
          </a:endParaRPr>
        </a:p>
      </dsp:txBody>
      <dsp:txXfrm>
        <a:off x="8336224" y="2183552"/>
        <a:ext cx="1720898" cy="688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39A90D-03B3-439A-AA49-9B2210D6E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94E01A-15C2-4BCC-97AB-327920016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6F7F4A-AF4C-4541-9A13-5A0BC962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E67608-FE5C-4981-BB38-656B80E2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AAC512-A2D5-478C-B126-B09178F4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47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E03B1C-A167-4C59-B44E-36F424F9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488139F-74AE-4482-9E57-A83825DC3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555955-FDF6-44F3-9D3E-948934E2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EDE21D-045E-4D0B-9D2A-C2F5C3DC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8B22DD-2F44-4E13-AC56-854FADDD6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93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55A3343-F185-433D-86D6-44AAB8A5A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A7E1C7B-F1F8-4AF9-99D5-BB64DA849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9A9542-F34F-46CE-92E3-6CFB2531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35D81B-0B95-4459-A820-09062F06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284E3B-0C7E-4710-A99E-2E4DD0E1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020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590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573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0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996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457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4399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6147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FF3FC3D-928E-4516-8495-F283F93B4729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48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B22169-DCCF-4C9B-9A2F-CD45F9CD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9E15F5-9739-41E3-9502-6DD59D9E1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367201-57DE-4A9E-8A36-7F297F20F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476711-4782-40F8-8696-575E55383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B93D31-C82C-4BF0-B859-7BB314F4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446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366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5350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22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D32008-87D8-4A47-AD2A-1B581F3F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E665BAD-FA8E-4A43-B800-00AFA577B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A75D1A-5D43-48B6-BF2E-33F0D53A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B42CC8-3013-4014-9871-C9F03DC43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E82043-5E2F-4112-8E4B-C5F5D4EC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62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73C7C-A0B2-4407-9DDF-79B63EF8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0A04C1-F582-4A96-B1F9-93D8C1395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FA99864-BA51-4A64-BF38-20D20C986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CA815A6-C8E1-4A75-9DA9-F2D602A7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3A7725F-1C8D-482F-BDFC-151038F27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0FDC28-4750-4215-9965-7119B6BF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18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3304F4-ADB2-4D70-92B2-15B6C0E4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8F1D049-9D77-4CF6-A59F-72E6275EB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2C6D190-6973-42EF-8C88-6AC4BE1D0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E50285A-5F8A-420A-808D-9D29327CA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226F955-9CE1-4D4F-9B32-A10AECA64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D04A612-79CB-4740-A108-8C23C6D7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3B44A13-AF3B-404A-B316-A1DCEE7D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C59B9C5-B057-4EC2-BFE2-318F2F1C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9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22FF1D-B487-48AB-87D2-95DD86DB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AC60B04-1508-4130-86FA-E03A3744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1D6DEA7-4587-47D4-82ED-928B4466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415FA8B-2BB4-4547-86E9-0AC7CB2C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8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72CF69A-C5A9-4393-BF31-10018D4E5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8824BA9-DD0D-457B-A911-AA0CEF40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7056151-F294-4E0B-8811-B1AB3FCA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7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ADC4A4-EA8C-49D3-89F1-91997C86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A9B5C5-01CD-4B53-B547-E0898E6FC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3CA727-5299-4859-857C-E223E03B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72C40BA-133C-485B-8DC4-B5F9F8BB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3401A84-04A2-4DF0-BFE2-413ABA8AB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8A6A92-ACE5-44AF-8C31-4D1D5E35E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92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E8CFEC-9C44-4675-9238-231698ABD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B69C893-152C-4297-9722-2CA5AF5A1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67194BB-CCC6-414C-A9FB-82A6981D2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89EAA2-7CD8-4A38-B7F0-62A096D37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FC3D-928E-4516-8495-F283F93B4729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C398BE0-FCE4-47AF-A798-BE3B164E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73CC976-6CA0-45C8-A377-B558619C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19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1565314-1FFD-430E-BE9D-010737ED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FC5000F-0CB8-4A66-BC26-D5E0F42E0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611D58-C1E4-41D6-B2D6-3D1BFE80A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3FC3D-928E-4516-8495-F283F93B4729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9DAF74-0803-4176-9145-1AB7CB0D1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B66916-A386-45A9-B80B-87FC8F915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15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F3FC3D-928E-4516-8495-F283F93B4729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AB6B03-108A-4770-85CC-103A863AB54B}" type="slidenum">
              <a:rPr lang="en-GB" smtClean="0"/>
              <a:t>‹N›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63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sv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A453652C-A85D-4A5B-98FC-59719166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5940" y="4859875"/>
            <a:ext cx="2440236" cy="1939179"/>
          </a:xfr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1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200" b="1" dirty="0">
                <a:solidFill>
                  <a:schemeClr val="bg1"/>
                </a:solidFill>
              </a:rPr>
              <a:t>AUTHORS</a:t>
            </a:r>
            <a:br>
              <a:rPr lang="en-US" sz="3200" b="1" dirty="0">
                <a:solidFill>
                  <a:schemeClr val="bg1"/>
                </a:solidFill>
              </a:rPr>
            </a:br>
            <a:br>
              <a:rPr 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Armenante Valerio</a:t>
            </a:r>
            <a:br>
              <a:rPr 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Capaldo Marco</a:t>
            </a:r>
            <a:br>
              <a:rPr 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 Salvo Dario</a:t>
            </a:r>
            <a:endParaRPr lang="en-US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57F6CD4-4983-4A10-A9E3-4CA1756302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8" t="-19313" r="1178" b="19313"/>
          <a:stretch/>
        </p:blipFill>
        <p:spPr>
          <a:xfrm>
            <a:off x="129588" y="3241033"/>
            <a:ext cx="3917445" cy="1488629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4D74B9D-25A6-4825-B01C-06FE4E362294}"/>
              </a:ext>
            </a:extLst>
          </p:cNvPr>
          <p:cNvSpPr/>
          <p:nvPr/>
        </p:nvSpPr>
        <p:spPr>
          <a:xfrm rot="21340645">
            <a:off x="10168186" y="4859224"/>
            <a:ext cx="1234270" cy="2438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648A7C9-81BD-405D-89E8-A3BB55AAD1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5" t="23017" r="26463" b="32637"/>
          <a:stretch/>
        </p:blipFill>
        <p:spPr>
          <a:xfrm>
            <a:off x="4919128" y="400893"/>
            <a:ext cx="2624671" cy="193644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E51A0AA-2A16-4F90-B7ED-372DDC8DDA14}"/>
              </a:ext>
            </a:extLst>
          </p:cNvPr>
          <p:cNvSpPr txBox="1"/>
          <p:nvPr/>
        </p:nvSpPr>
        <p:spPr>
          <a:xfrm>
            <a:off x="3656969" y="2069546"/>
            <a:ext cx="55247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800" dirty="0"/>
              <a:t>SafeStreets 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3129299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39B8876-31B4-465F-A100-DFDE69AA77F3}"/>
              </a:ext>
            </a:extLst>
          </p:cNvPr>
          <p:cNvSpPr/>
          <p:nvPr/>
        </p:nvSpPr>
        <p:spPr>
          <a:xfrm>
            <a:off x="1061720" y="972235"/>
            <a:ext cx="103581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GB" sz="48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Formal analysis using Alloy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031CEB6-592B-4F17-A95C-A8DDA7B3AF40}"/>
              </a:ext>
            </a:extLst>
          </p:cNvPr>
          <p:cNvSpPr txBox="1"/>
          <p:nvPr/>
        </p:nvSpPr>
        <p:spPr>
          <a:xfrm>
            <a:off x="837535" y="2957576"/>
            <a:ext cx="2877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1. </a:t>
            </a:r>
            <a:r>
              <a:rPr lang="it-IT" sz="1400" dirty="0" err="1">
                <a:latin typeface="Century Gothic" panose="020B0502020202020204" pitchFamily="34" charset="0"/>
              </a:rPr>
              <a:t>Fact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about</a:t>
            </a:r>
            <a:r>
              <a:rPr lang="it-IT" sz="1400" dirty="0">
                <a:latin typeface="Century Gothic" panose="020B0502020202020204" pitchFamily="34" charset="0"/>
              </a:rPr>
              <a:t> Customers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534DDCC-C80F-4B4A-AF65-C3765AFE750A}"/>
              </a:ext>
            </a:extLst>
          </p:cNvPr>
          <p:cNvSpPr txBox="1"/>
          <p:nvPr/>
        </p:nvSpPr>
        <p:spPr>
          <a:xfrm>
            <a:off x="6733952" y="2946893"/>
            <a:ext cx="2400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2. </a:t>
            </a:r>
            <a:r>
              <a:rPr lang="it-IT" sz="1400" dirty="0" err="1">
                <a:latin typeface="Century Gothic" panose="020B0502020202020204" pitchFamily="34" charset="0"/>
              </a:rPr>
              <a:t>Fact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about</a:t>
            </a:r>
            <a:r>
              <a:rPr lang="it-IT" sz="1400" dirty="0">
                <a:latin typeface="Century Gothic" panose="020B0502020202020204" pitchFamily="34" charset="0"/>
              </a:rPr>
              <a:t> Notification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9A54326-3344-4CA1-A885-5BEEBCDE335E}"/>
              </a:ext>
            </a:extLst>
          </p:cNvPr>
          <p:cNvSpPr/>
          <p:nvPr/>
        </p:nvSpPr>
        <p:spPr>
          <a:xfrm>
            <a:off x="904086" y="5893048"/>
            <a:ext cx="2210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5. </a:t>
            </a:r>
            <a:r>
              <a:rPr lang="it-IT" sz="1400" dirty="0" err="1">
                <a:latin typeface="Century Gothic" panose="020B0502020202020204" pitchFamily="34" charset="0"/>
              </a:rPr>
              <a:t>Fact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about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Violation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F5C7C88-AC41-4F32-84AA-9B605DFA72D1}"/>
              </a:ext>
            </a:extLst>
          </p:cNvPr>
          <p:cNvSpPr/>
          <p:nvPr/>
        </p:nvSpPr>
        <p:spPr>
          <a:xfrm>
            <a:off x="904086" y="4398310"/>
            <a:ext cx="29065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3. </a:t>
            </a:r>
            <a:r>
              <a:rPr lang="it-IT" sz="1400" dirty="0" err="1">
                <a:latin typeface="Century Gothic" panose="020B0502020202020204" pitchFamily="34" charset="0"/>
              </a:rPr>
              <a:t>Fact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about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Availability</a:t>
            </a:r>
            <a:r>
              <a:rPr lang="it-IT" sz="1400" dirty="0">
                <a:latin typeface="Century Gothic" panose="020B0502020202020204" pitchFamily="34" charset="0"/>
              </a:rPr>
              <a:t> of AM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42E602A-F682-45FF-B49F-2B053D83D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57" y="2212841"/>
            <a:ext cx="4105275" cy="70485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32C7335-8353-47BA-9099-DF5A6413D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784" y="2182632"/>
            <a:ext cx="5476875" cy="84772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3AF7D8A-3C8E-464C-98C6-0D0EE7DBC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444" y="3556351"/>
            <a:ext cx="5976599" cy="1026770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74354AE8-0522-4443-BC0F-ADE747936B64}"/>
              </a:ext>
            </a:extLst>
          </p:cNvPr>
          <p:cNvSpPr/>
          <p:nvPr/>
        </p:nvSpPr>
        <p:spPr>
          <a:xfrm>
            <a:off x="7035793" y="4573375"/>
            <a:ext cx="2226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4. </a:t>
            </a:r>
            <a:r>
              <a:rPr lang="it-IT" sz="1400" dirty="0" err="1">
                <a:latin typeface="Century Gothic" panose="020B0502020202020204" pitchFamily="34" charset="0"/>
              </a:rPr>
              <a:t>Fact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about</a:t>
            </a:r>
            <a:r>
              <a:rPr lang="it-IT" sz="1400" dirty="0">
                <a:latin typeface="Century Gothic" panose="020B0502020202020204" pitchFamily="34" charset="0"/>
              </a:rPr>
              <a:t> Authority 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8BDA844D-6877-4582-8D4B-61A0F3DA5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470" y="3556351"/>
            <a:ext cx="5178314" cy="70485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9F1CCD9E-6872-4586-BD32-778AE57EC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732" y="5183801"/>
            <a:ext cx="6567441" cy="714375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7170BA0-41A7-4285-8DC8-D68981B968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0240" y="5109115"/>
            <a:ext cx="4419600" cy="733425"/>
          </a:xfrm>
          <a:prstGeom prst="rect">
            <a:avLst/>
          </a:prstGeom>
        </p:spPr>
      </p:pic>
      <p:sp>
        <p:nvSpPr>
          <p:cNvPr id="23" name="Rettangolo 22">
            <a:extLst>
              <a:ext uri="{FF2B5EF4-FFF2-40B4-BE49-F238E27FC236}">
                <a16:creationId xmlns:a16="http://schemas.microsoft.com/office/drawing/2014/main" id="{23E999BB-D4C5-4D95-8100-441AC7BEA18F}"/>
              </a:ext>
            </a:extLst>
          </p:cNvPr>
          <p:cNvSpPr/>
          <p:nvPr/>
        </p:nvSpPr>
        <p:spPr>
          <a:xfrm>
            <a:off x="7347991" y="5762726"/>
            <a:ext cx="20152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6. </a:t>
            </a:r>
            <a:r>
              <a:rPr lang="it-IT" sz="1400" dirty="0" err="1">
                <a:latin typeface="Century Gothic" panose="020B0502020202020204" pitchFamily="34" charset="0"/>
              </a:rPr>
              <a:t>Fact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latin typeface="Century Gothic" panose="020B0502020202020204" pitchFamily="34" charset="0"/>
              </a:rPr>
              <a:t>about</a:t>
            </a:r>
            <a:r>
              <a:rPr lang="it-IT" sz="1400" dirty="0">
                <a:latin typeface="Century Gothic" panose="020B0502020202020204" pitchFamily="34" charset="0"/>
              </a:rPr>
              <a:t> Tickets </a:t>
            </a:r>
          </a:p>
        </p:txBody>
      </p:sp>
    </p:spTree>
    <p:extLst>
      <p:ext uri="{BB962C8B-B14F-4D97-AF65-F5344CB8AC3E}">
        <p14:creationId xmlns:p14="http://schemas.microsoft.com/office/powerpoint/2010/main" val="19023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10" grpId="0"/>
      <p:bldP spid="11" grpId="0"/>
      <p:bldP spid="16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434194B-EB56-4062-98C6-CB72F287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2212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B3746DB1-35A8-422F-9955-4F8E75DB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453652C-A85D-4A5B-98FC-59719166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299" y="4592325"/>
            <a:ext cx="5946579" cy="1514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br>
              <a:rPr lang="en-US" sz="1900" b="1" dirty="0">
                <a:solidFill>
                  <a:srgbClr val="000000"/>
                </a:solidFill>
              </a:rPr>
            </a:br>
            <a:r>
              <a:rPr lang="en-US" sz="1900" b="1" dirty="0">
                <a:solidFill>
                  <a:srgbClr val="000000"/>
                </a:solidFill>
              </a:rPr>
              <a:t>AUTHORS</a:t>
            </a:r>
            <a:br>
              <a:rPr lang="en-US" sz="1900" b="1" dirty="0">
                <a:solidFill>
                  <a:srgbClr val="000000"/>
                </a:solidFill>
              </a:rPr>
            </a:br>
            <a:r>
              <a:rPr lang="en-US" sz="1900" b="1" dirty="0">
                <a:solidFill>
                  <a:srgbClr val="000000"/>
                </a:solidFill>
              </a:rPr>
              <a:t>Armenante Valerio</a:t>
            </a:r>
            <a:br>
              <a:rPr lang="en-US" sz="1900" b="1" dirty="0">
                <a:solidFill>
                  <a:srgbClr val="000000"/>
                </a:solidFill>
              </a:rPr>
            </a:br>
            <a:r>
              <a:rPr lang="en-US" sz="1900" b="1" dirty="0">
                <a:solidFill>
                  <a:srgbClr val="000000"/>
                </a:solidFill>
              </a:rPr>
              <a:t>Capaldo Marco</a:t>
            </a:r>
            <a:br>
              <a:rPr lang="en-US" sz="1900" b="1" dirty="0">
                <a:solidFill>
                  <a:srgbClr val="000000"/>
                </a:solidFill>
              </a:rPr>
            </a:br>
            <a:r>
              <a:rPr lang="en-US" sz="1900" b="1" dirty="0">
                <a:solidFill>
                  <a:srgbClr val="000000"/>
                </a:solidFill>
              </a:rPr>
              <a:t>DI Salvo Dario</a:t>
            </a:r>
          </a:p>
        </p:txBody>
      </p:sp>
      <p:sp>
        <p:nvSpPr>
          <p:cNvPr id="49" name="Freeform 57">
            <a:extLst>
              <a:ext uri="{FF2B5EF4-FFF2-40B4-BE49-F238E27FC236}">
                <a16:creationId xmlns:a16="http://schemas.microsoft.com/office/drawing/2014/main" id="{B817D9AD-5E85-4E85-AC3E-43E24FA91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80219"/>
            <a:ext cx="4383459" cy="5287256"/>
          </a:xfrm>
          <a:custGeom>
            <a:avLst/>
            <a:gdLst>
              <a:gd name="connsiteX0" fmla="*/ 1504462 w 4383459"/>
              <a:gd name="connsiteY0" fmla="*/ 0 h 5287256"/>
              <a:gd name="connsiteX1" fmla="*/ 4383459 w 4383459"/>
              <a:gd name="connsiteY1" fmla="*/ 2878997 h 5287256"/>
              <a:gd name="connsiteX2" fmla="*/ 3114137 w 4383459"/>
              <a:gd name="connsiteY2" fmla="*/ 5266307 h 5287256"/>
              <a:gd name="connsiteX3" fmla="*/ 3079653 w 4383459"/>
              <a:gd name="connsiteY3" fmla="*/ 5287256 h 5287256"/>
              <a:gd name="connsiteX4" fmla="*/ 0 w 4383459"/>
              <a:gd name="connsiteY4" fmla="*/ 5287256 h 5287256"/>
              <a:gd name="connsiteX5" fmla="*/ 0 w 4383459"/>
              <a:gd name="connsiteY5" fmla="*/ 427769 h 5287256"/>
              <a:gd name="connsiteX6" fmla="*/ 132161 w 4383459"/>
              <a:gd name="connsiteY6" fmla="*/ 347480 h 5287256"/>
              <a:gd name="connsiteX7" fmla="*/ 1504462 w 4383459"/>
              <a:gd name="connsiteY7" fmla="*/ 0 h 528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3459" h="5287256">
                <a:moveTo>
                  <a:pt x="1504462" y="0"/>
                </a:moveTo>
                <a:cubicBezTo>
                  <a:pt x="3094488" y="0"/>
                  <a:pt x="4383459" y="1288971"/>
                  <a:pt x="4383459" y="2878997"/>
                </a:cubicBezTo>
                <a:cubicBezTo>
                  <a:pt x="4383459" y="3872763"/>
                  <a:pt x="3879955" y="4748930"/>
                  <a:pt x="3114137" y="5266307"/>
                </a:cubicBezTo>
                <a:lnTo>
                  <a:pt x="3079653" y="5287256"/>
                </a:lnTo>
                <a:lnTo>
                  <a:pt x="0" y="5287256"/>
                </a:lnTo>
                <a:lnTo>
                  <a:pt x="0" y="427769"/>
                </a:lnTo>
                <a:lnTo>
                  <a:pt x="132161" y="347480"/>
                </a:lnTo>
                <a:cubicBezTo>
                  <a:pt x="540096" y="125876"/>
                  <a:pt x="1007579" y="0"/>
                  <a:pt x="1504462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648A7C9-81BD-405D-89E8-A3BB55AAD1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5" t="23017" r="26463" b="32637"/>
          <a:stretch/>
        </p:blipFill>
        <p:spPr>
          <a:xfrm>
            <a:off x="800122" y="3069771"/>
            <a:ext cx="3163437" cy="2208011"/>
          </a:xfrm>
          <a:prstGeom prst="rect">
            <a:avLst/>
          </a:prstGeom>
        </p:spPr>
      </p:pic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0810290-E788-4DE3-B716-DBE58CC6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2946" y="0"/>
            <a:ext cx="4185112" cy="3170097"/>
          </a:xfrm>
          <a:custGeom>
            <a:avLst/>
            <a:gdLst>
              <a:gd name="connsiteX0" fmla="*/ 301225 w 4185112"/>
              <a:gd name="connsiteY0" fmla="*/ 0 h 3170097"/>
              <a:gd name="connsiteX1" fmla="*/ 3883887 w 4185112"/>
              <a:gd name="connsiteY1" fmla="*/ 0 h 3170097"/>
              <a:gd name="connsiteX2" fmla="*/ 3932552 w 4185112"/>
              <a:gd name="connsiteY2" fmla="*/ 80105 h 3170097"/>
              <a:gd name="connsiteX3" fmla="*/ 4185112 w 4185112"/>
              <a:gd name="connsiteY3" fmla="*/ 1077541 h 3170097"/>
              <a:gd name="connsiteX4" fmla="*/ 2092556 w 4185112"/>
              <a:gd name="connsiteY4" fmla="*/ 3170097 h 3170097"/>
              <a:gd name="connsiteX5" fmla="*/ 0 w 4185112"/>
              <a:gd name="connsiteY5" fmla="*/ 1077541 h 3170097"/>
              <a:gd name="connsiteX6" fmla="*/ 252561 w 4185112"/>
              <a:gd name="connsiteY6" fmla="*/ 80105 h 3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5112" h="3170097">
                <a:moveTo>
                  <a:pt x="301225" y="0"/>
                </a:moveTo>
                <a:lnTo>
                  <a:pt x="3883887" y="0"/>
                </a:lnTo>
                <a:lnTo>
                  <a:pt x="3932552" y="80105"/>
                </a:lnTo>
                <a:cubicBezTo>
                  <a:pt x="4093621" y="376606"/>
                  <a:pt x="4185112" y="716389"/>
                  <a:pt x="4185112" y="1077541"/>
                </a:cubicBezTo>
                <a:cubicBezTo>
                  <a:pt x="4185112" y="2233228"/>
                  <a:pt x="3248243" y="3170097"/>
                  <a:pt x="2092556" y="3170097"/>
                </a:cubicBezTo>
                <a:cubicBezTo>
                  <a:pt x="936869" y="3170097"/>
                  <a:pt x="0" y="2233228"/>
                  <a:pt x="0" y="1077541"/>
                </a:cubicBezTo>
                <a:cubicBezTo>
                  <a:pt x="0" y="716389"/>
                  <a:pt x="91491" y="376606"/>
                  <a:pt x="252561" y="80105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57F6CD4-4983-4A10-A9E3-4CA1756302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8" t="-19313" r="1178" b="19313"/>
          <a:stretch/>
        </p:blipFill>
        <p:spPr>
          <a:xfrm>
            <a:off x="5428377" y="617424"/>
            <a:ext cx="2754249" cy="104661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E51A0AA-2A16-4F90-B7ED-372DDC8DDA14}"/>
              </a:ext>
            </a:extLst>
          </p:cNvPr>
          <p:cNvSpPr txBox="1"/>
          <p:nvPr/>
        </p:nvSpPr>
        <p:spPr>
          <a:xfrm>
            <a:off x="569" y="5002479"/>
            <a:ext cx="54447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8800" dirty="0"/>
              <a:t>SafeStreets 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4064606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CE5B6-1CC4-4B81-BA26-F42C8998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dirty="0"/>
              <a:t>Presentation Outline</a:t>
            </a:r>
            <a:endParaRPr lang="en-GB" dirty="0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A6EBCF62-731F-41D6-B0D7-2B278C569D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9847190"/>
              </p:ext>
            </p:extLst>
          </p:nvPr>
        </p:nvGraphicFramePr>
        <p:xfrm>
          <a:off x="1066800" y="185642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290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39B8876-31B4-465F-A100-DFDE69AA77F3}"/>
              </a:ext>
            </a:extLst>
          </p:cNvPr>
          <p:cNvSpPr/>
          <p:nvPr/>
        </p:nvSpPr>
        <p:spPr>
          <a:xfrm>
            <a:off x="1116965" y="850585"/>
            <a:ext cx="103581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GB" sz="48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System’s boundaries: </a:t>
            </a:r>
            <a:r>
              <a:rPr lang="en-GB" sz="3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world and machine phenomena</a:t>
            </a:r>
            <a:endParaRPr lang="en-US" sz="28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3A015DF-42DF-4461-BECE-AC96E8741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076" y="1784152"/>
            <a:ext cx="6696374" cy="349049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8201A77-F666-41BD-BED5-B172C9689652}"/>
              </a:ext>
            </a:extLst>
          </p:cNvPr>
          <p:cNvSpPr txBox="1"/>
          <p:nvPr/>
        </p:nvSpPr>
        <p:spPr>
          <a:xfrm>
            <a:off x="4600575" y="5073848"/>
            <a:ext cx="2425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World and Machine </a:t>
            </a:r>
            <a:r>
              <a:rPr lang="it-IT" sz="1400" dirty="0" err="1">
                <a:latin typeface="Century Gothic" panose="020B0502020202020204" pitchFamily="34" charset="0"/>
              </a:rPr>
              <a:t>table</a:t>
            </a:r>
            <a:endParaRPr lang="it-IT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31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39B8876-31B4-465F-A100-DFDE69AA77F3}"/>
              </a:ext>
            </a:extLst>
          </p:cNvPr>
          <p:cNvSpPr/>
          <p:nvPr/>
        </p:nvSpPr>
        <p:spPr>
          <a:xfrm>
            <a:off x="1149825" y="898339"/>
            <a:ext cx="1035812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GB" sz="48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Goals of the software system   </a:t>
            </a:r>
          </a:p>
          <a:p>
            <a:pPr lvl="0">
              <a:lnSpc>
                <a:spcPct val="100000"/>
              </a:lnSpc>
            </a:pPr>
            <a:endParaRPr lang="en-US" sz="2800" b="1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ttangolo 2" descr="Checkmark">
            <a:extLst>
              <a:ext uri="{FF2B5EF4-FFF2-40B4-BE49-F238E27FC236}">
                <a16:creationId xmlns:a16="http://schemas.microsoft.com/office/drawing/2014/main" id="{98681F46-3B4D-4DD8-88AA-986F4BE25989}"/>
              </a:ext>
            </a:extLst>
          </p:cNvPr>
          <p:cNvSpPr/>
          <p:nvPr/>
        </p:nvSpPr>
        <p:spPr>
          <a:xfrm>
            <a:off x="540055" y="2087275"/>
            <a:ext cx="288000" cy="28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Rettangolo 4" descr="Checkmark">
            <a:extLst>
              <a:ext uri="{FF2B5EF4-FFF2-40B4-BE49-F238E27FC236}">
                <a16:creationId xmlns:a16="http://schemas.microsoft.com/office/drawing/2014/main" id="{4EE40119-E99E-4F5D-AC69-9EFB73A1F5A1}"/>
              </a:ext>
            </a:extLst>
          </p:cNvPr>
          <p:cNvSpPr/>
          <p:nvPr/>
        </p:nvSpPr>
        <p:spPr>
          <a:xfrm>
            <a:off x="576703" y="3740870"/>
            <a:ext cx="288000" cy="28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Rettangolo 5" descr="Checkmark">
            <a:extLst>
              <a:ext uri="{FF2B5EF4-FFF2-40B4-BE49-F238E27FC236}">
                <a16:creationId xmlns:a16="http://schemas.microsoft.com/office/drawing/2014/main" id="{376F11B0-A3EB-46AB-825E-B852722D4918}"/>
              </a:ext>
            </a:extLst>
          </p:cNvPr>
          <p:cNvSpPr/>
          <p:nvPr/>
        </p:nvSpPr>
        <p:spPr>
          <a:xfrm>
            <a:off x="553036" y="2449515"/>
            <a:ext cx="288000" cy="28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Rettangolo 6" descr="Checkmark">
            <a:extLst>
              <a:ext uri="{FF2B5EF4-FFF2-40B4-BE49-F238E27FC236}">
                <a16:creationId xmlns:a16="http://schemas.microsoft.com/office/drawing/2014/main" id="{3A8C13AA-119C-4E0A-B5A9-B485EE39EF8D}"/>
              </a:ext>
            </a:extLst>
          </p:cNvPr>
          <p:cNvSpPr/>
          <p:nvPr/>
        </p:nvSpPr>
        <p:spPr>
          <a:xfrm>
            <a:off x="569308" y="3442629"/>
            <a:ext cx="288000" cy="28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8" name="Rettangolo 7" descr="Checkmark">
            <a:extLst>
              <a:ext uri="{FF2B5EF4-FFF2-40B4-BE49-F238E27FC236}">
                <a16:creationId xmlns:a16="http://schemas.microsoft.com/office/drawing/2014/main" id="{2E9250EC-4F75-4445-902E-0E60519F3F07}"/>
              </a:ext>
            </a:extLst>
          </p:cNvPr>
          <p:cNvSpPr/>
          <p:nvPr/>
        </p:nvSpPr>
        <p:spPr>
          <a:xfrm>
            <a:off x="569308" y="2837508"/>
            <a:ext cx="288000" cy="28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Rettangolo 8" descr="Checkmark">
            <a:extLst>
              <a:ext uri="{FF2B5EF4-FFF2-40B4-BE49-F238E27FC236}">
                <a16:creationId xmlns:a16="http://schemas.microsoft.com/office/drawing/2014/main" id="{520C17F3-BF73-4916-90E3-F3C9D1C56243}"/>
              </a:ext>
            </a:extLst>
          </p:cNvPr>
          <p:cNvSpPr/>
          <p:nvPr/>
        </p:nvSpPr>
        <p:spPr>
          <a:xfrm>
            <a:off x="576703" y="4120486"/>
            <a:ext cx="288000" cy="28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4260246B-AEE0-45B2-8FE5-91C340503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25722"/>
              </p:ext>
            </p:extLst>
          </p:nvPr>
        </p:nvGraphicFramePr>
        <p:xfrm>
          <a:off x="684055" y="1726100"/>
          <a:ext cx="10499327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362">
                  <a:extLst>
                    <a:ext uri="{9D8B030D-6E8A-4147-A177-3AD203B41FA5}">
                      <a16:colId xmlns:a16="http://schemas.microsoft.com/office/drawing/2014/main" val="4212211090"/>
                    </a:ext>
                  </a:extLst>
                </a:gridCol>
                <a:gridCol w="9457965">
                  <a:extLst>
                    <a:ext uri="{9D8B030D-6E8A-4147-A177-3AD203B41FA5}">
                      <a16:colId xmlns:a16="http://schemas.microsoft.com/office/drawing/2014/main" val="738236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0" u="non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[G1-G3]</a:t>
                      </a:r>
                      <a:endParaRPr lang="en-GB" b="0" u="non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Customers can be uniquely identified, thanks to completion of Registration/Authentication Process.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54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u="non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[G4]</a:t>
                      </a:r>
                      <a:endParaRPr lang="en-GB" u="non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800" b="0" i="0" u="none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Allows Users to notify authorities when traffic violations occur.</a:t>
                      </a:r>
                      <a:endParaRPr lang="en-GB" u="none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36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u="non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[G5]</a:t>
                      </a:r>
                      <a:endParaRPr lang="en-GB" u="non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800" b="0" i="0" u="none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Allows Authority Members (AM) to receive the notifications about traffic violations in order to increase the local security.</a:t>
                      </a:r>
                      <a:r>
                        <a:rPr lang="en-GB" u="none" dirty="0">
                          <a:latin typeface="Century Gothic" panose="020B0502020202020204" pitchFamily="34" charset="0"/>
                        </a:rPr>
                        <a:t> </a:t>
                      </a:r>
                      <a:endParaRPr lang="en-GB" u="none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159810"/>
                  </a:ext>
                </a:extLst>
              </a:tr>
              <a:tr h="1444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u="non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[G6 -G7]</a:t>
                      </a:r>
                      <a:endParaRPr lang="en-GB" u="non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Allows AM and Users to mine information on statistics built by the software itself.</a:t>
                      </a:r>
                      <a:endParaRPr lang="en-GB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210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u="non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[G8]</a:t>
                      </a:r>
                      <a:endParaRPr lang="en-GB" u="non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Builds a cross information analysis between municipality’s data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and itself data in order to improve reliability of the service and suggests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 </a:t>
                      </a:r>
                      <a:r>
                        <a:rPr lang="it-IT" sz="1800" b="0" i="0" u="none" strike="noStrike" kern="1200" baseline="0" dirty="0" err="1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municipality</a:t>
                      </a:r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800" b="0" i="0" u="none" strike="noStrike" kern="1200" baseline="0" dirty="0" err="1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possible</a:t>
                      </a:r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800" b="0" i="0" u="none" strike="noStrike" kern="1200" baseline="0" dirty="0" err="1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interventions</a:t>
                      </a:r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452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u="non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[G9]</a:t>
                      </a:r>
                      <a:endParaRPr lang="en-GB" u="non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Allows municipality (in particular local police authority) to retrieve traffic violations in order to generate relative traffic tickets.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72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u="non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[G10]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Builds statistics using information related to emitted traffic tickets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796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u="non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GB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886767"/>
                  </a:ext>
                </a:extLst>
              </a:tr>
            </a:tbl>
          </a:graphicData>
        </a:graphic>
      </p:graphicFrame>
      <p:sp>
        <p:nvSpPr>
          <p:cNvPr id="12" name="Rettangolo 11" descr="Checkmark">
            <a:extLst>
              <a:ext uri="{FF2B5EF4-FFF2-40B4-BE49-F238E27FC236}">
                <a16:creationId xmlns:a16="http://schemas.microsoft.com/office/drawing/2014/main" id="{DC900D58-BD49-4B22-BAB5-E74789D6BEE0}"/>
              </a:ext>
            </a:extLst>
          </p:cNvPr>
          <p:cNvSpPr/>
          <p:nvPr/>
        </p:nvSpPr>
        <p:spPr>
          <a:xfrm>
            <a:off x="553036" y="1809415"/>
            <a:ext cx="288000" cy="28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Rettangolo 10" descr="Checkmark">
            <a:extLst>
              <a:ext uri="{FF2B5EF4-FFF2-40B4-BE49-F238E27FC236}">
                <a16:creationId xmlns:a16="http://schemas.microsoft.com/office/drawing/2014/main" id="{5F371FBC-68D0-4F5C-94DD-7C7C629FD997}"/>
              </a:ext>
            </a:extLst>
          </p:cNvPr>
          <p:cNvSpPr/>
          <p:nvPr/>
        </p:nvSpPr>
        <p:spPr>
          <a:xfrm>
            <a:off x="581755" y="4982881"/>
            <a:ext cx="288000" cy="28800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Rettangolo 12" descr="Checkmark">
            <a:extLst>
              <a:ext uri="{FF2B5EF4-FFF2-40B4-BE49-F238E27FC236}">
                <a16:creationId xmlns:a16="http://schemas.microsoft.com/office/drawing/2014/main" id="{B9869D50-866D-4328-91C5-F6FA39C55491}"/>
              </a:ext>
            </a:extLst>
          </p:cNvPr>
          <p:cNvSpPr/>
          <p:nvPr/>
        </p:nvSpPr>
        <p:spPr>
          <a:xfrm>
            <a:off x="569308" y="5632056"/>
            <a:ext cx="288000" cy="28800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797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39B8876-31B4-465F-A100-DFDE69AA77F3}"/>
              </a:ext>
            </a:extLst>
          </p:cNvPr>
          <p:cNvSpPr/>
          <p:nvPr/>
        </p:nvSpPr>
        <p:spPr>
          <a:xfrm>
            <a:off x="1061720" y="972235"/>
            <a:ext cx="103581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GB" sz="48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Requirement and domain assumption 	   </a:t>
            </a:r>
            <a:r>
              <a:rPr lang="en-GB" sz="2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1/2</a:t>
            </a:r>
            <a:endParaRPr lang="en-GB" sz="4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abella 10">
            <a:extLst>
              <a:ext uri="{FF2B5EF4-FFF2-40B4-BE49-F238E27FC236}">
                <a16:creationId xmlns:a16="http://schemas.microsoft.com/office/drawing/2014/main" id="{8B155C66-97E4-4CAA-9B9C-CED0ECBB8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61521"/>
              </p:ext>
            </p:extLst>
          </p:nvPr>
        </p:nvGraphicFramePr>
        <p:xfrm>
          <a:off x="1330770" y="1772518"/>
          <a:ext cx="9362390" cy="4460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974">
                  <a:extLst>
                    <a:ext uri="{9D8B030D-6E8A-4147-A177-3AD203B41FA5}">
                      <a16:colId xmlns:a16="http://schemas.microsoft.com/office/drawing/2014/main" val="4212211090"/>
                    </a:ext>
                  </a:extLst>
                </a:gridCol>
                <a:gridCol w="8450416">
                  <a:extLst>
                    <a:ext uri="{9D8B030D-6E8A-4147-A177-3AD203B41FA5}">
                      <a16:colId xmlns:a16="http://schemas.microsoft.com/office/drawing/2014/main" val="738236802"/>
                    </a:ext>
                  </a:extLst>
                </a:gridCol>
              </a:tblGrid>
              <a:tr h="827960">
                <a:tc>
                  <a:txBody>
                    <a:bodyPr/>
                    <a:lstStyle/>
                    <a:p>
                      <a:pPr algn="ctr"/>
                      <a:endParaRPr lang="en-GB" b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r>
                        <a:rPr lang="en-GB" b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[R17]</a:t>
                      </a:r>
                      <a:endParaRPr lang="en-GB" b="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GB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Mobile application must provide a section where Users can fill a form, uploading images about the occurred traffic violations.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545178"/>
                  </a:ext>
                </a:extLst>
              </a:tr>
              <a:tr h="802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[R26]</a:t>
                      </a:r>
                      <a:endParaRPr lang="en-GB" b="0" u="non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endParaRPr lang="en-GB" b="0" u="non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System must be able to recognize any possible kind of altered information contained in a traffic violation sent by a User.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362257"/>
                  </a:ext>
                </a:extLst>
              </a:tr>
              <a:tr h="827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[R28]</a:t>
                      </a:r>
                      <a:endParaRPr lang="en-GB" b="0" u="non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0" u="non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Software system shows statistics related to unsafe areas thanks to the highest number of violations. </a:t>
                      </a:r>
                      <a:endParaRPr lang="en-GB" b="0" dirty="0">
                        <a:solidFill>
                          <a:srgbClr val="000000"/>
                        </a:solidFill>
                        <a:latin typeface="Century Gothic" panose="020B0502020202020204" pitchFamily="34" charset="0"/>
                      </a:endParaRPr>
                    </a:p>
                    <a:p>
                      <a:endParaRPr lang="en-GB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159810"/>
                  </a:ext>
                </a:extLst>
              </a:tr>
              <a:tr h="827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[R38]</a:t>
                      </a:r>
                      <a:endParaRPr lang="it-IT" b="0" u="non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0" u="non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SafeStreets</a:t>
                      </a:r>
                      <a:r>
                        <a:rPr lang="en-GB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 provides an algorithm able to cross information which derives from its own statistics and municipality’s statistics.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0" dirty="0">
                        <a:solidFill>
                          <a:srgbClr val="00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210550"/>
                  </a:ext>
                </a:extLst>
              </a:tr>
              <a:tr h="827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0" u="non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[R44]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b="0" u="non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SafeStreets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is able to send all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informations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related to traffic violations to the nearest local police station which consequently generates </a:t>
                      </a:r>
                      <a:r>
                        <a:rPr lang="it-IT" sz="1800" b="0" i="0" u="none" strike="noStrike" kern="1200" baseline="0" dirty="0" err="1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traffic</a:t>
                      </a:r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tickets.</a:t>
                      </a:r>
                      <a:endParaRPr lang="en-GB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algn="just"/>
                      <a:endParaRPr lang="en-GB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796168"/>
                  </a:ext>
                </a:extLst>
              </a:tr>
            </a:tbl>
          </a:graphicData>
        </a:graphic>
      </p:graphicFrame>
      <p:sp>
        <p:nvSpPr>
          <p:cNvPr id="8" name="Rettangolo 7" descr="Gears">
            <a:extLst>
              <a:ext uri="{FF2B5EF4-FFF2-40B4-BE49-F238E27FC236}">
                <a16:creationId xmlns:a16="http://schemas.microsoft.com/office/drawing/2014/main" id="{961181FD-8E32-4243-ABBC-D9E379B373A2}"/>
              </a:ext>
            </a:extLst>
          </p:cNvPr>
          <p:cNvSpPr/>
          <p:nvPr/>
        </p:nvSpPr>
        <p:spPr>
          <a:xfrm>
            <a:off x="1186770" y="2733890"/>
            <a:ext cx="288000" cy="28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Rettangolo 10" descr="Gears">
            <a:extLst>
              <a:ext uri="{FF2B5EF4-FFF2-40B4-BE49-F238E27FC236}">
                <a16:creationId xmlns:a16="http://schemas.microsoft.com/office/drawing/2014/main" id="{1A687062-C90B-46FD-AD1A-83224366259F}"/>
              </a:ext>
            </a:extLst>
          </p:cNvPr>
          <p:cNvSpPr/>
          <p:nvPr/>
        </p:nvSpPr>
        <p:spPr>
          <a:xfrm>
            <a:off x="1165198" y="3560446"/>
            <a:ext cx="288000" cy="28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Rettangolo 11" descr="Gears">
            <a:extLst>
              <a:ext uri="{FF2B5EF4-FFF2-40B4-BE49-F238E27FC236}">
                <a16:creationId xmlns:a16="http://schemas.microsoft.com/office/drawing/2014/main" id="{27E9B199-1795-4A9A-800A-87C5AD85D131}"/>
              </a:ext>
            </a:extLst>
          </p:cNvPr>
          <p:cNvSpPr/>
          <p:nvPr/>
        </p:nvSpPr>
        <p:spPr>
          <a:xfrm>
            <a:off x="1186770" y="4483209"/>
            <a:ext cx="288000" cy="28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Rettangolo 12" descr="Gears">
            <a:extLst>
              <a:ext uri="{FF2B5EF4-FFF2-40B4-BE49-F238E27FC236}">
                <a16:creationId xmlns:a16="http://schemas.microsoft.com/office/drawing/2014/main" id="{A1225250-6625-4267-82E8-1BEDA53A14F4}"/>
              </a:ext>
            </a:extLst>
          </p:cNvPr>
          <p:cNvSpPr/>
          <p:nvPr/>
        </p:nvSpPr>
        <p:spPr>
          <a:xfrm>
            <a:off x="1210840" y="5393249"/>
            <a:ext cx="288000" cy="28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Rettangolo 13" descr="Gears">
            <a:extLst>
              <a:ext uri="{FF2B5EF4-FFF2-40B4-BE49-F238E27FC236}">
                <a16:creationId xmlns:a16="http://schemas.microsoft.com/office/drawing/2014/main" id="{DE0DEF50-90EB-49A8-8B35-137CE237B685}"/>
              </a:ext>
            </a:extLst>
          </p:cNvPr>
          <p:cNvSpPr/>
          <p:nvPr/>
        </p:nvSpPr>
        <p:spPr>
          <a:xfrm>
            <a:off x="1186770" y="2099127"/>
            <a:ext cx="288000" cy="28800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556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39B8876-31B4-465F-A100-DFDE69AA77F3}"/>
              </a:ext>
            </a:extLst>
          </p:cNvPr>
          <p:cNvSpPr/>
          <p:nvPr/>
        </p:nvSpPr>
        <p:spPr>
          <a:xfrm>
            <a:off x="1061720" y="972235"/>
            <a:ext cx="103581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GB" sz="48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Requirement and domain assumption 	   </a:t>
            </a:r>
            <a:r>
              <a:rPr lang="en-GB" sz="2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2/2</a:t>
            </a:r>
            <a:endParaRPr lang="en-GB" sz="4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Tabella 10">
            <a:extLst>
              <a:ext uri="{FF2B5EF4-FFF2-40B4-BE49-F238E27FC236}">
                <a16:creationId xmlns:a16="http://schemas.microsoft.com/office/drawing/2014/main" id="{04C40314-DAF8-4369-ADA8-E7EADD254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193253"/>
              </p:ext>
            </p:extLst>
          </p:nvPr>
        </p:nvGraphicFramePr>
        <p:xfrm>
          <a:off x="1190138" y="1408891"/>
          <a:ext cx="9598169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167">
                  <a:extLst>
                    <a:ext uri="{9D8B030D-6E8A-4147-A177-3AD203B41FA5}">
                      <a16:colId xmlns:a16="http://schemas.microsoft.com/office/drawing/2014/main" val="4212211090"/>
                    </a:ext>
                  </a:extLst>
                </a:gridCol>
                <a:gridCol w="8766002">
                  <a:extLst>
                    <a:ext uri="{9D8B030D-6E8A-4147-A177-3AD203B41FA5}">
                      <a16:colId xmlns:a16="http://schemas.microsoft.com/office/drawing/2014/main" val="738236802"/>
                    </a:ext>
                  </a:extLst>
                </a:gridCol>
              </a:tblGrid>
              <a:tr h="869583">
                <a:tc>
                  <a:txBody>
                    <a:bodyPr/>
                    <a:lstStyle/>
                    <a:p>
                      <a:pPr algn="ctr"/>
                      <a:endParaRPr lang="en-GB" b="0" dirty="0">
                        <a:solidFill>
                          <a:srgbClr val="000000"/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r>
                        <a:rPr lang="en-GB" b="0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[D5]</a:t>
                      </a:r>
                      <a:endParaRPr lang="en-GB" b="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GB" b="0" dirty="0">
                        <a:solidFill>
                          <a:srgbClr val="000000"/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algn="just"/>
                      <a:r>
                        <a:rPr lang="en-GB" b="0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Devices used by end users are supposed to have a camera and an integrated and enabled GPS sensor.</a:t>
                      </a:r>
                      <a:endParaRPr lang="en-GB" b="0" u="sng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545178"/>
                  </a:ext>
                </a:extLst>
              </a:tr>
              <a:tr h="869583">
                <a:tc>
                  <a:txBody>
                    <a:bodyPr/>
                    <a:lstStyle/>
                    <a:p>
                      <a:pPr algn="ctr"/>
                      <a:endParaRPr lang="en-GB" b="0" dirty="0">
                        <a:solidFill>
                          <a:srgbClr val="000000"/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r>
                        <a:rPr lang="en-GB" b="0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[D8]</a:t>
                      </a:r>
                      <a:endParaRPr lang="en-GB" b="0" u="non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0" dirty="0">
                        <a:solidFill>
                          <a:srgbClr val="000000"/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Each already uploaded notification of violation is correctly received and stored by the system.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362257"/>
                  </a:ext>
                </a:extLst>
              </a:tr>
              <a:tr h="8695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0" dirty="0">
                        <a:solidFill>
                          <a:srgbClr val="000000"/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[D10]</a:t>
                      </a:r>
                      <a:endParaRPr lang="en-GB" b="0" u="non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System is supposed to be well integrated with reading plate algorithm that has been already designed and is correctly working.</a:t>
                      </a:r>
                      <a:endParaRPr lang="en-GB" b="0" dirty="0">
                        <a:solidFill>
                          <a:srgbClr val="00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159810"/>
                  </a:ext>
                </a:extLst>
              </a:tr>
              <a:tr h="6087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0" dirty="0">
                        <a:solidFill>
                          <a:srgbClr val="000000"/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[D13]</a:t>
                      </a:r>
                      <a:endParaRPr lang="en-GB" b="0" u="non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Municipality service is well integrated with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SafeStreets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GB" b="0" dirty="0">
                        <a:solidFill>
                          <a:srgbClr val="00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210550"/>
                  </a:ext>
                </a:extLst>
              </a:tr>
              <a:tr h="3478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0" u="non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b="0" dirty="0">
                        <a:solidFill>
                          <a:srgbClr val="00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452910"/>
                  </a:ext>
                </a:extLst>
              </a:tr>
              <a:tr h="3478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[D15]</a:t>
                      </a:r>
                      <a:endParaRPr lang="en-GB" b="0" u="non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Municipality can fulfil the improvements suggested by the software.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726197"/>
                  </a:ext>
                </a:extLst>
              </a:tr>
              <a:tr h="11304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0" dirty="0">
                        <a:solidFill>
                          <a:srgbClr val="000000"/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rgbClr val="000000"/>
                          </a:solidFill>
                          <a:latin typeface="Century Gothic" panose="020B0502020202020204" pitchFamily="34" charset="0"/>
                        </a:rPr>
                        <a:t>[D18]</a:t>
                      </a:r>
                      <a:endParaRPr lang="en-GB" b="0" u="non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External service (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FindOwnerPlate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) is well integrated with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SafeStreets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that permits to retrieve personal data of the vehicle’s owner.</a:t>
                      </a:r>
                      <a:endParaRPr lang="en-GB" b="0" dirty="0">
                        <a:solidFill>
                          <a:srgbClr val="000000"/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algn="just"/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796168"/>
                  </a:ext>
                </a:extLst>
              </a:tr>
              <a:tr h="34783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886767"/>
                  </a:ext>
                </a:extLst>
              </a:tr>
            </a:tbl>
          </a:graphicData>
        </a:graphic>
      </p:graphicFrame>
      <p:sp>
        <p:nvSpPr>
          <p:cNvPr id="8" name="Rettangolo 7" descr="Gears">
            <a:extLst>
              <a:ext uri="{FF2B5EF4-FFF2-40B4-BE49-F238E27FC236}">
                <a16:creationId xmlns:a16="http://schemas.microsoft.com/office/drawing/2014/main" id="{02D0DEA5-8B42-40D2-9011-EC45940E8640}"/>
              </a:ext>
            </a:extLst>
          </p:cNvPr>
          <p:cNvSpPr/>
          <p:nvPr/>
        </p:nvSpPr>
        <p:spPr>
          <a:xfrm>
            <a:off x="1046138" y="1806516"/>
            <a:ext cx="288000" cy="28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Rettangolo 8" descr="Gears">
            <a:extLst>
              <a:ext uri="{FF2B5EF4-FFF2-40B4-BE49-F238E27FC236}">
                <a16:creationId xmlns:a16="http://schemas.microsoft.com/office/drawing/2014/main" id="{8E6141A0-BA11-49F0-B573-D3F737728352}"/>
              </a:ext>
            </a:extLst>
          </p:cNvPr>
          <p:cNvSpPr/>
          <p:nvPr/>
        </p:nvSpPr>
        <p:spPr>
          <a:xfrm>
            <a:off x="1046138" y="2656262"/>
            <a:ext cx="288000" cy="28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0" name="Rettangolo 9" descr="Gears">
            <a:extLst>
              <a:ext uri="{FF2B5EF4-FFF2-40B4-BE49-F238E27FC236}">
                <a16:creationId xmlns:a16="http://schemas.microsoft.com/office/drawing/2014/main" id="{23166E62-87E9-4E1C-8B3D-9E990F100AFE}"/>
              </a:ext>
            </a:extLst>
          </p:cNvPr>
          <p:cNvSpPr/>
          <p:nvPr/>
        </p:nvSpPr>
        <p:spPr>
          <a:xfrm>
            <a:off x="981929" y="3582186"/>
            <a:ext cx="288000" cy="28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Rettangolo 10" descr="Gears">
            <a:extLst>
              <a:ext uri="{FF2B5EF4-FFF2-40B4-BE49-F238E27FC236}">
                <a16:creationId xmlns:a16="http://schemas.microsoft.com/office/drawing/2014/main" id="{49050C7D-D14F-4929-8524-5179909247F5}"/>
              </a:ext>
            </a:extLst>
          </p:cNvPr>
          <p:cNvSpPr/>
          <p:nvPr/>
        </p:nvSpPr>
        <p:spPr>
          <a:xfrm>
            <a:off x="974138" y="4494017"/>
            <a:ext cx="288000" cy="28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Rettangolo 11" descr="Gears">
            <a:extLst>
              <a:ext uri="{FF2B5EF4-FFF2-40B4-BE49-F238E27FC236}">
                <a16:creationId xmlns:a16="http://schemas.microsoft.com/office/drawing/2014/main" id="{0577A21A-CEA8-4AED-BBF4-2741319F351B}"/>
              </a:ext>
            </a:extLst>
          </p:cNvPr>
          <p:cNvSpPr/>
          <p:nvPr/>
        </p:nvSpPr>
        <p:spPr>
          <a:xfrm>
            <a:off x="981929" y="5198624"/>
            <a:ext cx="288000" cy="28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Rettangolo 12" descr="Gears">
            <a:extLst>
              <a:ext uri="{FF2B5EF4-FFF2-40B4-BE49-F238E27FC236}">
                <a16:creationId xmlns:a16="http://schemas.microsoft.com/office/drawing/2014/main" id="{48BF26D2-BE51-48CD-B243-10C11CF057B3}"/>
              </a:ext>
            </a:extLst>
          </p:cNvPr>
          <p:cNvSpPr/>
          <p:nvPr/>
        </p:nvSpPr>
        <p:spPr>
          <a:xfrm>
            <a:off x="981929" y="5824060"/>
            <a:ext cx="288000" cy="28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5975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39B8876-31B4-465F-A100-DFDE69AA77F3}"/>
              </a:ext>
            </a:extLst>
          </p:cNvPr>
          <p:cNvSpPr/>
          <p:nvPr/>
        </p:nvSpPr>
        <p:spPr>
          <a:xfrm>
            <a:off x="1061720" y="972235"/>
            <a:ext cx="103581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GB" sz="48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Formal analysis using Alloy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875B2D53-B433-45A4-97E6-1C1E9E234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283" y="2240404"/>
            <a:ext cx="1924050" cy="885825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6DB65484-BAFA-4DD5-AFF8-1280609BA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937" y="1973547"/>
            <a:ext cx="2412044" cy="2972772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031CEB6-592B-4F17-A95C-A8DDA7B3AF40}"/>
              </a:ext>
            </a:extLst>
          </p:cNvPr>
          <p:cNvSpPr txBox="1"/>
          <p:nvPr/>
        </p:nvSpPr>
        <p:spPr>
          <a:xfrm>
            <a:off x="4414858" y="3180897"/>
            <a:ext cx="2877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1. Customer abstract Signature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C86E995-96C0-444C-95B4-7043A2047872}"/>
              </a:ext>
            </a:extLst>
          </p:cNvPr>
          <p:cNvSpPr txBox="1"/>
          <p:nvPr/>
        </p:nvSpPr>
        <p:spPr>
          <a:xfrm>
            <a:off x="9284091" y="4946319"/>
            <a:ext cx="1609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2. User Signature</a:t>
            </a:r>
          </a:p>
        </p:txBody>
      </p:sp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18073A88-B9F7-43D0-AEF6-1C3B178B82A5}"/>
              </a:ext>
            </a:extLst>
          </p:cNvPr>
          <p:cNvSpPr/>
          <p:nvPr/>
        </p:nvSpPr>
        <p:spPr>
          <a:xfrm rot="10800000">
            <a:off x="7522307" y="2441000"/>
            <a:ext cx="102981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3F84828B-941B-458C-94EE-FF06350C5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114" y="4465783"/>
            <a:ext cx="2933700" cy="1362075"/>
          </a:xfrm>
          <a:prstGeom prst="rect">
            <a:avLst/>
          </a:prstGeom>
        </p:spPr>
      </p:pic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4C95FDE9-C20C-4FFF-A32E-E1F6643891F3}"/>
              </a:ext>
            </a:extLst>
          </p:cNvPr>
          <p:cNvSpPr/>
          <p:nvPr/>
        </p:nvSpPr>
        <p:spPr>
          <a:xfrm rot="16200000">
            <a:off x="5307579" y="3726634"/>
            <a:ext cx="90213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86B345D-33F0-425A-A4C3-544D5AC7336B}"/>
              </a:ext>
            </a:extLst>
          </p:cNvPr>
          <p:cNvSpPr txBox="1"/>
          <p:nvPr/>
        </p:nvSpPr>
        <p:spPr>
          <a:xfrm>
            <a:off x="4762214" y="5885765"/>
            <a:ext cx="2028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3. Authority Signature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3B8D21D9-57B0-43D9-B15B-F1DFA6F78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233" y="2180951"/>
            <a:ext cx="3390900" cy="1847850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534DDCC-C80F-4B4A-AF65-C3765AFE750A}"/>
              </a:ext>
            </a:extLst>
          </p:cNvPr>
          <p:cNvSpPr txBox="1"/>
          <p:nvPr/>
        </p:nvSpPr>
        <p:spPr>
          <a:xfrm>
            <a:off x="435719" y="4028801"/>
            <a:ext cx="2821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4. Authority </a:t>
            </a:r>
            <a:r>
              <a:rPr lang="it-IT" sz="1400" dirty="0" err="1">
                <a:latin typeface="Century Gothic" panose="020B0502020202020204" pitchFamily="34" charset="0"/>
              </a:rPr>
              <a:t>Member</a:t>
            </a:r>
            <a:r>
              <a:rPr lang="it-IT" sz="1400" dirty="0">
                <a:latin typeface="Century Gothic" panose="020B0502020202020204" pitchFamily="34" charset="0"/>
              </a:rPr>
              <a:t> Signature</a:t>
            </a:r>
          </a:p>
          <a:p>
            <a:endParaRPr lang="it-IT" dirty="0"/>
          </a:p>
        </p:txBody>
      </p:sp>
      <p:sp>
        <p:nvSpPr>
          <p:cNvPr id="27" name="Freccia a destra 26">
            <a:extLst>
              <a:ext uri="{FF2B5EF4-FFF2-40B4-BE49-F238E27FC236}">
                <a16:creationId xmlns:a16="http://schemas.microsoft.com/office/drawing/2014/main" id="{098F5C37-4E81-4D19-A03D-841A2EFAC625}"/>
              </a:ext>
            </a:extLst>
          </p:cNvPr>
          <p:cNvSpPr/>
          <p:nvPr/>
        </p:nvSpPr>
        <p:spPr>
          <a:xfrm>
            <a:off x="3555706" y="259743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2240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39B8876-31B4-465F-A100-DFDE69AA77F3}"/>
              </a:ext>
            </a:extLst>
          </p:cNvPr>
          <p:cNvSpPr/>
          <p:nvPr/>
        </p:nvSpPr>
        <p:spPr>
          <a:xfrm>
            <a:off x="1061720" y="972235"/>
            <a:ext cx="103581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GB" sz="48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Formal analysis using Alloy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031CEB6-592B-4F17-A95C-A8DDA7B3AF40}"/>
              </a:ext>
            </a:extLst>
          </p:cNvPr>
          <p:cNvSpPr txBox="1"/>
          <p:nvPr/>
        </p:nvSpPr>
        <p:spPr>
          <a:xfrm>
            <a:off x="4801955" y="5087961"/>
            <a:ext cx="2877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1. Notification Signature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534DDCC-C80F-4B4A-AF65-C3765AFE750A}"/>
              </a:ext>
            </a:extLst>
          </p:cNvPr>
          <p:cNvSpPr txBox="1"/>
          <p:nvPr/>
        </p:nvSpPr>
        <p:spPr>
          <a:xfrm>
            <a:off x="9133968" y="3396906"/>
            <a:ext cx="2012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2. </a:t>
            </a:r>
            <a:r>
              <a:rPr lang="it-IT" sz="1400" dirty="0" err="1">
                <a:latin typeface="Century Gothic" panose="020B0502020202020204" pitchFamily="34" charset="0"/>
              </a:rPr>
              <a:t>Violation</a:t>
            </a:r>
            <a:r>
              <a:rPr lang="it-IT" sz="1400" dirty="0">
                <a:latin typeface="Century Gothic" panose="020B0502020202020204" pitchFamily="34" charset="0"/>
              </a:rPr>
              <a:t> Signature</a:t>
            </a:r>
          </a:p>
          <a:p>
            <a:endParaRPr lang="it-IT" dirty="0"/>
          </a:p>
        </p:txBody>
      </p:sp>
      <p:sp>
        <p:nvSpPr>
          <p:cNvPr id="27" name="Freccia a destra 26">
            <a:extLst>
              <a:ext uri="{FF2B5EF4-FFF2-40B4-BE49-F238E27FC236}">
                <a16:creationId xmlns:a16="http://schemas.microsoft.com/office/drawing/2014/main" id="{098F5C37-4E81-4D19-A03D-841A2EFAC625}"/>
              </a:ext>
            </a:extLst>
          </p:cNvPr>
          <p:cNvSpPr/>
          <p:nvPr/>
        </p:nvSpPr>
        <p:spPr>
          <a:xfrm rot="10800000">
            <a:off x="7621953" y="26731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7CDD5A1-B2ED-4444-9B48-D46AFA3E9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372" y="1962806"/>
            <a:ext cx="2844451" cy="299919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90D84C8-0C86-4C8D-8CC8-CDA59CA7D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618" y="2191139"/>
            <a:ext cx="3019425" cy="119062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05CD6D1-9C94-4068-916F-5B0B590CA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35" y="4276202"/>
            <a:ext cx="2390775" cy="6858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DA2E1EF-4081-4367-89B7-D1FB64DF9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113" y="5260445"/>
            <a:ext cx="2371725" cy="69532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2AF6D97-E332-4A57-857F-CE32D625AA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278" y="1936525"/>
            <a:ext cx="3171825" cy="1990725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29E36E1-7DD8-4737-A4EA-2560103547F9}"/>
              </a:ext>
            </a:extLst>
          </p:cNvPr>
          <p:cNvSpPr/>
          <p:nvPr/>
        </p:nvSpPr>
        <p:spPr>
          <a:xfrm>
            <a:off x="624987" y="4952668"/>
            <a:ext cx="25708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3. User </a:t>
            </a:r>
            <a:r>
              <a:rPr lang="it-IT" sz="1400" dirty="0" err="1">
                <a:latin typeface="Century Gothic" panose="020B0502020202020204" pitchFamily="34" charset="0"/>
              </a:rPr>
              <a:t>Statistics</a:t>
            </a:r>
            <a:r>
              <a:rPr lang="it-IT" sz="1400" dirty="0">
                <a:latin typeface="Century Gothic" panose="020B0502020202020204" pitchFamily="34" charset="0"/>
              </a:rPr>
              <a:t> Signature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9A54326-3344-4CA1-A885-5BEEBCDE335E}"/>
              </a:ext>
            </a:extLst>
          </p:cNvPr>
          <p:cNvSpPr/>
          <p:nvPr/>
        </p:nvSpPr>
        <p:spPr>
          <a:xfrm>
            <a:off x="921198" y="5936911"/>
            <a:ext cx="19784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4. Authority </a:t>
            </a:r>
            <a:r>
              <a:rPr lang="it-IT" sz="1400" dirty="0" err="1">
                <a:latin typeface="Century Gothic" panose="020B0502020202020204" pitchFamily="34" charset="0"/>
              </a:rPr>
              <a:t>Statistics</a:t>
            </a:r>
            <a:r>
              <a:rPr lang="it-IT" sz="1400" dirty="0"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F5C7C88-AC41-4F32-84AA-9B605DFA72D1}"/>
              </a:ext>
            </a:extLst>
          </p:cNvPr>
          <p:cNvSpPr/>
          <p:nvPr/>
        </p:nvSpPr>
        <p:spPr>
          <a:xfrm>
            <a:off x="286408" y="3887887"/>
            <a:ext cx="32480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>
                <a:latin typeface="Century Gothic" panose="020B0502020202020204" pitchFamily="34" charset="0"/>
              </a:rPr>
              <a:t>5. Ticket &amp; Ticket </a:t>
            </a:r>
            <a:r>
              <a:rPr lang="it-IT" sz="1400" dirty="0" err="1">
                <a:latin typeface="Century Gothic" panose="020B0502020202020204" pitchFamily="34" charset="0"/>
              </a:rPr>
              <a:t>Statistics</a:t>
            </a:r>
            <a:r>
              <a:rPr lang="it-IT" sz="1400" dirty="0">
                <a:latin typeface="Century Gothic" panose="020B0502020202020204" pitchFamily="34" charset="0"/>
              </a:rPr>
              <a:t> Signature</a:t>
            </a:r>
          </a:p>
        </p:txBody>
      </p:sp>
    </p:spTree>
    <p:extLst>
      <p:ext uri="{BB962C8B-B14F-4D97-AF65-F5344CB8AC3E}">
        <p14:creationId xmlns:p14="http://schemas.microsoft.com/office/powerpoint/2010/main" val="18097491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261</TotalTime>
  <Words>536</Words>
  <Application>Microsoft Office PowerPoint</Application>
  <PresentationFormat>Widescreen</PresentationFormat>
  <Paragraphs>83</Paragraphs>
  <Slides>10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Tema di Office</vt:lpstr>
      <vt:lpstr>Retrospettivo</vt:lpstr>
      <vt:lpstr> AUTHORS  Armenante Valerio Capaldo Marco Di Salvo Dario</vt:lpstr>
      <vt:lpstr> AUTHORS Armenante Valerio Capaldo Marco DI Salvo Dario</vt:lpstr>
      <vt:lpstr>Presentation Outline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AUTHORS Armenante Valerio Capaldo Marco DI Salvo Dario</dc:title>
  <dc:creator>Marco Capaldo</dc:creator>
  <cp:lastModifiedBy>Dario Di Salvo</cp:lastModifiedBy>
  <cp:revision>29</cp:revision>
  <dcterms:created xsi:type="dcterms:W3CDTF">2019-12-18T12:10:33Z</dcterms:created>
  <dcterms:modified xsi:type="dcterms:W3CDTF">2020-01-24T16:52:16Z</dcterms:modified>
</cp:coreProperties>
</file>