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oboto"/>
      <p:regular r:id="rId19"/>
      <p:bold r:id="rId20"/>
      <p:italic r:id="rId21"/>
      <p:boldItalic r:id="rId22"/>
    </p:embeddedFont>
    <p:embeddedFont>
      <p:font typeface="Nunito"/>
      <p:regular r:id="rId23"/>
      <p:bold r:id="rId24"/>
      <p:italic r:id="rId25"/>
      <p:boldItalic r:id="rId26"/>
    </p:embeddedFont>
    <p:embeddedFont>
      <p:font typeface="La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22" Type="http://schemas.openxmlformats.org/officeDocument/2006/relationships/font" Target="fonts/Roboto-boldItalic.fntdata"/><Relationship Id="rId21" Type="http://schemas.openxmlformats.org/officeDocument/2006/relationships/font" Target="fonts/Roboto-italic.fntdata"/><Relationship Id="rId24" Type="http://schemas.openxmlformats.org/officeDocument/2006/relationships/font" Target="fonts/Nunito-bold.fntdata"/><Relationship Id="rId23" Type="http://schemas.openxmlformats.org/officeDocument/2006/relationships/font" Target="fonts/Nuni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boldItalic.fntdata"/><Relationship Id="rId25" Type="http://schemas.openxmlformats.org/officeDocument/2006/relationships/font" Target="fonts/Nunito-italic.fntdata"/><Relationship Id="rId28" Type="http://schemas.openxmlformats.org/officeDocument/2006/relationships/font" Target="fonts/Lato-bold.fntdata"/><Relationship Id="rId27" Type="http://schemas.openxmlformats.org/officeDocument/2006/relationships/font" Target="fonts/La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d52818a8c1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d52818a8c1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d52818a8c1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d52818a8c1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d52818a8c1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d52818a8c1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d52818a8c1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d52818a8c1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d5263e2a4b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d5263e2a4b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d5263e2a4b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d5263e2a4b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d52929d935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d52929d93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d5263e2a4b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d5263e2a4b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d5263e2a4b_0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d5263e2a4b_0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d5263e2a4b_0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d5263e2a4b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d527587d0a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d527587d0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d52818a8c1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d52818a8c1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2.png"/><Relationship Id="rId4" Type="http://schemas.openxmlformats.org/officeDocument/2006/relationships/hyperlink" Target="http://drive.google.com/file/d/183KccSlOx0BjzuFC2IynhinvmcK705FB/view" TargetMode="External"/><Relationship Id="rId5" Type="http://schemas.openxmlformats.org/officeDocument/2006/relationships/image" Target="../media/image10.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1.png"/><Relationship Id="rId4" Type="http://schemas.openxmlformats.org/officeDocument/2006/relationships/image" Target="../media/image3.png"/><Relationship Id="rId5" Type="http://schemas.openxmlformats.org/officeDocument/2006/relationships/hyperlink" Target="https://datos.bancomundial.org/"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hyperlink" Target="http://drive.google.com/file/d/1oR4nmUWsug_TTA-iFcP4kTHhZv09R-4G/view" TargetMode="External"/><Relationship Id="rId5"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hyperlink" Target="http://drive.google.com/file/d/1qHrJOW6FsssbQ2l5cyEP2ShYAKzktrXb/view" TargetMode="External"/><Relationship Id="rId5" Type="http://schemas.openxmlformats.org/officeDocument/2006/relationships/image" Target="../media/image5.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84" name="Shape 84"/>
        <p:cNvGrpSpPr/>
        <p:nvPr/>
      </p:nvGrpSpPr>
      <p:grpSpPr>
        <a:xfrm>
          <a:off x="0" y="0"/>
          <a:ext cx="0" cy="0"/>
          <a:chOff x="0" y="0"/>
          <a:chExt cx="0" cy="0"/>
        </a:xfrm>
      </p:grpSpPr>
      <p:sp>
        <p:nvSpPr>
          <p:cNvPr id="85" name="Google Shape;85;p13"/>
          <p:cNvSpPr txBox="1"/>
          <p:nvPr>
            <p:ph type="ctrTitle"/>
          </p:nvPr>
        </p:nvSpPr>
        <p:spPr>
          <a:xfrm>
            <a:off x="913500" y="1384225"/>
            <a:ext cx="6148800" cy="11874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t/>
            </a:r>
            <a:endParaRPr b="1">
              <a:solidFill>
                <a:schemeClr val="dk1"/>
              </a:solidFill>
              <a:latin typeface="Nunito"/>
              <a:ea typeface="Nunito"/>
              <a:cs typeface="Nunito"/>
              <a:sym typeface="Nunito"/>
            </a:endParaRPr>
          </a:p>
          <a:p>
            <a:pPr indent="0" lvl="0" marL="0" rtl="0" algn="l">
              <a:spcBef>
                <a:spcPts val="0"/>
              </a:spcBef>
              <a:spcAft>
                <a:spcPts val="0"/>
              </a:spcAft>
              <a:buNone/>
            </a:pPr>
            <a:r>
              <a:t/>
            </a:r>
            <a:endParaRPr b="1">
              <a:solidFill>
                <a:schemeClr val="dk1"/>
              </a:solidFill>
              <a:latin typeface="Nunito"/>
              <a:ea typeface="Nunito"/>
              <a:cs typeface="Nunito"/>
              <a:sym typeface="Nunito"/>
            </a:endParaRPr>
          </a:p>
          <a:p>
            <a:pPr indent="0" lvl="0" marL="0" rtl="0" algn="l">
              <a:spcBef>
                <a:spcPts val="0"/>
              </a:spcBef>
              <a:spcAft>
                <a:spcPts val="0"/>
              </a:spcAft>
              <a:buNone/>
            </a:pPr>
            <a:r>
              <a:t/>
            </a:r>
            <a:endParaRPr b="1">
              <a:solidFill>
                <a:schemeClr val="dk1"/>
              </a:solidFill>
              <a:latin typeface="Nunito"/>
              <a:ea typeface="Nunito"/>
              <a:cs typeface="Nunito"/>
              <a:sym typeface="Nunito"/>
            </a:endParaRPr>
          </a:p>
          <a:p>
            <a:pPr indent="0" lvl="0" marL="0" rtl="0" algn="l">
              <a:spcBef>
                <a:spcPts val="0"/>
              </a:spcBef>
              <a:spcAft>
                <a:spcPts val="0"/>
              </a:spcAft>
              <a:buNone/>
            </a:pPr>
            <a:r>
              <a:t/>
            </a:r>
            <a:endParaRPr b="1">
              <a:solidFill>
                <a:schemeClr val="dk1"/>
              </a:solidFill>
              <a:latin typeface="Nunito"/>
              <a:ea typeface="Nunito"/>
              <a:cs typeface="Nunito"/>
              <a:sym typeface="Nunito"/>
            </a:endParaRPr>
          </a:p>
          <a:p>
            <a:pPr indent="0" lvl="0" marL="0" rtl="0" algn="l">
              <a:spcBef>
                <a:spcPts val="0"/>
              </a:spcBef>
              <a:spcAft>
                <a:spcPts val="0"/>
              </a:spcAft>
              <a:buNone/>
            </a:pPr>
            <a:r>
              <a:t/>
            </a:r>
            <a:endParaRPr b="1">
              <a:solidFill>
                <a:schemeClr val="dk1"/>
              </a:solidFill>
              <a:latin typeface="Nunito"/>
              <a:ea typeface="Nunito"/>
              <a:cs typeface="Nunito"/>
              <a:sym typeface="Nunito"/>
            </a:endParaRPr>
          </a:p>
          <a:p>
            <a:pPr indent="0" lvl="0" marL="0" rtl="0" algn="l">
              <a:spcBef>
                <a:spcPts val="0"/>
              </a:spcBef>
              <a:spcAft>
                <a:spcPts val="0"/>
              </a:spcAft>
              <a:buNone/>
            </a:pPr>
            <a:r>
              <a:rPr b="1" lang="es-419">
                <a:solidFill>
                  <a:schemeClr val="dk1"/>
                </a:solidFill>
                <a:latin typeface="Nunito"/>
                <a:ea typeface="Nunito"/>
                <a:cs typeface="Nunito"/>
                <a:sym typeface="Nunito"/>
              </a:rPr>
              <a:t>Práctica Profesionalizante</a:t>
            </a:r>
            <a:endParaRPr b="1">
              <a:latin typeface="Nunito"/>
              <a:ea typeface="Nunito"/>
              <a:cs typeface="Nunito"/>
              <a:sym typeface="Nunito"/>
            </a:endParaRPr>
          </a:p>
        </p:txBody>
      </p:sp>
      <p:sp>
        <p:nvSpPr>
          <p:cNvPr id="86" name="Google Shape;86;p13"/>
          <p:cNvSpPr txBox="1"/>
          <p:nvPr>
            <p:ph idx="1" type="subTitle"/>
          </p:nvPr>
        </p:nvSpPr>
        <p:spPr>
          <a:xfrm>
            <a:off x="977325" y="2789350"/>
            <a:ext cx="4466700" cy="1575300"/>
          </a:xfrm>
          <a:prstGeom prst="rect">
            <a:avLst/>
          </a:prstGeom>
        </p:spPr>
        <p:txBody>
          <a:bodyPr anchorCtr="0" anchor="t" bIns="91425" lIns="91425" spcFirstLastPara="1" rIns="91425" wrap="square" tIns="91425">
            <a:normAutofit fontScale="25000" lnSpcReduction="20000"/>
          </a:bodyPr>
          <a:lstStyle/>
          <a:p>
            <a:pPr indent="0" lvl="0" marL="0" rtl="0" algn="l">
              <a:lnSpc>
                <a:spcPct val="150000"/>
              </a:lnSpc>
              <a:spcBef>
                <a:spcPts val="0"/>
              </a:spcBef>
              <a:spcAft>
                <a:spcPts val="0"/>
              </a:spcAft>
              <a:buNone/>
            </a:pPr>
            <a:r>
              <a:rPr b="1" lang="es-419" sz="5600">
                <a:solidFill>
                  <a:schemeClr val="dk1"/>
                </a:solidFill>
                <a:latin typeface="Nunito"/>
                <a:ea typeface="Nunito"/>
                <a:cs typeface="Nunito"/>
                <a:sym typeface="Nunito"/>
              </a:rPr>
              <a:t>BENDEZU Ana Valentina, DNI: 35530141</a:t>
            </a:r>
            <a:endParaRPr b="1" sz="5600">
              <a:solidFill>
                <a:schemeClr val="dk1"/>
              </a:solidFill>
              <a:latin typeface="Nunito"/>
              <a:ea typeface="Nunito"/>
              <a:cs typeface="Nunito"/>
              <a:sym typeface="Nunito"/>
            </a:endParaRPr>
          </a:p>
          <a:p>
            <a:pPr indent="0" lvl="0" marL="0" rtl="0" algn="l">
              <a:lnSpc>
                <a:spcPct val="150000"/>
              </a:lnSpc>
              <a:spcBef>
                <a:spcPts val="0"/>
              </a:spcBef>
              <a:spcAft>
                <a:spcPts val="0"/>
              </a:spcAft>
              <a:buNone/>
            </a:pPr>
            <a:r>
              <a:rPr b="1" lang="es-419" sz="5600">
                <a:solidFill>
                  <a:schemeClr val="dk1"/>
                </a:solidFill>
                <a:latin typeface="Nunito"/>
                <a:ea typeface="Nunito"/>
                <a:cs typeface="Nunito"/>
                <a:sym typeface="Nunito"/>
              </a:rPr>
              <a:t>BLASICHE Andrés, DNI 31405881</a:t>
            </a:r>
            <a:endParaRPr b="1" sz="5600">
              <a:solidFill>
                <a:schemeClr val="dk1"/>
              </a:solidFill>
              <a:latin typeface="Nunito"/>
              <a:ea typeface="Nunito"/>
              <a:cs typeface="Nunito"/>
              <a:sym typeface="Nunito"/>
            </a:endParaRPr>
          </a:p>
          <a:p>
            <a:pPr indent="0" lvl="0" marL="0" rtl="0" algn="l">
              <a:lnSpc>
                <a:spcPct val="150000"/>
              </a:lnSpc>
              <a:spcBef>
                <a:spcPts val="0"/>
              </a:spcBef>
              <a:spcAft>
                <a:spcPts val="0"/>
              </a:spcAft>
              <a:buNone/>
            </a:pPr>
            <a:r>
              <a:rPr b="1" lang="es-419" sz="5600">
                <a:solidFill>
                  <a:schemeClr val="dk1"/>
                </a:solidFill>
                <a:latin typeface="Nunito"/>
                <a:ea typeface="Nunito"/>
                <a:cs typeface="Nunito"/>
                <a:sym typeface="Nunito"/>
              </a:rPr>
              <a:t>CABRERA Marcos Rodrigo, DNI 31667009</a:t>
            </a:r>
            <a:endParaRPr b="1" sz="5600">
              <a:solidFill>
                <a:schemeClr val="dk1"/>
              </a:solidFill>
              <a:latin typeface="Nunito"/>
              <a:ea typeface="Nunito"/>
              <a:cs typeface="Nunito"/>
              <a:sym typeface="Nunito"/>
            </a:endParaRPr>
          </a:p>
          <a:p>
            <a:pPr indent="0" lvl="0" marL="0" rtl="0" algn="l">
              <a:lnSpc>
                <a:spcPct val="150000"/>
              </a:lnSpc>
              <a:spcBef>
                <a:spcPts val="0"/>
              </a:spcBef>
              <a:spcAft>
                <a:spcPts val="0"/>
              </a:spcAft>
              <a:buNone/>
            </a:pPr>
            <a:r>
              <a:rPr b="1" lang="es-419" sz="5600">
                <a:solidFill>
                  <a:schemeClr val="dk1"/>
                </a:solidFill>
                <a:latin typeface="Nunito"/>
                <a:ea typeface="Nunito"/>
                <a:cs typeface="Nunito"/>
                <a:sym typeface="Nunito"/>
              </a:rPr>
              <a:t>PALOMEQUE Dalila Macarena, DNI 39733230</a:t>
            </a:r>
            <a:endParaRPr b="1" sz="5600">
              <a:solidFill>
                <a:schemeClr val="dk1"/>
              </a:solidFill>
              <a:latin typeface="Nunito"/>
              <a:ea typeface="Nunito"/>
              <a:cs typeface="Nunito"/>
              <a:sym typeface="Nunito"/>
            </a:endParaRPr>
          </a:p>
          <a:p>
            <a:pPr indent="0" lvl="0" marL="0" rtl="0" algn="l">
              <a:lnSpc>
                <a:spcPct val="150000"/>
              </a:lnSpc>
              <a:spcBef>
                <a:spcPts val="0"/>
              </a:spcBef>
              <a:spcAft>
                <a:spcPts val="0"/>
              </a:spcAft>
              <a:buNone/>
            </a:pPr>
            <a:r>
              <a:rPr b="1" lang="es-419" sz="5600">
                <a:solidFill>
                  <a:schemeClr val="dk1"/>
                </a:solidFill>
                <a:latin typeface="Nunito"/>
                <a:ea typeface="Nunito"/>
                <a:cs typeface="Nunito"/>
                <a:sym typeface="Nunito"/>
              </a:rPr>
              <a:t>TEJEDA Romina Soledad, DNI 34501801</a:t>
            </a:r>
            <a:endParaRPr b="1" sz="5600">
              <a:solidFill>
                <a:schemeClr val="dk1"/>
              </a:solidFill>
              <a:latin typeface="Nunito"/>
              <a:ea typeface="Nunito"/>
              <a:cs typeface="Nunito"/>
              <a:sym typeface="Nunito"/>
            </a:endParaRPr>
          </a:p>
          <a:p>
            <a:pPr indent="0" lvl="0" marL="0" rtl="0" algn="l">
              <a:spcBef>
                <a:spcPts val="0"/>
              </a:spcBef>
              <a:spcAft>
                <a:spcPts val="0"/>
              </a:spcAft>
              <a:buNone/>
            </a:pPr>
            <a:r>
              <a:t/>
            </a:r>
            <a:endParaRPr/>
          </a:p>
        </p:txBody>
      </p:sp>
      <p:sp>
        <p:nvSpPr>
          <p:cNvPr id="87" name="Google Shape;87;p13"/>
          <p:cNvSpPr txBox="1"/>
          <p:nvPr/>
        </p:nvSpPr>
        <p:spPr>
          <a:xfrm>
            <a:off x="896450" y="396775"/>
            <a:ext cx="40854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sz="1800">
                <a:solidFill>
                  <a:schemeClr val="dk1"/>
                </a:solidFill>
                <a:latin typeface="Nunito"/>
                <a:ea typeface="Nunito"/>
                <a:cs typeface="Nunito"/>
                <a:sym typeface="Nunito"/>
              </a:rPr>
              <a:t>Instituto</a:t>
            </a:r>
            <a:r>
              <a:rPr lang="es-419" sz="1800">
                <a:solidFill>
                  <a:schemeClr val="dk1"/>
                </a:solidFill>
                <a:latin typeface="Nunito"/>
                <a:ea typeface="Nunito"/>
                <a:cs typeface="Nunito"/>
                <a:sym typeface="Nunito"/>
              </a:rPr>
              <a:t> Superior Politécnico Córdoba</a:t>
            </a:r>
            <a:endParaRPr sz="1800">
              <a:solidFill>
                <a:schemeClr val="dk1"/>
              </a:solidFill>
              <a:latin typeface="Nunito"/>
              <a:ea typeface="Nunito"/>
              <a:cs typeface="Nunito"/>
              <a:sym typeface="Nunito"/>
            </a:endParaRPr>
          </a:p>
          <a:p>
            <a:pPr indent="0" lvl="0" marL="0" rtl="0" algn="l">
              <a:spcBef>
                <a:spcPts val="0"/>
              </a:spcBef>
              <a:spcAft>
                <a:spcPts val="0"/>
              </a:spcAft>
              <a:buNone/>
            </a:pPr>
            <a:r>
              <a:rPr lang="es-419" sz="1800">
                <a:solidFill>
                  <a:schemeClr val="dk1"/>
                </a:solidFill>
                <a:latin typeface="Nunito"/>
                <a:ea typeface="Nunito"/>
                <a:cs typeface="Nunito"/>
                <a:sym typeface="Nunito"/>
              </a:rPr>
              <a:t>Tecn. Sup. en Ciencia de Datos e IA</a:t>
            </a:r>
            <a:endParaRPr sz="1800">
              <a:solidFill>
                <a:schemeClr val="dk1"/>
              </a:solidFill>
              <a:latin typeface="Nunito"/>
              <a:ea typeface="Nunito"/>
              <a:cs typeface="Nunito"/>
              <a:sym typeface="Nuni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2"/>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s-419" sz="1900">
                <a:latin typeface="Nunito"/>
                <a:ea typeface="Nunito"/>
                <a:cs typeface="Nunito"/>
                <a:sym typeface="Nunito"/>
              </a:rPr>
              <a:t>Regresión Múltiple</a:t>
            </a:r>
            <a:endParaRPr b="1" sz="1900">
              <a:latin typeface="Nunito"/>
              <a:ea typeface="Nunito"/>
              <a:cs typeface="Nunito"/>
              <a:sym typeface="Nunito"/>
            </a:endParaRPr>
          </a:p>
        </p:txBody>
      </p:sp>
      <p:pic>
        <p:nvPicPr>
          <p:cNvPr id="150" name="Google Shape;150;p22"/>
          <p:cNvPicPr preferRelativeResize="0"/>
          <p:nvPr/>
        </p:nvPicPr>
        <p:blipFill>
          <a:blip r:embed="rId3">
            <a:alphaModFix/>
          </a:blip>
          <a:stretch>
            <a:fillRect/>
          </a:stretch>
        </p:blipFill>
        <p:spPr>
          <a:xfrm>
            <a:off x="435100" y="1017800"/>
            <a:ext cx="5734050" cy="3505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3"/>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s-419" sz="1900">
                <a:latin typeface="Nunito"/>
                <a:ea typeface="Nunito"/>
                <a:cs typeface="Nunito"/>
                <a:sym typeface="Nunito"/>
              </a:rPr>
              <a:t>Regresión Simple</a:t>
            </a:r>
            <a:endParaRPr b="1" sz="1900">
              <a:latin typeface="Nunito"/>
              <a:ea typeface="Nunito"/>
              <a:cs typeface="Nunito"/>
              <a:sym typeface="Nunito"/>
            </a:endParaRPr>
          </a:p>
        </p:txBody>
      </p:sp>
      <p:pic>
        <p:nvPicPr>
          <p:cNvPr id="156" name="Google Shape;156;p23"/>
          <p:cNvPicPr preferRelativeResize="0"/>
          <p:nvPr/>
        </p:nvPicPr>
        <p:blipFill>
          <a:blip r:embed="rId3">
            <a:alphaModFix/>
          </a:blip>
          <a:stretch>
            <a:fillRect/>
          </a:stretch>
        </p:blipFill>
        <p:spPr>
          <a:xfrm>
            <a:off x="462450" y="1017800"/>
            <a:ext cx="5438775" cy="3762375"/>
          </a:xfrm>
          <a:prstGeom prst="rect">
            <a:avLst/>
          </a:prstGeom>
          <a:noFill/>
          <a:ln>
            <a:noFill/>
          </a:ln>
        </p:spPr>
      </p:pic>
      <p:pic>
        <p:nvPicPr>
          <p:cNvPr id="157" name="Google Shape;157;p23" title="vid3.mkv">
            <a:hlinkClick r:id="rId4"/>
          </p:cNvPr>
          <p:cNvPicPr preferRelativeResize="0"/>
          <p:nvPr/>
        </p:nvPicPr>
        <p:blipFill>
          <a:blip r:embed="rId5">
            <a:alphaModFix/>
          </a:blip>
          <a:stretch>
            <a:fillRect/>
          </a:stretch>
        </p:blipFill>
        <p:spPr>
          <a:xfrm>
            <a:off x="6056475" y="2084488"/>
            <a:ext cx="2895998" cy="162899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gtEl>
                                        <p:attrNameLst>
                                          <p:attrName>style.visibility</p:attrName>
                                        </p:attrNameLst>
                                      </p:cBhvr>
                                      <p:to>
                                        <p:strVal val="visible"/>
                                      </p:to>
                                    </p:set>
                                    <p:animEffect filter="fade" transition="in">
                                      <p:cBhvr>
                                        <p:cTn dur="1000"/>
                                        <p:tgtEl>
                                          <p:spTgt spid="15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4"/>
          <p:cNvSpPr txBox="1"/>
          <p:nvPr>
            <p:ph idx="1" type="body"/>
          </p:nvPr>
        </p:nvSpPr>
        <p:spPr>
          <a:xfrm>
            <a:off x="311700" y="558425"/>
            <a:ext cx="8520600" cy="3571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s-419" sz="2300">
                <a:solidFill>
                  <a:schemeClr val="dk1"/>
                </a:solidFill>
                <a:latin typeface="Nunito"/>
                <a:ea typeface="Nunito"/>
                <a:cs typeface="Nunito"/>
                <a:sym typeface="Nunito"/>
              </a:rPr>
              <a:t>¿Cómo ayudaría a la empresa Data Analytics este estudio?</a:t>
            </a:r>
            <a:endParaRPr b="1" sz="2300">
              <a:solidFill>
                <a:schemeClr val="dk1"/>
              </a:solidFill>
              <a:latin typeface="Nunito"/>
              <a:ea typeface="Nunito"/>
              <a:cs typeface="Nunito"/>
              <a:sym typeface="Nunito"/>
            </a:endParaRPr>
          </a:p>
          <a:p>
            <a:pPr indent="0" lvl="0" marL="0" rtl="0" algn="l">
              <a:lnSpc>
                <a:spcPct val="100000"/>
              </a:lnSpc>
              <a:spcBef>
                <a:spcPts val="0"/>
              </a:spcBef>
              <a:spcAft>
                <a:spcPts val="0"/>
              </a:spcAft>
              <a:buNone/>
            </a:pPr>
            <a:r>
              <a:t/>
            </a:r>
            <a:endParaRPr sz="3000">
              <a:solidFill>
                <a:schemeClr val="dk1"/>
              </a:solidFill>
              <a:latin typeface="Nunito"/>
              <a:ea typeface="Nunito"/>
              <a:cs typeface="Nunito"/>
              <a:sym typeface="Nunito"/>
            </a:endParaRPr>
          </a:p>
          <a:p>
            <a:pPr indent="0" lvl="0" marL="0" rtl="0" algn="l">
              <a:lnSpc>
                <a:spcPct val="100000"/>
              </a:lnSpc>
              <a:spcBef>
                <a:spcPts val="0"/>
              </a:spcBef>
              <a:spcAft>
                <a:spcPts val="0"/>
              </a:spcAft>
              <a:buNone/>
            </a:pPr>
            <a:r>
              <a:rPr lang="es-419" sz="1400">
                <a:solidFill>
                  <a:schemeClr val="dk1"/>
                </a:solidFill>
                <a:latin typeface="Nunito"/>
                <a:ea typeface="Nunito"/>
                <a:cs typeface="Nunito"/>
                <a:sym typeface="Nunito"/>
              </a:rPr>
              <a:t>Este estudio puede ayudar a Data Analytics al permitirle:</a:t>
            </a:r>
            <a:endParaRPr sz="1400">
              <a:solidFill>
                <a:schemeClr val="dk1"/>
              </a:solidFill>
              <a:latin typeface="Nunito"/>
              <a:ea typeface="Nunito"/>
              <a:cs typeface="Nunito"/>
              <a:sym typeface="Nunito"/>
            </a:endParaRPr>
          </a:p>
          <a:p>
            <a:pPr indent="-317500" lvl="0" marL="457200" rtl="0" algn="l">
              <a:lnSpc>
                <a:spcPct val="100000"/>
              </a:lnSpc>
              <a:spcBef>
                <a:spcPts val="1200"/>
              </a:spcBef>
              <a:spcAft>
                <a:spcPts val="0"/>
              </a:spcAft>
              <a:buClr>
                <a:schemeClr val="dk1"/>
              </a:buClr>
              <a:buSzPts val="1400"/>
              <a:buFont typeface="Nunito"/>
              <a:buChar char="●"/>
            </a:pPr>
            <a:r>
              <a:rPr lang="es-419" sz="1400">
                <a:solidFill>
                  <a:schemeClr val="dk1"/>
                </a:solidFill>
                <a:latin typeface="Nunito"/>
                <a:ea typeface="Nunito"/>
                <a:cs typeface="Nunito"/>
                <a:sym typeface="Nunito"/>
              </a:rPr>
              <a:t>Desarrollar modelos predictivos sobre la relación entre educación y tasa de natalidad.</a:t>
            </a:r>
            <a:endParaRPr sz="1400">
              <a:solidFill>
                <a:schemeClr val="dk1"/>
              </a:solidFill>
              <a:latin typeface="Nunito"/>
              <a:ea typeface="Nunito"/>
              <a:cs typeface="Nunito"/>
              <a:sym typeface="Nunito"/>
            </a:endParaRPr>
          </a:p>
          <a:p>
            <a:pPr indent="-317500" lvl="0" marL="457200" rtl="0" algn="l">
              <a:lnSpc>
                <a:spcPct val="100000"/>
              </a:lnSpc>
              <a:spcBef>
                <a:spcPts val="0"/>
              </a:spcBef>
              <a:spcAft>
                <a:spcPts val="0"/>
              </a:spcAft>
              <a:buClr>
                <a:schemeClr val="dk1"/>
              </a:buClr>
              <a:buSzPts val="1400"/>
              <a:buFont typeface="Nunito"/>
              <a:buChar char="●"/>
            </a:pPr>
            <a:r>
              <a:rPr lang="es-419" sz="1400">
                <a:solidFill>
                  <a:schemeClr val="dk1"/>
                </a:solidFill>
                <a:latin typeface="Nunito"/>
                <a:ea typeface="Nunito"/>
                <a:cs typeface="Nunito"/>
                <a:sym typeface="Nunito"/>
              </a:rPr>
              <a:t>Ofrecer nuevos productos de análisis enfocados en planificación demográfica y política pública.</a:t>
            </a:r>
            <a:endParaRPr sz="1400">
              <a:solidFill>
                <a:schemeClr val="dk1"/>
              </a:solidFill>
              <a:latin typeface="Nunito"/>
              <a:ea typeface="Nunito"/>
              <a:cs typeface="Nunito"/>
              <a:sym typeface="Nunito"/>
            </a:endParaRPr>
          </a:p>
          <a:p>
            <a:pPr indent="-317500" lvl="0" marL="457200" rtl="0" algn="l">
              <a:lnSpc>
                <a:spcPct val="100000"/>
              </a:lnSpc>
              <a:spcBef>
                <a:spcPts val="0"/>
              </a:spcBef>
              <a:spcAft>
                <a:spcPts val="0"/>
              </a:spcAft>
              <a:buClr>
                <a:schemeClr val="dk1"/>
              </a:buClr>
              <a:buSzPts val="1400"/>
              <a:buFont typeface="Nunito"/>
              <a:buChar char="●"/>
            </a:pPr>
            <a:r>
              <a:rPr lang="es-419" sz="1400">
                <a:solidFill>
                  <a:schemeClr val="dk1"/>
                </a:solidFill>
                <a:latin typeface="Nunito"/>
                <a:ea typeface="Nunito"/>
                <a:cs typeface="Nunito"/>
                <a:sym typeface="Nunito"/>
              </a:rPr>
              <a:t>Asesorar en políticas públicas, destacando la educación como clave para reducir la fecundidad.</a:t>
            </a:r>
            <a:endParaRPr sz="1400">
              <a:solidFill>
                <a:schemeClr val="dk1"/>
              </a:solidFill>
              <a:latin typeface="Nunito"/>
              <a:ea typeface="Nunito"/>
              <a:cs typeface="Nunito"/>
              <a:sym typeface="Nunito"/>
            </a:endParaRPr>
          </a:p>
          <a:p>
            <a:pPr indent="-317500" lvl="0" marL="457200" rtl="0" algn="l">
              <a:lnSpc>
                <a:spcPct val="100000"/>
              </a:lnSpc>
              <a:spcBef>
                <a:spcPts val="0"/>
              </a:spcBef>
              <a:spcAft>
                <a:spcPts val="0"/>
              </a:spcAft>
              <a:buClr>
                <a:schemeClr val="dk1"/>
              </a:buClr>
              <a:buSzPts val="1400"/>
              <a:buFont typeface="Nunito"/>
              <a:buChar char="●"/>
            </a:pPr>
            <a:r>
              <a:rPr lang="es-419" sz="1400">
                <a:solidFill>
                  <a:schemeClr val="dk1"/>
                </a:solidFill>
                <a:latin typeface="Nunito"/>
                <a:ea typeface="Nunito"/>
                <a:cs typeface="Nunito"/>
                <a:sym typeface="Nunito"/>
              </a:rPr>
              <a:t>Expandirse a nuevos mercados, aplicando sus conocimientos en problemas demográficos.</a:t>
            </a:r>
            <a:endParaRPr sz="1400">
              <a:solidFill>
                <a:schemeClr val="dk1"/>
              </a:solidFill>
              <a:latin typeface="Nunito"/>
              <a:ea typeface="Nunito"/>
              <a:cs typeface="Nunito"/>
              <a:sym typeface="Nuni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5"/>
          <p:cNvSpPr txBox="1"/>
          <p:nvPr>
            <p:ph idx="1" type="body"/>
          </p:nvPr>
        </p:nvSpPr>
        <p:spPr>
          <a:xfrm>
            <a:off x="311700" y="558425"/>
            <a:ext cx="8520600" cy="4010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b="1" lang="es-419" sz="2300">
                <a:solidFill>
                  <a:schemeClr val="dk1"/>
                </a:solidFill>
                <a:latin typeface="Nunito"/>
                <a:ea typeface="Nunito"/>
                <a:cs typeface="Nunito"/>
                <a:sym typeface="Nunito"/>
              </a:rPr>
              <a:t>Conclusión y Recomendaciones</a:t>
            </a:r>
            <a:endParaRPr b="1" sz="2300">
              <a:solidFill>
                <a:schemeClr val="dk1"/>
              </a:solidFill>
              <a:latin typeface="Nunito"/>
              <a:ea typeface="Nunito"/>
              <a:cs typeface="Nunito"/>
              <a:sym typeface="Nunito"/>
            </a:endParaRPr>
          </a:p>
          <a:p>
            <a:pPr indent="0" lvl="0" marL="0" rtl="0" algn="just">
              <a:lnSpc>
                <a:spcPct val="100000"/>
              </a:lnSpc>
              <a:spcBef>
                <a:spcPts val="0"/>
              </a:spcBef>
              <a:spcAft>
                <a:spcPts val="0"/>
              </a:spcAft>
              <a:buSzPts val="935"/>
              <a:buNone/>
            </a:pPr>
            <a:r>
              <a:t/>
            </a:r>
            <a:endParaRPr sz="1430">
              <a:solidFill>
                <a:schemeClr val="dk1"/>
              </a:solidFill>
              <a:latin typeface="Nunito"/>
              <a:ea typeface="Nunito"/>
              <a:cs typeface="Nunito"/>
              <a:sym typeface="Nunito"/>
            </a:endParaRPr>
          </a:p>
          <a:p>
            <a:pPr indent="0" lvl="0" marL="0" rtl="0" algn="just">
              <a:lnSpc>
                <a:spcPct val="100000"/>
              </a:lnSpc>
              <a:spcBef>
                <a:spcPts val="1200"/>
              </a:spcBef>
              <a:spcAft>
                <a:spcPts val="0"/>
              </a:spcAft>
              <a:buSzPts val="935"/>
              <a:buNone/>
            </a:pPr>
            <a:r>
              <a:rPr lang="es-419" sz="1430">
                <a:solidFill>
                  <a:schemeClr val="dk1"/>
                </a:solidFill>
                <a:latin typeface="Nunito"/>
                <a:ea typeface="Nunito"/>
                <a:cs typeface="Nunito"/>
                <a:sym typeface="Nunito"/>
              </a:rPr>
              <a:t>La correlación entre la tasa de alfabetización y la reducción en la tasa de natalidad sugiere que una población más educada, especialmente las mujeres, tiene mayor acceso a información sobre planificación familiar, lo que lleva a tener menos hijos y a retrasar la maternidad. Aunque el PIB per cápita no resultó significativo, el desarrollo económico por sí solo no modifica los comportamientos reproductivos como lo hace la educación, que influye en las expectativas sobre la maternidad y las normas culturales.</a:t>
            </a:r>
            <a:endParaRPr sz="1430">
              <a:solidFill>
                <a:schemeClr val="dk1"/>
              </a:solidFill>
              <a:latin typeface="Nunito"/>
              <a:ea typeface="Nunito"/>
              <a:cs typeface="Nunito"/>
              <a:sym typeface="Nunito"/>
            </a:endParaRPr>
          </a:p>
          <a:p>
            <a:pPr indent="0" lvl="0" marL="0" rtl="0" algn="l">
              <a:lnSpc>
                <a:spcPct val="100000"/>
              </a:lnSpc>
              <a:spcBef>
                <a:spcPts val="1200"/>
              </a:spcBef>
              <a:spcAft>
                <a:spcPts val="0"/>
              </a:spcAft>
              <a:buSzPts val="935"/>
              <a:buNone/>
            </a:pPr>
            <a:r>
              <a:rPr lang="es-419" sz="1430" u="sng">
                <a:solidFill>
                  <a:schemeClr val="dk1"/>
                </a:solidFill>
                <a:latin typeface="Nunito"/>
                <a:ea typeface="Nunito"/>
                <a:cs typeface="Nunito"/>
                <a:sym typeface="Nunito"/>
              </a:rPr>
              <a:t>Posibles mejoras o análisis adicionales</a:t>
            </a:r>
            <a:r>
              <a:rPr lang="es-419" sz="1430">
                <a:solidFill>
                  <a:schemeClr val="dk1"/>
                </a:solidFill>
                <a:latin typeface="Nunito"/>
                <a:ea typeface="Nunito"/>
                <a:cs typeface="Nunito"/>
                <a:sym typeface="Nunito"/>
              </a:rPr>
              <a:t>:</a:t>
            </a:r>
            <a:endParaRPr sz="1430">
              <a:solidFill>
                <a:schemeClr val="dk1"/>
              </a:solidFill>
              <a:latin typeface="Nunito"/>
              <a:ea typeface="Nunito"/>
              <a:cs typeface="Nunito"/>
              <a:sym typeface="Nunito"/>
            </a:endParaRPr>
          </a:p>
          <a:p>
            <a:pPr indent="-319405" lvl="0" marL="457200" rtl="0" algn="l">
              <a:lnSpc>
                <a:spcPct val="100000"/>
              </a:lnSpc>
              <a:spcBef>
                <a:spcPts val="1200"/>
              </a:spcBef>
              <a:spcAft>
                <a:spcPts val="0"/>
              </a:spcAft>
              <a:buClr>
                <a:schemeClr val="dk1"/>
              </a:buClr>
              <a:buSzPts val="1430"/>
              <a:buFont typeface="Nunito"/>
              <a:buChar char="●"/>
            </a:pPr>
            <a:r>
              <a:rPr lang="es-419" sz="1430">
                <a:solidFill>
                  <a:schemeClr val="dk1"/>
                </a:solidFill>
                <a:latin typeface="Nunito"/>
                <a:ea typeface="Nunito"/>
                <a:cs typeface="Nunito"/>
                <a:sym typeface="Nunito"/>
              </a:rPr>
              <a:t>Evaluar residuos para confirmar que la regresión lineal es adecuada.</a:t>
            </a:r>
            <a:endParaRPr sz="1430">
              <a:solidFill>
                <a:schemeClr val="dk1"/>
              </a:solidFill>
              <a:latin typeface="Nunito"/>
              <a:ea typeface="Nunito"/>
              <a:cs typeface="Nunito"/>
              <a:sym typeface="Nunito"/>
            </a:endParaRPr>
          </a:p>
          <a:p>
            <a:pPr indent="-319405" lvl="0" marL="457200" rtl="0" algn="l">
              <a:lnSpc>
                <a:spcPct val="100000"/>
              </a:lnSpc>
              <a:spcBef>
                <a:spcPts val="0"/>
              </a:spcBef>
              <a:spcAft>
                <a:spcPts val="0"/>
              </a:spcAft>
              <a:buClr>
                <a:schemeClr val="dk1"/>
              </a:buClr>
              <a:buSzPts val="1430"/>
              <a:buFont typeface="Nunito"/>
              <a:buChar char="●"/>
            </a:pPr>
            <a:r>
              <a:rPr lang="es-419" sz="1430">
                <a:solidFill>
                  <a:schemeClr val="dk1"/>
                </a:solidFill>
                <a:latin typeface="Nunito"/>
                <a:ea typeface="Nunito"/>
                <a:cs typeface="Nunito"/>
                <a:sym typeface="Nunito"/>
              </a:rPr>
              <a:t>Considerar un modelo no lineal, como una regresión polinomial, para </a:t>
            </a:r>
            <a:br>
              <a:rPr lang="es-419" sz="1430">
                <a:solidFill>
                  <a:schemeClr val="dk1"/>
                </a:solidFill>
                <a:latin typeface="Nunito"/>
                <a:ea typeface="Nunito"/>
                <a:cs typeface="Nunito"/>
                <a:sym typeface="Nunito"/>
              </a:rPr>
            </a:br>
            <a:r>
              <a:rPr lang="es-419" sz="1430">
                <a:solidFill>
                  <a:schemeClr val="dk1"/>
                </a:solidFill>
                <a:latin typeface="Nunito"/>
                <a:ea typeface="Nunito"/>
                <a:cs typeface="Nunito"/>
                <a:sym typeface="Nunito"/>
              </a:rPr>
              <a:t>un mejor ajuste.</a:t>
            </a:r>
            <a:endParaRPr sz="1430">
              <a:solidFill>
                <a:schemeClr val="dk1"/>
              </a:solidFill>
              <a:latin typeface="Nunito"/>
              <a:ea typeface="Nunito"/>
              <a:cs typeface="Nunito"/>
              <a:sym typeface="Nunito"/>
            </a:endParaRPr>
          </a:p>
          <a:p>
            <a:pPr indent="-319405" lvl="0" marL="457200" rtl="0" algn="l">
              <a:lnSpc>
                <a:spcPct val="100000"/>
              </a:lnSpc>
              <a:spcBef>
                <a:spcPts val="0"/>
              </a:spcBef>
              <a:spcAft>
                <a:spcPts val="0"/>
              </a:spcAft>
              <a:buClr>
                <a:schemeClr val="dk1"/>
              </a:buClr>
              <a:buSzPts val="1430"/>
              <a:buFont typeface="Nunito"/>
              <a:buChar char="●"/>
            </a:pPr>
            <a:r>
              <a:rPr lang="es-419" sz="1430">
                <a:solidFill>
                  <a:schemeClr val="dk1"/>
                </a:solidFill>
                <a:latin typeface="Nunito"/>
                <a:ea typeface="Nunito"/>
                <a:cs typeface="Nunito"/>
                <a:sym typeface="Nunito"/>
              </a:rPr>
              <a:t>Incluir más variables como acceso a salud, métodos anticonceptivos </a:t>
            </a:r>
            <a:br>
              <a:rPr lang="es-419" sz="1430">
                <a:solidFill>
                  <a:schemeClr val="dk1"/>
                </a:solidFill>
                <a:latin typeface="Nunito"/>
                <a:ea typeface="Nunito"/>
                <a:cs typeface="Nunito"/>
                <a:sym typeface="Nunito"/>
              </a:rPr>
            </a:br>
            <a:r>
              <a:rPr lang="es-419" sz="1430">
                <a:solidFill>
                  <a:schemeClr val="dk1"/>
                </a:solidFill>
                <a:latin typeface="Nunito"/>
                <a:ea typeface="Nunito"/>
                <a:cs typeface="Nunito"/>
                <a:sym typeface="Nunito"/>
              </a:rPr>
              <a:t>y factores sociales, culturales y demográficos.</a:t>
            </a:r>
            <a:endParaRPr sz="1430">
              <a:solidFill>
                <a:schemeClr val="dk1"/>
              </a:solidFill>
              <a:latin typeface="Nunito"/>
              <a:ea typeface="Nunito"/>
              <a:cs typeface="Nunito"/>
              <a:sym typeface="Nuni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470275" y="393750"/>
            <a:ext cx="8141400" cy="4176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51236"/>
              <a:buNone/>
            </a:pPr>
            <a:r>
              <a:t/>
            </a:r>
            <a:endParaRPr sz="1932">
              <a:latin typeface="Nunito"/>
              <a:ea typeface="Nunito"/>
              <a:cs typeface="Nunito"/>
              <a:sym typeface="Nunito"/>
            </a:endParaRPr>
          </a:p>
          <a:p>
            <a:pPr indent="0" lvl="0" marL="0" rtl="0" algn="ctr">
              <a:spcBef>
                <a:spcPts val="0"/>
              </a:spcBef>
              <a:spcAft>
                <a:spcPts val="0"/>
              </a:spcAft>
              <a:buSzPct val="51236"/>
              <a:buNone/>
            </a:pPr>
            <a:r>
              <a:rPr lang="es-419" sz="1932">
                <a:latin typeface="Nunito"/>
                <a:ea typeface="Nunito"/>
                <a:cs typeface="Nunito"/>
                <a:sym typeface="Nunito"/>
              </a:rPr>
              <a:t>Proyecto: </a:t>
            </a:r>
            <a:r>
              <a:rPr b="1" lang="es-419" sz="2154">
                <a:latin typeface="Nunito"/>
                <a:ea typeface="Nunito"/>
                <a:cs typeface="Nunito"/>
                <a:sym typeface="Nunito"/>
              </a:rPr>
              <a:t>Análisis de la tasa de natalidad</a:t>
            </a:r>
            <a:endParaRPr b="1" sz="2154">
              <a:latin typeface="Nunito"/>
              <a:ea typeface="Nunito"/>
              <a:cs typeface="Nunito"/>
              <a:sym typeface="Nunito"/>
            </a:endParaRPr>
          </a:p>
          <a:p>
            <a:pPr indent="0" lvl="0" marL="0" rtl="0" algn="l">
              <a:spcBef>
                <a:spcPts val="0"/>
              </a:spcBef>
              <a:spcAft>
                <a:spcPts val="0"/>
              </a:spcAft>
              <a:buSzPct val="57894"/>
              <a:buNone/>
            </a:pPr>
            <a:r>
              <a:t/>
            </a:r>
            <a:endParaRPr sz="1710">
              <a:latin typeface="Nunito"/>
              <a:ea typeface="Nunito"/>
              <a:cs typeface="Nunito"/>
              <a:sym typeface="Nunito"/>
            </a:endParaRPr>
          </a:p>
          <a:p>
            <a:pPr indent="0" lvl="0" marL="0" rtl="0" algn="ctr">
              <a:spcBef>
                <a:spcPts val="0"/>
              </a:spcBef>
              <a:spcAft>
                <a:spcPts val="0"/>
              </a:spcAft>
              <a:buSzPct val="63870"/>
              <a:buNone/>
            </a:pPr>
            <a:r>
              <a:rPr b="1" lang="es-419" sz="1550">
                <a:latin typeface="Nunito"/>
                <a:ea typeface="Nunito"/>
                <a:cs typeface="Nunito"/>
                <a:sym typeface="Nunito"/>
              </a:rPr>
              <a:t>Descripción general</a:t>
            </a:r>
            <a:endParaRPr b="1" sz="1550">
              <a:latin typeface="Nunito"/>
              <a:ea typeface="Nunito"/>
              <a:cs typeface="Nunito"/>
              <a:sym typeface="Nunito"/>
            </a:endParaRPr>
          </a:p>
          <a:p>
            <a:pPr indent="0" lvl="0" marL="0" rtl="0" algn="just">
              <a:spcBef>
                <a:spcPts val="0"/>
              </a:spcBef>
              <a:spcAft>
                <a:spcPts val="0"/>
              </a:spcAft>
              <a:buSzPct val="63870"/>
              <a:buNone/>
            </a:pPr>
            <a:r>
              <a:rPr lang="es-419" sz="1550">
                <a:latin typeface="Nunito"/>
                <a:ea typeface="Nunito"/>
                <a:cs typeface="Nunito"/>
                <a:sym typeface="Nunito"/>
              </a:rPr>
              <a:t>La variación en las tasas de natalidad de los distintos países presenta desafíos y oportunidades para la planificación demográfica y el desarrollo económico global. DataVista Analytics propone un modelo predictivo que, mediante ciencia de datos, analizará y anticipará las tendencias de natalidad en distintas regiones, identificando factores clave como educación, acceso a salud y urbanización.</a:t>
            </a:r>
            <a:endParaRPr sz="1550">
              <a:latin typeface="Nunito"/>
              <a:ea typeface="Nunito"/>
              <a:cs typeface="Nunito"/>
              <a:sym typeface="Nunito"/>
            </a:endParaRPr>
          </a:p>
          <a:p>
            <a:pPr indent="0" lvl="0" marL="0" rtl="0" algn="ctr">
              <a:spcBef>
                <a:spcPts val="0"/>
              </a:spcBef>
              <a:spcAft>
                <a:spcPts val="0"/>
              </a:spcAft>
              <a:buNone/>
            </a:pPr>
            <a:r>
              <a:t/>
            </a:r>
            <a:endParaRPr sz="1550">
              <a:latin typeface="Nunito"/>
              <a:ea typeface="Nunito"/>
              <a:cs typeface="Nunito"/>
              <a:sym typeface="Nunito"/>
            </a:endParaRPr>
          </a:p>
          <a:p>
            <a:pPr indent="0" lvl="0" marL="0" rtl="0" algn="just">
              <a:spcBef>
                <a:spcPts val="0"/>
              </a:spcBef>
              <a:spcAft>
                <a:spcPts val="0"/>
              </a:spcAft>
              <a:buNone/>
            </a:pPr>
            <a:r>
              <a:t/>
            </a:r>
            <a:endParaRPr sz="1550">
              <a:latin typeface="Nunito"/>
              <a:ea typeface="Nunito"/>
              <a:cs typeface="Nunito"/>
              <a:sym typeface="Nunito"/>
            </a:endParaRPr>
          </a:p>
          <a:p>
            <a:pPr indent="0" lvl="0" marL="0" rtl="0" algn="ctr">
              <a:spcBef>
                <a:spcPts val="0"/>
              </a:spcBef>
              <a:spcAft>
                <a:spcPts val="0"/>
              </a:spcAft>
              <a:buNone/>
            </a:pPr>
            <a:r>
              <a:rPr b="1" lang="es-419" sz="1550">
                <a:latin typeface="Nunito"/>
                <a:ea typeface="Nunito"/>
                <a:cs typeface="Nunito"/>
                <a:sym typeface="Nunito"/>
              </a:rPr>
              <a:t>Propuesta de Valor</a:t>
            </a:r>
            <a:endParaRPr b="1" sz="1550">
              <a:latin typeface="Nunito"/>
              <a:ea typeface="Nunito"/>
              <a:cs typeface="Nunito"/>
              <a:sym typeface="Nunito"/>
            </a:endParaRPr>
          </a:p>
          <a:p>
            <a:pPr indent="0" lvl="0" marL="0" rtl="0" algn="just">
              <a:spcBef>
                <a:spcPts val="0"/>
              </a:spcBef>
              <a:spcAft>
                <a:spcPts val="0"/>
              </a:spcAft>
              <a:buNone/>
            </a:pPr>
            <a:r>
              <a:rPr lang="es-419" sz="1550">
                <a:latin typeface="Nunito"/>
                <a:ea typeface="Nunito"/>
                <a:cs typeface="Nunito"/>
                <a:sym typeface="Nunito"/>
              </a:rPr>
              <a:t>El desarrollo de este modelo permitirá a DataVista Analytics expandir su experiencia en análisis predictivo al ámbito demográfico, consolidándose como un socio estratégico en la formulación de políticas públicas globales. Esta iniciativa le abrirá nuevas oportunidades en mercados y sectores, mostrando su capacidad para aplicar soluciones innovadoras basadas en ciencia de datos a diversos desafíos globales.</a:t>
            </a:r>
            <a:endParaRPr sz="1550">
              <a:latin typeface="Nunito"/>
              <a:ea typeface="Nunito"/>
              <a:cs typeface="Nunito"/>
              <a:sym typeface="Nunito"/>
            </a:endParaRPr>
          </a:p>
          <a:p>
            <a:pPr indent="0" lvl="0" marL="0" rtl="0" algn="just">
              <a:spcBef>
                <a:spcPts val="0"/>
              </a:spcBef>
              <a:spcAft>
                <a:spcPts val="0"/>
              </a:spcAft>
              <a:buNone/>
            </a:pPr>
            <a:r>
              <a:t/>
            </a:r>
            <a:endParaRPr sz="1400">
              <a:latin typeface="Lato"/>
              <a:ea typeface="Lato"/>
              <a:cs typeface="Lato"/>
              <a:sym typeface="Lato"/>
            </a:endParaRPr>
          </a:p>
          <a:p>
            <a:pPr indent="0" lvl="0" marL="0" rtl="0" algn="just">
              <a:spcBef>
                <a:spcPts val="0"/>
              </a:spcBef>
              <a:spcAft>
                <a:spcPts val="0"/>
              </a:spcAft>
              <a:buNone/>
            </a:pPr>
            <a:r>
              <a:t/>
            </a:r>
            <a:endParaRPr sz="1400">
              <a:latin typeface="Lato"/>
              <a:ea typeface="Lato"/>
              <a:cs typeface="Lato"/>
              <a:sym typeface="Lato"/>
            </a:endParaRPr>
          </a:p>
          <a:p>
            <a:pPr indent="0" lvl="0" marL="0" rtl="0" algn="just">
              <a:spcBef>
                <a:spcPts val="0"/>
              </a:spcBef>
              <a:spcAft>
                <a:spcPts val="0"/>
              </a:spcAft>
              <a:buSzPct val="70714"/>
              <a:buNone/>
            </a:pPr>
            <a:r>
              <a:t/>
            </a:r>
            <a:endParaRPr sz="1400">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nvSpPr>
        <p:spPr>
          <a:xfrm>
            <a:off x="661300" y="573125"/>
            <a:ext cx="8009100" cy="40020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s-419">
                <a:solidFill>
                  <a:schemeClr val="dk1"/>
                </a:solidFill>
                <a:latin typeface="Nunito"/>
                <a:ea typeface="Nunito"/>
                <a:cs typeface="Nunito"/>
                <a:sym typeface="Nunito"/>
              </a:rPr>
              <a:t>En este informe, se presenta un análisis exhaustivo de los datos de la tasa de natalidad de la mayoría de los países del mundo a lo largo del tiempo, teniendo en cuenta variables como el PBI per cápita y la tasa de alfabetización. </a:t>
            </a:r>
            <a:endParaRPr>
              <a:solidFill>
                <a:schemeClr val="dk1"/>
              </a:solidFill>
              <a:latin typeface="Nunito"/>
              <a:ea typeface="Nunito"/>
              <a:cs typeface="Nunito"/>
              <a:sym typeface="Nunito"/>
            </a:endParaRPr>
          </a:p>
          <a:p>
            <a:pPr indent="0" lvl="0" marL="0" rtl="0" algn="just">
              <a:spcBef>
                <a:spcPts val="0"/>
              </a:spcBef>
              <a:spcAft>
                <a:spcPts val="0"/>
              </a:spcAft>
              <a:buNone/>
            </a:pPr>
            <a:r>
              <a:rPr lang="es-419">
                <a:solidFill>
                  <a:schemeClr val="dk1"/>
                </a:solidFill>
                <a:latin typeface="Nunito"/>
                <a:ea typeface="Nunito"/>
                <a:cs typeface="Nunito"/>
                <a:sym typeface="Nunito"/>
              </a:rPr>
              <a:t>Se utiliza Python como lenguaje de programación, la librería pandas para la manipulación de los datos, scikit-learn y Statsmodels para la creación de modelos predictivos. </a:t>
            </a:r>
            <a:endParaRPr>
              <a:solidFill>
                <a:schemeClr val="dk1"/>
              </a:solidFill>
              <a:latin typeface="Nunito"/>
              <a:ea typeface="Nunito"/>
              <a:cs typeface="Nunito"/>
              <a:sym typeface="Nunito"/>
            </a:endParaRPr>
          </a:p>
          <a:p>
            <a:pPr indent="0" lvl="0" marL="0" rtl="0" algn="just">
              <a:spcBef>
                <a:spcPts val="0"/>
              </a:spcBef>
              <a:spcAft>
                <a:spcPts val="0"/>
              </a:spcAft>
              <a:buNone/>
            </a:pPr>
            <a:r>
              <a:rPr lang="es-419">
                <a:solidFill>
                  <a:schemeClr val="dk1"/>
                </a:solidFill>
                <a:latin typeface="Nunito"/>
                <a:ea typeface="Nunito"/>
                <a:cs typeface="Nunito"/>
                <a:sym typeface="Nunito"/>
              </a:rPr>
              <a:t>El enfoque adoptado combina un tratamiento cuidadoso de los datos con algoritmos predictivos para proporcionar una visión tanto descriptiva como prospectiva del fenómeno estudiado.</a:t>
            </a:r>
            <a:endParaRPr>
              <a:solidFill>
                <a:schemeClr val="dk1"/>
              </a:solidFill>
              <a:latin typeface="Nunito"/>
              <a:ea typeface="Nunito"/>
              <a:cs typeface="Nunito"/>
              <a:sym typeface="Nunito"/>
            </a:endParaRPr>
          </a:p>
          <a:p>
            <a:pPr indent="0" lvl="0" marL="0" rtl="0" algn="just">
              <a:spcBef>
                <a:spcPts val="0"/>
              </a:spcBef>
              <a:spcAft>
                <a:spcPts val="0"/>
              </a:spcAft>
              <a:buNone/>
            </a:pPr>
            <a:r>
              <a:t/>
            </a:r>
            <a:endParaRPr>
              <a:solidFill>
                <a:schemeClr val="dk1"/>
              </a:solidFill>
              <a:latin typeface="Nunito"/>
              <a:ea typeface="Nunito"/>
              <a:cs typeface="Nunito"/>
              <a:sym typeface="Nunito"/>
            </a:endParaRPr>
          </a:p>
          <a:p>
            <a:pPr indent="0" lvl="0" marL="0" rtl="0" algn="ctr">
              <a:spcBef>
                <a:spcPts val="0"/>
              </a:spcBef>
              <a:spcAft>
                <a:spcPts val="0"/>
              </a:spcAft>
              <a:buNone/>
            </a:pPr>
            <a:r>
              <a:t/>
            </a:r>
            <a:endParaRPr b="1" sz="900">
              <a:solidFill>
                <a:schemeClr val="dk1"/>
              </a:solidFill>
              <a:latin typeface="Nunito"/>
              <a:ea typeface="Nunito"/>
              <a:cs typeface="Nunito"/>
              <a:sym typeface="Nunito"/>
            </a:endParaRPr>
          </a:p>
          <a:p>
            <a:pPr indent="0" lvl="0" marL="0" rtl="0" algn="ctr">
              <a:spcBef>
                <a:spcPts val="1200"/>
              </a:spcBef>
              <a:spcAft>
                <a:spcPts val="0"/>
              </a:spcAft>
              <a:buNone/>
            </a:pPr>
            <a:r>
              <a:rPr b="1" lang="es-419">
                <a:solidFill>
                  <a:schemeClr val="dk1"/>
                </a:solidFill>
                <a:latin typeface="Nunito"/>
                <a:ea typeface="Nunito"/>
                <a:cs typeface="Nunito"/>
                <a:sym typeface="Nunito"/>
              </a:rPr>
              <a:t>Objetivos</a:t>
            </a:r>
            <a:endParaRPr b="1">
              <a:solidFill>
                <a:schemeClr val="dk1"/>
              </a:solidFill>
              <a:latin typeface="Nunito"/>
              <a:ea typeface="Nunito"/>
              <a:cs typeface="Nunito"/>
              <a:sym typeface="Nunito"/>
            </a:endParaRPr>
          </a:p>
          <a:p>
            <a:pPr indent="1099" lvl="0" marL="179999" rtl="0" algn="l">
              <a:spcBef>
                <a:spcPts val="1200"/>
              </a:spcBef>
              <a:spcAft>
                <a:spcPts val="0"/>
              </a:spcAft>
              <a:buClr>
                <a:schemeClr val="dk1"/>
              </a:buClr>
              <a:buSzPts val="1400"/>
              <a:buFont typeface="Roboto"/>
              <a:buChar char="●"/>
            </a:pPr>
            <a:r>
              <a:rPr lang="es-419">
                <a:solidFill>
                  <a:schemeClr val="dk1"/>
                </a:solidFill>
                <a:latin typeface="Nunito"/>
                <a:ea typeface="Nunito"/>
                <a:cs typeface="Nunito"/>
                <a:sym typeface="Nunito"/>
              </a:rPr>
              <a:t>Identificar tendencias clave en la evolución de la tasa de natalidad y explorar posibles correlaciones con otras variables, como el PBI y la tasa de alfabetización.</a:t>
            </a:r>
            <a:endParaRPr>
              <a:solidFill>
                <a:schemeClr val="dk1"/>
              </a:solidFill>
              <a:latin typeface="Nunito"/>
              <a:ea typeface="Nunito"/>
              <a:cs typeface="Nunito"/>
              <a:sym typeface="Nunito"/>
            </a:endParaRPr>
          </a:p>
          <a:p>
            <a:pPr indent="1099" lvl="0" marL="179999" rtl="0" algn="l">
              <a:spcBef>
                <a:spcPts val="0"/>
              </a:spcBef>
              <a:spcAft>
                <a:spcPts val="0"/>
              </a:spcAft>
              <a:buClr>
                <a:schemeClr val="dk1"/>
              </a:buClr>
              <a:buSzPts val="1400"/>
              <a:buFont typeface="Roboto"/>
              <a:buChar char="●"/>
            </a:pPr>
            <a:r>
              <a:rPr lang="es-419">
                <a:solidFill>
                  <a:schemeClr val="dk1"/>
                </a:solidFill>
                <a:latin typeface="Nunito"/>
                <a:ea typeface="Nunito"/>
                <a:cs typeface="Nunito"/>
                <a:sym typeface="Nunito"/>
              </a:rPr>
              <a:t>Desarrollar un modelo predictivo utilizando técnicas de regresión lineal para predecir la tasa de natalidad en función de las variables mencionadas.</a:t>
            </a:r>
            <a:endParaRPr>
              <a:solidFill>
                <a:schemeClr val="dk2"/>
              </a:solidFill>
              <a:latin typeface="Roboto"/>
              <a:ea typeface="Roboto"/>
              <a:cs typeface="Roboto"/>
              <a:sym typeface="Roboto"/>
            </a:endParaRPr>
          </a:p>
          <a:p>
            <a:pPr indent="0" lvl="0" marL="0" rtl="0" algn="ctr">
              <a:spcBef>
                <a:spcPts val="1200"/>
              </a:spcBef>
              <a:spcAft>
                <a:spcPts val="0"/>
              </a:spcAft>
              <a:buNone/>
            </a:pPr>
            <a:r>
              <a:t/>
            </a:r>
            <a:endParaRPr>
              <a:solidFill>
                <a:schemeClr val="dk1"/>
              </a:solidFill>
              <a:latin typeface="Nunito"/>
              <a:ea typeface="Nunito"/>
              <a:cs typeface="Nunito"/>
              <a:sym typeface="Nunito"/>
            </a:endParaRPr>
          </a:p>
          <a:p>
            <a:pPr indent="0" lvl="0" marL="0" rtl="0" algn="l">
              <a:spcBef>
                <a:spcPts val="0"/>
              </a:spcBef>
              <a:spcAft>
                <a:spcPts val="0"/>
              </a:spcAft>
              <a:buNone/>
            </a:pPr>
            <a:r>
              <a:t/>
            </a:r>
            <a:endParaRPr sz="1300">
              <a:solidFill>
                <a:schemeClr val="dk1"/>
              </a:solidFill>
              <a:latin typeface="Nunito"/>
              <a:ea typeface="Nunito"/>
              <a:cs typeface="Nunito"/>
              <a:sym typeface="Nuni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6"/>
          <p:cNvSpPr txBox="1"/>
          <p:nvPr>
            <p:ph idx="1" type="body"/>
          </p:nvPr>
        </p:nvSpPr>
        <p:spPr>
          <a:xfrm>
            <a:off x="311700" y="411475"/>
            <a:ext cx="8520600" cy="4157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b="1" lang="es-419" sz="1900">
                <a:solidFill>
                  <a:schemeClr val="dk1"/>
                </a:solidFill>
                <a:latin typeface="Nunito"/>
                <a:ea typeface="Nunito"/>
                <a:cs typeface="Nunito"/>
                <a:sym typeface="Nunito"/>
              </a:rPr>
              <a:t>Definiciones y conceptos </a:t>
            </a:r>
            <a:endParaRPr b="1" sz="1900">
              <a:solidFill>
                <a:schemeClr val="dk1"/>
              </a:solidFill>
              <a:latin typeface="Nunito"/>
              <a:ea typeface="Nunito"/>
              <a:cs typeface="Nunito"/>
              <a:sym typeface="Nunito"/>
            </a:endParaRPr>
          </a:p>
          <a:p>
            <a:pPr indent="0" lvl="0" marL="0" rtl="0" algn="l">
              <a:lnSpc>
                <a:spcPct val="100000"/>
              </a:lnSpc>
              <a:spcBef>
                <a:spcPts val="0"/>
              </a:spcBef>
              <a:spcAft>
                <a:spcPts val="0"/>
              </a:spcAft>
              <a:buClr>
                <a:srgbClr val="000000"/>
              </a:buClr>
              <a:buSzPts val="990"/>
              <a:buFont typeface="Arial"/>
              <a:buNone/>
            </a:pPr>
            <a:r>
              <a:t/>
            </a:r>
            <a:endParaRPr b="1" sz="1900">
              <a:solidFill>
                <a:schemeClr val="dk1"/>
              </a:solidFill>
              <a:latin typeface="Nunito"/>
              <a:ea typeface="Nunito"/>
              <a:cs typeface="Nunito"/>
              <a:sym typeface="Nunito"/>
            </a:endParaRPr>
          </a:p>
          <a:p>
            <a:pPr indent="0" lvl="0" marL="0" rtl="0" algn="just">
              <a:spcBef>
                <a:spcPts val="0"/>
              </a:spcBef>
              <a:spcAft>
                <a:spcPts val="0"/>
              </a:spcAft>
              <a:buNone/>
            </a:pPr>
            <a:r>
              <a:rPr lang="es-419" sz="1400">
                <a:solidFill>
                  <a:schemeClr val="dk1"/>
                </a:solidFill>
                <a:highlight>
                  <a:srgbClr val="FFFFFF"/>
                </a:highlight>
                <a:latin typeface="Nunito"/>
                <a:ea typeface="Nunito"/>
                <a:cs typeface="Nunito"/>
                <a:sym typeface="Nunito"/>
              </a:rPr>
              <a:t>La </a:t>
            </a:r>
            <a:r>
              <a:rPr b="1" lang="es-419" sz="1400">
                <a:solidFill>
                  <a:schemeClr val="dk1"/>
                </a:solidFill>
                <a:highlight>
                  <a:srgbClr val="FFFFFF"/>
                </a:highlight>
                <a:latin typeface="Nunito"/>
                <a:ea typeface="Nunito"/>
                <a:cs typeface="Nunito"/>
                <a:sym typeface="Nunito"/>
              </a:rPr>
              <a:t>tasa de natalidad </a:t>
            </a:r>
            <a:r>
              <a:rPr lang="es-419" sz="1400">
                <a:solidFill>
                  <a:schemeClr val="dk1"/>
                </a:solidFill>
                <a:highlight>
                  <a:srgbClr val="FFFFFF"/>
                </a:highlight>
                <a:latin typeface="Nunito"/>
                <a:ea typeface="Nunito"/>
                <a:cs typeface="Nunito"/>
                <a:sym typeface="Nunito"/>
              </a:rPr>
              <a:t>es un indicador demográfico que mide el número de nacimientos registrados por cada mil habitantes en un tiempo determinado, generalmente durante un año.</a:t>
            </a:r>
            <a:endParaRPr sz="1400">
              <a:solidFill>
                <a:schemeClr val="dk1"/>
              </a:solidFill>
              <a:highlight>
                <a:srgbClr val="FFFFFF"/>
              </a:highlight>
              <a:latin typeface="Nunito"/>
              <a:ea typeface="Nunito"/>
              <a:cs typeface="Nunito"/>
              <a:sym typeface="Nunito"/>
            </a:endParaRPr>
          </a:p>
          <a:p>
            <a:pPr indent="0" lvl="0" marL="0" rtl="0" algn="just">
              <a:spcBef>
                <a:spcPts val="1200"/>
              </a:spcBef>
              <a:spcAft>
                <a:spcPts val="0"/>
              </a:spcAft>
              <a:buNone/>
            </a:pPr>
            <a:r>
              <a:rPr lang="es-419" sz="1400">
                <a:solidFill>
                  <a:schemeClr val="dk1"/>
                </a:solidFill>
                <a:highlight>
                  <a:srgbClr val="FFFFFF"/>
                </a:highlight>
                <a:latin typeface="Nunito"/>
                <a:ea typeface="Nunito"/>
                <a:cs typeface="Nunito"/>
                <a:sym typeface="Nunito"/>
              </a:rPr>
              <a:t>El </a:t>
            </a:r>
            <a:r>
              <a:rPr b="1" lang="es-419" sz="1400">
                <a:solidFill>
                  <a:schemeClr val="dk1"/>
                </a:solidFill>
                <a:highlight>
                  <a:srgbClr val="FFFFFF"/>
                </a:highlight>
                <a:latin typeface="Nunito"/>
                <a:ea typeface="Nunito"/>
                <a:cs typeface="Nunito"/>
                <a:sym typeface="Nunito"/>
              </a:rPr>
              <a:t>Producto Interno Bruto (PIB)</a:t>
            </a:r>
            <a:r>
              <a:rPr lang="es-419" sz="1400">
                <a:solidFill>
                  <a:schemeClr val="dk1"/>
                </a:solidFill>
                <a:highlight>
                  <a:srgbClr val="FFFFFF"/>
                </a:highlight>
                <a:latin typeface="Nunito"/>
                <a:ea typeface="Nunito"/>
                <a:cs typeface="Nunito"/>
                <a:sym typeface="Nunito"/>
              </a:rPr>
              <a:t> es un indicador económico que mide el valor monetario de los bienes y servicios finales que produce un país en un periodo de tiempo determinado. El PIB se calcula sumando el valor de todos los productos generados dentro de las fronteras del país, tanto por empresas nacionales como extranjeras.</a:t>
            </a:r>
            <a:endParaRPr sz="1400">
              <a:solidFill>
                <a:schemeClr val="dk1"/>
              </a:solidFill>
              <a:highlight>
                <a:srgbClr val="FFFFFF"/>
              </a:highlight>
              <a:latin typeface="Nunito"/>
              <a:ea typeface="Nunito"/>
              <a:cs typeface="Nunito"/>
              <a:sym typeface="Nunito"/>
            </a:endParaRPr>
          </a:p>
          <a:p>
            <a:pPr indent="0" lvl="0" marL="0" rtl="0" algn="just">
              <a:spcBef>
                <a:spcPts val="1200"/>
              </a:spcBef>
              <a:spcAft>
                <a:spcPts val="0"/>
              </a:spcAft>
              <a:buNone/>
            </a:pPr>
            <a:r>
              <a:rPr lang="es-419" sz="1400">
                <a:solidFill>
                  <a:schemeClr val="dk1"/>
                </a:solidFill>
                <a:highlight>
                  <a:srgbClr val="FFFFFF"/>
                </a:highlight>
                <a:latin typeface="Nunito"/>
                <a:ea typeface="Nunito"/>
                <a:cs typeface="Nunito"/>
                <a:sym typeface="Nunito"/>
              </a:rPr>
              <a:t>La </a:t>
            </a:r>
            <a:r>
              <a:rPr b="1" lang="es-419" sz="1400">
                <a:solidFill>
                  <a:schemeClr val="dk1"/>
                </a:solidFill>
                <a:highlight>
                  <a:srgbClr val="FFFFFF"/>
                </a:highlight>
                <a:latin typeface="Nunito"/>
                <a:ea typeface="Nunito"/>
                <a:cs typeface="Nunito"/>
                <a:sym typeface="Nunito"/>
              </a:rPr>
              <a:t>tasa de alfabetización</a:t>
            </a:r>
            <a:r>
              <a:rPr lang="es-419" sz="1400">
                <a:solidFill>
                  <a:schemeClr val="dk1"/>
                </a:solidFill>
                <a:highlight>
                  <a:srgbClr val="FFFFFF"/>
                </a:highlight>
                <a:latin typeface="Nunito"/>
                <a:ea typeface="Nunito"/>
                <a:cs typeface="Nunito"/>
                <a:sym typeface="Nunito"/>
              </a:rPr>
              <a:t> es el porcentaje de la población que puede leer y escribir en un grupo de edad determinado. Se calcula dividiendo la cantidad de personas que saben leer y escribir entre el total de la población de ese grupo de edad, y multiplicando por 100. </a:t>
            </a:r>
            <a:endParaRPr sz="1400">
              <a:solidFill>
                <a:schemeClr val="dk1"/>
              </a:solidFill>
              <a:highlight>
                <a:srgbClr val="FFFFFF"/>
              </a:highlight>
              <a:latin typeface="Nunito"/>
              <a:ea typeface="Nunito"/>
              <a:cs typeface="Nunito"/>
              <a:sym typeface="Nunito"/>
            </a:endParaRPr>
          </a:p>
          <a:p>
            <a:pPr indent="0" lvl="0" marL="0" rtl="0" algn="l">
              <a:spcBef>
                <a:spcPts val="1200"/>
              </a:spcBef>
              <a:spcAft>
                <a:spcPts val="1200"/>
              </a:spcAft>
              <a:buNone/>
            </a:pPr>
            <a:r>
              <a:t/>
            </a:r>
            <a:endParaRPr sz="1350">
              <a:solidFill>
                <a:srgbClr val="001D35"/>
              </a:solidFill>
              <a:highlight>
                <a:srgbClr val="FFFFFF"/>
              </a:highlight>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7"/>
          <p:cNvSpPr txBox="1"/>
          <p:nvPr>
            <p:ph type="title"/>
          </p:nvPr>
        </p:nvSpPr>
        <p:spPr>
          <a:xfrm>
            <a:off x="380900" y="254300"/>
            <a:ext cx="1872300" cy="484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46894"/>
              <a:buNone/>
            </a:pPr>
            <a:r>
              <a:rPr b="1" lang="es-419" sz="2111">
                <a:latin typeface="Nunito"/>
                <a:ea typeface="Nunito"/>
                <a:cs typeface="Nunito"/>
                <a:sym typeface="Nunito"/>
              </a:rPr>
              <a:t>Imports</a:t>
            </a:r>
            <a:endParaRPr b="1" sz="2111">
              <a:latin typeface="Nunito"/>
              <a:ea typeface="Nunito"/>
              <a:cs typeface="Nunito"/>
              <a:sym typeface="Nunito"/>
            </a:endParaRPr>
          </a:p>
        </p:txBody>
      </p:sp>
      <p:sp>
        <p:nvSpPr>
          <p:cNvPr id="108" name="Google Shape;108;p17"/>
          <p:cNvSpPr txBox="1"/>
          <p:nvPr>
            <p:ph idx="1" type="body"/>
          </p:nvPr>
        </p:nvSpPr>
        <p:spPr>
          <a:xfrm>
            <a:off x="311700" y="770200"/>
            <a:ext cx="2492700" cy="369000"/>
          </a:xfrm>
          <a:prstGeom prst="rect">
            <a:avLst/>
          </a:prstGeom>
        </p:spPr>
        <p:txBody>
          <a:bodyPr anchorCtr="0" anchor="ctr" bIns="91425" lIns="91425" spcFirstLastPara="1" rIns="91425" wrap="square" tIns="91425">
            <a:noAutofit/>
          </a:bodyPr>
          <a:lstStyle/>
          <a:p>
            <a:pPr indent="0" lvl="0" marL="0" rtl="0" algn="r">
              <a:lnSpc>
                <a:spcPct val="95000"/>
              </a:lnSpc>
              <a:spcBef>
                <a:spcPts val="0"/>
              </a:spcBef>
              <a:spcAft>
                <a:spcPts val="0"/>
              </a:spcAft>
              <a:buNone/>
            </a:pPr>
            <a:r>
              <a:rPr lang="es-419">
                <a:solidFill>
                  <a:schemeClr val="dk1"/>
                </a:solidFill>
                <a:latin typeface="Nunito"/>
                <a:ea typeface="Nunito"/>
                <a:cs typeface="Nunito"/>
                <a:sym typeface="Nunito"/>
              </a:rPr>
              <a:t>Librerías</a:t>
            </a:r>
            <a:endParaRPr>
              <a:solidFill>
                <a:schemeClr val="dk1"/>
              </a:solidFill>
              <a:latin typeface="Nunito"/>
              <a:ea typeface="Nunito"/>
              <a:cs typeface="Nunito"/>
              <a:sym typeface="Nunito"/>
            </a:endParaRPr>
          </a:p>
        </p:txBody>
      </p:sp>
      <p:pic>
        <p:nvPicPr>
          <p:cNvPr id="109" name="Google Shape;109;p17"/>
          <p:cNvPicPr preferRelativeResize="0"/>
          <p:nvPr/>
        </p:nvPicPr>
        <p:blipFill>
          <a:blip r:embed="rId3">
            <a:alphaModFix/>
          </a:blip>
          <a:stretch>
            <a:fillRect/>
          </a:stretch>
        </p:blipFill>
        <p:spPr>
          <a:xfrm>
            <a:off x="3885550" y="238275"/>
            <a:ext cx="4641650" cy="1636275"/>
          </a:xfrm>
          <a:prstGeom prst="rect">
            <a:avLst/>
          </a:prstGeom>
          <a:noFill/>
          <a:ln>
            <a:noFill/>
          </a:ln>
        </p:spPr>
      </p:pic>
      <p:cxnSp>
        <p:nvCxnSpPr>
          <p:cNvPr id="110" name="Google Shape;110;p17"/>
          <p:cNvCxnSpPr/>
          <p:nvPr/>
        </p:nvCxnSpPr>
        <p:spPr>
          <a:xfrm flipH="1" rot="10800000">
            <a:off x="2930150" y="989300"/>
            <a:ext cx="737400" cy="4200"/>
          </a:xfrm>
          <a:prstGeom prst="straightConnector1">
            <a:avLst/>
          </a:prstGeom>
          <a:noFill/>
          <a:ln cap="flat" cmpd="sng" w="19050">
            <a:solidFill>
              <a:schemeClr val="dk1"/>
            </a:solidFill>
            <a:prstDash val="solid"/>
            <a:round/>
            <a:headEnd len="med" w="med" type="none"/>
            <a:tailEnd len="med" w="med" type="triangle"/>
          </a:ln>
        </p:spPr>
      </p:cxnSp>
      <p:sp>
        <p:nvSpPr>
          <p:cNvPr id="111" name="Google Shape;111;p17"/>
          <p:cNvSpPr txBox="1"/>
          <p:nvPr/>
        </p:nvSpPr>
        <p:spPr>
          <a:xfrm>
            <a:off x="357825" y="1622700"/>
            <a:ext cx="2944800" cy="369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2000"/>
              </a:spcBef>
              <a:spcAft>
                <a:spcPts val="600"/>
              </a:spcAft>
              <a:buNone/>
            </a:pPr>
            <a:r>
              <a:rPr b="1" lang="es-419" sz="1850">
                <a:solidFill>
                  <a:schemeClr val="dk1"/>
                </a:solidFill>
                <a:latin typeface="Nunito"/>
                <a:ea typeface="Nunito"/>
                <a:cs typeface="Nunito"/>
                <a:sym typeface="Nunito"/>
              </a:rPr>
              <a:t>Carga de los datos</a:t>
            </a:r>
            <a:endParaRPr sz="1850">
              <a:solidFill>
                <a:schemeClr val="dk1"/>
              </a:solidFill>
              <a:latin typeface="Roboto"/>
              <a:ea typeface="Roboto"/>
              <a:cs typeface="Roboto"/>
              <a:sym typeface="Roboto"/>
            </a:endParaRPr>
          </a:p>
        </p:txBody>
      </p:sp>
      <p:pic>
        <p:nvPicPr>
          <p:cNvPr id="112" name="Google Shape;112;p17"/>
          <p:cNvPicPr preferRelativeResize="0"/>
          <p:nvPr/>
        </p:nvPicPr>
        <p:blipFill>
          <a:blip r:embed="rId4">
            <a:alphaModFix/>
          </a:blip>
          <a:stretch>
            <a:fillRect/>
          </a:stretch>
        </p:blipFill>
        <p:spPr>
          <a:xfrm>
            <a:off x="380900" y="2149112"/>
            <a:ext cx="5655475" cy="2358013"/>
          </a:xfrm>
          <a:prstGeom prst="rect">
            <a:avLst/>
          </a:prstGeom>
          <a:noFill/>
          <a:ln>
            <a:noFill/>
          </a:ln>
        </p:spPr>
      </p:pic>
      <p:sp>
        <p:nvSpPr>
          <p:cNvPr id="113" name="Google Shape;113;p17"/>
          <p:cNvSpPr txBox="1"/>
          <p:nvPr/>
        </p:nvSpPr>
        <p:spPr>
          <a:xfrm>
            <a:off x="6477300" y="2149100"/>
            <a:ext cx="2049900" cy="1200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s-419" sz="1200">
                <a:latin typeface="Nunito"/>
                <a:ea typeface="Nunito"/>
                <a:cs typeface="Nunito"/>
                <a:sym typeface="Nunito"/>
              </a:rPr>
              <a:t>Los datos han sido obtenidos de la página del banco mundial </a:t>
            </a:r>
            <a:endParaRPr sz="1200">
              <a:latin typeface="Nunito"/>
              <a:ea typeface="Nunito"/>
              <a:cs typeface="Nunito"/>
              <a:sym typeface="Nunito"/>
            </a:endParaRPr>
          </a:p>
          <a:p>
            <a:pPr indent="0" lvl="0" marL="0" rtl="0" algn="ctr">
              <a:lnSpc>
                <a:spcPct val="115000"/>
              </a:lnSpc>
              <a:spcBef>
                <a:spcPts val="0"/>
              </a:spcBef>
              <a:spcAft>
                <a:spcPts val="0"/>
              </a:spcAft>
              <a:buNone/>
            </a:pPr>
            <a:r>
              <a:rPr lang="es-419" sz="1200">
                <a:latin typeface="Nunito"/>
                <a:ea typeface="Nunito"/>
                <a:cs typeface="Nunito"/>
                <a:sym typeface="Nunito"/>
              </a:rPr>
              <a:t>en formato</a:t>
            </a:r>
            <a:r>
              <a:rPr lang="es-419" sz="1200">
                <a:latin typeface="Nunito"/>
                <a:ea typeface="Nunito"/>
                <a:cs typeface="Nunito"/>
                <a:sym typeface="Nunito"/>
              </a:rPr>
              <a:t> ‘.csv’  </a:t>
            </a:r>
            <a:endParaRPr sz="1200">
              <a:latin typeface="Nunito"/>
              <a:ea typeface="Nunito"/>
              <a:cs typeface="Nunito"/>
              <a:sym typeface="Nunito"/>
            </a:endParaRPr>
          </a:p>
          <a:p>
            <a:pPr indent="0" lvl="0" marL="0" rtl="0" algn="ctr">
              <a:lnSpc>
                <a:spcPct val="115000"/>
              </a:lnSpc>
              <a:spcBef>
                <a:spcPts val="0"/>
              </a:spcBef>
              <a:spcAft>
                <a:spcPts val="0"/>
              </a:spcAft>
              <a:buNone/>
            </a:pPr>
            <a:r>
              <a:rPr lang="es-419" sz="1200">
                <a:latin typeface="Nunito"/>
                <a:ea typeface="Nunito"/>
                <a:cs typeface="Nunito"/>
                <a:sym typeface="Nunito"/>
              </a:rPr>
              <a:t>Link:  </a:t>
            </a:r>
            <a:r>
              <a:rPr lang="es-419" sz="1200" u="sng">
                <a:solidFill>
                  <a:srgbClr val="1155CC"/>
                </a:solidFill>
                <a:latin typeface="Nunito"/>
                <a:ea typeface="Nunito"/>
                <a:cs typeface="Nunito"/>
                <a:sym typeface="Nunito"/>
                <a:hlinkClick r:id="rId5">
                  <a:extLst>
                    <a:ext uri="{A12FA001-AC4F-418D-AE19-62706E023703}">
                      <ahyp:hlinkClr val="tx"/>
                    </a:ext>
                  </a:extLst>
                </a:hlinkClick>
              </a:rPr>
              <a:t>Banco Mundial</a:t>
            </a:r>
            <a:endParaRPr sz="1200">
              <a:solidFill>
                <a:schemeClr val="dk2"/>
              </a:solidFill>
              <a:latin typeface="Nunito"/>
              <a:ea typeface="Nunito"/>
              <a:cs typeface="Nunito"/>
              <a:sym typeface="Nuni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8"/>
          <p:cNvSpPr/>
          <p:nvPr/>
        </p:nvSpPr>
        <p:spPr>
          <a:xfrm>
            <a:off x="777000" y="375150"/>
            <a:ext cx="2266800" cy="11826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19" name="Google Shape;119;p18"/>
          <p:cNvSpPr txBox="1"/>
          <p:nvPr>
            <p:ph idx="1" type="body"/>
          </p:nvPr>
        </p:nvSpPr>
        <p:spPr>
          <a:xfrm>
            <a:off x="271350" y="209275"/>
            <a:ext cx="7569300" cy="315900"/>
          </a:xfrm>
          <a:prstGeom prst="rect">
            <a:avLst/>
          </a:prstGeom>
        </p:spPr>
        <p:txBody>
          <a:bodyPr anchorCtr="0" anchor="t" bIns="91425" lIns="91425" spcFirstLastPara="1" rIns="91425" wrap="square" tIns="91425">
            <a:normAutofit fontScale="25000" lnSpcReduction="20000"/>
          </a:bodyPr>
          <a:lstStyle/>
          <a:p>
            <a:pPr indent="0" lvl="0" marL="0" rtl="0" algn="just">
              <a:lnSpc>
                <a:spcPct val="115000"/>
              </a:lnSpc>
              <a:spcBef>
                <a:spcPts val="0"/>
              </a:spcBef>
              <a:spcAft>
                <a:spcPts val="0"/>
              </a:spcAft>
              <a:buNone/>
            </a:pPr>
            <a:r>
              <a:rPr lang="es-419" sz="3500">
                <a:solidFill>
                  <a:srgbClr val="000000"/>
                </a:solidFill>
                <a:latin typeface="Arial"/>
                <a:ea typeface="Arial"/>
                <a:cs typeface="Arial"/>
                <a:sym typeface="Arial"/>
              </a:rPr>
              <a:t>  </a:t>
            </a:r>
            <a:endParaRPr sz="3600">
              <a:solidFill>
                <a:srgbClr val="000000"/>
              </a:solidFill>
              <a:latin typeface="Arial"/>
              <a:ea typeface="Arial"/>
              <a:cs typeface="Arial"/>
              <a:sym typeface="Arial"/>
            </a:endParaRPr>
          </a:p>
          <a:p>
            <a:pPr indent="0" lvl="0" marL="0" rtl="0" algn="just">
              <a:lnSpc>
                <a:spcPct val="115000"/>
              </a:lnSpc>
              <a:spcBef>
                <a:spcPts val="0"/>
              </a:spcBef>
              <a:spcAft>
                <a:spcPts val="0"/>
              </a:spcAft>
              <a:buNone/>
            </a:pPr>
            <a:r>
              <a:rPr lang="es-419"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sp>
        <p:nvSpPr>
          <p:cNvPr id="120" name="Google Shape;120;p18"/>
          <p:cNvSpPr txBox="1"/>
          <p:nvPr/>
        </p:nvSpPr>
        <p:spPr>
          <a:xfrm>
            <a:off x="863500" y="478950"/>
            <a:ext cx="2266800" cy="1297800"/>
          </a:xfrm>
          <a:prstGeom prst="rect">
            <a:avLst/>
          </a:prstGeom>
          <a:solidFill>
            <a:schemeClr val="accent5"/>
          </a:solid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None/>
            </a:pPr>
            <a:r>
              <a:rPr b="1" lang="es-419" sz="1100">
                <a:solidFill>
                  <a:schemeClr val="dk2"/>
                </a:solidFill>
                <a:latin typeface="Nunito"/>
                <a:ea typeface="Nunito"/>
                <a:cs typeface="Nunito"/>
                <a:sym typeface="Nunito"/>
              </a:rPr>
              <a:t>Para tener una idea general de los datos, realizamos un gráfico de línea en la </a:t>
            </a:r>
            <a:r>
              <a:rPr b="1" lang="es-419" sz="1100">
                <a:solidFill>
                  <a:schemeClr val="dk2"/>
                </a:solidFill>
                <a:latin typeface="Nunito"/>
                <a:ea typeface="Nunito"/>
                <a:cs typeface="Nunito"/>
                <a:sym typeface="Nunito"/>
              </a:rPr>
              <a:t>cual</a:t>
            </a:r>
            <a:r>
              <a:rPr b="1" lang="es-419" sz="1100">
                <a:solidFill>
                  <a:schemeClr val="dk2"/>
                </a:solidFill>
                <a:latin typeface="Nunito"/>
                <a:ea typeface="Nunito"/>
                <a:cs typeface="Nunito"/>
                <a:sym typeface="Nunito"/>
              </a:rPr>
              <a:t> representamos el promedio mundial (sin importar el país) por año.</a:t>
            </a:r>
            <a:endParaRPr b="1" sz="1100">
              <a:solidFill>
                <a:schemeClr val="dk2"/>
              </a:solidFill>
              <a:latin typeface="Nunito"/>
              <a:ea typeface="Nunito"/>
              <a:cs typeface="Nunito"/>
              <a:sym typeface="Nunito"/>
            </a:endParaRPr>
          </a:p>
          <a:p>
            <a:pPr indent="0" lvl="0" marL="0" rtl="0" algn="l">
              <a:spcBef>
                <a:spcPts val="0"/>
              </a:spcBef>
              <a:spcAft>
                <a:spcPts val="0"/>
              </a:spcAft>
              <a:buNone/>
            </a:pPr>
            <a:r>
              <a:t/>
            </a:r>
            <a:endParaRPr sz="1800">
              <a:solidFill>
                <a:schemeClr val="dk2"/>
              </a:solidFill>
              <a:latin typeface="Roboto"/>
              <a:ea typeface="Roboto"/>
              <a:cs typeface="Roboto"/>
              <a:sym typeface="Roboto"/>
            </a:endParaRPr>
          </a:p>
        </p:txBody>
      </p:sp>
      <p:pic>
        <p:nvPicPr>
          <p:cNvPr id="121" name="Google Shape;121;p18"/>
          <p:cNvPicPr preferRelativeResize="0"/>
          <p:nvPr/>
        </p:nvPicPr>
        <p:blipFill>
          <a:blip r:embed="rId3">
            <a:alphaModFix/>
          </a:blip>
          <a:stretch>
            <a:fillRect/>
          </a:stretch>
        </p:blipFill>
        <p:spPr>
          <a:xfrm>
            <a:off x="3735100" y="307300"/>
            <a:ext cx="4797574" cy="1469450"/>
          </a:xfrm>
          <a:prstGeom prst="rect">
            <a:avLst/>
          </a:prstGeom>
          <a:noFill/>
          <a:ln>
            <a:noFill/>
          </a:ln>
        </p:spPr>
      </p:pic>
      <p:pic>
        <p:nvPicPr>
          <p:cNvPr id="122" name="Google Shape;122;p18"/>
          <p:cNvPicPr preferRelativeResize="0"/>
          <p:nvPr/>
        </p:nvPicPr>
        <p:blipFill>
          <a:blip r:embed="rId4">
            <a:alphaModFix/>
          </a:blip>
          <a:stretch>
            <a:fillRect/>
          </a:stretch>
        </p:blipFill>
        <p:spPr>
          <a:xfrm>
            <a:off x="704950" y="2063325"/>
            <a:ext cx="4607225" cy="26250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9"/>
          <p:cNvSpPr txBox="1"/>
          <p:nvPr>
            <p:ph type="title"/>
          </p:nvPr>
        </p:nvSpPr>
        <p:spPr>
          <a:xfrm>
            <a:off x="692250" y="277375"/>
            <a:ext cx="7523400" cy="409200"/>
          </a:xfrm>
          <a:prstGeom prst="rect">
            <a:avLst/>
          </a:prstGeom>
        </p:spPr>
        <p:txBody>
          <a:bodyPr anchorCtr="0" anchor="t" bIns="91425" lIns="91425" spcFirstLastPara="1" rIns="91425" wrap="square" tIns="91425">
            <a:noAutofit/>
          </a:bodyPr>
          <a:lstStyle/>
          <a:p>
            <a:pPr indent="0" lvl="0" marL="0" rtl="0" algn="just">
              <a:lnSpc>
                <a:spcPct val="115000"/>
              </a:lnSpc>
              <a:spcBef>
                <a:spcPts val="1400"/>
              </a:spcBef>
              <a:spcAft>
                <a:spcPts val="0"/>
              </a:spcAft>
              <a:buNone/>
            </a:pPr>
            <a:r>
              <a:rPr b="1" lang="es-419" sz="1500">
                <a:latin typeface="Nunito"/>
                <a:ea typeface="Nunito"/>
                <a:cs typeface="Nunito"/>
                <a:sym typeface="Nunito"/>
              </a:rPr>
              <a:t>Creamos un Boxplot para analizar la dispersión de la tasa de natalidad por país. </a:t>
            </a:r>
            <a:endParaRPr b="1" sz="1500">
              <a:latin typeface="Nunito"/>
              <a:ea typeface="Nunito"/>
              <a:cs typeface="Nunito"/>
              <a:sym typeface="Nunito"/>
            </a:endParaRPr>
          </a:p>
        </p:txBody>
      </p:sp>
      <p:pic>
        <p:nvPicPr>
          <p:cNvPr id="128" name="Google Shape;128;p19"/>
          <p:cNvPicPr preferRelativeResize="0"/>
          <p:nvPr/>
        </p:nvPicPr>
        <p:blipFill>
          <a:blip r:embed="rId3">
            <a:alphaModFix/>
          </a:blip>
          <a:stretch>
            <a:fillRect/>
          </a:stretch>
        </p:blipFill>
        <p:spPr>
          <a:xfrm>
            <a:off x="692250" y="786824"/>
            <a:ext cx="6913506" cy="1784925"/>
          </a:xfrm>
          <a:prstGeom prst="rect">
            <a:avLst/>
          </a:prstGeom>
          <a:noFill/>
          <a:ln>
            <a:noFill/>
          </a:ln>
        </p:spPr>
      </p:pic>
      <p:sp>
        <p:nvSpPr>
          <p:cNvPr id="129" name="Google Shape;129;p19"/>
          <p:cNvSpPr txBox="1"/>
          <p:nvPr/>
        </p:nvSpPr>
        <p:spPr>
          <a:xfrm>
            <a:off x="6142675" y="2489400"/>
            <a:ext cx="2329500" cy="7380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1400"/>
              </a:spcBef>
              <a:spcAft>
                <a:spcPts val="0"/>
              </a:spcAft>
              <a:buNone/>
            </a:pPr>
            <a:r>
              <a:t/>
            </a:r>
            <a:endParaRPr sz="1300">
              <a:solidFill>
                <a:schemeClr val="dk2"/>
              </a:solidFill>
              <a:latin typeface="Nunito"/>
              <a:ea typeface="Nunito"/>
              <a:cs typeface="Nunito"/>
              <a:sym typeface="Nunito"/>
            </a:endParaRPr>
          </a:p>
        </p:txBody>
      </p:sp>
      <p:pic>
        <p:nvPicPr>
          <p:cNvPr id="130" name="Google Shape;130;p19" title="vid1.mkv">
            <a:hlinkClick r:id="rId4"/>
          </p:cNvPr>
          <p:cNvPicPr preferRelativeResize="0"/>
          <p:nvPr/>
        </p:nvPicPr>
        <p:blipFill>
          <a:blip r:embed="rId5">
            <a:alphaModFix/>
          </a:blip>
          <a:stretch>
            <a:fillRect/>
          </a:stretch>
        </p:blipFill>
        <p:spPr>
          <a:xfrm>
            <a:off x="3815047" y="2797075"/>
            <a:ext cx="2752128" cy="1548050"/>
          </a:xfrm>
          <a:prstGeom prst="rect">
            <a:avLst/>
          </a:prstGeom>
          <a:noFill/>
          <a:ln>
            <a:noFill/>
          </a:ln>
        </p:spPr>
      </p:pic>
      <p:sp>
        <p:nvSpPr>
          <p:cNvPr id="131" name="Google Shape;131;p19"/>
          <p:cNvSpPr txBox="1"/>
          <p:nvPr/>
        </p:nvSpPr>
        <p:spPr>
          <a:xfrm>
            <a:off x="692250" y="2672000"/>
            <a:ext cx="3038700" cy="1633800"/>
          </a:xfrm>
          <a:prstGeom prst="rect">
            <a:avLst/>
          </a:prstGeom>
          <a:solidFill>
            <a:schemeClr val="lt1"/>
          </a:solidFill>
          <a:ln>
            <a:noFill/>
          </a:ln>
        </p:spPr>
        <p:txBody>
          <a:bodyPr anchorCtr="0" anchor="t" bIns="91425" lIns="91425" spcFirstLastPara="1" rIns="91425" wrap="square" tIns="91425">
            <a:noAutofit/>
          </a:bodyPr>
          <a:lstStyle/>
          <a:p>
            <a:pPr indent="0" lvl="0" marL="0" rtl="0" algn="just">
              <a:lnSpc>
                <a:spcPct val="115000"/>
              </a:lnSpc>
              <a:spcBef>
                <a:spcPts val="1400"/>
              </a:spcBef>
              <a:spcAft>
                <a:spcPts val="0"/>
              </a:spcAft>
              <a:buNone/>
            </a:pPr>
            <a:r>
              <a:rPr lang="es-419" sz="1300">
                <a:latin typeface="Nunito"/>
                <a:ea typeface="Nunito"/>
                <a:cs typeface="Nunito"/>
                <a:sym typeface="Nunito"/>
              </a:rPr>
              <a:t>Utilizamos el método melt() de pandas para reorganizar el DataFrame, de modo que cada país tenga múltiples filas, una para cada año. Consolidamos los años en una sola columna y repetimos cada país en la columna 'country name' en cada registro de año</a:t>
            </a:r>
            <a:endParaRPr sz="1300">
              <a:solidFill>
                <a:schemeClr val="dk2"/>
              </a:solidFill>
              <a:latin typeface="Nunito"/>
              <a:ea typeface="Nunito"/>
              <a:cs typeface="Nunito"/>
              <a:sym typeface="Nunito"/>
            </a:endParaRPr>
          </a:p>
          <a:p>
            <a:pPr indent="0" lvl="0" marL="0" rtl="0" algn="just">
              <a:lnSpc>
                <a:spcPct val="115000"/>
              </a:lnSpc>
              <a:spcBef>
                <a:spcPts val="1400"/>
              </a:spcBef>
              <a:spcAft>
                <a:spcPts val="0"/>
              </a:spcAft>
              <a:buNone/>
            </a:pPr>
            <a:r>
              <a:t/>
            </a:r>
            <a:endParaRPr b="1" sz="1100">
              <a:solidFill>
                <a:schemeClr val="dk2"/>
              </a:solidFill>
              <a:latin typeface="Nunito"/>
              <a:ea typeface="Nunito"/>
              <a:cs typeface="Nunito"/>
              <a:sym typeface="Nunito"/>
            </a:endParaRPr>
          </a:p>
          <a:p>
            <a:pPr indent="0" lvl="0" marL="0" rtl="0" algn="l">
              <a:spcBef>
                <a:spcPts val="0"/>
              </a:spcBef>
              <a:spcAft>
                <a:spcPts val="0"/>
              </a:spcAft>
              <a:buNone/>
            </a:pPr>
            <a:r>
              <a:t/>
            </a:r>
            <a:endParaRPr sz="1800">
              <a:solidFill>
                <a:schemeClr val="dk2"/>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gtEl>
                                        <p:attrNameLst>
                                          <p:attrName>style.visibility</p:attrName>
                                        </p:attrNameLst>
                                      </p:cBhvr>
                                      <p:to>
                                        <p:strVal val="visible"/>
                                      </p:to>
                                    </p:set>
                                    <p:animEffect filter="fade" transition="in">
                                      <p:cBhvr>
                                        <p:cTn dur="1000"/>
                                        <p:tgtEl>
                                          <p:spTgt spid="13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0"/>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s-419" sz="1900">
                <a:latin typeface="Nunito"/>
                <a:ea typeface="Nunito"/>
                <a:cs typeface="Nunito"/>
                <a:sym typeface="Nunito"/>
              </a:rPr>
              <a:t>Comparación entre regiones</a:t>
            </a:r>
            <a:endParaRPr b="1" sz="1900">
              <a:latin typeface="Nunito"/>
              <a:ea typeface="Nunito"/>
              <a:cs typeface="Nunito"/>
              <a:sym typeface="Nunito"/>
            </a:endParaRPr>
          </a:p>
        </p:txBody>
      </p:sp>
      <p:pic>
        <p:nvPicPr>
          <p:cNvPr id="137" name="Google Shape;137;p20"/>
          <p:cNvPicPr preferRelativeResize="0"/>
          <p:nvPr/>
        </p:nvPicPr>
        <p:blipFill>
          <a:blip r:embed="rId3">
            <a:alphaModFix/>
          </a:blip>
          <a:stretch>
            <a:fillRect/>
          </a:stretch>
        </p:blipFill>
        <p:spPr>
          <a:xfrm>
            <a:off x="393775" y="1017800"/>
            <a:ext cx="6305550" cy="3362325"/>
          </a:xfrm>
          <a:prstGeom prst="rect">
            <a:avLst/>
          </a:prstGeom>
          <a:noFill/>
          <a:ln>
            <a:noFill/>
          </a:ln>
        </p:spPr>
      </p:pic>
      <p:pic>
        <p:nvPicPr>
          <p:cNvPr id="138" name="Google Shape;138;p20" title="vid2.mkv">
            <a:hlinkClick r:id="rId4"/>
          </p:cNvPr>
          <p:cNvPicPr preferRelativeResize="0"/>
          <p:nvPr/>
        </p:nvPicPr>
        <p:blipFill>
          <a:blip r:embed="rId5">
            <a:alphaModFix/>
          </a:blip>
          <a:stretch>
            <a:fillRect/>
          </a:stretch>
        </p:blipFill>
        <p:spPr>
          <a:xfrm>
            <a:off x="6165925" y="2179600"/>
            <a:ext cx="2896027" cy="162902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gtEl>
                                        <p:attrNameLst>
                                          <p:attrName>style.visibility</p:attrName>
                                        </p:attrNameLst>
                                      </p:cBhvr>
                                      <p:to>
                                        <p:strVal val="visible"/>
                                      </p:to>
                                    </p:set>
                                    <p:animEffect filter="fade" transition="in">
                                      <p:cBhvr>
                                        <p:cTn dur="1000"/>
                                        <p:tgtEl>
                                          <p:spTgt spid="13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1"/>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s-419" sz="1900">
                <a:latin typeface="Nunito"/>
                <a:ea typeface="Nunito"/>
                <a:cs typeface="Nunito"/>
                <a:sym typeface="Nunito"/>
              </a:rPr>
              <a:t>Correlación entre variables</a:t>
            </a:r>
            <a:endParaRPr b="1" sz="1900">
              <a:latin typeface="Nunito"/>
              <a:ea typeface="Nunito"/>
              <a:cs typeface="Nunito"/>
              <a:sym typeface="Nunito"/>
            </a:endParaRPr>
          </a:p>
        </p:txBody>
      </p:sp>
      <p:pic>
        <p:nvPicPr>
          <p:cNvPr id="144" name="Google Shape;144;p21"/>
          <p:cNvPicPr preferRelativeResize="0"/>
          <p:nvPr/>
        </p:nvPicPr>
        <p:blipFill>
          <a:blip r:embed="rId3">
            <a:alphaModFix/>
          </a:blip>
          <a:stretch>
            <a:fillRect/>
          </a:stretch>
        </p:blipFill>
        <p:spPr>
          <a:xfrm>
            <a:off x="2010175" y="1163725"/>
            <a:ext cx="3848100" cy="34671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