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69" r:id="rId2"/>
    <p:sldId id="263" r:id="rId3"/>
    <p:sldId id="264" r:id="rId4"/>
    <p:sldId id="265" r:id="rId5"/>
    <p:sldId id="266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2E4F58-C5A1-4C94-87E9-8EA28E076D35}">
  <a:tblStyle styleId="{752E4F58-C5A1-4C94-87E9-8EA28E076D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346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a2c244ca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a2c244ca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2537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a2c244ca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a2c244caa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0843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a2c244caa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a2c244caa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5221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a2c244caa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a2c244caa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9654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2c244caa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a2c244caa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2c244caa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a2c244caa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FF8D8-F01A-43C7-983E-37A919716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655E8C-C9FC-4C93-A57B-5F604AF68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E6D72D-B30B-4493-9992-25AEE54B996E}"/>
              </a:ext>
            </a:extLst>
          </p:cNvPr>
          <p:cNvSpPr txBox="1"/>
          <p:nvPr/>
        </p:nvSpPr>
        <p:spPr>
          <a:xfrm>
            <a:off x="1" y="1940118"/>
            <a:ext cx="9144000" cy="1692771"/>
          </a:xfrm>
          <a:prstGeom prst="rect">
            <a:avLst/>
          </a:prstGeom>
          <a:gradFill>
            <a:gsLst>
              <a:gs pos="0">
                <a:schemeClr val="accent3">
                  <a:tint val="100000"/>
                  <a:shade val="100000"/>
                  <a:satMod val="130000"/>
                  <a:alpha val="77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NFBT Credit Cards</a:t>
            </a:r>
          </a:p>
          <a:p>
            <a:pPr algn="ctr"/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Marketing Analytics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Adesh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Valecha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Sushruti Acharya</a:t>
            </a:r>
          </a:p>
        </p:txBody>
      </p:sp>
    </p:spTree>
    <p:extLst>
      <p:ext uri="{BB962C8B-B14F-4D97-AF65-F5344CB8AC3E}">
        <p14:creationId xmlns:p14="http://schemas.microsoft.com/office/powerpoint/2010/main" val="3749435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84074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NFBT’s customers are not applying and converting to credit cards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GB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NFBT makes more money from the interest rates on credit cards as compared to debit cards. Therefore, the bank wants to expand the credit card business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GB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Currently, only 5.8% of customers are accepting credit card offers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3AF969-27AA-4A6B-8986-06021F9C0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775" y="1374498"/>
            <a:ext cx="40862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69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Approach</a:t>
            </a: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294188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dirty="0"/>
              <a:t>Logistic regression on whole dataset.</a:t>
            </a:r>
            <a:endParaRPr dirty="0"/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-GB" dirty="0"/>
              <a:t>Outcome variable is binary.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  <p:graphicFrame>
        <p:nvGraphicFramePr>
          <p:cNvPr id="73" name="Google Shape;73;p15"/>
          <p:cNvGraphicFramePr/>
          <p:nvPr>
            <p:extLst>
              <p:ext uri="{D42A27DB-BD31-4B8C-83A1-F6EECF244321}">
                <p14:modId xmlns:p14="http://schemas.microsoft.com/office/powerpoint/2010/main" val="3980646854"/>
              </p:ext>
            </p:extLst>
          </p:nvPr>
        </p:nvGraphicFramePr>
        <p:xfrm>
          <a:off x="436287" y="2183222"/>
          <a:ext cx="3951925" cy="1354905"/>
        </p:xfrm>
        <a:graphic>
          <a:graphicData uri="http://schemas.openxmlformats.org/drawingml/2006/table">
            <a:tbl>
              <a:tblPr>
                <a:noFill/>
                <a:tableStyleId>{752E4F58-C5A1-4C94-87E9-8EA28E076D35}</a:tableStyleId>
              </a:tblPr>
              <a:tblGrid>
                <a:gridCol w="207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1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dk1"/>
                          </a:solidFill>
                        </a:rPr>
                        <a:t>Independent Variables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dk1"/>
                          </a:solidFill>
                        </a:rPr>
                        <a:t>Dependent Variable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Years, amount_spent, Transaction_frequency, Credit_Score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 err="1">
                          <a:solidFill>
                            <a:schemeClr val="dk1"/>
                          </a:solidFill>
                        </a:rPr>
                        <a:t>Offer_success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E78FF89-B7AA-497B-8ECE-F37AF5202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565" y="1419499"/>
            <a:ext cx="4350068" cy="244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996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4432050" y="0"/>
            <a:ext cx="47121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81" name="Google Shape;81;p16"/>
          <p:cNvGraphicFramePr/>
          <p:nvPr>
            <p:extLst>
              <p:ext uri="{D42A27DB-BD31-4B8C-83A1-F6EECF244321}">
                <p14:modId xmlns:p14="http://schemas.microsoft.com/office/powerpoint/2010/main" val="665829625"/>
              </p:ext>
            </p:extLst>
          </p:nvPr>
        </p:nvGraphicFramePr>
        <p:xfrm>
          <a:off x="4562525" y="1152475"/>
          <a:ext cx="4346475" cy="2956440"/>
        </p:xfrm>
        <a:graphic>
          <a:graphicData uri="http://schemas.openxmlformats.org/drawingml/2006/table">
            <a:tbl>
              <a:tblPr>
                <a:noFill/>
                <a:tableStyleId>{752E4F58-C5A1-4C94-87E9-8EA28E076D35}</a:tableStyleId>
              </a:tblPr>
              <a:tblGrid>
                <a:gridCol w="97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1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b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Coefficients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b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Estimate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b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Std. Error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b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 value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b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Pr(&gt;|z|)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b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(Intercept)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b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-5.32436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b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0.38028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b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-14.001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b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 2e-16 ***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b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Transaction frequency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-0.18213</a:t>
                      </a:r>
                      <a:endParaRPr dirty="0">
                        <a:solidFill>
                          <a:srgbClr val="C0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b="1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0.09082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b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-2.005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b="1" dirty="0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0.0449 *</a:t>
                      </a:r>
                      <a:endParaRPr dirty="0">
                        <a:solidFill>
                          <a:srgbClr val="0070C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b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Credit score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-0.08852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b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0.05985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b="1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-1.479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0.1391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b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Amount spent 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0.84326</a:t>
                      </a:r>
                      <a:r>
                        <a:rPr lang="en-GB" sz="1200" b="1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	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b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0.10134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b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8.321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b="1" dirty="0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 2e-16 ***</a:t>
                      </a:r>
                      <a:endParaRPr dirty="0">
                        <a:solidFill>
                          <a:srgbClr val="0070C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b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years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b="1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1.18957 </a:t>
                      </a:r>
                      <a:r>
                        <a:rPr lang="en-GB" sz="1200" b="1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	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b="1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0.18014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b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6.604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b="1" dirty="0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4.01e-11 ***</a:t>
                      </a:r>
                      <a:endParaRPr dirty="0">
                        <a:solidFill>
                          <a:srgbClr val="0070C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Logistic Regression</a:t>
            </a: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dirty="0">
                <a:solidFill>
                  <a:schemeClr val="tx1"/>
                </a:solidFill>
              </a:rPr>
              <a:t>Variables ‘</a:t>
            </a:r>
            <a:r>
              <a:rPr lang="en-GB" dirty="0" err="1">
                <a:solidFill>
                  <a:schemeClr val="tx1"/>
                </a:solidFill>
              </a:rPr>
              <a:t>Amount_spent</a:t>
            </a:r>
            <a:r>
              <a:rPr lang="en-GB" dirty="0">
                <a:solidFill>
                  <a:schemeClr val="tx1"/>
                </a:solidFill>
              </a:rPr>
              <a:t>’ and ‘years’ are </a:t>
            </a:r>
            <a:r>
              <a:rPr lang="en-GB" b="1" dirty="0">
                <a:solidFill>
                  <a:schemeClr val="tx1"/>
                </a:solidFill>
              </a:rPr>
              <a:t>highly significant </a:t>
            </a:r>
            <a:r>
              <a:rPr lang="en-GB" dirty="0">
                <a:solidFill>
                  <a:schemeClr val="tx1"/>
                </a:solidFill>
              </a:rPr>
              <a:t>and have positive impact on offer success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tx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dirty="0">
                <a:solidFill>
                  <a:schemeClr val="tx1"/>
                </a:solidFill>
              </a:rPr>
              <a:t>'</a:t>
            </a:r>
            <a:r>
              <a:rPr lang="en-GB" dirty="0" err="1">
                <a:solidFill>
                  <a:schemeClr val="tx1"/>
                </a:solidFill>
              </a:rPr>
              <a:t>Transaction_frequency</a:t>
            </a:r>
            <a:r>
              <a:rPr lang="en-GB" dirty="0">
                <a:solidFill>
                  <a:schemeClr val="tx1"/>
                </a:solidFill>
              </a:rPr>
              <a:t>’ is </a:t>
            </a:r>
            <a:r>
              <a:rPr lang="en-GB" b="1" dirty="0">
                <a:solidFill>
                  <a:schemeClr val="tx1"/>
                </a:solidFill>
              </a:rPr>
              <a:t>less significant </a:t>
            </a:r>
            <a:r>
              <a:rPr lang="en-GB" dirty="0">
                <a:solidFill>
                  <a:schemeClr val="tx1"/>
                </a:solidFill>
              </a:rPr>
              <a:t>and has a negative impact on dependant variable</a:t>
            </a: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GB" dirty="0">
              <a:solidFill>
                <a:schemeClr val="tx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dirty="0">
                <a:solidFill>
                  <a:schemeClr val="tx1"/>
                </a:solidFill>
              </a:rPr>
              <a:t>‘</a:t>
            </a:r>
            <a:r>
              <a:rPr lang="en-GB" dirty="0" err="1">
                <a:solidFill>
                  <a:schemeClr val="tx1"/>
                </a:solidFill>
              </a:rPr>
              <a:t>Credit_score</a:t>
            </a:r>
            <a:r>
              <a:rPr lang="en-GB" dirty="0">
                <a:solidFill>
                  <a:schemeClr val="tx1"/>
                </a:solidFill>
              </a:rPr>
              <a:t>’ is </a:t>
            </a:r>
            <a:r>
              <a:rPr lang="en-GB" b="1" dirty="0">
                <a:solidFill>
                  <a:schemeClr val="tx1"/>
                </a:solidFill>
              </a:rPr>
              <a:t>not significant</a:t>
            </a:r>
            <a:endParaRPr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49B7EB-F158-4B1A-A639-8FE69BB19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26" y="3351677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588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Outliers Detection</a:t>
            </a:r>
            <a:endParaRPr dirty="0"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>
                <a:solidFill>
                  <a:schemeClr val="tx1"/>
                </a:solidFill>
              </a:rPr>
              <a:t>Dividing the data using Fast MCD</a:t>
            </a:r>
            <a:endParaRPr dirty="0"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dirty="0">
                <a:solidFill>
                  <a:schemeClr val="tx1"/>
                </a:solidFill>
              </a:rPr>
              <a:t>Inliers and Outliers</a:t>
            </a: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dirty="0">
                <a:solidFill>
                  <a:schemeClr val="tx1"/>
                </a:solidFill>
              </a:rPr>
              <a:t>Faster and more effective than general purpose techniques</a:t>
            </a:r>
            <a:endParaRPr dirty="0"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dirty="0">
                <a:solidFill>
                  <a:schemeClr val="tx1"/>
                </a:solidFill>
              </a:rPr>
              <a:t>Able to detect exact fit situations</a:t>
            </a:r>
            <a:endParaRPr dirty="0"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dirty="0">
                <a:solidFill>
                  <a:schemeClr val="tx1"/>
                </a:solidFill>
              </a:rPr>
              <a:t>Useful on large datasets</a:t>
            </a:r>
            <a:endParaRPr dirty="0">
              <a:solidFill>
                <a:schemeClr val="tx1"/>
              </a:solidFill>
            </a:endParaRPr>
          </a:p>
        </p:txBody>
      </p:sp>
      <p:graphicFrame>
        <p:nvGraphicFramePr>
          <p:cNvPr id="91" name="Google Shape;91;p17"/>
          <p:cNvGraphicFramePr/>
          <p:nvPr>
            <p:extLst>
              <p:ext uri="{D42A27DB-BD31-4B8C-83A1-F6EECF244321}">
                <p14:modId xmlns:p14="http://schemas.microsoft.com/office/powerpoint/2010/main" val="4074905803"/>
              </p:ext>
            </p:extLst>
          </p:nvPr>
        </p:nvGraphicFramePr>
        <p:xfrm>
          <a:off x="5073450" y="1781250"/>
          <a:ext cx="3584400" cy="2788830"/>
        </p:xfrm>
        <a:graphic>
          <a:graphicData uri="http://schemas.openxmlformats.org/drawingml/2006/table">
            <a:tbl>
              <a:tblPr>
                <a:noFill/>
                <a:tableStyleId>{752E4F58-C5A1-4C94-87E9-8EA28E076D35}</a:tableStyleId>
              </a:tblPr>
              <a:tblGrid>
                <a:gridCol w="107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7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7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b="1">
                          <a:solidFill>
                            <a:schemeClr val="dk1"/>
                          </a:solidFill>
                        </a:rPr>
                        <a:t>Coefficients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b="1">
                          <a:solidFill>
                            <a:schemeClr val="dk1"/>
                          </a:solidFill>
                        </a:rPr>
                        <a:t>Full Data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dk1"/>
                          </a:solidFill>
                        </a:rPr>
                        <a:t>Inliers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dk1"/>
                          </a:solidFill>
                        </a:rPr>
                        <a:t>Outliers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b="1">
                          <a:solidFill>
                            <a:schemeClr val="dk1"/>
                          </a:solidFill>
                        </a:rPr>
                        <a:t>(Intercept) 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b="1" dirty="0">
                          <a:solidFill>
                            <a:schemeClr val="dk1"/>
                          </a:solidFill>
                        </a:rPr>
                        <a:t>-5.324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dirty="0"/>
                        <a:t>-6.25</a:t>
                      </a:r>
                      <a:endParaRPr sz="12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dk1"/>
                          </a:solidFill>
                        </a:rPr>
                        <a:t>-3.67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b="1">
                          <a:solidFill>
                            <a:schemeClr val="dk1"/>
                          </a:solidFill>
                        </a:rPr>
                        <a:t>Transaction frequency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b="1" dirty="0">
                          <a:solidFill>
                            <a:srgbClr val="0070C0"/>
                          </a:solidFill>
                        </a:rPr>
                        <a:t>-0.182</a:t>
                      </a:r>
                      <a:endParaRPr sz="1200" dirty="0">
                        <a:solidFill>
                          <a:srgbClr val="0070C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0.129</a:t>
                      </a:r>
                      <a:endParaRPr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dirty="0">
                          <a:solidFill>
                            <a:srgbClr val="0070C0"/>
                          </a:solidFill>
                        </a:rPr>
                        <a:t>-0.220</a:t>
                      </a:r>
                      <a:endParaRPr sz="12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b="1">
                          <a:solidFill>
                            <a:schemeClr val="dk1"/>
                          </a:solidFill>
                        </a:rPr>
                        <a:t>Credit score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-0.089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0.471</a:t>
                      </a:r>
                      <a:endParaRPr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dirty="0">
                          <a:solidFill>
                            <a:srgbClr val="0070C0"/>
                          </a:solidFill>
                        </a:rPr>
                        <a:t>-0.127</a:t>
                      </a:r>
                      <a:endParaRPr sz="12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b="1">
                          <a:solidFill>
                            <a:schemeClr val="dk1"/>
                          </a:solidFill>
                        </a:rPr>
                        <a:t>Amount spent  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b="1" dirty="0">
                          <a:solidFill>
                            <a:srgbClr val="0070C0"/>
                          </a:solidFill>
                        </a:rPr>
                        <a:t>0.843       	</a:t>
                      </a:r>
                      <a:endParaRPr sz="1200" dirty="0">
                        <a:solidFill>
                          <a:srgbClr val="0070C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dirty="0">
                          <a:solidFill>
                            <a:srgbClr val="0070C0"/>
                          </a:solidFill>
                        </a:rPr>
                        <a:t>0.846</a:t>
                      </a:r>
                      <a:endParaRPr sz="12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dirty="0">
                          <a:solidFill>
                            <a:srgbClr val="0070C0"/>
                          </a:solidFill>
                        </a:rPr>
                        <a:t>0.595</a:t>
                      </a:r>
                      <a:endParaRPr sz="12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b="1">
                          <a:solidFill>
                            <a:schemeClr val="dk1"/>
                          </a:solidFill>
                        </a:rPr>
                        <a:t>years 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b="1" dirty="0">
                          <a:solidFill>
                            <a:srgbClr val="0070C0"/>
                          </a:solidFill>
                        </a:rPr>
                        <a:t>1.190        	</a:t>
                      </a:r>
                      <a:endParaRPr sz="1200" dirty="0">
                        <a:solidFill>
                          <a:srgbClr val="0070C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dirty="0">
                          <a:solidFill>
                            <a:srgbClr val="0070C0"/>
                          </a:solidFill>
                        </a:rPr>
                        <a:t>1.645</a:t>
                      </a:r>
                      <a:endParaRPr sz="12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dirty="0">
                          <a:solidFill>
                            <a:srgbClr val="0070C0"/>
                          </a:solidFill>
                        </a:rPr>
                        <a:t>0.930</a:t>
                      </a:r>
                      <a:endParaRPr sz="12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2" name="Google Shape;92;p17"/>
          <p:cNvSpPr txBox="1">
            <a:spLocks noGrp="1"/>
          </p:cNvSpPr>
          <p:nvPr>
            <p:ph type="body" idx="2"/>
          </p:nvPr>
        </p:nvSpPr>
        <p:spPr>
          <a:xfrm>
            <a:off x="4832400" y="1017725"/>
            <a:ext cx="3999900" cy="24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>
                <a:solidFill>
                  <a:schemeClr val="tx1"/>
                </a:solidFill>
              </a:rPr>
              <a:t>Logistic Regression on Inliers and Outliers dataset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7D1259-C7B4-4FC0-84E0-9AF9364AD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863" y="2677105"/>
            <a:ext cx="3037578" cy="202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49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Outlier Analysis</a:t>
            </a:r>
            <a:endParaRPr dirty="0"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graphicFrame>
        <p:nvGraphicFramePr>
          <p:cNvPr id="100" name="Google Shape;100;p18"/>
          <p:cNvGraphicFramePr/>
          <p:nvPr>
            <p:extLst>
              <p:ext uri="{D42A27DB-BD31-4B8C-83A1-F6EECF244321}">
                <p14:modId xmlns:p14="http://schemas.microsoft.com/office/powerpoint/2010/main" val="2295677594"/>
              </p:ext>
            </p:extLst>
          </p:nvPr>
        </p:nvGraphicFramePr>
        <p:xfrm>
          <a:off x="496088" y="1778725"/>
          <a:ext cx="3252375" cy="2316300"/>
        </p:xfrm>
        <a:graphic>
          <a:graphicData uri="http://schemas.openxmlformats.org/drawingml/2006/table">
            <a:tbl>
              <a:tblPr>
                <a:noFill/>
                <a:tableStyleId>{752E4F58-C5A1-4C94-87E9-8EA28E076D35}</a:tableStyleId>
              </a:tblPr>
              <a:tblGrid>
                <a:gridCol w="179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1006</a:t>
                      </a:r>
                      <a:endParaRPr sz="10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Inliers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194</a:t>
                      </a:r>
                      <a:endParaRPr sz="10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Outliers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 dirty="0"/>
                        <a:t>Mean Offer Success</a:t>
                      </a:r>
                      <a:endParaRPr sz="10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 dirty="0"/>
                        <a:t>1.1%</a:t>
                      </a:r>
                      <a:endParaRPr sz="10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 dirty="0"/>
                        <a:t>29.9%</a:t>
                      </a:r>
                      <a:endParaRPr sz="1000"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Mean Transaction Frequency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0.033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1.952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Mean Amount Spent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0.025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3.961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Mean Credit Score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0.040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3.137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Mean Years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0.036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1.088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1" name="Google Shape;101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-GB" dirty="0">
                <a:solidFill>
                  <a:schemeClr val="tx1"/>
                </a:solidFill>
              </a:rPr>
              <a:t>‘Outliers’ are the customers who are more likely to accept a credit card offer</a:t>
            </a:r>
            <a:endParaRPr dirty="0">
              <a:solidFill>
                <a:schemeClr val="tx1"/>
              </a:solidFill>
            </a:endParaRPr>
          </a:p>
          <a:p>
            <a: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dirty="0">
                <a:solidFill>
                  <a:schemeClr val="tx1"/>
                </a:solidFill>
              </a:rPr>
              <a:t>Each variable influences the chance of applying for a NFBT credit card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E014EB-8A66-4116-8351-6A4E2C78F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300" y="2289975"/>
            <a:ext cx="3130348" cy="250366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Recommendations</a:t>
            </a:r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</a:rPr>
              <a:t>Target on marketing efforts and credit card offers on customers same as outlier profile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>
                <a:solidFill>
                  <a:schemeClr val="tx1"/>
                </a:solidFill>
              </a:rPr>
              <a:t>Higher monthly spending and frequency</a:t>
            </a:r>
            <a:endParaRPr dirty="0">
              <a:solidFill>
                <a:schemeClr val="tx1"/>
              </a:solidFill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>
                <a:solidFill>
                  <a:schemeClr val="tx1"/>
                </a:solidFill>
              </a:rPr>
              <a:t>Higher credit score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>
                <a:solidFill>
                  <a:schemeClr val="tx1"/>
                </a:solidFill>
              </a:rPr>
              <a:t>Longer tenure with the bank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</a:rPr>
              <a:t>Outliers consists of 16% of population but it has 28% higher offer acceptance</a:t>
            </a:r>
            <a:r>
              <a:rPr lang="en-GB" dirty="0"/>
              <a:t>. </a:t>
            </a:r>
            <a:endParaRPr dirty="0"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2"/>
          </p:nvPr>
        </p:nvSpPr>
        <p:spPr>
          <a:xfrm>
            <a:off x="4705179" y="863550"/>
            <a:ext cx="3999900" cy="34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</a:rPr>
              <a:t>Specific suggestions: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/>
                </a:solidFill>
              </a:rPr>
              <a:t>Offer credit cards to customers who have reached a threshold for years being with the bank 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/>
                </a:solidFill>
              </a:rPr>
              <a:t>Offer credit cards to customers with monthly spending above a threshold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/>
                </a:solidFill>
              </a:rPr>
              <a:t>Offer credit cards to customers with a credit score above a threshold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29509E-6CA1-4EB6-A336-7F85D1927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40" y="3320581"/>
            <a:ext cx="2828925" cy="16192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1418</TotalTime>
  <Words>413</Words>
  <Application>Microsoft Office PowerPoint</Application>
  <PresentationFormat>On-screen Show (16:9)</PresentationFormat>
  <Paragraphs>125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Times New Roman</vt:lpstr>
      <vt:lpstr>Wingdings</vt:lpstr>
      <vt:lpstr>Simple Light</vt:lpstr>
      <vt:lpstr>PowerPoint Presentation</vt:lpstr>
      <vt:lpstr>Problem</vt:lpstr>
      <vt:lpstr> Approach</vt:lpstr>
      <vt:lpstr>Logistic Regression</vt:lpstr>
      <vt:lpstr>Outliers Detection</vt:lpstr>
      <vt:lpstr>Outlier Analysis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NFBT Credit Card Business</dc:title>
  <cp:lastModifiedBy>Sushruti Acharya</cp:lastModifiedBy>
  <cp:revision>20</cp:revision>
  <dcterms:modified xsi:type="dcterms:W3CDTF">2018-12-07T00:13:07Z</dcterms:modified>
</cp:coreProperties>
</file>