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5" r:id="rId9"/>
    <p:sldId id="276" r:id="rId10"/>
    <p:sldId id="277" r:id="rId11"/>
    <p:sldId id="278" r:id="rId12"/>
    <p:sldId id="279" r:id="rId13"/>
    <p:sldId id="265" r:id="rId14"/>
    <p:sldId id="280" r:id="rId15"/>
    <p:sldId id="281" r:id="rId16"/>
  </p:sldIdLst>
  <p:sldSz cx="12192000" cy="6858000"/>
  <p:notesSz cx="6858000" cy="9144000"/>
  <p:embeddedFontLst>
    <p:embeddedFont>
      <p:font typeface="Arial Black" panose="020B0A04020102020204" pitchFamily="34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749B5B-F811-42B6-8938-6CD82725B48A}">
  <a:tblStyle styleId="{25749B5B-F811-42B6-8938-6CD82725B48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3620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09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858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158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307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384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1650610" y="-1"/>
            <a:ext cx="9144000" cy="298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 Black"/>
              <a:buNone/>
            </a:pPr>
            <a:r>
              <a:rPr lang="en-US" sz="4400" b="1" i="0" u="none" strike="noStrike" cap="none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Big Data and Data Science</a:t>
            </a:r>
            <a:b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1" i="0" u="none" strike="noStrike" cap="none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UTA Accident Data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520"/>
              <a:buFont typeface="Arial"/>
              <a:buNone/>
            </a:pPr>
            <a:r>
              <a:rPr lang="en-US" sz="2520" b="1" i="0" u="none" strike="noStrike" cap="none" dirty="0" err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Adesh</a:t>
            </a:r>
            <a:r>
              <a:rPr lang="en-US" sz="2520" b="1" i="0" u="none" strike="noStrike" cap="none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520" b="1" i="0" u="none" strike="noStrike" cap="none" dirty="0" err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Valecha</a:t>
            </a:r>
            <a:endParaRPr sz="2520" b="1" i="0" u="none" strike="noStrike" cap="none" dirty="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20"/>
              <a:buFont typeface="Arial"/>
              <a:buNone/>
            </a:pPr>
            <a:r>
              <a:rPr lang="en-US" sz="2520" b="1" i="0" u="none" strike="noStrike" cap="none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Sushruti Acharya</a:t>
            </a:r>
            <a:endParaRPr sz="2520" b="1" i="0" u="none" strike="noStrike" cap="none" dirty="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20"/>
              <a:buFont typeface="Arial"/>
              <a:buNone/>
            </a:pPr>
            <a:r>
              <a:rPr lang="en-US" sz="2520" b="1" i="0" u="none" strike="noStrike" cap="none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Ashutosh Sharma</a:t>
            </a:r>
            <a:endParaRPr sz="2520" b="1" i="0" u="none" strike="noStrike" cap="none" dirty="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None/>
            </a:pPr>
            <a:br>
              <a:rPr lang="en-US" sz="167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7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</a:rPr>
              <a:t>Data Mining Task - Regression</a:t>
            </a:r>
            <a:endParaRPr sz="48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838200" y="1590797"/>
            <a:ext cx="10515600" cy="4902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indent="0">
              <a:buNone/>
            </a:pPr>
            <a:r>
              <a:rPr lang="en-US" b="1" dirty="0"/>
              <a:t>Data Preparation &amp; Exploration</a:t>
            </a:r>
          </a:p>
          <a:p>
            <a:r>
              <a:rPr lang="en-US" dirty="0"/>
              <a:t>We have considered only those records which are reviewed by the accident review committee, where ARC Status = "ARCR".</a:t>
            </a:r>
          </a:p>
          <a:p>
            <a:r>
              <a:rPr lang="en-US" dirty="0"/>
              <a:t>Removed columns such as Incident Categorical </a:t>
            </a:r>
            <a:r>
              <a:rPr lang="en-US" dirty="0" err="1"/>
              <a:t>Description','Incident</a:t>
            </a:r>
            <a:r>
              <a:rPr lang="en-US" dirty="0"/>
              <a:t> </a:t>
            </a:r>
            <a:r>
              <a:rPr lang="en-US" dirty="0" err="1"/>
              <a:t>Description','UTA</a:t>
            </a:r>
            <a:r>
              <a:rPr lang="en-US" dirty="0"/>
              <a:t> Vehicle Number','</a:t>
            </a:r>
            <a:r>
              <a:rPr lang="en-US" dirty="0" err="1"/>
              <a:t>addressid</a:t>
            </a:r>
            <a:r>
              <a:rPr lang="en-US" dirty="0"/>
              <a:t> (</a:t>
            </a:r>
            <a:r>
              <a:rPr lang="en-US" dirty="0" err="1"/>
              <a:t>OpAnalytics</a:t>
            </a:r>
            <a:r>
              <a:rPr lang="en-US" dirty="0"/>
              <a:t>) as they are not significant features for data mining tasks.</a:t>
            </a:r>
          </a:p>
          <a:p>
            <a:r>
              <a:rPr lang="en-US" dirty="0"/>
              <a:t>Removed records with NULL values.</a:t>
            </a:r>
          </a:p>
          <a:p>
            <a:r>
              <a:rPr lang="en-US" dirty="0"/>
              <a:t>Renamed the columns as </a:t>
            </a:r>
            <a:r>
              <a:rPr lang="en-US" dirty="0" err="1"/>
              <a:t>RFormula</a:t>
            </a:r>
            <a:r>
              <a:rPr lang="en-US" dirty="0"/>
              <a:t> accept column names without spaces.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745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959"/>
            </a:pPr>
            <a:r>
              <a:rPr lang="en-US" b="1" dirty="0"/>
              <a:t>Prepared Data Schema for Regression</a:t>
            </a:r>
            <a:endParaRPr sz="4800" b="1" i="0" u="none" strike="noStrike" cap="none" dirty="0">
              <a:solidFill>
                <a:schemeClr val="dk1"/>
              </a:solidFill>
            </a:endParaRPr>
          </a:p>
        </p:txBody>
      </p:sp>
      <p:pic>
        <p:nvPicPr>
          <p:cNvPr id="3074" name="Picture 2" descr="https://lh3.googleusercontent.com/-cZ867snyasM/W1lc95Fx1lI/AAAAAAAAHCo/dGf_suBQqnMyqYOFAO24KBdR7kYzQf7DwCL0BGAYYCw/h237/2018-07-25.png">
            <a:extLst>
              <a:ext uri="{FF2B5EF4-FFF2-40B4-BE49-F238E27FC236}">
                <a16:creationId xmlns:a16="http://schemas.microsoft.com/office/drawing/2014/main" id="{3640F48A-1AF2-4438-94AF-66929287F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98" y="2281627"/>
            <a:ext cx="6794372" cy="321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2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</a:rPr>
              <a:t>Model Evaluation</a:t>
            </a:r>
            <a:endParaRPr sz="48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FCCCA-D5BB-4950-BC14-409D309DA254}"/>
              </a:ext>
            </a:extLst>
          </p:cNvPr>
          <p:cNvSpPr txBox="1"/>
          <p:nvPr/>
        </p:nvSpPr>
        <p:spPr>
          <a:xfrm>
            <a:off x="1136779" y="1690688"/>
            <a:ext cx="9918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comparing the evaluation results we found that Linear Regression and Generalized Linear Regression are performing better than the other regression models.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32CE8D-14B5-42FA-9ED7-F5B30A21FD68}"/>
              </a:ext>
            </a:extLst>
          </p:cNvPr>
          <p:cNvSpPr txBox="1"/>
          <p:nvPr/>
        </p:nvSpPr>
        <p:spPr>
          <a:xfrm>
            <a:off x="1136779" y="3108584"/>
            <a:ext cx="8136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Linear Regression</a:t>
            </a:r>
          </a:p>
          <a:p>
            <a:r>
              <a:rPr lang="pt-BR" sz="2000" dirty="0"/>
              <a:t>LR: MAE: 0.3 RMSE: 3.22 R2: 1.0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76B8A-BAB2-4BBE-B24A-B6B9478E02B5}"/>
              </a:ext>
            </a:extLst>
          </p:cNvPr>
          <p:cNvSpPr txBox="1"/>
          <p:nvPr/>
        </p:nvSpPr>
        <p:spPr>
          <a:xfrm>
            <a:off x="1136779" y="4268690"/>
            <a:ext cx="8136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Generalized Linear Regression</a:t>
            </a:r>
          </a:p>
          <a:p>
            <a:r>
              <a:rPr lang="pt-BR" sz="2000" dirty="0"/>
              <a:t>GLR: MAE: 0.2 RMSE: 3.12 R2: 1.0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358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0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and </a:t>
            </a:r>
            <a:r>
              <a:rPr lang="en-US" b="1" dirty="0"/>
              <a:t>Challenges</a:t>
            </a:r>
            <a:endParaRPr b="1" dirty="0"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838200" y="1011115"/>
            <a:ext cx="10515600" cy="516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en-US" dirty="0"/>
              <a:t>Our biggest challenge was the project switch. We changed our data set and project on the last moment. But we kept our nerves and did a good job as team</a:t>
            </a:r>
          </a:p>
          <a:p>
            <a:pPr fontAlgn="base"/>
            <a:r>
              <a:rPr lang="en-US" dirty="0"/>
              <a:t>We were able to implement both classification and regression models and our next task is to refine our results by doing the performance tuning</a:t>
            </a:r>
          </a:p>
          <a:p>
            <a:pPr fontAlgn="base"/>
            <a:r>
              <a:rPr lang="en-US" dirty="0"/>
              <a:t>We started our project just couple of weeks back and we were able to put more than 30 hours to achieve the results</a:t>
            </a:r>
          </a:p>
          <a:p>
            <a:pPr fontAlgn="base"/>
            <a:r>
              <a:rPr lang="en-US" dirty="0"/>
              <a:t> Total hours to be budgeted for a real-world data mining project like this would be around 35 hours considering 10% scheduled slippage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1A56-C89E-45F3-8B7C-D8CA7650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Risk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AC3D3-04DD-4B96-942C-98A080EE7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experience on this project, we found that there should ample amount of data for performing the data mining task which will allow to build more accurate models.</a:t>
            </a:r>
          </a:p>
          <a:p>
            <a:r>
              <a:rPr lang="en-US" dirty="0"/>
              <a:t>Data cleaning task should be focused more, as it will directly impact the precision of the data models.</a:t>
            </a:r>
          </a:p>
          <a:p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5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797C-DA86-4814-A10C-05B15154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A9BF8-2EE0-40E4-982E-5069DC4BB1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 algn="ctr">
              <a:buNone/>
            </a:pPr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9311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</a:rPr>
              <a:t>Addressing the Business Problem</a:t>
            </a:r>
            <a:endParaRPr sz="48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+mj-lt"/>
              <a:buAutoNum type="arabicPeriod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occurrence of the accidents it is important to identify that whether the accident is a matter of concern or not. For this we need to find out that the accidents are avoidable or unavoidable.</a:t>
            </a:r>
          </a:p>
          <a:p>
            <a:pPr marL="4953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+mj-lt"/>
              <a:buAutoNum type="arabicPeriod"/>
            </a:pPr>
            <a:endParaRPr lang="en-US" dirty="0"/>
          </a:p>
          <a:p>
            <a:pPr marL="4953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+mj-lt"/>
              <a:buAutoNum type="arabicPeriod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Moreover, Bus operator is one who is most crucial entity associated with an accidents. We need to identify efficiency, driving skills, training required for the driver by analyzing </a:t>
            </a:r>
            <a:r>
              <a:rPr lang="en-US" dirty="0"/>
              <a:t>their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 (score).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</a:rPr>
              <a:t>Analysis goals </a:t>
            </a:r>
            <a:endParaRPr sz="4800" b="1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analysis comprises of two goals: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b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We build the following classification model: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90588" marR="0" lvl="0" indent="-5715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+mj-lt"/>
              <a:buAutoNum type="romanUcPeriod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</a:t>
            </a:r>
            <a:endParaRPr dirty="0"/>
          </a:p>
          <a:p>
            <a:pPr marL="890588" marR="0" lvl="0" indent="-5715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+mj-lt"/>
              <a:buAutoNum type="romanUcPeriod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</a:t>
            </a:r>
            <a:endParaRPr dirty="0"/>
          </a:p>
          <a:p>
            <a:pPr marL="890588" marR="0" lvl="0" indent="-5715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+mj-lt"/>
              <a:buAutoNum type="romanUcPeriod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Boost Tree</a:t>
            </a:r>
            <a:endParaRPr dirty="0"/>
          </a:p>
          <a:p>
            <a:pPr marL="890588" marR="0" lvl="0" indent="-5715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+mj-lt"/>
              <a:buAutoNum type="romanUcPeriod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SVN</a:t>
            </a:r>
          </a:p>
          <a:p>
            <a:pPr marL="319088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1775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analyze and classify the UTA Accident data to determine which accidents are avoidable and which are unavoidable.</a:t>
            </a:r>
            <a:endParaRPr dirty="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b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1750"/>
              <a:buFont typeface="Arial"/>
              <a:buNone/>
            </a:pPr>
            <a:b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</a:rPr>
              <a:t>Analysis goals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analysis comprises of two goals: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b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Our next goal is to analyze and build the following regression model: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60007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UcPeriod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Regression, </a:t>
            </a:r>
            <a:endParaRPr dirty="0"/>
          </a:p>
          <a:p>
            <a:pPr marL="571500" marR="0" lvl="0" indent="-60007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UcPeriod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Generalized Linear Regression, </a:t>
            </a:r>
            <a:endParaRPr dirty="0"/>
          </a:p>
          <a:p>
            <a:pPr marL="571500" marR="0" lvl="0" indent="-60007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UcPeriod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Regressor, </a:t>
            </a:r>
            <a:endParaRPr dirty="0"/>
          </a:p>
          <a:p>
            <a:pPr marL="571500" marR="0" lvl="0" indent="-60007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UcPeriod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Regressor, </a:t>
            </a:r>
            <a:endParaRPr dirty="0"/>
          </a:p>
          <a:p>
            <a:pPr marL="571500" marR="0" lvl="0" indent="-60007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UcPeriod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GBT Regressor</a:t>
            </a:r>
            <a:endParaRPr lang="en-US" dirty="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predict the score of the drivers associated with the accidents based upon different data variables.</a:t>
            </a:r>
            <a:endParaRPr dirty="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1750"/>
              <a:buFont typeface="Arial"/>
              <a:buNone/>
            </a:pPr>
            <a:b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51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n-US" sz="3959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="1" i="0" u="none" strike="noStrike" cap="none" dirty="0">
                <a:solidFill>
                  <a:schemeClr val="dk1"/>
                </a:solidFill>
              </a:rPr>
              <a:t>Data </a:t>
            </a:r>
            <a:r>
              <a:rPr lang="en-US" sz="4800" b="1" dirty="0"/>
              <a:t>Used</a:t>
            </a:r>
            <a:br>
              <a:rPr lang="en-US" sz="4800" b="1" i="0" u="none" strike="noStrike" cap="none" dirty="0">
                <a:solidFill>
                  <a:schemeClr val="dk1"/>
                </a:solidFill>
              </a:rPr>
            </a:br>
            <a:br>
              <a:rPr lang="en-US" sz="4800" b="1" i="0" u="none" strike="noStrike" cap="none" dirty="0">
                <a:solidFill>
                  <a:schemeClr val="dk1"/>
                </a:solidFill>
              </a:rPr>
            </a:br>
            <a:endParaRPr sz="48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838200" y="1590797"/>
            <a:ext cx="10515600" cy="4902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has been provided by UTA department.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0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using the UTA accident data of last Six years (2013-2018).</a:t>
            </a:r>
            <a:endParaRPr dirty="0"/>
          </a:p>
          <a:p>
            <a:pPr marL="228600" marR="0" lvl="0" indent="-190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are two different </a:t>
            </a:r>
            <a:r>
              <a:rPr lang="en-US" dirty="0"/>
              <a:t>datasets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are using:</a:t>
            </a:r>
            <a:endParaRPr dirty="0"/>
          </a:p>
          <a:p>
            <a:pPr marL="5715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UcPeriod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 Flag Data Set</a:t>
            </a:r>
            <a:endParaRPr dirty="0"/>
          </a:p>
          <a:p>
            <a:pPr marL="5715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UcPeriod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Accident Data Set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3521" y="997527"/>
            <a:ext cx="3370552" cy="56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754" y="997527"/>
            <a:ext cx="7905750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241754" y="384140"/>
            <a:ext cx="77846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 Flag Data Set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8563429" y="448379"/>
            <a:ext cx="32406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Accident Data 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</a:rPr>
              <a:t>Data Mining Task - Classification</a:t>
            </a:r>
            <a:endParaRPr sz="48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838200" y="1590797"/>
            <a:ext cx="10515600" cy="4902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indent="0">
              <a:buNone/>
            </a:pPr>
            <a:r>
              <a:rPr lang="en-US" b="1" dirty="0"/>
              <a:t>Data Preparation &amp; Exploration</a:t>
            </a:r>
          </a:p>
          <a:p>
            <a:r>
              <a:rPr lang="en-US" sz="2400" dirty="0"/>
              <a:t>We have considered only those records which are reviewed by the accident review committee, where ARC Status = "ARCR"</a:t>
            </a:r>
          </a:p>
          <a:p>
            <a:r>
              <a:rPr lang="en-US" sz="2400" dirty="0"/>
              <a:t>Removed columns such as Incident Categorical Description’, 'Incident Description’, 'UTA Vehicle Number','</a:t>
            </a:r>
            <a:r>
              <a:rPr lang="en-US" sz="2400" dirty="0" err="1"/>
              <a:t>addressid</a:t>
            </a:r>
            <a:r>
              <a:rPr lang="en-US" sz="2400" dirty="0"/>
              <a:t> (</a:t>
            </a:r>
            <a:r>
              <a:rPr lang="en-US" sz="2400" dirty="0" err="1"/>
              <a:t>OpAnalytics</a:t>
            </a:r>
            <a:r>
              <a:rPr lang="en-US" sz="2400" dirty="0"/>
              <a:t>) as they are not significant features for data mining tasks</a:t>
            </a:r>
          </a:p>
          <a:p>
            <a:r>
              <a:rPr lang="en-US" sz="2400" dirty="0"/>
              <a:t>Additionally, considered only those records with ARC Decision as avoidable and unavoidable</a:t>
            </a:r>
          </a:p>
          <a:p>
            <a:r>
              <a:rPr lang="en-US" sz="2400" dirty="0"/>
              <a:t>Removed records with NULL values.</a:t>
            </a:r>
          </a:p>
          <a:p>
            <a:r>
              <a:rPr lang="en-US" sz="2400" dirty="0"/>
              <a:t>Renamed the columns as </a:t>
            </a:r>
            <a:r>
              <a:rPr lang="en-US" sz="2400" dirty="0" err="1"/>
              <a:t>RFormula</a:t>
            </a:r>
            <a:r>
              <a:rPr lang="en-US" sz="2400" dirty="0"/>
              <a:t> accept column names without spaces.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97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959"/>
            </a:pPr>
            <a:r>
              <a:rPr lang="en-US" b="1" dirty="0"/>
              <a:t>Prepared Data Schema for Classification</a:t>
            </a:r>
            <a:endParaRPr sz="4800" b="1" i="0" u="none" strike="noStrike" cap="none" dirty="0">
              <a:solidFill>
                <a:schemeClr val="dk1"/>
              </a:solidFill>
            </a:endParaRPr>
          </a:p>
        </p:txBody>
      </p:sp>
      <p:pic>
        <p:nvPicPr>
          <p:cNvPr id="1028" name="Picture 4" descr="https://lh3.googleusercontent.com/-pAe_Baz7C_U/W1lZXhO-TEI/AAAAAAAAHCI/a6IDff_y7GsRYHrB8yIYxqVrFlL7K8dRwCL0BGAYYCw/h186/2018-07-25.png">
            <a:extLst>
              <a:ext uri="{FF2B5EF4-FFF2-40B4-BE49-F238E27FC236}">
                <a16:creationId xmlns:a16="http://schemas.microsoft.com/office/drawing/2014/main" id="{9359D9C9-956F-4DF7-B73E-63311502B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464" y="1957387"/>
            <a:ext cx="7959367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06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</a:rPr>
              <a:t>Model Evaluation</a:t>
            </a:r>
            <a:endParaRPr sz="48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FB6EB-3149-4B3A-9A8F-6C7B7C2874D4}"/>
              </a:ext>
            </a:extLst>
          </p:cNvPr>
          <p:cNvSpPr txBox="1"/>
          <p:nvPr/>
        </p:nvSpPr>
        <p:spPr>
          <a:xfrm>
            <a:off x="2239347" y="3853540"/>
            <a:ext cx="2313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Decision Tree Classifier</a:t>
            </a:r>
          </a:p>
          <a:p>
            <a:endParaRPr lang="en-US" dirty="0"/>
          </a:p>
          <a:p>
            <a:r>
              <a:rPr lang="en-US" dirty="0"/>
              <a:t>Precision(class1): 0.863 Recall(class1): 0.858 </a:t>
            </a:r>
          </a:p>
          <a:p>
            <a:r>
              <a:rPr lang="en-US" dirty="0"/>
              <a:t>F-Score(class1): 0.86 Precision(class2): 0.639 Recall(class2): 0.649</a:t>
            </a:r>
          </a:p>
          <a:p>
            <a:r>
              <a:rPr lang="en-US" dirty="0"/>
              <a:t>F-Score(class2): 0.644 Accuracy: 0.799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63D2D1-C701-43A2-9C42-453D66EE7308}"/>
              </a:ext>
            </a:extLst>
          </p:cNvPr>
          <p:cNvSpPr txBox="1"/>
          <p:nvPr/>
        </p:nvSpPr>
        <p:spPr>
          <a:xfrm>
            <a:off x="6858000" y="3853541"/>
            <a:ext cx="2313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SVN Classifier</a:t>
            </a:r>
          </a:p>
          <a:p>
            <a:pPr algn="ctr"/>
            <a:endParaRPr lang="en-US" b="1" dirty="0"/>
          </a:p>
          <a:p>
            <a:r>
              <a:rPr lang="en-US" dirty="0"/>
              <a:t>Precision(class1): 0.848 Recall(class1): 0.879</a:t>
            </a:r>
          </a:p>
          <a:p>
            <a:r>
              <a:rPr lang="en-US" dirty="0"/>
              <a:t>F-Score(class1): 0.863 Precision(class2): 0.656 Recall(class2): 0.594</a:t>
            </a:r>
          </a:p>
          <a:p>
            <a:r>
              <a:rPr lang="en-US" dirty="0"/>
              <a:t>F-Score(class2): 0.623</a:t>
            </a:r>
          </a:p>
          <a:p>
            <a:r>
              <a:rPr lang="en-US" dirty="0"/>
              <a:t>Accuracy: 0.799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FCCCA-D5BB-4950-BC14-409D309DA254}"/>
              </a:ext>
            </a:extLst>
          </p:cNvPr>
          <p:cNvSpPr txBox="1"/>
          <p:nvPr/>
        </p:nvSpPr>
        <p:spPr>
          <a:xfrm>
            <a:off x="1136779" y="1486856"/>
            <a:ext cx="99184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are evaluating decision tree classifier model on Normalized data and using top7 features provided by </a:t>
            </a:r>
            <a:r>
              <a:rPr lang="en-US" sz="2000" dirty="0" err="1"/>
              <a:t>Chisquare</a:t>
            </a:r>
            <a:r>
              <a:rPr lang="en-US" sz="2000" dirty="0"/>
              <a:t> method. We observed that we are getting better accuracy results on using normalized data.</a:t>
            </a:r>
            <a:br>
              <a:rPr lang="en-US" sz="2000" dirty="0"/>
            </a:br>
            <a:r>
              <a:rPr lang="en-US" sz="2000" dirty="0"/>
              <a:t>Hence, we are using normalized data for building different classification models.</a:t>
            </a:r>
          </a:p>
          <a:p>
            <a:r>
              <a:rPr lang="en-US" sz="2000" dirty="0"/>
              <a:t>On comparing the evaluation metric results we found that Decision Tree Classifier and SVN are performing better than the other classification models.</a:t>
            </a:r>
          </a:p>
        </p:txBody>
      </p:sp>
    </p:spTree>
    <p:extLst>
      <p:ext uri="{BB962C8B-B14F-4D97-AF65-F5344CB8AC3E}">
        <p14:creationId xmlns:p14="http://schemas.microsoft.com/office/powerpoint/2010/main" val="8068354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630</Words>
  <Application>Microsoft Office PowerPoint</Application>
  <PresentationFormat>Widescreen</PresentationFormat>
  <Paragraphs>83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Arial</vt:lpstr>
      <vt:lpstr>Arial Black</vt:lpstr>
      <vt:lpstr>Simple Light</vt:lpstr>
      <vt:lpstr>Big Data and Data Science  UTA Accident Data </vt:lpstr>
      <vt:lpstr>Addressing the Business Problem</vt:lpstr>
      <vt:lpstr>Analysis goals </vt:lpstr>
      <vt:lpstr>Analysis goals </vt:lpstr>
      <vt:lpstr> Data Used  </vt:lpstr>
      <vt:lpstr>PowerPoint Presentation</vt:lpstr>
      <vt:lpstr>Data Mining Task - Classification</vt:lpstr>
      <vt:lpstr>Prepared Data Schema for Classification</vt:lpstr>
      <vt:lpstr>Model Evaluation</vt:lpstr>
      <vt:lpstr>Data Mining Task - Regression</vt:lpstr>
      <vt:lpstr>Prepared Data Schema for Regression</vt:lpstr>
      <vt:lpstr>Model Evaluation</vt:lpstr>
      <vt:lpstr>Issues and Challenges</vt:lpstr>
      <vt:lpstr>Risk Management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and Data Science  UTA Accident Data </dc:title>
  <cp:lastModifiedBy>Sushruti Acharya</cp:lastModifiedBy>
  <cp:revision>6</cp:revision>
  <dcterms:modified xsi:type="dcterms:W3CDTF">2018-07-26T05:55:33Z</dcterms:modified>
</cp:coreProperties>
</file>