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2"/>
  </p:notesMasterIdLst>
  <p:sldIdLst>
    <p:sldId id="269" r:id="rId2"/>
    <p:sldId id="271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2" r:id="rId12"/>
    <p:sldId id="283" r:id="rId13"/>
    <p:sldId id="284" r:id="rId14"/>
    <p:sldId id="285" r:id="rId15"/>
    <p:sldId id="286" r:id="rId16"/>
    <p:sldId id="287" r:id="rId17"/>
    <p:sldId id="292" r:id="rId18"/>
    <p:sldId id="293" r:id="rId19"/>
    <p:sldId id="294" r:id="rId20"/>
    <p:sldId id="295" r:id="rId21"/>
    <p:sldId id="320" r:id="rId22"/>
    <p:sldId id="296" r:id="rId23"/>
    <p:sldId id="297" r:id="rId24"/>
    <p:sldId id="298" r:id="rId25"/>
    <p:sldId id="299" r:id="rId26"/>
    <p:sldId id="300" r:id="rId27"/>
    <p:sldId id="301" r:id="rId28"/>
    <p:sldId id="303" r:id="rId29"/>
    <p:sldId id="305" r:id="rId30"/>
    <p:sldId id="310" r:id="rId31"/>
    <p:sldId id="311" r:id="rId32"/>
    <p:sldId id="312" r:id="rId33"/>
    <p:sldId id="315" r:id="rId34"/>
    <p:sldId id="316" r:id="rId35"/>
    <p:sldId id="317" r:id="rId36"/>
    <p:sldId id="256" r:id="rId37"/>
    <p:sldId id="257" r:id="rId38"/>
    <p:sldId id="258" r:id="rId39"/>
    <p:sldId id="268" r:id="rId40"/>
    <p:sldId id="259" r:id="rId41"/>
    <p:sldId id="261" r:id="rId42"/>
    <p:sldId id="262" r:id="rId43"/>
    <p:sldId id="260" r:id="rId44"/>
    <p:sldId id="264" r:id="rId45"/>
    <p:sldId id="265" r:id="rId46"/>
    <p:sldId id="266" r:id="rId47"/>
    <p:sldId id="267" r:id="rId48"/>
    <p:sldId id="318" r:id="rId49"/>
    <p:sldId id="319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  <p:sldId id="333" r:id="rId63"/>
    <p:sldId id="334" r:id="rId64"/>
    <p:sldId id="335" r:id="rId65"/>
    <p:sldId id="349" r:id="rId66"/>
    <p:sldId id="350" r:id="rId67"/>
    <p:sldId id="351" r:id="rId68"/>
    <p:sldId id="352" r:id="rId69"/>
    <p:sldId id="354" r:id="rId70"/>
    <p:sldId id="355" r:id="rId71"/>
    <p:sldId id="356" r:id="rId72"/>
    <p:sldId id="357" r:id="rId73"/>
    <p:sldId id="366" r:id="rId74"/>
    <p:sldId id="367" r:id="rId75"/>
    <p:sldId id="346" r:id="rId76"/>
    <p:sldId id="348" r:id="rId77"/>
    <p:sldId id="340" r:id="rId78"/>
    <p:sldId id="341" r:id="rId79"/>
    <p:sldId id="344" r:id="rId80"/>
    <p:sldId id="368" r:id="rId8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32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1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10" Type="http://schemas.openxmlformats.org/officeDocument/2006/relationships/image" Target="../media/image105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4" Type="http://schemas.openxmlformats.org/officeDocument/2006/relationships/image" Target="../media/image119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4" Type="http://schemas.openxmlformats.org/officeDocument/2006/relationships/image" Target="../media/image123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image" Target="../media/image146.wmf"/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12" Type="http://schemas.openxmlformats.org/officeDocument/2006/relationships/image" Target="../media/image145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11" Type="http://schemas.openxmlformats.org/officeDocument/2006/relationships/image" Target="../media/image144.wmf"/><Relationship Id="rId5" Type="http://schemas.openxmlformats.org/officeDocument/2006/relationships/image" Target="../media/image138.wmf"/><Relationship Id="rId10" Type="http://schemas.openxmlformats.org/officeDocument/2006/relationships/image" Target="../media/image143.wmf"/><Relationship Id="rId4" Type="http://schemas.openxmlformats.org/officeDocument/2006/relationships/image" Target="../media/image137.wmf"/><Relationship Id="rId9" Type="http://schemas.openxmlformats.org/officeDocument/2006/relationships/image" Target="../media/image142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image" Target="../media/image149.wmf"/><Relationship Id="rId7" Type="http://schemas.openxmlformats.org/officeDocument/2006/relationships/image" Target="../media/image153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10" Type="http://schemas.openxmlformats.org/officeDocument/2006/relationships/image" Target="../media/image156.wmf"/><Relationship Id="rId4" Type="http://schemas.openxmlformats.org/officeDocument/2006/relationships/image" Target="../media/image150.wmf"/><Relationship Id="rId9" Type="http://schemas.openxmlformats.org/officeDocument/2006/relationships/image" Target="../media/image155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8A03E-DD63-40A4-8EBA-426C51989E1C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66FDE-844E-4873-8206-A863900FC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8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F58483-326E-44CB-8955-A96F5091EC20}" type="slidenum">
              <a:rPr lang="en-CA"/>
              <a:pPr>
                <a:defRPr/>
              </a:pPr>
              <a:t>1</a:t>
            </a:fld>
            <a:endParaRPr lang="en-CA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091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41286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70693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87889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44814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63273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46911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93F281-D12C-466C-AA9E-1E98406DC9FB}" type="slidenum">
              <a:rPr lang="en-US" altLang="en-US"/>
              <a:pPr/>
              <a:t>77</a:t>
            </a:fld>
            <a:endParaRPr lang="en-US" altLang="en-US"/>
          </a:p>
        </p:txBody>
      </p:sp>
      <p:sp>
        <p:nvSpPr>
          <p:cNvPr id="143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99937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94BF60-DCF7-405F-933E-50EB44C87764}" type="slidenum">
              <a:rPr lang="en-US" altLang="en-US"/>
              <a:pPr/>
              <a:t>78</a:t>
            </a:fld>
            <a:endParaRPr lang="en-US" altLang="en-US"/>
          </a:p>
        </p:txBody>
      </p:sp>
      <p:sp>
        <p:nvSpPr>
          <p:cNvPr id="153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07828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94BF60-DCF7-405F-933E-50EB44C87764}" type="slidenum">
              <a:rPr lang="en-US" altLang="en-US"/>
              <a:pPr/>
              <a:t>79</a:t>
            </a:fld>
            <a:endParaRPr lang="en-US" altLang="en-US"/>
          </a:p>
        </p:txBody>
      </p:sp>
      <p:sp>
        <p:nvSpPr>
          <p:cNvPr id="153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5790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BAD7CF5-8676-495A-9E4F-7393662F56E3}" type="slidenum">
              <a:rPr lang="en-US" altLang="en-US" sz="1200" smtClean="0">
                <a:latin typeface="Arial Narrow" pitchFamily="34" charset="0"/>
              </a:rPr>
              <a:pPr eaLnBrk="1" hangingPunct="1"/>
              <a:t>80</a:t>
            </a:fld>
            <a:endParaRPr lang="en-US" altLang="en-US" sz="1200" smtClean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675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F58483-326E-44CB-8955-A96F5091EC20}" type="slidenum">
              <a:rPr lang="en-CA"/>
              <a:pPr>
                <a:defRPr/>
              </a:pPr>
              <a:t>21</a:t>
            </a:fld>
            <a:endParaRPr lang="en-CA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621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B8BACB-DEEF-48F4-880B-C9C5DE624CD2}" type="slidenum">
              <a:rPr lang="en-CA"/>
              <a:pPr>
                <a:defRPr/>
              </a:pPr>
              <a:t>50</a:t>
            </a:fld>
            <a:endParaRPr lang="en-CA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855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3165FC7-7243-4190-B8C6-A2AFB692D0B5}" type="slidenum">
              <a:rPr lang="en-US" altLang="en-US" sz="1200" smtClean="0">
                <a:solidFill>
                  <a:srgbClr val="000000"/>
                </a:solidFill>
                <a:latin typeface="Arial Narrow" pitchFamily="34" charset="0"/>
              </a:rPr>
              <a:pPr eaLnBrk="1" hangingPunct="1"/>
              <a:t>65</a:t>
            </a:fld>
            <a:endParaRPr lang="en-US" altLang="en-US" sz="1200" smtClean="0">
              <a:solidFill>
                <a:srgbClr val="00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776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71821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59798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50664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1185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1266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D282BF5-2999-479D-84F8-2B05B27367F8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128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666075-B0DD-41BF-B6C4-9553479A29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576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FAB8DA-D911-4371-937C-A503D83450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29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0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5F145A-6AB7-4A5C-B0BF-653763849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586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E83CD0-BFC2-441D-98CB-F421CE7837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342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EF6F9-9EDA-40FF-80FB-A0223BAA04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05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82F30B-4509-452D-A055-EDB74B3DD9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731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57B736-6C58-4168-9FD5-C0C75582C8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780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F27AE-7524-4457-AC5F-4416FF4ACA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63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16BE8-7F6C-4638-8B4B-7D3B395B3E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405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E5782A-CBEA-4C47-B013-51B49C551F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604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F6FBA773-C86A-431B-AF1C-454CAEEFFA5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2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5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6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1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5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9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2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5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9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4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8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2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6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8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2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75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76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7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80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3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86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8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88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89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90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7" Type="http://schemas.openxmlformats.org/officeDocument/2006/relationships/image" Target="../media/image9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92.bin"/><Relationship Id="rId5" Type="http://schemas.openxmlformats.org/officeDocument/2006/relationships/image" Target="../media/image94.png"/><Relationship Id="rId4" Type="http://schemas.openxmlformats.org/officeDocument/2006/relationships/image" Target="../media/image91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95.wmf"/><Relationship Id="rId4" Type="http://schemas.openxmlformats.org/officeDocument/2006/relationships/oleObject" Target="../embeddings/oleObject9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100.wmf"/><Relationship Id="rId18" Type="http://schemas.openxmlformats.org/officeDocument/2006/relationships/oleObject" Target="../embeddings/oleObject101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104.wmf"/><Relationship Id="rId7" Type="http://schemas.openxmlformats.org/officeDocument/2006/relationships/image" Target="../media/image97.wmf"/><Relationship Id="rId12" Type="http://schemas.openxmlformats.org/officeDocument/2006/relationships/oleObject" Target="../embeddings/oleObject98.bin"/><Relationship Id="rId17" Type="http://schemas.openxmlformats.org/officeDocument/2006/relationships/image" Target="../media/image10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0.bin"/><Relationship Id="rId20" Type="http://schemas.openxmlformats.org/officeDocument/2006/relationships/oleObject" Target="../embeddings/oleObject102.bin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99.wmf"/><Relationship Id="rId5" Type="http://schemas.openxmlformats.org/officeDocument/2006/relationships/image" Target="../media/image96.wmf"/><Relationship Id="rId15" Type="http://schemas.openxmlformats.org/officeDocument/2006/relationships/image" Target="../media/image101.wmf"/><Relationship Id="rId23" Type="http://schemas.openxmlformats.org/officeDocument/2006/relationships/image" Target="../media/image105.wmf"/><Relationship Id="rId10" Type="http://schemas.openxmlformats.org/officeDocument/2006/relationships/oleObject" Target="../embeddings/oleObject97.bin"/><Relationship Id="rId19" Type="http://schemas.openxmlformats.org/officeDocument/2006/relationships/image" Target="../media/image103.wmf"/><Relationship Id="rId4" Type="http://schemas.openxmlformats.org/officeDocument/2006/relationships/oleObject" Target="../embeddings/oleObject94.bin"/><Relationship Id="rId9" Type="http://schemas.openxmlformats.org/officeDocument/2006/relationships/image" Target="../media/image98.wmf"/><Relationship Id="rId14" Type="http://schemas.openxmlformats.org/officeDocument/2006/relationships/oleObject" Target="../embeddings/oleObject99.bin"/><Relationship Id="rId22" Type="http://schemas.openxmlformats.org/officeDocument/2006/relationships/oleObject" Target="../embeddings/oleObject103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106.wmf"/><Relationship Id="rId4" Type="http://schemas.openxmlformats.org/officeDocument/2006/relationships/oleObject" Target="../embeddings/oleObject104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13" Type="http://schemas.openxmlformats.org/officeDocument/2006/relationships/image" Target="../media/image111.wmf"/><Relationship Id="rId18" Type="http://schemas.openxmlformats.org/officeDocument/2006/relationships/oleObject" Target="../embeddings/oleObject112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08.wmf"/><Relationship Id="rId12" Type="http://schemas.openxmlformats.org/officeDocument/2006/relationships/oleObject" Target="../embeddings/oleObject109.bin"/><Relationship Id="rId17" Type="http://schemas.openxmlformats.org/officeDocument/2006/relationships/image" Target="../media/image11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1.bin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06.bin"/><Relationship Id="rId11" Type="http://schemas.openxmlformats.org/officeDocument/2006/relationships/image" Target="../media/image110.wmf"/><Relationship Id="rId5" Type="http://schemas.openxmlformats.org/officeDocument/2006/relationships/image" Target="../media/image107.wmf"/><Relationship Id="rId15" Type="http://schemas.openxmlformats.org/officeDocument/2006/relationships/image" Target="../media/image112.wmf"/><Relationship Id="rId10" Type="http://schemas.openxmlformats.org/officeDocument/2006/relationships/oleObject" Target="../embeddings/oleObject108.bin"/><Relationship Id="rId19" Type="http://schemas.openxmlformats.org/officeDocument/2006/relationships/image" Target="../media/image114.wmf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109.wmf"/><Relationship Id="rId14" Type="http://schemas.openxmlformats.org/officeDocument/2006/relationships/oleObject" Target="../embeddings/oleObject110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115.wmf"/><Relationship Id="rId4" Type="http://schemas.openxmlformats.org/officeDocument/2006/relationships/oleObject" Target="../embeddings/oleObject113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115.bin"/><Relationship Id="rId11" Type="http://schemas.openxmlformats.org/officeDocument/2006/relationships/image" Target="../media/image119.wmf"/><Relationship Id="rId5" Type="http://schemas.openxmlformats.org/officeDocument/2006/relationships/image" Target="../media/image116.wmf"/><Relationship Id="rId10" Type="http://schemas.openxmlformats.org/officeDocument/2006/relationships/oleObject" Target="../embeddings/oleObject117.bin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18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119.bin"/><Relationship Id="rId11" Type="http://schemas.openxmlformats.org/officeDocument/2006/relationships/image" Target="../media/image123.wmf"/><Relationship Id="rId5" Type="http://schemas.openxmlformats.org/officeDocument/2006/relationships/image" Target="../media/image120.wmf"/><Relationship Id="rId10" Type="http://schemas.openxmlformats.org/officeDocument/2006/relationships/oleObject" Target="../embeddings/oleObject121.bin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122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123.bin"/><Relationship Id="rId5" Type="http://schemas.openxmlformats.org/officeDocument/2006/relationships/image" Target="../media/image124.wmf"/><Relationship Id="rId4" Type="http://schemas.openxmlformats.org/officeDocument/2006/relationships/oleObject" Target="../embeddings/oleObject122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13" Type="http://schemas.openxmlformats.org/officeDocument/2006/relationships/image" Target="../media/image130.wmf"/><Relationship Id="rId18" Type="http://schemas.openxmlformats.org/officeDocument/2006/relationships/oleObject" Target="../embeddings/oleObject131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27.wmf"/><Relationship Id="rId12" Type="http://schemas.openxmlformats.org/officeDocument/2006/relationships/oleObject" Target="../embeddings/oleObject128.bin"/><Relationship Id="rId17" Type="http://schemas.openxmlformats.org/officeDocument/2006/relationships/image" Target="../media/image13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0.bin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125.bin"/><Relationship Id="rId11" Type="http://schemas.openxmlformats.org/officeDocument/2006/relationships/image" Target="../media/image129.wmf"/><Relationship Id="rId5" Type="http://schemas.openxmlformats.org/officeDocument/2006/relationships/image" Target="../media/image126.wmf"/><Relationship Id="rId15" Type="http://schemas.openxmlformats.org/officeDocument/2006/relationships/image" Target="../media/image131.wmf"/><Relationship Id="rId10" Type="http://schemas.openxmlformats.org/officeDocument/2006/relationships/oleObject" Target="../embeddings/oleObject127.bin"/><Relationship Id="rId19" Type="http://schemas.openxmlformats.org/officeDocument/2006/relationships/image" Target="../media/image133.wmf"/><Relationship Id="rId4" Type="http://schemas.openxmlformats.org/officeDocument/2006/relationships/oleObject" Target="../embeddings/oleObject124.bin"/><Relationship Id="rId9" Type="http://schemas.openxmlformats.org/officeDocument/2006/relationships/image" Target="../media/image128.wmf"/><Relationship Id="rId14" Type="http://schemas.openxmlformats.org/officeDocument/2006/relationships/oleObject" Target="../embeddings/oleObject129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13" Type="http://schemas.openxmlformats.org/officeDocument/2006/relationships/image" Target="../media/image138.wmf"/><Relationship Id="rId18" Type="http://schemas.openxmlformats.org/officeDocument/2006/relationships/oleObject" Target="../embeddings/oleObject139.bin"/><Relationship Id="rId26" Type="http://schemas.openxmlformats.org/officeDocument/2006/relationships/oleObject" Target="../embeddings/oleObject143.bin"/><Relationship Id="rId3" Type="http://schemas.openxmlformats.org/officeDocument/2006/relationships/notesSlide" Target="../notesSlides/notesSlide17.xml"/><Relationship Id="rId21" Type="http://schemas.openxmlformats.org/officeDocument/2006/relationships/image" Target="../media/image142.wmf"/><Relationship Id="rId7" Type="http://schemas.openxmlformats.org/officeDocument/2006/relationships/image" Target="../media/image135.wmf"/><Relationship Id="rId12" Type="http://schemas.openxmlformats.org/officeDocument/2006/relationships/oleObject" Target="../embeddings/oleObject136.bin"/><Relationship Id="rId17" Type="http://schemas.openxmlformats.org/officeDocument/2006/relationships/image" Target="../media/image140.wmf"/><Relationship Id="rId25" Type="http://schemas.openxmlformats.org/officeDocument/2006/relationships/image" Target="../media/image14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8.bin"/><Relationship Id="rId20" Type="http://schemas.openxmlformats.org/officeDocument/2006/relationships/oleObject" Target="../embeddings/oleObject140.bin"/><Relationship Id="rId29" Type="http://schemas.openxmlformats.org/officeDocument/2006/relationships/image" Target="../media/image146.wmf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133.bin"/><Relationship Id="rId11" Type="http://schemas.openxmlformats.org/officeDocument/2006/relationships/image" Target="../media/image137.wmf"/><Relationship Id="rId24" Type="http://schemas.openxmlformats.org/officeDocument/2006/relationships/oleObject" Target="../embeddings/oleObject142.bin"/><Relationship Id="rId5" Type="http://schemas.openxmlformats.org/officeDocument/2006/relationships/image" Target="../media/image134.wmf"/><Relationship Id="rId15" Type="http://schemas.openxmlformats.org/officeDocument/2006/relationships/image" Target="../media/image139.wmf"/><Relationship Id="rId23" Type="http://schemas.openxmlformats.org/officeDocument/2006/relationships/image" Target="../media/image143.wmf"/><Relationship Id="rId28" Type="http://schemas.openxmlformats.org/officeDocument/2006/relationships/oleObject" Target="../embeddings/oleObject144.bin"/><Relationship Id="rId10" Type="http://schemas.openxmlformats.org/officeDocument/2006/relationships/oleObject" Target="../embeddings/oleObject135.bin"/><Relationship Id="rId19" Type="http://schemas.openxmlformats.org/officeDocument/2006/relationships/image" Target="../media/image141.wmf"/><Relationship Id="rId4" Type="http://schemas.openxmlformats.org/officeDocument/2006/relationships/oleObject" Target="../embeddings/oleObject132.bin"/><Relationship Id="rId9" Type="http://schemas.openxmlformats.org/officeDocument/2006/relationships/image" Target="../media/image136.wmf"/><Relationship Id="rId14" Type="http://schemas.openxmlformats.org/officeDocument/2006/relationships/oleObject" Target="../embeddings/oleObject137.bin"/><Relationship Id="rId22" Type="http://schemas.openxmlformats.org/officeDocument/2006/relationships/oleObject" Target="../embeddings/oleObject141.bin"/><Relationship Id="rId27" Type="http://schemas.openxmlformats.org/officeDocument/2006/relationships/image" Target="../media/image145.w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13" Type="http://schemas.openxmlformats.org/officeDocument/2006/relationships/image" Target="../media/image151.wmf"/><Relationship Id="rId18" Type="http://schemas.openxmlformats.org/officeDocument/2006/relationships/oleObject" Target="../embeddings/oleObject152.bin"/><Relationship Id="rId3" Type="http://schemas.openxmlformats.org/officeDocument/2006/relationships/notesSlide" Target="../notesSlides/notesSlide18.xml"/><Relationship Id="rId21" Type="http://schemas.openxmlformats.org/officeDocument/2006/relationships/image" Target="../media/image155.wmf"/><Relationship Id="rId7" Type="http://schemas.openxmlformats.org/officeDocument/2006/relationships/image" Target="../media/image148.wmf"/><Relationship Id="rId12" Type="http://schemas.openxmlformats.org/officeDocument/2006/relationships/oleObject" Target="../embeddings/oleObject149.bin"/><Relationship Id="rId17" Type="http://schemas.openxmlformats.org/officeDocument/2006/relationships/image" Target="../media/image15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1.bin"/><Relationship Id="rId20" Type="http://schemas.openxmlformats.org/officeDocument/2006/relationships/oleObject" Target="../embeddings/oleObject153.bin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146.bin"/><Relationship Id="rId11" Type="http://schemas.openxmlformats.org/officeDocument/2006/relationships/image" Target="../media/image150.wmf"/><Relationship Id="rId5" Type="http://schemas.openxmlformats.org/officeDocument/2006/relationships/image" Target="../media/image147.wmf"/><Relationship Id="rId15" Type="http://schemas.openxmlformats.org/officeDocument/2006/relationships/image" Target="../media/image152.wmf"/><Relationship Id="rId23" Type="http://schemas.openxmlformats.org/officeDocument/2006/relationships/image" Target="../media/image156.wmf"/><Relationship Id="rId10" Type="http://schemas.openxmlformats.org/officeDocument/2006/relationships/oleObject" Target="../embeddings/oleObject148.bin"/><Relationship Id="rId19" Type="http://schemas.openxmlformats.org/officeDocument/2006/relationships/image" Target="../media/image154.wmf"/><Relationship Id="rId4" Type="http://schemas.openxmlformats.org/officeDocument/2006/relationships/oleObject" Target="../embeddings/oleObject145.bin"/><Relationship Id="rId9" Type="http://schemas.openxmlformats.org/officeDocument/2006/relationships/image" Target="../media/image149.wmf"/><Relationship Id="rId14" Type="http://schemas.openxmlformats.org/officeDocument/2006/relationships/oleObject" Target="../embeddings/oleObject150.bin"/><Relationship Id="rId22" Type="http://schemas.openxmlformats.org/officeDocument/2006/relationships/oleObject" Target="../embeddings/oleObject15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156.bin"/><Relationship Id="rId5" Type="http://schemas.openxmlformats.org/officeDocument/2006/relationships/image" Target="../media/image157.wmf"/><Relationship Id="rId4" Type="http://schemas.openxmlformats.org/officeDocument/2006/relationships/oleObject" Target="../embeddings/oleObject155.bin"/><Relationship Id="rId9" Type="http://schemas.openxmlformats.org/officeDocument/2006/relationships/image" Target="../media/image15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81000"/>
            <a:ext cx="7162800" cy="212725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latin typeface="Arial" charset="0"/>
                <a:cs typeface="Arial" charset="0"/>
              </a:rPr>
              <a:t>CS 325 Week </a:t>
            </a:r>
            <a:r>
              <a:rPr lang="en-US" altLang="en-US" sz="4000" smtClean="0">
                <a:latin typeface="Arial" charset="0"/>
                <a:cs typeface="Arial" charset="0"/>
              </a:rPr>
              <a:t>0 </a:t>
            </a:r>
            <a:r>
              <a:rPr lang="en-US" altLang="en-US" sz="4000" smtClean="0">
                <a:latin typeface="Arial" charset="0"/>
                <a:cs typeface="Arial" charset="0"/>
              </a:rPr>
              <a:t>Review</a:t>
            </a:r>
            <a:endParaRPr lang="en-US" altLang="en-US" sz="40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66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0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8800" y="1524000"/>
            <a:ext cx="8318500" cy="4800600"/>
          </a:xfrm>
        </p:spPr>
        <p:txBody>
          <a:bodyPr lIns="91440" tIns="45720" rIns="91440" bIns="45720"/>
          <a:lstStyle/>
          <a:p>
            <a:pPr marL="0" indent="0" defTabSz="914400" eaLnBrk="1" hangingPunct="1">
              <a:buNone/>
            </a:pPr>
            <a:r>
              <a:rPr lang="en-US" altLang="en-US" i="1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Using a Graphing Calculator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With the calculator set in sequence mode:</a:t>
            </a:r>
          </a:p>
        </p:txBody>
      </p:sp>
      <p:pic>
        <p:nvPicPr>
          <p:cNvPr id="413702" name="Picture 6" descr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3429000"/>
            <a:ext cx="401320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703" name="Picture 7" descr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48000"/>
            <a:ext cx="4038600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3538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</a:t>
            </a:r>
            <a:r>
              <a:rPr lang="en-US" altLang="en-US" sz="3200"/>
              <a:t>Example: Representing a sequence numerically and graphically</a:t>
            </a:r>
            <a:endParaRPr lang="en-US" altLang="en-US" sz="320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0240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Arithmetic Sequences</a:t>
            </a:r>
            <a:br>
              <a:rPr lang="en-US" altLang="en-US" smtClean="0">
                <a:latin typeface="Arial" charset="0"/>
                <a:cs typeface="Arial" charset="0"/>
              </a:rPr>
            </a:b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157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5125" y="2154238"/>
            <a:ext cx="8407400" cy="1589087"/>
          </a:xfr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lIns="91440" tIns="45720" rIns="91440" bIns="45720"/>
          <a:lstStyle/>
          <a:p>
            <a:pPr marL="0" indent="0" defTabSz="914400" eaLnBrk="1" hangingPunct="1">
              <a:lnSpc>
                <a:spcPct val="11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An </a:t>
            </a:r>
            <a:r>
              <a:rPr lang="en-US" altLang="en-US" b="1" dirty="0" smtClean="0">
                <a:latin typeface="Arial" charset="0"/>
                <a:cs typeface="Arial" charset="0"/>
              </a:rPr>
              <a:t>infinite arithmetic sequence </a:t>
            </a:r>
            <a:r>
              <a:rPr lang="en-US" altLang="en-US" dirty="0" smtClean="0">
                <a:latin typeface="Arial" charset="0"/>
                <a:cs typeface="Arial" charset="0"/>
              </a:rPr>
              <a:t>is a linear function whose domain is the set of natural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numbers.</a:t>
            </a:r>
          </a:p>
        </p:txBody>
      </p:sp>
      <p:graphicFrame>
        <p:nvGraphicFramePr>
          <p:cNvPr id="415750" name="Object 4"/>
          <p:cNvGraphicFramePr>
            <a:graphicFrameLocks noChangeAspect="1"/>
          </p:cNvGraphicFramePr>
          <p:nvPr/>
        </p:nvGraphicFramePr>
        <p:xfrm>
          <a:off x="400050" y="111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2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11113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7165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Arithmetic Sequence</a:t>
            </a:r>
            <a:br>
              <a:rPr lang="en-US" altLang="en-US" smtClean="0">
                <a:latin typeface="Arial" charset="0"/>
                <a:cs typeface="Arial" charset="0"/>
              </a:rPr>
            </a:b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167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5125" y="1600200"/>
            <a:ext cx="8161338" cy="4648200"/>
          </a:xfrm>
        </p:spPr>
        <p:txBody>
          <a:bodyPr lIns="91440" tIns="45720" rIns="91440" bIns="45720"/>
          <a:lstStyle/>
          <a:p>
            <a:pPr defTabSz="914400" eaLnBrk="1" hangingPunct="1">
              <a:lnSpc>
                <a:spcPct val="11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An arithmetic sequence can be defined recursively by </a:t>
            </a:r>
            <a:r>
              <a:rPr lang="en-US" altLang="en-US" i="1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smtClean="0">
                <a:latin typeface="Arial" charset="0"/>
                <a:cs typeface="Arial" charset="0"/>
              </a:rPr>
              <a:t>n</a:t>
            </a:r>
            <a:r>
              <a:rPr lang="en-US" altLang="en-US" smtClean="0">
                <a:latin typeface="Arial" charset="0"/>
                <a:cs typeface="Arial" charset="0"/>
              </a:rPr>
              <a:t> = </a:t>
            </a:r>
            <a:r>
              <a:rPr lang="en-US" altLang="en-US" i="1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smtClean="0">
                <a:latin typeface="Arial" charset="0"/>
                <a:cs typeface="Arial" charset="0"/>
              </a:rPr>
              <a:t>n</a:t>
            </a:r>
            <a:r>
              <a:rPr lang="en-US" altLang="en-US" baseline="-25000" smtClean="0">
                <a:latin typeface="Arial" charset="0"/>
                <a:cs typeface="Arial" charset="0"/>
              </a:rPr>
              <a:t>–1 </a:t>
            </a:r>
            <a:r>
              <a:rPr lang="en-US" altLang="en-US" smtClean="0">
                <a:latin typeface="Arial" charset="0"/>
                <a:cs typeface="Arial" charset="0"/>
              </a:rPr>
              <a:t>+ </a:t>
            </a:r>
            <a:r>
              <a:rPr lang="en-US" altLang="en-US" i="1" smtClean="0">
                <a:latin typeface="Arial" charset="0"/>
                <a:cs typeface="Arial" charset="0"/>
              </a:rPr>
              <a:t>d</a:t>
            </a:r>
            <a:r>
              <a:rPr lang="en-US" altLang="en-US" smtClean="0">
                <a:latin typeface="Arial" charset="0"/>
                <a:cs typeface="Arial" charset="0"/>
              </a:rPr>
              <a:t>, where </a:t>
            </a:r>
            <a:r>
              <a:rPr lang="en-US" altLang="en-US" i="1" smtClean="0">
                <a:latin typeface="Arial" charset="0"/>
                <a:cs typeface="Arial" charset="0"/>
              </a:rPr>
              <a:t>d</a:t>
            </a:r>
            <a:r>
              <a:rPr lang="en-US" altLang="en-US" smtClean="0">
                <a:latin typeface="Arial" charset="0"/>
                <a:cs typeface="Arial" charset="0"/>
              </a:rPr>
              <a:t> is a constant. Since </a:t>
            </a:r>
            <a:r>
              <a:rPr lang="en-US" altLang="en-US" i="1" smtClean="0">
                <a:latin typeface="Arial" charset="0"/>
                <a:cs typeface="Arial" charset="0"/>
              </a:rPr>
              <a:t>d</a:t>
            </a:r>
            <a:r>
              <a:rPr lang="en-US" altLang="en-US" smtClean="0">
                <a:latin typeface="Arial" charset="0"/>
                <a:cs typeface="Arial" charset="0"/>
              </a:rPr>
              <a:t> = </a:t>
            </a:r>
            <a:r>
              <a:rPr lang="en-US" altLang="en-US" i="1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smtClean="0">
                <a:latin typeface="Arial" charset="0"/>
                <a:cs typeface="Arial" charset="0"/>
              </a:rPr>
              <a:t>n</a:t>
            </a:r>
            <a:r>
              <a:rPr lang="en-US" altLang="en-US" smtClean="0">
                <a:latin typeface="Arial" charset="0"/>
                <a:cs typeface="Arial" charset="0"/>
              </a:rPr>
              <a:t> – </a:t>
            </a:r>
            <a:r>
              <a:rPr lang="en-US" altLang="en-US" i="1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smtClean="0">
                <a:latin typeface="Arial" charset="0"/>
                <a:cs typeface="Arial" charset="0"/>
              </a:rPr>
              <a:t>n</a:t>
            </a:r>
            <a:r>
              <a:rPr lang="en-US" altLang="en-US" baseline="-25000" smtClean="0">
                <a:latin typeface="Arial" charset="0"/>
                <a:cs typeface="Arial" charset="0"/>
              </a:rPr>
              <a:t>-1</a:t>
            </a:r>
            <a:r>
              <a:rPr lang="en-US" altLang="en-US" smtClean="0">
                <a:latin typeface="Arial" charset="0"/>
                <a:cs typeface="Arial" charset="0"/>
              </a:rPr>
              <a:t> for each valid </a:t>
            </a:r>
            <a:r>
              <a:rPr lang="en-US" altLang="en-US" i="1" smtClean="0">
                <a:latin typeface="Arial" charset="0"/>
                <a:cs typeface="Arial" charset="0"/>
              </a:rPr>
              <a:t>n</a:t>
            </a:r>
            <a:r>
              <a:rPr lang="en-US" altLang="en-US" smtClean="0">
                <a:latin typeface="Arial" charset="0"/>
                <a:cs typeface="Arial" charset="0"/>
              </a:rPr>
              <a:t>, </a:t>
            </a:r>
            <a:r>
              <a:rPr lang="en-US" altLang="en-US" i="1" smtClean="0">
                <a:latin typeface="Arial" charset="0"/>
                <a:cs typeface="Arial" charset="0"/>
              </a:rPr>
              <a:t>d</a:t>
            </a:r>
            <a:r>
              <a:rPr lang="en-US" altLang="en-US" smtClean="0">
                <a:latin typeface="Arial" charset="0"/>
                <a:cs typeface="Arial" charset="0"/>
              </a:rPr>
              <a:t> is called the </a:t>
            </a:r>
            <a:r>
              <a:rPr lang="en-US" altLang="en-US" b="1" smtClean="0">
                <a:latin typeface="Arial" charset="0"/>
                <a:cs typeface="Arial" charset="0"/>
              </a:rPr>
              <a:t>common difference</a:t>
            </a:r>
            <a:r>
              <a:rPr lang="en-US" altLang="en-US" smtClean="0">
                <a:latin typeface="Arial" charset="0"/>
                <a:cs typeface="Arial" charset="0"/>
              </a:rPr>
              <a:t>. If</a:t>
            </a:r>
            <a:br>
              <a:rPr lang="en-US" altLang="en-US" smtClean="0">
                <a:latin typeface="Arial" charset="0"/>
                <a:cs typeface="Arial" charset="0"/>
              </a:rPr>
            </a:br>
            <a:r>
              <a:rPr lang="en-US" altLang="en-US" i="1" smtClean="0">
                <a:latin typeface="Arial" charset="0"/>
                <a:cs typeface="Arial" charset="0"/>
              </a:rPr>
              <a:t>d</a:t>
            </a:r>
            <a:r>
              <a:rPr lang="en-US" altLang="en-US" smtClean="0">
                <a:latin typeface="Arial" charset="0"/>
                <a:cs typeface="Arial" charset="0"/>
              </a:rPr>
              <a:t> = 0, then the sequence is a </a:t>
            </a:r>
            <a:r>
              <a:rPr lang="en-US" altLang="en-US" b="1" smtClean="0">
                <a:latin typeface="Arial" charset="0"/>
                <a:cs typeface="Arial" charset="0"/>
              </a:rPr>
              <a:t>constant sequence</a:t>
            </a:r>
            <a:r>
              <a:rPr lang="en-US" altLang="en-US" smtClean="0">
                <a:latin typeface="Arial" charset="0"/>
                <a:cs typeface="Arial" charset="0"/>
              </a:rPr>
              <a:t>. A </a:t>
            </a:r>
            <a:r>
              <a:rPr lang="en-US" altLang="en-US" b="1" smtClean="0">
                <a:latin typeface="Arial" charset="0"/>
                <a:cs typeface="Arial" charset="0"/>
              </a:rPr>
              <a:t>finite arithmetic sequence</a:t>
            </a:r>
            <a:r>
              <a:rPr lang="en-US" altLang="en-US" smtClean="0">
                <a:latin typeface="Arial" charset="0"/>
                <a:cs typeface="Arial" charset="0"/>
              </a:rPr>
              <a:t> is similar to an infinite arithmetic sequence except its domain is </a:t>
            </a:r>
            <a:r>
              <a:rPr lang="en-US" altLang="en-US" i="1" smtClean="0">
                <a:latin typeface="Arial" charset="0"/>
                <a:cs typeface="Arial" charset="0"/>
              </a:rPr>
              <a:t>D</a:t>
            </a:r>
            <a:r>
              <a:rPr lang="en-US" altLang="en-US" smtClean="0">
                <a:latin typeface="Arial" charset="0"/>
                <a:cs typeface="Arial" charset="0"/>
              </a:rPr>
              <a:t> = {1, 2, 3, …,</a:t>
            </a:r>
            <a:r>
              <a:rPr lang="en-US" altLang="en-US" i="1" smtClean="0">
                <a:latin typeface="Arial" charset="0"/>
                <a:cs typeface="Arial" charset="0"/>
              </a:rPr>
              <a:t>n</a:t>
            </a:r>
            <a:r>
              <a:rPr lang="en-US" altLang="en-US" smtClean="0">
                <a:latin typeface="Arial" charset="0"/>
                <a:cs typeface="Arial" charset="0"/>
              </a:rPr>
              <a:t>), where </a:t>
            </a:r>
            <a:r>
              <a:rPr lang="en-US" altLang="en-US" i="1" smtClean="0">
                <a:latin typeface="Arial" charset="0"/>
                <a:cs typeface="Arial" charset="0"/>
              </a:rPr>
              <a:t>n</a:t>
            </a:r>
            <a:r>
              <a:rPr lang="en-US" altLang="en-US" smtClean="0">
                <a:latin typeface="Arial" charset="0"/>
                <a:cs typeface="Arial" charset="0"/>
              </a:rPr>
              <a:t> is a fixed natural number.</a:t>
            </a:r>
          </a:p>
        </p:txBody>
      </p:sp>
    </p:spTree>
    <p:extLst>
      <p:ext uri="{BB962C8B-B14F-4D97-AF65-F5344CB8AC3E}">
        <p14:creationId xmlns:p14="http://schemas.microsoft.com/office/powerpoint/2010/main" val="3287766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Arithmetic Sequence</a:t>
            </a:r>
            <a:br>
              <a:rPr lang="en-US" altLang="en-US" smtClean="0">
                <a:latin typeface="Arial" charset="0"/>
                <a:cs typeface="Arial" charset="0"/>
              </a:rPr>
            </a:b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177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752600"/>
            <a:ext cx="8161337" cy="4114800"/>
          </a:xfrm>
        </p:spPr>
        <p:txBody>
          <a:bodyPr lIns="91440" tIns="45720" rIns="91440" bIns="45720"/>
          <a:lstStyle/>
          <a:p>
            <a:pPr marL="0" indent="0" defTabSz="914400" eaLnBrk="1" hangingPunct="1">
              <a:lnSpc>
                <a:spcPct val="11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Since an arithmetic sequence is a linear function, it can always be represented by</a:t>
            </a:r>
          </a:p>
          <a:p>
            <a:pPr marL="0" indent="0" defTabSz="914400" eaLnBrk="1" hangingPunct="1">
              <a:lnSpc>
                <a:spcPct val="11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			</a:t>
            </a:r>
            <a:r>
              <a:rPr lang="en-US" altLang="en-US" i="1" dirty="0" smtClean="0">
                <a:latin typeface="Arial" charset="0"/>
                <a:cs typeface="Arial" charset="0"/>
              </a:rPr>
              <a:t>f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) = </a:t>
            </a:r>
            <a:r>
              <a:rPr lang="en-US" altLang="en-US" i="1" dirty="0" err="1" smtClean="0">
                <a:latin typeface="Arial" charset="0"/>
                <a:cs typeface="Arial" charset="0"/>
              </a:rPr>
              <a:t>dn</a:t>
            </a:r>
            <a:r>
              <a:rPr lang="en-US" altLang="en-US" dirty="0" smtClean="0">
                <a:latin typeface="Arial" charset="0"/>
                <a:cs typeface="Arial" charset="0"/>
              </a:rPr>
              <a:t> + </a:t>
            </a:r>
            <a:r>
              <a:rPr lang="en-US" altLang="en-US" i="1" dirty="0" smtClean="0">
                <a:latin typeface="Arial" charset="0"/>
                <a:cs typeface="Arial" charset="0"/>
              </a:rPr>
              <a:t>c</a:t>
            </a:r>
            <a:r>
              <a:rPr lang="en-US" altLang="en-US" dirty="0" smtClean="0">
                <a:latin typeface="Arial" charset="0"/>
                <a:cs typeface="Arial" charset="0"/>
              </a:rPr>
              <a:t>,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lnSpc>
                <a:spcPct val="11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where </a:t>
            </a:r>
            <a:r>
              <a:rPr lang="en-US" altLang="en-US" i="1" dirty="0" smtClean="0">
                <a:latin typeface="Arial" charset="0"/>
                <a:cs typeface="Arial" charset="0"/>
              </a:rPr>
              <a:t>d</a:t>
            </a:r>
            <a:r>
              <a:rPr lang="en-US" altLang="en-US" dirty="0" smtClean="0">
                <a:latin typeface="Arial" charset="0"/>
                <a:cs typeface="Arial" charset="0"/>
              </a:rPr>
              <a:t> is the common difference and c is a constant.</a:t>
            </a:r>
          </a:p>
        </p:txBody>
      </p:sp>
    </p:spTree>
    <p:extLst>
      <p:ext uri="{BB962C8B-B14F-4D97-AF65-F5344CB8AC3E}">
        <p14:creationId xmlns:p14="http://schemas.microsoft.com/office/powerpoint/2010/main" val="1419004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5125" y="1828800"/>
            <a:ext cx="8161338" cy="4191000"/>
          </a:xfrm>
        </p:spPr>
        <p:txBody>
          <a:bodyPr lIns="91440" tIns="45720" rIns="91440" bIns="45720"/>
          <a:lstStyle/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Find a general term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= </a:t>
            </a:r>
            <a:r>
              <a:rPr lang="en-US" altLang="en-US" i="1" dirty="0" smtClean="0">
                <a:latin typeface="Arial" charset="0"/>
                <a:cs typeface="Arial" charset="0"/>
              </a:rPr>
              <a:t>f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) for each arithmetic sequence.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(a)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= 3 and </a:t>
            </a:r>
            <a:r>
              <a:rPr lang="en-US" altLang="en-US" i="1" dirty="0" smtClean="0">
                <a:latin typeface="Arial" charset="0"/>
                <a:cs typeface="Arial" charset="0"/>
              </a:rPr>
              <a:t>d</a:t>
            </a:r>
            <a:r>
              <a:rPr lang="en-US" altLang="en-US" dirty="0" smtClean="0">
                <a:latin typeface="Arial" charset="0"/>
                <a:cs typeface="Arial" charset="0"/>
              </a:rPr>
              <a:t> = –2   (b)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 = 4 and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9</a:t>
            </a:r>
            <a:r>
              <a:rPr lang="en-US" altLang="en-US" dirty="0" smtClean="0">
                <a:latin typeface="Arial" charset="0"/>
                <a:cs typeface="Arial" charset="0"/>
              </a:rPr>
              <a:t> = 17 </a:t>
            </a: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sz="3200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Solution</a:t>
            </a:r>
            <a:r>
              <a:rPr lang="en-US" altLang="en-US" dirty="0" smtClean="0">
                <a:solidFill>
                  <a:srgbClr val="FF9933"/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(a)    Let </a:t>
            </a:r>
            <a:r>
              <a:rPr lang="en-US" altLang="en-US" i="1" dirty="0" smtClean="0">
                <a:latin typeface="Arial" charset="0"/>
                <a:cs typeface="Arial" charset="0"/>
              </a:rPr>
              <a:t>f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) = </a:t>
            </a:r>
            <a:r>
              <a:rPr lang="en-US" altLang="en-US" i="1" dirty="0" err="1" smtClean="0">
                <a:latin typeface="Arial" charset="0"/>
                <a:cs typeface="Arial" charset="0"/>
              </a:rPr>
              <a:t>dn</a:t>
            </a:r>
            <a:r>
              <a:rPr lang="en-US" altLang="en-US" dirty="0" smtClean="0">
                <a:latin typeface="Arial" charset="0"/>
                <a:cs typeface="Arial" charset="0"/>
              </a:rPr>
              <a:t> + </a:t>
            </a:r>
            <a:r>
              <a:rPr lang="en-US" altLang="en-US" i="1" dirty="0" smtClean="0">
                <a:latin typeface="Arial" charset="0"/>
                <a:cs typeface="Arial" charset="0"/>
              </a:rPr>
              <a:t>c. 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       Since</a:t>
            </a:r>
            <a:r>
              <a:rPr lang="en-US" altLang="en-US" i="1" dirty="0" smtClean="0">
                <a:latin typeface="Arial" charset="0"/>
                <a:cs typeface="Arial" charset="0"/>
              </a:rPr>
              <a:t> d </a:t>
            </a:r>
            <a:r>
              <a:rPr lang="en-US" altLang="en-US" dirty="0" smtClean="0">
                <a:latin typeface="Arial" charset="0"/>
                <a:cs typeface="Arial" charset="0"/>
              </a:rPr>
              <a:t>=</a:t>
            </a:r>
            <a:r>
              <a:rPr lang="en-US" altLang="en-US" i="1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–2</a:t>
            </a:r>
            <a:r>
              <a:rPr lang="en-US" altLang="en-US" i="1" dirty="0" smtClean="0">
                <a:latin typeface="Arial" charset="0"/>
                <a:cs typeface="Arial" charset="0"/>
              </a:rPr>
              <a:t>, f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)</a:t>
            </a:r>
            <a:r>
              <a:rPr lang="en-US" altLang="en-US" i="1" dirty="0" smtClean="0">
                <a:latin typeface="Arial" charset="0"/>
                <a:cs typeface="Arial" charset="0"/>
              </a:rPr>
              <a:t> = </a:t>
            </a:r>
            <a:r>
              <a:rPr lang="en-US" altLang="en-US" dirty="0" smtClean="0">
                <a:latin typeface="Arial" charset="0"/>
                <a:cs typeface="Arial" charset="0"/>
              </a:rPr>
              <a:t>–2</a:t>
            </a:r>
            <a:r>
              <a:rPr lang="en-US" altLang="en-US" i="1" dirty="0" smtClean="0">
                <a:latin typeface="Arial" charset="0"/>
                <a:cs typeface="Arial" charset="0"/>
              </a:rPr>
              <a:t>n </a:t>
            </a:r>
            <a:r>
              <a:rPr lang="en-US" altLang="en-US" dirty="0" smtClean="0">
                <a:latin typeface="Arial" charset="0"/>
                <a:cs typeface="Arial" charset="0"/>
              </a:rPr>
              <a:t>+</a:t>
            </a:r>
            <a:r>
              <a:rPr lang="en-US" altLang="en-US" i="1" dirty="0" smtClean="0">
                <a:latin typeface="Arial" charset="0"/>
                <a:cs typeface="Arial" charset="0"/>
              </a:rPr>
              <a:t> c. </a:t>
            </a:r>
            <a:r>
              <a:rPr lang="en-US" altLang="en-US" dirty="0" smtClean="0">
                <a:latin typeface="Arial" charset="0"/>
                <a:cs typeface="Arial" charset="0"/>
              </a:rPr>
              <a:t>Since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i="1" dirty="0" smtClean="0">
                <a:latin typeface="Arial" charset="0"/>
                <a:cs typeface="Arial" charset="0"/>
              </a:rPr>
              <a:t> =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,</a:t>
            </a:r>
          </a:p>
          <a:p>
            <a:pPr marL="0" indent="0" defTabSz="914400" eaLnBrk="1" hangingPunct="1">
              <a:buNone/>
            </a:pPr>
            <a:r>
              <a:rPr lang="en-US" altLang="en-US" i="1" dirty="0" smtClean="0">
                <a:latin typeface="Arial" charset="0"/>
                <a:cs typeface="Arial" charset="0"/>
              </a:rPr>
              <a:t>	a</a:t>
            </a:r>
            <a:r>
              <a:rPr lang="en-US" altLang="en-US" baseline="-250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i="1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=</a:t>
            </a:r>
            <a:r>
              <a:rPr lang="en-US" altLang="en-US" i="1" dirty="0" smtClean="0">
                <a:latin typeface="Arial" charset="0"/>
                <a:cs typeface="Arial" charset="0"/>
              </a:rPr>
              <a:t> f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)</a:t>
            </a:r>
            <a:r>
              <a:rPr lang="en-US" altLang="en-US" i="1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=</a:t>
            </a:r>
            <a:r>
              <a:rPr lang="en-US" altLang="en-US" i="1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–2(</a:t>
            </a:r>
            <a:r>
              <a:rPr lang="en-US" altLang="en-US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)</a:t>
            </a:r>
            <a:r>
              <a:rPr lang="en-US" altLang="en-US" i="1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+</a:t>
            </a:r>
            <a:r>
              <a:rPr lang="en-US" altLang="en-US" i="1" dirty="0" smtClean="0">
                <a:latin typeface="Arial" charset="0"/>
                <a:cs typeface="Arial" charset="0"/>
              </a:rPr>
              <a:t> c </a:t>
            </a:r>
            <a:r>
              <a:rPr lang="en-US" altLang="en-US" dirty="0" smtClean="0">
                <a:latin typeface="Arial" charset="0"/>
                <a:cs typeface="Arial" charset="0"/>
              </a:rPr>
              <a:t>=</a:t>
            </a:r>
            <a:r>
              <a:rPr lang="en-US" altLang="en-US" i="1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3</a:t>
            </a:r>
            <a:r>
              <a:rPr lang="en-US" altLang="en-US" i="1" dirty="0" smtClean="0">
                <a:latin typeface="Arial" charset="0"/>
                <a:cs typeface="Arial" charset="0"/>
              </a:rPr>
              <a:t>    </a:t>
            </a:r>
            <a:r>
              <a:rPr lang="en-US" altLang="en-US" dirty="0" smtClean="0">
                <a:latin typeface="Arial" charset="0"/>
                <a:cs typeface="Arial" charset="0"/>
              </a:rPr>
              <a:t>or</a:t>
            </a:r>
            <a:r>
              <a:rPr lang="en-US" altLang="en-US" i="1" dirty="0" smtClean="0">
                <a:latin typeface="Arial" charset="0"/>
                <a:cs typeface="Arial" charset="0"/>
              </a:rPr>
              <a:t>     c </a:t>
            </a:r>
            <a:r>
              <a:rPr lang="en-US" altLang="en-US" dirty="0" smtClean="0">
                <a:latin typeface="Arial" charset="0"/>
                <a:cs typeface="Arial" charset="0"/>
              </a:rPr>
              <a:t>=</a:t>
            </a:r>
            <a:r>
              <a:rPr lang="en-US" altLang="en-US" i="1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5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Thus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= –2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+ 5.</a:t>
            </a:r>
          </a:p>
        </p:txBody>
      </p:sp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3538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Finding general terms for arithmetic sequences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02410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5125" y="1524000"/>
            <a:ext cx="8161338" cy="4784725"/>
          </a:xfrm>
        </p:spPr>
        <p:txBody>
          <a:bodyPr lIns="91440" tIns="45720" rIns="91440" bIns="45720"/>
          <a:lstStyle/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(b)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 = 4 and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9</a:t>
            </a:r>
            <a:r>
              <a:rPr lang="en-US" altLang="en-US" dirty="0" smtClean="0">
                <a:latin typeface="Arial" charset="0"/>
                <a:cs typeface="Arial" charset="0"/>
              </a:rPr>
              <a:t> = 17; find </a:t>
            </a:r>
            <a:r>
              <a:rPr lang="en-US" altLang="en-US" i="1" dirty="0" smtClean="0">
                <a:latin typeface="Arial" charset="0"/>
                <a:cs typeface="Arial" charset="0"/>
              </a:rPr>
              <a:t>f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) = </a:t>
            </a:r>
            <a:r>
              <a:rPr lang="en-US" altLang="en-US" i="1" dirty="0" err="1" smtClean="0">
                <a:latin typeface="Arial" charset="0"/>
                <a:cs typeface="Arial" charset="0"/>
              </a:rPr>
              <a:t>dn</a:t>
            </a:r>
            <a:r>
              <a:rPr lang="en-US" altLang="en-US" dirty="0" smtClean="0">
                <a:latin typeface="Arial" charset="0"/>
                <a:cs typeface="Arial" charset="0"/>
              </a:rPr>
              <a:t> + </a:t>
            </a:r>
            <a:r>
              <a:rPr lang="en-US" altLang="en-US" i="1" dirty="0" smtClean="0">
                <a:latin typeface="Arial" charset="0"/>
                <a:cs typeface="Arial" charset="0"/>
              </a:rPr>
              <a:t>c such </a:t>
            </a:r>
            <a:r>
              <a:rPr lang="en-US" altLang="en-US" dirty="0" smtClean="0">
                <a:latin typeface="Arial" charset="0"/>
                <a:cs typeface="Arial" charset="0"/>
              </a:rPr>
              <a:t>that </a:t>
            </a:r>
            <a:r>
              <a:rPr lang="en-US" altLang="en-US" i="1" dirty="0" smtClean="0">
                <a:latin typeface="Arial" charset="0"/>
                <a:cs typeface="Arial" charset="0"/>
              </a:rPr>
              <a:t>f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) =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4</a:t>
            </a:r>
            <a:r>
              <a:rPr lang="en-US" altLang="en-US" dirty="0" smtClean="0">
                <a:latin typeface="Arial" charset="0"/>
                <a:cs typeface="Arial" charset="0"/>
              </a:rPr>
              <a:t> and </a:t>
            </a:r>
            <a:r>
              <a:rPr lang="en-US" altLang="en-US" i="1" dirty="0" smtClean="0">
                <a:latin typeface="Arial" charset="0"/>
                <a:cs typeface="Arial" charset="0"/>
              </a:rPr>
              <a:t>f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9</a:t>
            </a:r>
            <a:r>
              <a:rPr lang="en-US" altLang="en-US" dirty="0" smtClean="0">
                <a:latin typeface="Arial" charset="0"/>
                <a:cs typeface="Arial" charset="0"/>
              </a:rPr>
              <a:t>) =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17</a:t>
            </a:r>
            <a:r>
              <a:rPr lang="en-US" altLang="en-US" dirty="0" smtClean="0">
                <a:latin typeface="Arial" charset="0"/>
                <a:cs typeface="Arial" charset="0"/>
              </a:rPr>
              <a:t>. The common difference is equal to the slope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between the points (</a:t>
            </a:r>
            <a:r>
              <a:rPr lang="en-US" altLang="en-US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,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4</a:t>
            </a:r>
            <a:r>
              <a:rPr lang="en-US" altLang="en-US" dirty="0" smtClean="0">
                <a:latin typeface="Arial" charset="0"/>
                <a:cs typeface="Arial" charset="0"/>
              </a:rPr>
              <a:t>) and (</a:t>
            </a:r>
            <a:r>
              <a:rPr lang="en-US" altLang="en-US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9</a:t>
            </a:r>
            <a:r>
              <a:rPr lang="en-US" altLang="en-US" dirty="0" smtClean="0">
                <a:latin typeface="Arial" charset="0"/>
                <a:cs typeface="Arial" charset="0"/>
              </a:rPr>
              <a:t>,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17</a:t>
            </a:r>
            <a:r>
              <a:rPr lang="en-US" altLang="en-US" dirty="0" smtClean="0">
                <a:latin typeface="Arial" charset="0"/>
                <a:cs typeface="Arial" charset="0"/>
              </a:rPr>
              <a:t>).</a:t>
            </a:r>
          </a:p>
        </p:txBody>
      </p:sp>
      <p:graphicFrame>
        <p:nvGraphicFramePr>
          <p:cNvPr id="419846" name="Object 4"/>
          <p:cNvGraphicFramePr>
            <a:graphicFrameLocks noChangeAspect="1"/>
          </p:cNvGraphicFramePr>
          <p:nvPr/>
        </p:nvGraphicFramePr>
        <p:xfrm>
          <a:off x="990600" y="3352800"/>
          <a:ext cx="2476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4" name="Equation" r:id="rId3" imgW="2717800" imgH="1003300" progId="Equation.DSMT4">
                  <p:embed/>
                </p:oleObj>
              </mc:Choice>
              <mc:Fallback>
                <p:oleObj name="Equation" r:id="rId3" imgW="2717800" imgH="1003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352800"/>
                        <a:ext cx="2476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7" name="Object 5"/>
          <p:cNvGraphicFramePr>
            <a:graphicFrameLocks noChangeAspect="1"/>
          </p:cNvGraphicFramePr>
          <p:nvPr/>
        </p:nvGraphicFramePr>
        <p:xfrm>
          <a:off x="5181600" y="3352800"/>
          <a:ext cx="23129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5" name="Equation" r:id="rId5" imgW="2540000" imgH="1003300" progId="Equation.DSMT4">
                  <p:embed/>
                </p:oleObj>
              </mc:Choice>
              <mc:Fallback>
                <p:oleObj name="Equation" r:id="rId5" imgW="2540000" imgH="1003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352800"/>
                        <a:ext cx="23129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8" name="Object 6"/>
          <p:cNvGraphicFramePr>
            <a:graphicFrameLocks noChangeAspect="1"/>
          </p:cNvGraphicFramePr>
          <p:nvPr/>
        </p:nvGraphicFramePr>
        <p:xfrm>
          <a:off x="963613" y="4394200"/>
          <a:ext cx="58594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6" name="Equation" r:id="rId7" imgW="6426200" imgH="1003300" progId="Equation.DSMT4">
                  <p:embed/>
                </p:oleObj>
              </mc:Choice>
              <mc:Fallback>
                <p:oleObj name="Equation" r:id="rId7" imgW="6426200" imgH="1003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4394200"/>
                        <a:ext cx="585946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9" name="Object 7"/>
          <p:cNvGraphicFramePr>
            <a:graphicFrameLocks noChangeAspect="1"/>
          </p:cNvGraphicFramePr>
          <p:nvPr/>
        </p:nvGraphicFramePr>
        <p:xfrm>
          <a:off x="2908300" y="5486400"/>
          <a:ext cx="292576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7" name="Equation" r:id="rId9" imgW="3568700" imgH="1003300" progId="Equation.DSMT4">
                  <p:embed/>
                </p:oleObj>
              </mc:Choice>
              <mc:Fallback>
                <p:oleObj name="Equation" r:id="rId9" imgW="3568700" imgH="1003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5486400"/>
                        <a:ext cx="292576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3538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Finding general terms for arithmetic sequences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78037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66800"/>
            <a:ext cx="8229600" cy="1139825"/>
          </a:xfrm>
        </p:spPr>
        <p:txBody>
          <a:bodyPr lIns="91440" tIns="45720" rIns="91440" bIns="45720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Terms of an Arithmetic Sequence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42086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365125" y="2078038"/>
            <a:ext cx="8407400" cy="2722562"/>
          </a:xfr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lIns="91440" tIns="45720" rIns="91440" bIns="45720"/>
          <a:lstStyle/>
          <a:p>
            <a:pPr marL="0" indent="0" defTabSz="914400" eaLnBrk="1" hangingPunct="1">
              <a:lnSpc>
                <a:spcPct val="12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In an arithmetic sequence with first term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and common difference </a:t>
            </a:r>
            <a:r>
              <a:rPr lang="en-US" altLang="en-US" i="1" dirty="0" smtClean="0">
                <a:latin typeface="Arial" charset="0"/>
                <a:cs typeface="Arial" charset="0"/>
              </a:rPr>
              <a:t>d</a:t>
            </a:r>
            <a:r>
              <a:rPr lang="en-US" altLang="en-US" dirty="0" smtClean="0">
                <a:latin typeface="Arial" charset="0"/>
                <a:cs typeface="Arial" charset="0"/>
              </a:rPr>
              <a:t>, the 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th term,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,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is given by</a:t>
            </a:r>
          </a:p>
          <a:p>
            <a:pPr marL="0" indent="0" defTabSz="914400" eaLnBrk="1" hangingPunct="1">
              <a:lnSpc>
                <a:spcPct val="120000"/>
              </a:lnSpc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lnSpc>
                <a:spcPct val="12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=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+ (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– 1)</a:t>
            </a:r>
            <a:r>
              <a:rPr lang="en-US" altLang="en-US" i="1" dirty="0" smtClean="0">
                <a:latin typeface="Arial" charset="0"/>
                <a:cs typeface="Arial" charset="0"/>
              </a:rPr>
              <a:t>d</a:t>
            </a:r>
            <a:r>
              <a:rPr lang="en-US" altLang="en-US" dirty="0" smtClean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1674852" y="5226378"/>
            <a:ext cx="1107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kern="0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33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125" y="395288"/>
            <a:ext cx="8407400" cy="720725"/>
          </a:xfrm>
        </p:spPr>
        <p:txBody>
          <a:bodyPr lIns="91440" tIns="45720" rIns="91440" bIns="45720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Infinite Geometric Sequence</a:t>
            </a:r>
          </a:p>
        </p:txBody>
      </p:sp>
      <p:sp>
        <p:nvSpPr>
          <p:cNvPr id="42598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5125" y="2544763"/>
            <a:ext cx="8407400" cy="2157412"/>
          </a:xfrm>
          <a:solidFill>
            <a:schemeClr val="bg1">
              <a:lumMod val="85000"/>
            </a:schemeClr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lIns="91440" tIns="45720" rIns="91440" bIns="45720"/>
          <a:lstStyle/>
          <a:p>
            <a:pPr marL="0" indent="0" defTabSz="914400" eaLnBrk="1" hangingPunct="1">
              <a:lnSpc>
                <a:spcPct val="11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An </a:t>
            </a:r>
            <a:r>
              <a:rPr lang="en-US" altLang="en-US" b="1" dirty="0" smtClean="0">
                <a:latin typeface="Arial" charset="0"/>
                <a:cs typeface="Arial" charset="0"/>
              </a:rPr>
              <a:t>infinite geometric sequence </a:t>
            </a:r>
            <a:r>
              <a:rPr lang="en-US" altLang="en-US" dirty="0" smtClean="0">
                <a:latin typeface="Arial" charset="0"/>
                <a:cs typeface="Arial" charset="0"/>
              </a:rPr>
              <a:t>is a function defined by </a:t>
            </a:r>
            <a:r>
              <a:rPr lang="en-US" altLang="en-US" i="1" dirty="0" smtClean="0">
                <a:latin typeface="Lucida Grande" pitchFamily="112" charset="0"/>
                <a:cs typeface="Arial" charset="0"/>
              </a:rPr>
              <a:t>f</a:t>
            </a:r>
            <a:r>
              <a:rPr lang="en-US" altLang="en-US" sz="1400" i="1" dirty="0" smtClean="0">
                <a:latin typeface="Lucida Grande" pitchFamily="112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)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=</a:t>
            </a:r>
            <a:r>
              <a:rPr lang="en-US" altLang="en-US" i="1" dirty="0" err="1" smtClean="0">
                <a:latin typeface="Arial" charset="0"/>
                <a:cs typeface="Arial" charset="0"/>
              </a:rPr>
              <a:t>cr</a:t>
            </a:r>
            <a:r>
              <a:rPr lang="en-US" altLang="en-US" sz="1400" i="1" dirty="0" smtClean="0">
                <a:latin typeface="Arial" charset="0"/>
                <a:cs typeface="Arial" charset="0"/>
              </a:rPr>
              <a:t> </a:t>
            </a:r>
            <a:r>
              <a:rPr lang="en-US" altLang="en-US" i="1" baseline="30000" dirty="0" smtClean="0">
                <a:latin typeface="Arial" charset="0"/>
                <a:cs typeface="Arial" charset="0"/>
              </a:rPr>
              <a:t>n</a:t>
            </a:r>
            <a:r>
              <a:rPr lang="en-US" altLang="en-US" baseline="30000" dirty="0" smtClean="0">
                <a:latin typeface="Arial" charset="0"/>
                <a:cs typeface="Arial" charset="0"/>
              </a:rPr>
              <a:t> – 1</a:t>
            </a:r>
            <a:r>
              <a:rPr lang="en-US" altLang="en-US" dirty="0" smtClean="0">
                <a:latin typeface="Arial" charset="0"/>
                <a:cs typeface="Arial" charset="0"/>
              </a:rPr>
              <a:t>, where </a:t>
            </a:r>
            <a:r>
              <a:rPr lang="en-US" altLang="en-US" i="1" dirty="0" smtClean="0">
                <a:latin typeface="Arial" charset="0"/>
                <a:cs typeface="Arial" charset="0"/>
              </a:rPr>
              <a:t>c </a:t>
            </a:r>
            <a:r>
              <a:rPr lang="en-US" altLang="en-US" dirty="0" smtClean="0">
                <a:latin typeface="Arial" charset="0"/>
                <a:cs typeface="Arial" charset="0"/>
              </a:rPr>
              <a:t>and </a:t>
            </a:r>
            <a:r>
              <a:rPr lang="en-US" altLang="en-US" i="1" dirty="0" smtClean="0">
                <a:latin typeface="Arial" charset="0"/>
                <a:cs typeface="Arial" charset="0"/>
              </a:rPr>
              <a:t>r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are nonzero constants. The domain of </a:t>
            </a:r>
            <a:r>
              <a:rPr lang="en-US" altLang="en-US" i="1" dirty="0" smtClean="0">
                <a:latin typeface="Arial" charset="0"/>
                <a:cs typeface="Arial" charset="0"/>
              </a:rPr>
              <a:t>f</a:t>
            </a:r>
            <a:r>
              <a:rPr lang="en-US" altLang="en-US" dirty="0" smtClean="0">
                <a:latin typeface="Arial" charset="0"/>
                <a:cs typeface="Arial" charset="0"/>
              </a:rPr>
              <a:t> is the set of natural numbers.</a:t>
            </a:r>
          </a:p>
        </p:txBody>
      </p:sp>
      <p:sp>
        <p:nvSpPr>
          <p:cNvPr id="425990" name="Text Box 4"/>
          <p:cNvSpPr txBox="1">
            <a:spLocks noChangeArrowheads="1"/>
          </p:cNvSpPr>
          <p:nvPr/>
        </p:nvSpPr>
        <p:spPr bwMode="auto">
          <a:xfrm>
            <a:off x="4800600" y="3657600"/>
            <a:ext cx="3429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2800">
              <a:solidFill>
                <a:schemeClr val="hlink"/>
              </a:solidFill>
            </a:endParaRPr>
          </a:p>
          <a:p>
            <a:pPr eaLnBrk="1" hangingPunct="1"/>
            <a:endParaRPr lang="en-US" altLang="en-US" sz="280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370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Geometric Sequences</a:t>
            </a:r>
            <a:br>
              <a:rPr lang="en-US" altLang="en-US" smtClean="0">
                <a:latin typeface="Arial" charset="0"/>
                <a:cs typeface="Arial" charset="0"/>
              </a:rPr>
            </a:b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270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447800"/>
            <a:ext cx="8161337" cy="4419600"/>
          </a:xfrm>
        </p:spPr>
        <p:txBody>
          <a:bodyPr lIns="91440" tIns="45720" rIns="91440" bIns="45720"/>
          <a:lstStyle/>
          <a:p>
            <a:pPr marL="0" indent="0" defTabSz="914400" eaLnBrk="1" hangingPunct="1">
              <a:lnSpc>
                <a:spcPct val="18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A geometric sequence can be defined recursively by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= </a:t>
            </a:r>
            <a:r>
              <a:rPr lang="en-US" altLang="en-US" i="1" dirty="0" smtClean="0">
                <a:latin typeface="Arial" charset="0"/>
                <a:cs typeface="Arial" charset="0"/>
              </a:rPr>
              <a:t>ra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 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–1</a:t>
            </a:r>
            <a:r>
              <a:rPr lang="en-US" altLang="en-US" dirty="0" smtClean="0">
                <a:latin typeface="Arial" charset="0"/>
                <a:cs typeface="Arial" charset="0"/>
              </a:rPr>
              <a:t>,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where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=</a:t>
            </a:r>
            <a:r>
              <a:rPr lang="en-US" altLang="en-US" dirty="0" smtClean="0">
                <a:latin typeface="Lucida Grande" pitchFamily="112" charset="0"/>
                <a:cs typeface="Arial" charset="0"/>
              </a:rPr>
              <a:t> </a:t>
            </a:r>
            <a:r>
              <a:rPr lang="en-US" altLang="en-US" i="1" dirty="0" smtClean="0">
                <a:latin typeface="Lucida Grande" pitchFamily="112" charset="0"/>
                <a:cs typeface="Arial" charset="0"/>
              </a:rPr>
              <a:t>f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)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and the first term is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= </a:t>
            </a:r>
            <a:r>
              <a:rPr lang="en-US" altLang="en-US" i="1" dirty="0" smtClean="0">
                <a:latin typeface="Arial" charset="0"/>
                <a:cs typeface="Arial" charset="0"/>
              </a:rPr>
              <a:t>c</a:t>
            </a:r>
            <a:r>
              <a:rPr lang="en-US" altLang="en-US" dirty="0" smtClean="0">
                <a:latin typeface="Arial" charset="0"/>
                <a:cs typeface="Arial" charset="0"/>
              </a:rPr>
              <a:t>.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Since               for each valid 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, </a:t>
            </a:r>
            <a:r>
              <a:rPr lang="en-US" altLang="en-US" i="1" dirty="0" smtClean="0">
                <a:latin typeface="Arial" charset="0"/>
                <a:cs typeface="Arial" charset="0"/>
              </a:rPr>
              <a:t>r </a:t>
            </a:r>
            <a:r>
              <a:rPr lang="en-US" altLang="en-US" dirty="0" smtClean="0">
                <a:latin typeface="Arial" charset="0"/>
                <a:cs typeface="Arial" charset="0"/>
              </a:rPr>
              <a:t>is called the </a:t>
            </a:r>
            <a:r>
              <a:rPr lang="en-US" altLang="en-US" b="1" dirty="0" smtClean="0">
                <a:latin typeface="Arial" charset="0"/>
                <a:cs typeface="Arial" charset="0"/>
              </a:rPr>
              <a:t>common ratio</a:t>
            </a:r>
            <a:r>
              <a:rPr lang="en-US" altLang="en-US" dirty="0" smtClean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427014" name="Text Box 4"/>
          <p:cNvSpPr txBox="1">
            <a:spLocks noChangeArrowheads="1"/>
          </p:cNvSpPr>
          <p:nvPr/>
        </p:nvSpPr>
        <p:spPr bwMode="auto">
          <a:xfrm>
            <a:off x="4800600" y="3657600"/>
            <a:ext cx="3429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2800">
              <a:solidFill>
                <a:schemeClr val="hlink"/>
              </a:solidFill>
            </a:endParaRPr>
          </a:p>
          <a:p>
            <a:pPr eaLnBrk="1" hangingPunct="1"/>
            <a:endParaRPr lang="en-US" altLang="en-US" sz="2800">
              <a:solidFill>
                <a:schemeClr val="hlink"/>
              </a:solidFill>
            </a:endParaRPr>
          </a:p>
        </p:txBody>
      </p:sp>
      <p:graphicFrame>
        <p:nvGraphicFramePr>
          <p:cNvPr id="4270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776433"/>
              </p:ext>
            </p:extLst>
          </p:nvPr>
        </p:nvGraphicFramePr>
        <p:xfrm>
          <a:off x="2743200" y="2819400"/>
          <a:ext cx="13208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0" name="Equation" r:id="rId3" imgW="1320800" imgH="1181100" progId="Equation.DSMT4">
                  <p:embed/>
                </p:oleObj>
              </mc:Choice>
              <mc:Fallback>
                <p:oleObj name="Equation" r:id="rId3" imgW="1320800" imgH="1181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819400"/>
                        <a:ext cx="13208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734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7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676400"/>
            <a:ext cx="8161337" cy="4191000"/>
          </a:xfrm>
        </p:spPr>
        <p:txBody>
          <a:bodyPr lIns="91440" tIns="45720" rIns="91440" bIns="45720"/>
          <a:lstStyle/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Find a general term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for each geometric sequence;</a:t>
            </a: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(a) 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= 5; </a:t>
            </a:r>
            <a:r>
              <a:rPr lang="en-US" altLang="en-US" i="1" dirty="0" smtClean="0">
                <a:latin typeface="Arial" charset="0"/>
                <a:cs typeface="Arial" charset="0"/>
              </a:rPr>
              <a:t>r</a:t>
            </a:r>
            <a:r>
              <a:rPr lang="en-US" altLang="en-US" dirty="0" smtClean="0">
                <a:latin typeface="Arial" charset="0"/>
                <a:cs typeface="Arial" charset="0"/>
              </a:rPr>
              <a:t> = 1.12     (b) 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 = 8;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5</a:t>
            </a:r>
            <a:r>
              <a:rPr lang="en-US" altLang="en-US" dirty="0" smtClean="0">
                <a:latin typeface="Arial" charset="0"/>
                <a:cs typeface="Arial" charset="0"/>
              </a:rPr>
              <a:t> = 512</a:t>
            </a:r>
          </a:p>
          <a:p>
            <a:pPr marL="0" indent="0" defTabSz="914400" eaLnBrk="1" hangingPunct="1">
              <a:buNone/>
            </a:pPr>
            <a:endParaRPr lang="en-US" altLang="en-US" dirty="0" smtClean="0">
              <a:solidFill>
                <a:srgbClr val="FF9933"/>
              </a:solidFill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sz="3200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Solution</a:t>
            </a:r>
          </a:p>
          <a:p>
            <a:pPr marL="0" indent="0" defTabSz="914400" eaLnBrk="1" hangingPunct="1">
              <a:lnSpc>
                <a:spcPct val="130000"/>
              </a:lnSpc>
              <a:buNone/>
            </a:pPr>
            <a:r>
              <a:rPr lang="en-US" altLang="en-US" b="1" dirty="0" smtClean="0">
                <a:latin typeface="Arial" charset="0"/>
                <a:cs typeface="Arial" charset="0"/>
              </a:rPr>
              <a:t>(a)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Since the first term is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= </a:t>
            </a:r>
            <a:r>
              <a:rPr lang="en-US" altLang="en-US" i="1" dirty="0" smtClean="0">
                <a:latin typeface="Arial" charset="0"/>
                <a:cs typeface="Arial" charset="0"/>
              </a:rPr>
              <a:t>c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= 5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and the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      common ratio is 1.12,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= 5(1.12)</a:t>
            </a:r>
            <a:r>
              <a:rPr lang="en-US" altLang="en-US" i="1" baseline="30000" dirty="0" smtClean="0">
                <a:latin typeface="Arial" charset="0"/>
                <a:cs typeface="Arial" charset="0"/>
              </a:rPr>
              <a:t>n</a:t>
            </a:r>
            <a:r>
              <a:rPr lang="en-US" altLang="en-US" baseline="30000" dirty="0" smtClean="0">
                <a:latin typeface="Arial" charset="0"/>
                <a:cs typeface="Arial" charset="0"/>
              </a:rPr>
              <a:t> – 1</a:t>
            </a:r>
            <a:r>
              <a:rPr lang="en-US" altLang="en-US" dirty="0" smtClean="0">
                <a:latin typeface="Arial" charset="0"/>
                <a:cs typeface="Arial" charset="0"/>
              </a:rPr>
              <a:t>. </a:t>
            </a:r>
          </a:p>
        </p:txBody>
      </p:sp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3538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Finding geometric terms for geometric sequences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91921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125" y="395288"/>
            <a:ext cx="8407400" cy="600075"/>
          </a:xfrm>
        </p:spPr>
        <p:txBody>
          <a:bodyPr lIns="91440" tIns="45720" rIns="91440" bIns="4572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Sequence</a:t>
            </a:r>
          </a:p>
        </p:txBody>
      </p:sp>
      <p:sp>
        <p:nvSpPr>
          <p:cNvPr id="4044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00200"/>
            <a:ext cx="7772400" cy="2743200"/>
          </a:xfr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lIns="91440" tIns="45720" rIns="91440" bIns="45720"/>
          <a:lstStyle/>
          <a:p>
            <a:pPr defTabSz="914400"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Arial" charset="0"/>
                <a:cs typeface="Arial" charset="0"/>
              </a:rPr>
              <a:t>An </a:t>
            </a:r>
            <a:r>
              <a:rPr lang="en-US" altLang="en-US" b="1" dirty="0" smtClean="0">
                <a:latin typeface="Arial" charset="0"/>
                <a:cs typeface="Arial" charset="0"/>
              </a:rPr>
              <a:t>infinite sequence </a:t>
            </a:r>
            <a:r>
              <a:rPr lang="en-US" altLang="en-US" dirty="0" smtClean="0">
                <a:latin typeface="Arial" charset="0"/>
                <a:cs typeface="Arial" charset="0"/>
              </a:rPr>
              <a:t>is a function that has the set of natural numbers as its domain.</a:t>
            </a:r>
          </a:p>
          <a:p>
            <a:pPr defTabSz="914400"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Arial" charset="0"/>
                <a:cs typeface="Arial" charset="0"/>
              </a:rPr>
              <a:t>A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  <a:r>
              <a:rPr lang="en-US" altLang="en-US" b="1" dirty="0" smtClean="0">
                <a:latin typeface="Arial" charset="0"/>
                <a:cs typeface="Arial" charset="0"/>
              </a:rPr>
              <a:t>finite sequence </a:t>
            </a:r>
            <a:r>
              <a:rPr lang="en-US" altLang="en-US" dirty="0" smtClean="0">
                <a:latin typeface="Arial" charset="0"/>
                <a:cs typeface="Arial" charset="0"/>
              </a:rPr>
              <a:t>is a function with domain           </a:t>
            </a:r>
            <a:r>
              <a:rPr lang="en-US" altLang="en-US" i="1" dirty="0" smtClean="0">
                <a:latin typeface="Arial" charset="0"/>
                <a:cs typeface="Arial" charset="0"/>
              </a:rPr>
              <a:t>D </a:t>
            </a:r>
            <a:r>
              <a:rPr lang="en-US" altLang="en-US" dirty="0" smtClean="0">
                <a:latin typeface="Arial" charset="0"/>
                <a:cs typeface="Arial" charset="0"/>
              </a:rPr>
              <a:t>= {1, 2, 3,</a:t>
            </a:r>
            <a:r>
              <a:rPr lang="en-US" altLang="en-US" dirty="0" smtClean="0">
                <a:latin typeface="Arial" charset="0"/>
                <a:ea typeface="ヒラギノ角ゴ ProN W3" pitchFamily="112" charset="-128"/>
                <a:cs typeface="Arial" charset="0"/>
              </a:rPr>
              <a:t>…</a:t>
            </a:r>
            <a:r>
              <a:rPr lang="en-US" altLang="en-US" dirty="0" smtClean="0">
                <a:latin typeface="Arial" charset="0"/>
                <a:cs typeface="Arial" charset="0"/>
              </a:rPr>
              <a:t>, 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} for some fixed natural number 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.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3510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6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333500"/>
            <a:ext cx="8161338" cy="4152900"/>
          </a:xfrm>
        </p:spPr>
        <p:txBody>
          <a:bodyPr lIns="91440" tIns="45720" rIns="91440" bIns="45720"/>
          <a:lstStyle/>
          <a:p>
            <a:pPr marL="0" indent="0" defTabSz="914400" eaLnBrk="1" hangingPunct="1">
              <a:buNone/>
            </a:pPr>
            <a:r>
              <a:rPr lang="en-US" altLang="en-US" sz="3200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Solution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Find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= </a:t>
            </a:r>
            <a:r>
              <a:rPr lang="en-US" altLang="en-US" i="1" dirty="0" smtClean="0">
                <a:latin typeface="Arial" charset="0"/>
                <a:cs typeface="Arial" charset="0"/>
              </a:rPr>
              <a:t>cr</a:t>
            </a:r>
            <a:r>
              <a:rPr lang="en-US" altLang="en-US" i="1" baseline="30000" dirty="0" smtClean="0">
                <a:latin typeface="Arial" charset="0"/>
                <a:cs typeface="Arial" charset="0"/>
              </a:rPr>
              <a:t>n</a:t>
            </a:r>
            <a:r>
              <a:rPr lang="en-US" altLang="en-US" baseline="30000" dirty="0" smtClean="0">
                <a:latin typeface="Arial" charset="0"/>
                <a:cs typeface="Arial" charset="0"/>
              </a:rPr>
              <a:t>-1</a:t>
            </a:r>
            <a:r>
              <a:rPr lang="en-US" altLang="en-US" dirty="0" smtClean="0">
                <a:solidFill>
                  <a:srgbClr val="FF9933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 so that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 = 8 and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5</a:t>
            </a:r>
            <a:r>
              <a:rPr lang="en-US" altLang="en-US" dirty="0" smtClean="0">
                <a:latin typeface="Arial" charset="0"/>
                <a:cs typeface="Arial" charset="0"/>
              </a:rPr>
              <a:t> = 512. </a:t>
            </a: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Since</a:t>
            </a: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it follows that  </a:t>
            </a:r>
            <a:r>
              <a:rPr lang="en-US" altLang="en-US" i="1" dirty="0" smtClean="0">
                <a:latin typeface="Arial" charset="0"/>
                <a:cs typeface="Arial" charset="0"/>
              </a:rPr>
              <a:t> r</a:t>
            </a:r>
            <a:r>
              <a:rPr lang="en-US" altLang="en-US" baseline="30000" dirty="0" smtClean="0"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 = 64  or  </a:t>
            </a:r>
            <a:r>
              <a:rPr lang="en-US" altLang="en-US" i="1" dirty="0" smtClean="0">
                <a:latin typeface="Arial" charset="0"/>
                <a:cs typeface="Arial" charset="0"/>
              </a:rPr>
              <a:t>r</a:t>
            </a:r>
            <a:r>
              <a:rPr lang="en-US" altLang="en-US" dirty="0" smtClean="0">
                <a:latin typeface="Arial" charset="0"/>
                <a:cs typeface="Arial" charset="0"/>
              </a:rPr>
              <a:t> = 4. 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So  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= </a:t>
            </a:r>
            <a:r>
              <a:rPr lang="en-US" altLang="en-US" i="1" dirty="0" smtClean="0">
                <a:latin typeface="Arial" charset="0"/>
                <a:cs typeface="Arial" charset="0"/>
              </a:rPr>
              <a:t>c</a:t>
            </a:r>
            <a:r>
              <a:rPr lang="en-US" altLang="en-US" dirty="0" smtClean="0">
                <a:latin typeface="Arial" charset="0"/>
                <a:cs typeface="Arial" charset="0"/>
              </a:rPr>
              <a:t>(4)</a:t>
            </a:r>
            <a:r>
              <a:rPr lang="en-US" altLang="en-US" i="1" baseline="30000" dirty="0" smtClean="0">
                <a:latin typeface="Arial" charset="0"/>
                <a:cs typeface="Arial" charset="0"/>
              </a:rPr>
              <a:t>n </a:t>
            </a:r>
            <a:r>
              <a:rPr lang="en-US" altLang="en-US" baseline="30000" dirty="0" smtClean="0">
                <a:latin typeface="Arial" charset="0"/>
                <a:cs typeface="Arial" charset="0"/>
              </a:rPr>
              <a:t>– 1</a:t>
            </a:r>
            <a:r>
              <a:rPr lang="en-US" altLang="en-US" dirty="0" smtClean="0">
                <a:latin typeface="Arial" charset="0"/>
                <a:cs typeface="Arial" charset="0"/>
              </a:rPr>
              <a:t> . 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Now  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 = c(4)</a:t>
            </a:r>
            <a:r>
              <a:rPr lang="en-US" altLang="en-US" baseline="30000" dirty="0" smtClean="0">
                <a:latin typeface="Arial" charset="0"/>
                <a:cs typeface="Arial" charset="0"/>
              </a:rPr>
              <a:t>2 – 1</a:t>
            </a:r>
            <a:r>
              <a:rPr lang="en-US" altLang="en-US" dirty="0" smtClean="0">
                <a:latin typeface="Arial" charset="0"/>
                <a:cs typeface="Arial" charset="0"/>
              </a:rPr>
              <a:t> = 8,    or   </a:t>
            </a:r>
            <a:r>
              <a:rPr lang="en-US" altLang="en-US" i="1" dirty="0" smtClean="0">
                <a:latin typeface="Arial" charset="0"/>
                <a:cs typeface="Arial" charset="0"/>
              </a:rPr>
              <a:t>c</a:t>
            </a:r>
            <a:r>
              <a:rPr lang="en-US" altLang="en-US" dirty="0" smtClean="0">
                <a:latin typeface="Arial" charset="0"/>
                <a:cs typeface="Arial" charset="0"/>
              </a:rPr>
              <a:t> = 2.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Thus  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= 2(4)</a:t>
            </a:r>
            <a:r>
              <a:rPr lang="en-US" altLang="en-US" i="1" baseline="30000" dirty="0" smtClean="0">
                <a:latin typeface="Arial" charset="0"/>
                <a:cs typeface="Arial" charset="0"/>
              </a:rPr>
              <a:t>n</a:t>
            </a:r>
            <a:r>
              <a:rPr lang="en-US" altLang="en-US" baseline="30000" dirty="0" smtClean="0">
                <a:latin typeface="Arial" charset="0"/>
                <a:cs typeface="Arial" charset="0"/>
              </a:rPr>
              <a:t> – 1</a:t>
            </a:r>
            <a:r>
              <a:rPr lang="en-US" altLang="en-US" dirty="0" smtClean="0">
                <a:latin typeface="Arial" charset="0"/>
                <a:cs typeface="Arial" charset="0"/>
              </a:rPr>
              <a:t>.</a:t>
            </a:r>
          </a:p>
        </p:txBody>
      </p:sp>
      <p:graphicFrame>
        <p:nvGraphicFramePr>
          <p:cNvPr id="429062" name="Object 5"/>
          <p:cNvGraphicFramePr>
            <a:graphicFrameLocks noChangeAspect="1"/>
          </p:cNvGraphicFramePr>
          <p:nvPr/>
        </p:nvGraphicFramePr>
        <p:xfrm>
          <a:off x="1752600" y="2628900"/>
          <a:ext cx="63627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4" name="Equation" r:id="rId3" imgW="6908800" imgH="1181100" progId="Equation.DSMT4">
                  <p:embed/>
                </p:oleObj>
              </mc:Choice>
              <mc:Fallback>
                <p:oleObj name="Equation" r:id="rId3" imgW="6908800" imgH="1181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628900"/>
                        <a:ext cx="6362700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3538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Finding geometric terms for geometric sequences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99214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latin typeface="Arial" charset="0"/>
                <a:cs typeface="Arial" charset="0"/>
              </a:rPr>
              <a:t>Series  </a:t>
            </a:r>
          </a:p>
        </p:txBody>
      </p:sp>
    </p:spTree>
    <p:extLst>
      <p:ext uri="{BB962C8B-B14F-4D97-AF65-F5344CB8AC3E}">
        <p14:creationId xmlns:p14="http://schemas.microsoft.com/office/powerpoint/2010/main" val="344237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Introduction</a:t>
            </a:r>
            <a:br>
              <a:rPr lang="en-US" altLang="en-US" smtClean="0">
                <a:latin typeface="Arial" charset="0"/>
                <a:cs typeface="Arial" charset="0"/>
              </a:rPr>
            </a:b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300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5463" y="1676400"/>
            <a:ext cx="8161337" cy="4114800"/>
          </a:xfrm>
        </p:spPr>
        <p:txBody>
          <a:bodyPr lIns="91440" tIns="45720" rIns="91440" bIns="45720"/>
          <a:lstStyle/>
          <a:p>
            <a:pPr defTabSz="9144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charset="0"/>
                <a:cs typeface="Arial" charset="0"/>
              </a:rPr>
              <a:t>A </a:t>
            </a:r>
            <a:r>
              <a:rPr lang="en-US" altLang="en-US" i="1" dirty="0" smtClean="0">
                <a:latin typeface="Arial" charset="0"/>
                <a:cs typeface="Arial" charset="0"/>
              </a:rPr>
              <a:t>series</a:t>
            </a:r>
            <a:r>
              <a:rPr lang="en-US" altLang="en-US" dirty="0" smtClean="0">
                <a:latin typeface="Arial" charset="0"/>
                <a:cs typeface="Arial" charset="0"/>
              </a:rPr>
              <a:t> is the summation of the terms in a sequence.</a:t>
            </a:r>
          </a:p>
          <a:p>
            <a:pPr defTabSz="9144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i="1" dirty="0" smtClean="0">
                <a:latin typeface="Arial" charset="0"/>
                <a:cs typeface="Arial" charset="0"/>
              </a:rPr>
              <a:t>Series</a:t>
            </a:r>
            <a:r>
              <a:rPr lang="en-US" altLang="en-US" dirty="0" smtClean="0">
                <a:latin typeface="Arial" charset="0"/>
                <a:cs typeface="Arial" charset="0"/>
              </a:rPr>
              <a:t> are used to approximate functions that are too complicated to have a simple formula. </a:t>
            </a:r>
          </a:p>
          <a:p>
            <a:pPr defTabSz="9144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i="1" dirty="0" smtClean="0">
                <a:latin typeface="Arial" charset="0"/>
                <a:cs typeface="Arial" charset="0"/>
              </a:rPr>
              <a:t>Series</a:t>
            </a:r>
            <a:r>
              <a:rPr lang="en-US" altLang="en-US" dirty="0" smtClean="0">
                <a:latin typeface="Arial" charset="0"/>
                <a:cs typeface="Arial" charset="0"/>
              </a:rPr>
              <a:t> are instrumental in calculating approximations of numbers like </a:t>
            </a:r>
            <a:r>
              <a:rPr lang="en-US" altLang="en-US" i="1" dirty="0" smtClean="0">
                <a:latin typeface="Arial" charset="0"/>
                <a:cs typeface="Arial" charset="0"/>
              </a:rPr>
              <a:t>π </a:t>
            </a:r>
            <a:r>
              <a:rPr lang="en-US" altLang="en-US" dirty="0" smtClean="0">
                <a:latin typeface="Arial" charset="0"/>
                <a:cs typeface="Arial" charset="0"/>
              </a:rPr>
              <a:t>and </a:t>
            </a:r>
            <a:r>
              <a:rPr lang="en-US" altLang="en-US" i="1" dirty="0" smtClean="0">
                <a:latin typeface="Arial" charset="0"/>
                <a:cs typeface="Arial" charset="0"/>
              </a:rPr>
              <a:t>e</a:t>
            </a:r>
            <a:r>
              <a:rPr lang="en-US" altLang="en-US" dirty="0" smtClean="0">
                <a:latin typeface="Arial" charset="0"/>
                <a:cs typeface="Arial" charset="0"/>
              </a:rPr>
              <a:t>.</a:t>
            </a:r>
            <a:endParaRPr lang="en-US" altLang="en-US" dirty="0" smtClean="0">
              <a:latin typeface="Arial" charset="0"/>
              <a:cs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15780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125" y="395288"/>
            <a:ext cx="8407400" cy="600075"/>
          </a:xfrm>
        </p:spPr>
        <p:txBody>
          <a:bodyPr lIns="91440" tIns="45720" rIns="91440" bIns="4572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Series</a:t>
            </a:r>
          </a:p>
        </p:txBody>
      </p:sp>
      <p:sp>
        <p:nvSpPr>
          <p:cNvPr id="43110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676400"/>
            <a:ext cx="8161337" cy="4343400"/>
          </a:xfr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lIns="91440" tIns="45720" rIns="91440" bIns="45720"/>
          <a:lstStyle/>
          <a:p>
            <a:pPr marL="0" indent="0" defTabSz="914400" eaLnBrk="1" hangingPunct="1">
              <a:lnSpc>
                <a:spcPct val="12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A </a:t>
            </a:r>
            <a:r>
              <a:rPr lang="en-US" altLang="en-US" b="1" dirty="0" smtClean="0">
                <a:latin typeface="Arial" charset="0"/>
                <a:cs typeface="Arial" charset="0"/>
              </a:rPr>
              <a:t>finite series</a:t>
            </a:r>
            <a:r>
              <a:rPr lang="en-US" altLang="en-US" dirty="0" smtClean="0">
                <a:latin typeface="Arial" charset="0"/>
                <a:cs typeface="Arial" charset="0"/>
              </a:rPr>
              <a:t> is an expression of the form</a:t>
            </a:r>
          </a:p>
          <a:p>
            <a:pPr marL="0" indent="0" defTabSz="914400" eaLnBrk="1" hangingPunct="1">
              <a:lnSpc>
                <a:spcPct val="120000"/>
              </a:lnSpc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lnSpc>
                <a:spcPct val="12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	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+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 +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 + … +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 </a:t>
            </a:r>
            <a:r>
              <a:rPr lang="en-US" altLang="en-US" dirty="0" smtClean="0">
                <a:latin typeface="Arial" charset="0"/>
                <a:cs typeface="Arial" charset="0"/>
              </a:rPr>
              <a:t>,</a:t>
            </a:r>
          </a:p>
          <a:p>
            <a:pPr marL="0" indent="0" defTabSz="914400" eaLnBrk="1" hangingPunct="1">
              <a:lnSpc>
                <a:spcPct val="120000"/>
              </a:lnSpc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lnSpc>
                <a:spcPct val="12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and an </a:t>
            </a:r>
            <a:r>
              <a:rPr lang="en-US" altLang="en-US" b="1" dirty="0" smtClean="0">
                <a:latin typeface="Arial" charset="0"/>
                <a:cs typeface="Arial" charset="0"/>
              </a:rPr>
              <a:t>infinite series</a:t>
            </a:r>
            <a:r>
              <a:rPr lang="en-US" altLang="en-US" dirty="0" smtClean="0">
                <a:latin typeface="Arial" charset="0"/>
                <a:cs typeface="Arial" charset="0"/>
              </a:rPr>
              <a:t> is an expression of the form</a:t>
            </a:r>
          </a:p>
          <a:p>
            <a:pPr marL="0" indent="0" defTabSz="914400" eaLnBrk="1" hangingPunct="1">
              <a:lnSpc>
                <a:spcPct val="12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	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+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 +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 + … +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 </a:t>
            </a:r>
            <a:r>
              <a:rPr lang="en-US" altLang="en-US" dirty="0" smtClean="0">
                <a:latin typeface="Arial" charset="0"/>
                <a:cs typeface="Arial" charset="0"/>
              </a:rPr>
              <a:t>+ … .</a:t>
            </a:r>
          </a:p>
        </p:txBody>
      </p:sp>
    </p:spTree>
    <p:extLst>
      <p:ext uri="{BB962C8B-B14F-4D97-AF65-F5344CB8AC3E}">
        <p14:creationId xmlns:p14="http://schemas.microsoft.com/office/powerpoint/2010/main" val="892685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125" y="395288"/>
            <a:ext cx="8407400" cy="600075"/>
          </a:xfrm>
        </p:spPr>
        <p:txBody>
          <a:bodyPr lIns="91440" tIns="45720" rIns="91440" bIns="4572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Partial Sums</a:t>
            </a:r>
          </a:p>
        </p:txBody>
      </p:sp>
      <p:sp>
        <p:nvSpPr>
          <p:cNvPr id="4321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76400"/>
            <a:ext cx="7772400" cy="4419600"/>
          </a:xfrm>
        </p:spPr>
        <p:txBody>
          <a:bodyPr lIns="91440" tIns="45720" rIns="91440" bIns="45720"/>
          <a:lstStyle/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An infinite series contains many terms. 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Sequence of partial sums:</a:t>
            </a:r>
          </a:p>
        </p:txBody>
      </p:sp>
      <p:graphicFrame>
        <p:nvGraphicFramePr>
          <p:cNvPr id="432134" name="Object 6"/>
          <p:cNvGraphicFramePr>
            <a:graphicFrameLocks noChangeAspect="1"/>
          </p:cNvGraphicFramePr>
          <p:nvPr/>
        </p:nvGraphicFramePr>
        <p:xfrm>
          <a:off x="2882900" y="2743200"/>
          <a:ext cx="4229100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5" name="Equation" r:id="rId3" imgW="4228920" imgH="2997000" progId="Equation.DSMT4">
                  <p:embed/>
                </p:oleObj>
              </mc:Choice>
              <mc:Fallback>
                <p:oleObj name="Equation" r:id="rId3" imgW="4228920" imgH="299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2743200"/>
                        <a:ext cx="4229100" cy="299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437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125" y="395288"/>
            <a:ext cx="8407400" cy="600075"/>
          </a:xfrm>
        </p:spPr>
        <p:txBody>
          <a:bodyPr lIns="91440" tIns="45720" rIns="91440" bIns="4572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Partial Sums</a:t>
            </a:r>
          </a:p>
        </p:txBody>
      </p:sp>
      <p:sp>
        <p:nvSpPr>
          <p:cNvPr id="43315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4350" y="1574800"/>
            <a:ext cx="8161338" cy="4826000"/>
          </a:xfrm>
        </p:spPr>
        <p:txBody>
          <a:bodyPr lIns="91440" tIns="45720" rIns="91440" bIns="45720"/>
          <a:lstStyle/>
          <a:p>
            <a:pPr marL="1588" lvl="1" indent="0" defTabSz="914400" eaLnBrk="1" hangingPunct="1">
              <a:lnSpc>
                <a:spcPct val="90000"/>
              </a:lnSpc>
              <a:buFont typeface="Verdana" pitchFamily="34" charset="0"/>
              <a:buNone/>
            </a:pPr>
            <a:r>
              <a:rPr lang="en-US" altLang="en-US" smtClean="0">
                <a:solidFill>
                  <a:schemeClr val="hlink"/>
                </a:solidFill>
                <a:latin typeface="Arial" charset="0"/>
                <a:cs typeface="Arial" charset="0"/>
              </a:rPr>
              <a:t>If </a:t>
            </a:r>
            <a:r>
              <a:rPr lang="en-US" altLang="en-US" i="1" smtClean="0">
                <a:solidFill>
                  <a:schemeClr val="hlink"/>
                </a:solidFill>
                <a:latin typeface="Arial" charset="0"/>
                <a:cs typeface="Arial" charset="0"/>
              </a:rPr>
              <a:t>S</a:t>
            </a:r>
            <a:r>
              <a:rPr lang="en-US" altLang="en-US" i="1" baseline="-25000" smtClean="0">
                <a:solidFill>
                  <a:schemeClr val="hlink"/>
                </a:solidFill>
                <a:latin typeface="Arial" charset="0"/>
                <a:cs typeface="Arial" charset="0"/>
              </a:rPr>
              <a:t>n</a:t>
            </a:r>
            <a:r>
              <a:rPr lang="en-US" altLang="en-US" smtClean="0">
                <a:solidFill>
                  <a:schemeClr val="hlink"/>
                </a:solidFill>
                <a:latin typeface="Arial" charset="0"/>
                <a:cs typeface="Arial" charset="0"/>
              </a:rPr>
              <a:t> approaches a real number </a:t>
            </a:r>
            <a:r>
              <a:rPr lang="en-US" altLang="en-US" i="1" smtClean="0">
                <a:solidFill>
                  <a:schemeClr val="hlink"/>
                </a:solidFill>
                <a:latin typeface="Arial" charset="0"/>
                <a:cs typeface="Arial" charset="0"/>
              </a:rPr>
              <a:t>S</a:t>
            </a:r>
            <a:r>
              <a:rPr lang="en-US" altLang="en-US" smtClean="0">
                <a:solidFill>
                  <a:schemeClr val="hlink"/>
                </a:solidFill>
                <a:latin typeface="Arial" charset="0"/>
                <a:cs typeface="Arial" charset="0"/>
              </a:rPr>
              <a:t> as </a:t>
            </a:r>
            <a:r>
              <a:rPr lang="en-US" altLang="en-US" i="1" smtClean="0">
                <a:solidFill>
                  <a:schemeClr val="hlink"/>
                </a:solidFill>
                <a:latin typeface="Arial" charset="0"/>
                <a:cs typeface="Arial" charset="0"/>
              </a:rPr>
              <a:t>n</a:t>
            </a:r>
            <a:r>
              <a:rPr lang="en-US" altLang="en-US" sz="2000" smtClean="0">
                <a:solidFill>
                  <a:schemeClr val="hlink"/>
                </a:solidFill>
                <a:latin typeface="Wingdings 3" pitchFamily="18" charset="2"/>
                <a:cs typeface="Arial" charset="0"/>
                <a:sym typeface="Wingdings 3" pitchFamily="18" charset="2"/>
              </a:rPr>
              <a:t>g</a:t>
            </a:r>
            <a:r>
              <a:rPr lang="en-US" altLang="en-US" smtClean="0">
                <a:solidFill>
                  <a:schemeClr val="hlink"/>
                </a:solidFill>
                <a:latin typeface="Arial" charset="0"/>
                <a:cs typeface="Arial" charset="0"/>
              </a:rPr>
              <a:t>∞ </a:t>
            </a:r>
          </a:p>
          <a:p>
            <a:pPr marL="1588" lvl="1" indent="0" defTabSz="914400" eaLnBrk="1" hangingPunct="1">
              <a:lnSpc>
                <a:spcPct val="90000"/>
              </a:lnSpc>
              <a:buFont typeface="Verdana" pitchFamily="34" charset="0"/>
              <a:buNone/>
            </a:pPr>
            <a:r>
              <a:rPr lang="en-US" altLang="en-US" smtClean="0">
                <a:solidFill>
                  <a:schemeClr val="hlink"/>
                </a:solidFill>
                <a:latin typeface="Arial" charset="0"/>
                <a:cs typeface="Arial" charset="0"/>
              </a:rPr>
              <a:t>then the sum of the infinite series is </a:t>
            </a:r>
            <a:r>
              <a:rPr lang="en-US" altLang="en-US" i="1" smtClean="0">
                <a:solidFill>
                  <a:schemeClr val="hlink"/>
                </a:solidFill>
                <a:latin typeface="Arial" charset="0"/>
                <a:cs typeface="Arial" charset="0"/>
              </a:rPr>
              <a:t>S</a:t>
            </a:r>
            <a:r>
              <a:rPr lang="en-US" altLang="en-US" smtClean="0">
                <a:solidFill>
                  <a:schemeClr val="hlink"/>
                </a:solidFill>
                <a:latin typeface="Arial" charset="0"/>
                <a:cs typeface="Arial" charset="0"/>
              </a:rPr>
              <a:t>.</a:t>
            </a:r>
          </a:p>
          <a:p>
            <a:pPr marL="1588" lvl="1" indent="0" defTabSz="914400" eaLnBrk="1" hangingPunct="1">
              <a:lnSpc>
                <a:spcPct val="90000"/>
              </a:lnSpc>
              <a:buFont typeface="Verdana" pitchFamily="34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marL="1588" lvl="1" indent="0" defTabSz="914400" eaLnBrk="1" hangingPunct="1">
              <a:lnSpc>
                <a:spcPct val="90000"/>
              </a:lnSpc>
              <a:buFont typeface="Verdana" pitchFamily="34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For example, let</a:t>
            </a:r>
            <a:r>
              <a:rPr lang="en-US" altLang="en-US" i="1" smtClean="0">
                <a:latin typeface="Arial" charset="0"/>
                <a:cs typeface="Arial" charset="0"/>
              </a:rPr>
              <a:t> S</a:t>
            </a:r>
            <a:r>
              <a:rPr lang="en-US" altLang="en-US" baseline="-25000" smtClean="0">
                <a:latin typeface="Arial" charset="0"/>
                <a:cs typeface="Arial" charset="0"/>
              </a:rPr>
              <a:t>1</a:t>
            </a:r>
            <a:r>
              <a:rPr lang="en-US" altLang="en-US" smtClean="0">
                <a:latin typeface="Arial" charset="0"/>
                <a:cs typeface="Arial" charset="0"/>
              </a:rPr>
              <a:t> = 0.3, </a:t>
            </a:r>
            <a:r>
              <a:rPr lang="en-US" altLang="en-US" i="1" smtClean="0">
                <a:latin typeface="Arial" charset="0"/>
                <a:cs typeface="Arial" charset="0"/>
              </a:rPr>
              <a:t>S</a:t>
            </a:r>
            <a:r>
              <a:rPr lang="en-US" altLang="en-US" baseline="-25000" smtClean="0">
                <a:latin typeface="Arial" charset="0"/>
                <a:cs typeface="Arial" charset="0"/>
              </a:rPr>
              <a:t>2</a:t>
            </a:r>
            <a:r>
              <a:rPr lang="en-US" altLang="en-US" smtClean="0">
                <a:latin typeface="Arial" charset="0"/>
                <a:cs typeface="Arial" charset="0"/>
              </a:rPr>
              <a:t> = 0.3 + 0.03,</a:t>
            </a:r>
          </a:p>
          <a:p>
            <a:pPr marL="1588" lvl="1" indent="0" defTabSz="914400" eaLnBrk="1" hangingPunct="1">
              <a:lnSpc>
                <a:spcPct val="90000"/>
              </a:lnSpc>
              <a:buFont typeface="Verdana" pitchFamily="34" charset="0"/>
              <a:buNone/>
            </a:pPr>
            <a:r>
              <a:rPr lang="en-US" altLang="en-US" i="1" smtClean="0">
                <a:latin typeface="Arial" charset="0"/>
                <a:cs typeface="Arial" charset="0"/>
              </a:rPr>
              <a:t>S</a:t>
            </a:r>
            <a:r>
              <a:rPr lang="en-US" altLang="en-US" baseline="-25000" smtClean="0">
                <a:latin typeface="Arial" charset="0"/>
                <a:cs typeface="Arial" charset="0"/>
              </a:rPr>
              <a:t>3</a:t>
            </a:r>
            <a:r>
              <a:rPr lang="en-US" altLang="en-US" smtClean="0">
                <a:latin typeface="Arial" charset="0"/>
                <a:cs typeface="Arial" charset="0"/>
              </a:rPr>
              <a:t> = 0.3 + 0.03 + 0.003 and so on.</a:t>
            </a:r>
          </a:p>
          <a:p>
            <a:pPr marL="1588" lvl="1" indent="0" defTabSz="914400" eaLnBrk="1" hangingPunct="1">
              <a:lnSpc>
                <a:spcPct val="90000"/>
              </a:lnSpc>
              <a:buFont typeface="Verdana" pitchFamily="34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marL="1588" lvl="1" indent="0" defTabSz="914400" eaLnBrk="1" hangingPunct="1">
              <a:lnSpc>
                <a:spcPct val="90000"/>
              </a:lnSpc>
              <a:buFont typeface="Verdana" pitchFamily="34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marL="1588" lvl="1" indent="0" defTabSz="914400" eaLnBrk="1" hangingPunct="1">
              <a:lnSpc>
                <a:spcPct val="90000"/>
              </a:lnSpc>
              <a:buFont typeface="Verdana" pitchFamily="34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marL="1588" lvl="1" indent="0" defTabSz="914400" eaLnBrk="1" hangingPunct="1">
              <a:lnSpc>
                <a:spcPct val="90000"/>
              </a:lnSpc>
              <a:buFont typeface="Verdana" pitchFamily="34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Some infinite series do not have a sum </a:t>
            </a:r>
            <a:r>
              <a:rPr lang="en-US" altLang="en-US" i="1" smtClean="0">
                <a:latin typeface="Arial" charset="0"/>
                <a:cs typeface="Arial" charset="0"/>
              </a:rPr>
              <a:t>S</a:t>
            </a:r>
            <a:r>
              <a:rPr lang="en-US" altLang="en-US" smtClean="0">
                <a:latin typeface="Arial" charset="0"/>
                <a:cs typeface="Arial" charset="0"/>
              </a:rPr>
              <a:t>. For example, the series given by</a:t>
            </a:r>
            <a:r>
              <a:rPr lang="en-US" altLang="en-US" smtClean="0">
                <a:latin typeface="Helvetica" pitchFamily="112" charset="0"/>
                <a:cs typeface="Arial" charset="0"/>
              </a:rPr>
              <a:t> </a:t>
            </a:r>
            <a:br>
              <a:rPr lang="en-US" altLang="en-US" smtClean="0">
                <a:latin typeface="Helvetica" pitchFamily="112" charset="0"/>
                <a:cs typeface="Arial" charset="0"/>
              </a:rPr>
            </a:br>
            <a:r>
              <a:rPr lang="en-US" altLang="en-US" smtClean="0">
                <a:latin typeface="Helvetica" pitchFamily="112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1 + 2 + 3 + 4 + 5 + …</a:t>
            </a:r>
            <a:r>
              <a:rPr lang="en-US" altLang="en-US" smtClean="0">
                <a:latin typeface="Helvetica" pitchFamily="112" charset="0"/>
                <a:cs typeface="Arial" charset="0"/>
              </a:rPr>
              <a:t>    </a:t>
            </a:r>
            <a:r>
              <a:rPr lang="en-US" altLang="en-US" smtClean="0">
                <a:latin typeface="Arial" charset="0"/>
                <a:cs typeface="Arial" charset="0"/>
              </a:rPr>
              <a:t>would have an </a:t>
            </a:r>
            <a:r>
              <a:rPr lang="en-US" altLang="en-US" b="1" smtClean="0">
                <a:latin typeface="Arial" charset="0"/>
                <a:cs typeface="Arial" charset="0"/>
              </a:rPr>
              <a:t>unbounded</a:t>
            </a:r>
            <a:r>
              <a:rPr lang="en-US" altLang="en-US" smtClean="0">
                <a:latin typeface="Arial" charset="0"/>
                <a:cs typeface="Arial" charset="0"/>
              </a:rPr>
              <a:t>, or </a:t>
            </a:r>
            <a:r>
              <a:rPr lang="en-US" altLang="en-US" smtClean="0">
                <a:latin typeface="Arial" charset="0"/>
                <a:ea typeface="ヒラギノ角ゴ ProN W3" pitchFamily="112" charset="-128"/>
                <a:cs typeface="Arial" charset="0"/>
              </a:rPr>
              <a:t>“i</a:t>
            </a:r>
            <a:r>
              <a:rPr lang="en-US" altLang="en-US" smtClean="0">
                <a:latin typeface="Arial" charset="0"/>
                <a:cs typeface="Arial" charset="0"/>
              </a:rPr>
              <a:t>nfinite,</a:t>
            </a:r>
            <a:r>
              <a:rPr lang="en-US" altLang="en-US" smtClean="0">
                <a:latin typeface="Lucida Grande" pitchFamily="112" charset="0"/>
                <a:cs typeface="Arial" charset="0"/>
              </a:rPr>
              <a:t>”</a:t>
            </a:r>
            <a:r>
              <a:rPr lang="en-US" altLang="en-US" smtClean="0">
                <a:latin typeface="Arial" charset="0"/>
                <a:cs typeface="Arial" charset="0"/>
              </a:rPr>
              <a:t> sum.</a:t>
            </a:r>
          </a:p>
        </p:txBody>
      </p:sp>
      <p:graphicFrame>
        <p:nvGraphicFramePr>
          <p:cNvPr id="433158" name="Object 6"/>
          <p:cNvGraphicFramePr>
            <a:graphicFrameLocks noChangeAspect="1"/>
          </p:cNvGraphicFramePr>
          <p:nvPr/>
        </p:nvGraphicFramePr>
        <p:xfrm>
          <a:off x="514350" y="3625850"/>
          <a:ext cx="73945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9" name="Equation" r:id="rId3" imgW="8115300" imgH="1003300" progId="Equation.DSMT4">
                  <p:embed/>
                </p:oleObj>
              </mc:Choice>
              <mc:Fallback>
                <p:oleObj name="Equation" r:id="rId3" imgW="8115300" imgH="1003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3625850"/>
                        <a:ext cx="73945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039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5125" y="1676400"/>
            <a:ext cx="8161338" cy="4495800"/>
          </a:xfrm>
        </p:spPr>
        <p:txBody>
          <a:bodyPr lIns="91440" tIns="45720" rIns="91440" bIns="45720"/>
          <a:lstStyle/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For each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, calculate </a:t>
            </a:r>
            <a:r>
              <a:rPr lang="en-US" altLang="en-US" i="1" dirty="0" smtClean="0">
                <a:latin typeface="Arial" charset="0"/>
                <a:cs typeface="Arial" charset="0"/>
              </a:rPr>
              <a:t>S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4</a:t>
            </a:r>
            <a:r>
              <a:rPr lang="en-US" altLang="en-US" dirty="0" smtClean="0">
                <a:latin typeface="Arial" charset="0"/>
                <a:cs typeface="Arial" charset="0"/>
              </a:rPr>
              <a:t>.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(a)</a:t>
            </a:r>
            <a:r>
              <a:rPr lang="en-US" altLang="en-US" dirty="0" smtClean="0">
                <a:solidFill>
                  <a:srgbClr val="FF9933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= 2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+ 1       (b)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= 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i="1" baseline="30000" dirty="0" smtClean="0"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 </a:t>
            </a:r>
            <a:endParaRPr lang="en-US" altLang="en-US" dirty="0" smtClean="0">
              <a:solidFill>
                <a:srgbClr val="FF9933"/>
              </a:solidFill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endParaRPr lang="en-US" altLang="en-US" sz="3200" dirty="0" smtClean="0">
              <a:solidFill>
                <a:schemeClr val="hlink"/>
              </a:solidFill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sz="3200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Solution</a:t>
            </a:r>
            <a:r>
              <a:rPr lang="en-US" altLang="en-US" dirty="0" smtClean="0">
                <a:solidFill>
                  <a:srgbClr val="FF9933"/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solidFill>
                  <a:srgbClr val="FF9933"/>
                </a:solidFill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Since </a:t>
            </a:r>
            <a:r>
              <a:rPr lang="en-US" altLang="en-US" i="1" dirty="0" smtClean="0">
                <a:latin typeface="Arial" charset="0"/>
                <a:cs typeface="Arial" charset="0"/>
              </a:rPr>
              <a:t>S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4</a:t>
            </a:r>
            <a:r>
              <a:rPr lang="en-US" altLang="en-US" dirty="0" smtClean="0">
                <a:latin typeface="Arial" charset="0"/>
                <a:cs typeface="Arial" charset="0"/>
              </a:rPr>
              <a:t> =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+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 +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 +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4</a:t>
            </a:r>
            <a:r>
              <a:rPr lang="en-US" altLang="en-US" dirty="0" smtClean="0">
                <a:latin typeface="Arial" charset="0"/>
                <a:cs typeface="Arial" charset="0"/>
              </a:rPr>
              <a:t>, start calculating the first four terms of the sequence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= 2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+ 1. </a:t>
            </a:r>
          </a:p>
          <a:p>
            <a:pPr marL="0" indent="0" defTabSz="914400" eaLnBrk="1" hangingPunct="1">
              <a:buNone/>
            </a:pPr>
            <a:r>
              <a:rPr lang="en-US" altLang="en-US" i="1" dirty="0" smtClean="0">
                <a:latin typeface="Arial" charset="0"/>
                <a:cs typeface="Arial" charset="0"/>
              </a:rPr>
              <a:t>	a</a:t>
            </a:r>
            <a:r>
              <a:rPr lang="en-US" altLang="en-US" baseline="-25000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= 2(</a:t>
            </a:r>
            <a:r>
              <a:rPr lang="en-US" altLang="en-US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) + 1 = 3		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 = 2(</a:t>
            </a:r>
            <a:r>
              <a:rPr lang="en-US" altLang="en-US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) + 1 = 7</a:t>
            </a:r>
          </a:p>
          <a:p>
            <a:pPr marL="0" indent="0" defTabSz="914400" eaLnBrk="1" hangingPunct="1">
              <a:buNone/>
            </a:pPr>
            <a:r>
              <a:rPr lang="en-US" altLang="en-US" i="1" dirty="0" smtClean="0">
                <a:latin typeface="Arial" charset="0"/>
                <a:cs typeface="Arial" charset="0"/>
              </a:rPr>
              <a:t>	a</a:t>
            </a:r>
            <a:r>
              <a:rPr lang="en-US" altLang="en-US" baseline="-25000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 = 2(</a:t>
            </a:r>
            <a:r>
              <a:rPr lang="en-US" altLang="en-US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) + 1 = 5		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4</a:t>
            </a:r>
            <a:r>
              <a:rPr lang="en-US" altLang="en-US" dirty="0" smtClean="0">
                <a:latin typeface="Arial" charset="0"/>
                <a:cs typeface="Arial" charset="0"/>
              </a:rPr>
              <a:t> = 2(</a:t>
            </a:r>
            <a:r>
              <a:rPr lang="en-US" altLang="en-US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4</a:t>
            </a:r>
            <a:r>
              <a:rPr lang="en-US" altLang="en-US" dirty="0" smtClean="0">
                <a:latin typeface="Arial" charset="0"/>
                <a:cs typeface="Arial" charset="0"/>
              </a:rPr>
              <a:t>) + 1 = 11</a:t>
            </a: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Thus </a:t>
            </a:r>
            <a:r>
              <a:rPr lang="en-US" altLang="en-US" i="1" dirty="0" smtClean="0">
                <a:latin typeface="Arial" charset="0"/>
                <a:cs typeface="Arial" charset="0"/>
              </a:rPr>
              <a:t>S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4</a:t>
            </a:r>
            <a:r>
              <a:rPr lang="en-US" altLang="en-US" dirty="0" smtClean="0">
                <a:latin typeface="Arial" charset="0"/>
                <a:cs typeface="Arial" charset="0"/>
              </a:rPr>
              <a:t> = 3 + 5 + 7 + 9  = 24</a:t>
            </a:r>
          </a:p>
        </p:txBody>
      </p:sp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3538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Finding partial sums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29977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600200"/>
            <a:ext cx="8161337" cy="3200400"/>
          </a:xfrm>
        </p:spPr>
        <p:txBody>
          <a:bodyPr lIns="91440" tIns="45720" rIns="91440" bIns="45720"/>
          <a:lstStyle/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(b)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= 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i="1" baseline="30000" dirty="0" smtClean="0">
                <a:latin typeface="Arial" charset="0"/>
                <a:cs typeface="Arial" charset="0"/>
              </a:rPr>
              <a:t>2</a:t>
            </a:r>
            <a:endParaRPr lang="en-US" altLang="en-US" dirty="0" smtClean="0">
              <a:solidFill>
                <a:srgbClr val="FF9933"/>
              </a:solidFill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solidFill>
                  <a:srgbClr val="FF9933"/>
                </a:solidFill>
                <a:latin typeface="Arial" charset="0"/>
                <a:cs typeface="Arial" charset="0"/>
              </a:rPr>
              <a:t>	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i="1" dirty="0" smtClean="0">
                <a:latin typeface="Arial" charset="0"/>
                <a:cs typeface="Arial" charset="0"/>
              </a:rPr>
              <a:t>	a</a:t>
            </a:r>
            <a:r>
              <a:rPr lang="en-US" altLang="en-US" baseline="-25000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= </a:t>
            </a:r>
            <a:r>
              <a:rPr lang="en-US" altLang="en-US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baseline="30000" dirty="0" smtClean="0"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 = 1		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 = </a:t>
            </a:r>
            <a:r>
              <a:rPr lang="en-US" altLang="en-US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3</a:t>
            </a:r>
            <a:r>
              <a:rPr lang="en-US" altLang="en-US" baseline="30000" dirty="0" smtClean="0"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= 9</a:t>
            </a:r>
          </a:p>
          <a:p>
            <a:pPr marL="0" indent="0" defTabSz="914400" eaLnBrk="1" hangingPunct="1">
              <a:buNone/>
            </a:pPr>
            <a:r>
              <a:rPr lang="en-US" altLang="en-US" i="1" dirty="0" smtClean="0">
                <a:latin typeface="Arial" charset="0"/>
                <a:cs typeface="Arial" charset="0"/>
              </a:rPr>
              <a:t>	a</a:t>
            </a:r>
            <a:r>
              <a:rPr lang="en-US" altLang="en-US" baseline="-25000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 = </a:t>
            </a:r>
            <a:r>
              <a:rPr lang="en-US" altLang="en-US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2</a:t>
            </a:r>
            <a:r>
              <a:rPr lang="en-US" altLang="en-US" baseline="30000" dirty="0" smtClean="0"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 = 4		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4</a:t>
            </a:r>
            <a:r>
              <a:rPr lang="en-US" altLang="en-US" dirty="0" smtClean="0">
                <a:latin typeface="Arial" charset="0"/>
                <a:cs typeface="Arial" charset="0"/>
              </a:rPr>
              <a:t> = </a:t>
            </a:r>
            <a:r>
              <a:rPr lang="en-US" altLang="en-US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4</a:t>
            </a:r>
            <a:r>
              <a:rPr lang="en-US" altLang="en-US" baseline="30000" dirty="0" smtClean="0"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 = 16</a:t>
            </a: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Thus </a:t>
            </a:r>
            <a:r>
              <a:rPr lang="en-US" altLang="en-US" i="1" dirty="0" smtClean="0">
                <a:latin typeface="Arial" charset="0"/>
                <a:cs typeface="Arial" charset="0"/>
              </a:rPr>
              <a:t>S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4</a:t>
            </a:r>
            <a:r>
              <a:rPr lang="en-US" altLang="en-US" dirty="0" smtClean="0">
                <a:latin typeface="Arial" charset="0"/>
                <a:cs typeface="Arial" charset="0"/>
              </a:rPr>
              <a:t> = 1 + 4 + 9 + 16  = 30</a:t>
            </a:r>
          </a:p>
        </p:txBody>
      </p:sp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3538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Finding partial sums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8798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457200"/>
            <a:ext cx="8407400" cy="900113"/>
          </a:xfrm>
        </p:spPr>
        <p:txBody>
          <a:bodyPr lIns="91440" tIns="45720" rIns="91440" bIns="45720"/>
          <a:lstStyle/>
          <a:p>
            <a:pPr eaLnBrk="1" hangingPunct="1"/>
            <a:r>
              <a:rPr lang="en-US" altLang="en-US" sz="3600" dirty="0" smtClean="0">
                <a:latin typeface="Arial" charset="0"/>
                <a:cs typeface="Arial" charset="0"/>
              </a:rPr>
              <a:t>Sum of the First </a:t>
            </a:r>
            <a:r>
              <a:rPr lang="en-US" altLang="en-US" sz="3600" i="1" dirty="0" smtClean="0">
                <a:latin typeface="Arial" charset="0"/>
                <a:cs typeface="Arial" charset="0"/>
              </a:rPr>
              <a:t>n </a:t>
            </a:r>
            <a:r>
              <a:rPr lang="en-US" altLang="en-US" sz="3600" dirty="0" smtClean="0">
                <a:latin typeface="Arial" charset="0"/>
                <a:cs typeface="Arial" charset="0"/>
              </a:rPr>
              <a:t>Terms of an Arithmetic Sequence</a:t>
            </a:r>
          </a:p>
        </p:txBody>
      </p:sp>
      <p:sp>
        <p:nvSpPr>
          <p:cNvPr id="43725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5125" y="2211388"/>
            <a:ext cx="8407400" cy="3794125"/>
          </a:xfr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lIns="91440" tIns="45720" rIns="91440" bIns="45720"/>
          <a:lstStyle/>
          <a:p>
            <a:pPr marL="0" indent="0" defTabSz="914400" eaLnBrk="1" hangingPunct="1">
              <a:lnSpc>
                <a:spcPct val="11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The </a:t>
            </a:r>
            <a:r>
              <a:rPr lang="en-US" altLang="en-US" b="1" dirty="0" smtClean="0">
                <a:latin typeface="Arial" charset="0"/>
                <a:cs typeface="Arial" charset="0"/>
              </a:rPr>
              <a:t>sum of the first </a:t>
            </a:r>
            <a:r>
              <a:rPr lang="en-US" altLang="en-US" b="1" i="1" dirty="0" smtClean="0">
                <a:latin typeface="Arial" charset="0"/>
                <a:cs typeface="Arial" charset="0"/>
              </a:rPr>
              <a:t>n </a:t>
            </a:r>
            <a:r>
              <a:rPr lang="en-US" altLang="en-US" b="1" dirty="0" smtClean="0">
                <a:latin typeface="Arial" charset="0"/>
                <a:cs typeface="Arial" charset="0"/>
              </a:rPr>
              <a:t>terms of an arithmetic sequence</a:t>
            </a:r>
            <a:r>
              <a:rPr lang="en-US" altLang="en-US" dirty="0" smtClean="0">
                <a:latin typeface="Arial" charset="0"/>
                <a:cs typeface="Arial" charset="0"/>
              </a:rPr>
              <a:t>, denoted </a:t>
            </a:r>
            <a:r>
              <a:rPr lang="en-US" altLang="en-US" i="1" dirty="0" smtClean="0">
                <a:latin typeface="Arial" charset="0"/>
                <a:cs typeface="Arial" charset="0"/>
              </a:rPr>
              <a:t>S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,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is found by averaging the first and 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th terms and then multiplying by 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. That is,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lnSpc>
                <a:spcPct val="11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</a:p>
        </p:txBody>
      </p:sp>
      <p:graphicFrame>
        <p:nvGraphicFramePr>
          <p:cNvPr id="437254" name="Object 4"/>
          <p:cNvGraphicFramePr>
            <a:graphicFrameLocks noChangeAspect="1"/>
          </p:cNvGraphicFramePr>
          <p:nvPr/>
        </p:nvGraphicFramePr>
        <p:xfrm>
          <a:off x="1244600" y="4330700"/>
          <a:ext cx="6180138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3" name="Equation" r:id="rId3" imgW="6718300" imgH="1231900" progId="Equation.DSMT4">
                  <p:embed/>
                </p:oleObj>
              </mc:Choice>
              <mc:Fallback>
                <p:oleObj name="Equation" r:id="rId3" imgW="6718300" imgH="1231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4330700"/>
                        <a:ext cx="6180138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6109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0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4350" y="1651000"/>
            <a:ext cx="8161338" cy="3352800"/>
          </a:xfrm>
        </p:spPr>
        <p:txBody>
          <a:bodyPr lIns="91440" tIns="45720" rIns="91440" bIns="45720"/>
          <a:lstStyle/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Use a formula to find the sum of the arithmetic series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2 + 4 + 6 + 8 + …+ 100.</a:t>
            </a:r>
          </a:p>
          <a:p>
            <a:pPr marL="0" indent="0" defTabSz="914400" eaLnBrk="1" hangingPunct="1">
              <a:buNone/>
            </a:pPr>
            <a:r>
              <a:rPr lang="en-US" altLang="en-US" sz="3200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Solution</a:t>
            </a:r>
            <a:r>
              <a:rPr lang="en-US" altLang="en-US" dirty="0" smtClean="0">
                <a:solidFill>
                  <a:srgbClr val="FF9933"/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The series has 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= </a:t>
            </a:r>
            <a:r>
              <a:rPr lang="en-US" altLang="en-US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50</a:t>
            </a:r>
            <a:r>
              <a:rPr lang="en-US" altLang="en-US" dirty="0" smtClean="0">
                <a:latin typeface="Arial" charset="0"/>
                <a:cs typeface="Arial" charset="0"/>
              </a:rPr>
              <a:t> terms with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=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 and </a:t>
            </a:r>
          </a:p>
          <a:p>
            <a:pPr marL="0" indent="0" defTabSz="914400" eaLnBrk="1" hangingPunct="1">
              <a:buNone/>
            </a:pP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50</a:t>
            </a:r>
            <a:r>
              <a:rPr lang="en-US" altLang="en-US" dirty="0" smtClean="0">
                <a:latin typeface="Arial" charset="0"/>
                <a:cs typeface="Arial" charset="0"/>
              </a:rPr>
              <a:t> = </a:t>
            </a:r>
            <a:r>
              <a:rPr lang="en-US" altLang="en-US" dirty="0" smtClean="0">
                <a:solidFill>
                  <a:srgbClr val="339933"/>
                </a:solidFill>
                <a:latin typeface="Arial" charset="0"/>
                <a:cs typeface="Arial" charset="0"/>
              </a:rPr>
              <a:t>100</a:t>
            </a:r>
            <a:r>
              <a:rPr lang="en-US" altLang="en-US" dirty="0" smtClean="0">
                <a:latin typeface="Arial" charset="0"/>
                <a:cs typeface="Arial" charset="0"/>
              </a:rPr>
              <a:t>. We can use</a:t>
            </a:r>
            <a:endParaRPr lang="en-US" altLang="en-US" dirty="0" smtClean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439302" name="Object 4"/>
          <p:cNvGraphicFramePr>
            <a:graphicFrameLocks noChangeAspect="1"/>
          </p:cNvGraphicFramePr>
          <p:nvPr/>
        </p:nvGraphicFramePr>
        <p:xfrm>
          <a:off x="400050" y="111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4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11113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303" name="Text Box 5"/>
          <p:cNvSpPr txBox="1">
            <a:spLocks noChangeArrowheads="1"/>
          </p:cNvSpPr>
          <p:nvPr/>
        </p:nvSpPr>
        <p:spPr bwMode="auto">
          <a:xfrm>
            <a:off x="593725" y="2808288"/>
            <a:ext cx="3749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2800"/>
          </a:p>
        </p:txBody>
      </p:sp>
      <p:graphicFrame>
        <p:nvGraphicFramePr>
          <p:cNvPr id="439304" name="Object 8"/>
          <p:cNvGraphicFramePr>
            <a:graphicFrameLocks noChangeAspect="1"/>
          </p:cNvGraphicFramePr>
          <p:nvPr/>
        </p:nvGraphicFramePr>
        <p:xfrm>
          <a:off x="4038600" y="4038600"/>
          <a:ext cx="4195763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5" name="Equation" r:id="rId5" imgW="4533900" imgH="2489200" progId="Equation.DSMT4">
                  <p:embed/>
                </p:oleObj>
              </mc:Choice>
              <mc:Fallback>
                <p:oleObj name="Equation" r:id="rId5" imgW="4533900" imgH="2489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038600"/>
                        <a:ext cx="4195763" cy="230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3538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Finding the sum of a finite arithmetic series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42251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3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7924800" cy="4343400"/>
          </a:xfrm>
        </p:spPr>
        <p:txBody>
          <a:bodyPr lIns="91440" tIns="45720" rIns="91440" bIns="45720"/>
          <a:lstStyle/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Write the first four terms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,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 ,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,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4</a:t>
            </a:r>
            <a:r>
              <a:rPr lang="en-US" altLang="en-US" dirty="0" smtClean="0">
                <a:latin typeface="Arial" charset="0"/>
                <a:cs typeface="Arial" charset="0"/>
              </a:rPr>
              <a:t>,… of each sequence, where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= </a:t>
            </a:r>
            <a:r>
              <a:rPr lang="en-US" altLang="en-US" i="1" dirty="0" smtClean="0">
                <a:latin typeface="Arial" charset="0"/>
                <a:cs typeface="Arial" charset="0"/>
              </a:rPr>
              <a:t>f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),</a:t>
            </a:r>
          </a:p>
          <a:p>
            <a:pPr marL="0" indent="0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(a)   </a:t>
            </a:r>
            <a:r>
              <a:rPr lang="en-US" altLang="en-US" i="1" dirty="0" smtClean="0">
                <a:latin typeface="Arial" charset="0"/>
                <a:cs typeface="Arial" charset="0"/>
              </a:rPr>
              <a:t>f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) = 2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– 5			(b)  </a:t>
            </a:r>
            <a:r>
              <a:rPr lang="en-US" altLang="en-US" i="1" dirty="0" smtClean="0">
                <a:latin typeface="Arial" charset="0"/>
                <a:cs typeface="Arial" charset="0"/>
              </a:rPr>
              <a:t>f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) = 4(2)</a:t>
            </a:r>
            <a:r>
              <a:rPr lang="en-US" altLang="en-US" i="1" baseline="30000" dirty="0" smtClean="0">
                <a:latin typeface="Arial" charset="0"/>
                <a:cs typeface="Arial" charset="0"/>
              </a:rPr>
              <a:t>n</a:t>
            </a:r>
            <a:r>
              <a:rPr lang="en-US" altLang="en-US" baseline="30000" dirty="0" smtClean="0">
                <a:latin typeface="Arial" charset="0"/>
                <a:cs typeface="Arial" charset="0"/>
              </a:rPr>
              <a:t>–1</a:t>
            </a:r>
          </a:p>
          <a:p>
            <a:pPr marL="0" indent="0">
              <a:buNone/>
            </a:pPr>
            <a:endParaRPr lang="en-US" altLang="en-US" i="1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sz="3200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Solution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a)	a</a:t>
            </a:r>
            <a:r>
              <a:rPr lang="en-US" altLang="en-US" baseline="-25000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= </a:t>
            </a:r>
            <a:r>
              <a:rPr lang="en-US" altLang="en-US" i="1" dirty="0" smtClean="0">
                <a:latin typeface="Arial" charset="0"/>
                <a:cs typeface="Arial" charset="0"/>
              </a:rPr>
              <a:t>f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) = 2(</a:t>
            </a:r>
            <a:r>
              <a:rPr lang="en-US" altLang="en-US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) – 5 = –3		 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 = </a:t>
            </a:r>
            <a:r>
              <a:rPr lang="en-US" altLang="en-US" i="1" dirty="0" smtClean="0">
                <a:latin typeface="Arial" charset="0"/>
                <a:cs typeface="Arial" charset="0"/>
              </a:rPr>
              <a:t>f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) = 2(</a:t>
            </a:r>
            <a:r>
              <a:rPr lang="en-US" altLang="en-US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) – 5 = –1</a:t>
            </a:r>
          </a:p>
          <a:p>
            <a:pPr marL="0" indent="0" defTabSz="914400" eaLnBrk="1" hangingPunct="1">
              <a:buNone/>
            </a:pPr>
            <a:r>
              <a:rPr lang="en-US" altLang="en-US" i="1" dirty="0" smtClean="0">
                <a:latin typeface="Arial" charset="0"/>
                <a:cs typeface="Arial" charset="0"/>
              </a:rPr>
              <a:t>	a</a:t>
            </a:r>
            <a:r>
              <a:rPr lang="en-US" altLang="en-US" baseline="-25000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 = </a:t>
            </a:r>
            <a:r>
              <a:rPr lang="en-US" altLang="en-US" i="1" dirty="0" smtClean="0">
                <a:latin typeface="Arial" charset="0"/>
                <a:cs typeface="Arial" charset="0"/>
              </a:rPr>
              <a:t>f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) = 2(</a:t>
            </a:r>
            <a:r>
              <a:rPr lang="en-US" altLang="en-US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) – 5 = 1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4</a:t>
            </a:r>
            <a:r>
              <a:rPr lang="en-US" altLang="en-US" dirty="0" smtClean="0">
                <a:latin typeface="Arial" charset="0"/>
                <a:cs typeface="Arial" charset="0"/>
              </a:rPr>
              <a:t> = </a:t>
            </a:r>
            <a:r>
              <a:rPr lang="en-US" altLang="en-US" i="1" dirty="0" smtClean="0">
                <a:latin typeface="Arial" charset="0"/>
                <a:cs typeface="Arial" charset="0"/>
              </a:rPr>
              <a:t>f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4</a:t>
            </a:r>
            <a:r>
              <a:rPr lang="en-US" altLang="en-US" dirty="0" smtClean="0">
                <a:latin typeface="Arial" charset="0"/>
                <a:cs typeface="Arial" charset="0"/>
              </a:rPr>
              <a:t>) = 5(</a:t>
            </a:r>
            <a:r>
              <a:rPr lang="en-US" altLang="en-US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4</a:t>
            </a:r>
            <a:r>
              <a:rPr lang="en-US" altLang="en-US" dirty="0" smtClean="0">
                <a:latin typeface="Arial" charset="0"/>
                <a:cs typeface="Arial" charset="0"/>
              </a:rPr>
              <a:t>) – 5 = 3</a:t>
            </a:r>
          </a:p>
        </p:txBody>
      </p:sp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3538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Finding terms of sequences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1190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8407400" cy="900113"/>
          </a:xfrm>
        </p:spPr>
        <p:txBody>
          <a:bodyPr lIns="91440" tIns="45720" rIns="91440" bIns="45720"/>
          <a:lstStyle/>
          <a:p>
            <a:pPr eaLnBrk="1" hangingPunct="1"/>
            <a:r>
              <a:rPr lang="en-US" altLang="en-US" sz="3600" dirty="0" smtClean="0">
                <a:latin typeface="Arial" charset="0"/>
                <a:cs typeface="Arial" charset="0"/>
              </a:rPr>
              <a:t>Sum of the First </a:t>
            </a:r>
            <a:r>
              <a:rPr lang="en-US" altLang="en-US" sz="3600" i="1" dirty="0" smtClean="0">
                <a:latin typeface="Arial" charset="0"/>
                <a:cs typeface="Arial" charset="0"/>
              </a:rPr>
              <a:t>n </a:t>
            </a:r>
            <a:r>
              <a:rPr lang="en-US" altLang="en-US" sz="3600" dirty="0" smtClean="0">
                <a:latin typeface="Arial" charset="0"/>
                <a:cs typeface="Arial" charset="0"/>
              </a:rPr>
              <a:t>Terms of an Geometric Sequence</a:t>
            </a:r>
          </a:p>
        </p:txBody>
      </p:sp>
      <p:sp>
        <p:nvSpPr>
          <p:cNvPr id="4444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5125" y="2211388"/>
            <a:ext cx="8407400" cy="3794125"/>
          </a:xfr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lIns="91440" tIns="45720" rIns="91440" bIns="45720"/>
          <a:lstStyle/>
          <a:p>
            <a:pPr marL="0" indent="0" defTabSz="914400" eaLnBrk="1" hangingPunct="1">
              <a:lnSpc>
                <a:spcPct val="11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If a geometric sequence has first term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and common ratio </a:t>
            </a:r>
            <a:r>
              <a:rPr lang="en-US" altLang="en-US" i="1" dirty="0" smtClean="0">
                <a:latin typeface="Arial" charset="0"/>
                <a:cs typeface="Arial" charset="0"/>
              </a:rPr>
              <a:t>r</a:t>
            </a:r>
            <a:r>
              <a:rPr lang="en-US" altLang="en-US" dirty="0" smtClean="0">
                <a:latin typeface="Arial" charset="0"/>
                <a:cs typeface="Arial" charset="0"/>
              </a:rPr>
              <a:t>, then the sum of the first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  <a:r>
              <a:rPr lang="en-US" altLang="en-US" i="1" dirty="0" smtClean="0">
                <a:latin typeface="Arial" charset="0"/>
                <a:cs typeface="Arial" charset="0"/>
              </a:rPr>
              <a:t>n </a:t>
            </a:r>
            <a:r>
              <a:rPr lang="en-US" altLang="en-US" dirty="0" smtClean="0">
                <a:latin typeface="Arial" charset="0"/>
                <a:cs typeface="Arial" charset="0"/>
              </a:rPr>
              <a:t>terms is given by</a:t>
            </a:r>
          </a:p>
          <a:p>
            <a:pPr marL="0" indent="0" defTabSz="914400" eaLnBrk="1" hangingPunct="1">
              <a:lnSpc>
                <a:spcPct val="11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</a:p>
        </p:txBody>
      </p:sp>
      <p:graphicFrame>
        <p:nvGraphicFramePr>
          <p:cNvPr id="444422" name="Object 4"/>
          <p:cNvGraphicFramePr>
            <a:graphicFrameLocks noChangeAspect="1"/>
          </p:cNvGraphicFramePr>
          <p:nvPr/>
        </p:nvGraphicFramePr>
        <p:xfrm>
          <a:off x="2317750" y="4038600"/>
          <a:ext cx="45720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9" name="Equation" r:id="rId3" imgW="4572000" imgH="1231900" progId="Equation.DSMT4">
                  <p:embed/>
                </p:oleObj>
              </mc:Choice>
              <mc:Fallback>
                <p:oleObj name="Equation" r:id="rId3" imgW="4572000" imgH="1231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4038600"/>
                        <a:ext cx="45720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8407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3538" y="1371600"/>
            <a:ext cx="8161337" cy="4862513"/>
          </a:xfrm>
        </p:spPr>
        <p:txBody>
          <a:bodyPr lIns="91440" tIns="45720" rIns="91440" bIns="45720"/>
          <a:lstStyle/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Approximate the sum for the given values of 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.</a:t>
            </a: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sz="3200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Solution</a:t>
            </a:r>
            <a:r>
              <a:rPr lang="en-US" altLang="en-US" sz="3200" dirty="0" smtClean="0">
                <a:solidFill>
                  <a:schemeClr val="hlink"/>
                </a:solidFill>
                <a:latin typeface="Helvetica" pitchFamily="112" charset="0"/>
                <a:cs typeface="Arial" charset="0"/>
              </a:rPr>
              <a:t> </a:t>
            </a:r>
          </a:p>
        </p:txBody>
      </p:sp>
      <p:graphicFrame>
        <p:nvGraphicFramePr>
          <p:cNvPr id="445446" name="Object 4"/>
          <p:cNvGraphicFramePr>
            <a:graphicFrameLocks noChangeAspect="1"/>
          </p:cNvGraphicFramePr>
          <p:nvPr/>
        </p:nvGraphicFramePr>
        <p:xfrm>
          <a:off x="2209800" y="2368550"/>
          <a:ext cx="5703888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9" name="Equation" r:id="rId3" imgW="6210000" imgH="1155600" progId="Equation.DSMT4">
                  <p:embed/>
                </p:oleObj>
              </mc:Choice>
              <mc:Fallback>
                <p:oleObj name="Equation" r:id="rId3" imgW="6210000" imgH="11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368550"/>
                        <a:ext cx="5703888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47" name="Object 5"/>
          <p:cNvGraphicFramePr>
            <a:graphicFrameLocks noChangeAspect="1"/>
          </p:cNvGraphicFramePr>
          <p:nvPr/>
        </p:nvGraphicFramePr>
        <p:xfrm>
          <a:off x="2590800" y="3797300"/>
          <a:ext cx="35655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0" name="Equation" r:id="rId5" imgW="3911600" imgH="1003300" progId="Equation.DSMT4">
                  <p:embed/>
                </p:oleObj>
              </mc:Choice>
              <mc:Fallback>
                <p:oleObj name="Equation" r:id="rId5" imgW="3911600" imgH="1003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797300"/>
                        <a:ext cx="35655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48" name="Object 6"/>
          <p:cNvGraphicFramePr>
            <a:graphicFrameLocks noChangeAspect="1"/>
          </p:cNvGraphicFramePr>
          <p:nvPr/>
        </p:nvGraphicFramePr>
        <p:xfrm>
          <a:off x="2438400" y="5092700"/>
          <a:ext cx="408622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1" name="Equation" r:id="rId7" imgW="4406900" imgH="1231900" progId="Equation.DSMT4">
                  <p:embed/>
                </p:oleObj>
              </mc:Choice>
              <mc:Fallback>
                <p:oleObj name="Equation" r:id="rId7" imgW="4406900" imgH="1231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092700"/>
                        <a:ext cx="4086225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3538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Finding the sum of finite geometric series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44942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470" name="Object 5"/>
          <p:cNvGraphicFramePr>
            <a:graphicFrameLocks noChangeAspect="1"/>
          </p:cNvGraphicFramePr>
          <p:nvPr/>
        </p:nvGraphicFramePr>
        <p:xfrm>
          <a:off x="2590800" y="1600200"/>
          <a:ext cx="3911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3" name="Equation" r:id="rId3" imgW="3911600" imgH="1003300" progId="Equation.DSMT4">
                  <p:embed/>
                </p:oleObj>
              </mc:Choice>
              <mc:Fallback>
                <p:oleObj name="Equation" r:id="rId3" imgW="3911600" imgH="1003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600200"/>
                        <a:ext cx="3911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71" name="Object 6"/>
          <p:cNvGraphicFramePr>
            <a:graphicFrameLocks noChangeAspect="1"/>
          </p:cNvGraphicFramePr>
          <p:nvPr/>
        </p:nvGraphicFramePr>
        <p:xfrm>
          <a:off x="2279650" y="3048000"/>
          <a:ext cx="5068888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4" name="Equation" r:id="rId5" imgW="5067300" imgH="1231900" progId="Equation.DSMT4">
                  <p:embed/>
                </p:oleObj>
              </mc:Choice>
              <mc:Fallback>
                <p:oleObj name="Equation" r:id="rId5" imgW="5067300" imgH="1231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3048000"/>
                        <a:ext cx="5068888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72" name="Object 7"/>
          <p:cNvGraphicFramePr>
            <a:graphicFrameLocks noChangeAspect="1"/>
          </p:cNvGraphicFramePr>
          <p:nvPr/>
        </p:nvGraphicFramePr>
        <p:xfrm>
          <a:off x="2279650" y="4800600"/>
          <a:ext cx="5106988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5" name="Equation" r:id="rId7" imgW="5105400" imgH="1231900" progId="Equation.DSMT4">
                  <p:embed/>
                </p:oleObj>
              </mc:Choice>
              <mc:Fallback>
                <p:oleObj name="Equation" r:id="rId7" imgW="5105400" imgH="1231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4800600"/>
                        <a:ext cx="5106988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3538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Finding the sum of finite geometric series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774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990600"/>
            <a:ext cx="8407400" cy="600075"/>
          </a:xfrm>
        </p:spPr>
        <p:txBody>
          <a:bodyPr lIns="91440" tIns="45720" rIns="91440" bIns="45720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Sum of an Infinite Geometric Series</a:t>
            </a:r>
          </a:p>
        </p:txBody>
      </p:sp>
      <p:sp>
        <p:nvSpPr>
          <p:cNvPr id="44954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5125" y="2011363"/>
            <a:ext cx="8407400" cy="3398837"/>
          </a:xfr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lIns="91440" tIns="45720" rIns="91440" bIns="45720"/>
          <a:lstStyle/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The sum of the infinite geometric sequence with first term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and common ratio </a:t>
            </a:r>
            <a:r>
              <a:rPr lang="en-US" altLang="en-US" i="1" dirty="0" smtClean="0">
                <a:latin typeface="Arial" charset="0"/>
                <a:cs typeface="Arial" charset="0"/>
              </a:rPr>
              <a:t>r </a:t>
            </a:r>
            <a:r>
              <a:rPr lang="en-US" altLang="en-US" dirty="0" smtClean="0">
                <a:latin typeface="Arial" charset="0"/>
                <a:cs typeface="Arial" charset="0"/>
              </a:rPr>
              <a:t>is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given by</a:t>
            </a: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Provided |</a:t>
            </a:r>
            <a:r>
              <a:rPr lang="en-US" altLang="en-US" sz="1400" dirty="0" smtClean="0">
                <a:latin typeface="Arial" charset="0"/>
                <a:cs typeface="Arial" charset="0"/>
              </a:rPr>
              <a:t> </a:t>
            </a:r>
            <a:r>
              <a:rPr lang="en-US" altLang="en-US" i="1" dirty="0" smtClean="0">
                <a:latin typeface="Arial" charset="0"/>
                <a:cs typeface="Arial" charset="0"/>
              </a:rPr>
              <a:t>r</a:t>
            </a:r>
            <a:r>
              <a:rPr lang="en-US" altLang="en-US" sz="1400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| &lt; 1. If |</a:t>
            </a:r>
            <a:r>
              <a:rPr lang="en-US" altLang="en-US" sz="1400" dirty="0" smtClean="0">
                <a:latin typeface="Arial" charset="0"/>
                <a:cs typeface="Arial" charset="0"/>
              </a:rPr>
              <a:t> </a:t>
            </a:r>
            <a:r>
              <a:rPr lang="en-US" altLang="en-US" i="1" dirty="0" smtClean="0">
                <a:latin typeface="Arial" charset="0"/>
                <a:cs typeface="Arial" charset="0"/>
              </a:rPr>
              <a:t>r</a:t>
            </a:r>
            <a:r>
              <a:rPr lang="en-US" altLang="en-US" sz="1400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| ≥ 1, then this sum does not exist.</a:t>
            </a:r>
            <a:r>
              <a:rPr lang="en-US" altLang="en-US" dirty="0" smtClean="0">
                <a:latin typeface="Helvetica" pitchFamily="112" charset="0"/>
                <a:cs typeface="Arial" charset="0"/>
              </a:rPr>
              <a:t> </a:t>
            </a:r>
          </a:p>
        </p:txBody>
      </p:sp>
      <p:graphicFrame>
        <p:nvGraphicFramePr>
          <p:cNvPr id="449542" name="Object 6"/>
          <p:cNvGraphicFramePr>
            <a:graphicFrameLocks noChangeAspect="1"/>
          </p:cNvGraphicFramePr>
          <p:nvPr/>
        </p:nvGraphicFramePr>
        <p:xfrm>
          <a:off x="3695700" y="2908300"/>
          <a:ext cx="1752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9" name="Equation" r:id="rId3" imgW="1752600" imgH="1041400" progId="Equation.DSMT4">
                  <p:embed/>
                </p:oleObj>
              </mc:Choice>
              <mc:Fallback>
                <p:oleObj name="Equation" r:id="rId3" imgW="1752600" imgH="1041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2908300"/>
                        <a:ext cx="1752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5822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1440" tIns="45720" rIns="91440" bIns="45720"/>
          <a:lstStyle/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Find the sum of the infinite geometric series</a:t>
            </a: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sz="3200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Solution </a:t>
            </a:r>
          </a:p>
          <a:p>
            <a:pPr marL="0" indent="0" defTabSz="914400" eaLnBrk="1" hangingPunct="1">
              <a:buNone/>
            </a:pPr>
            <a:endParaRPr lang="en-US" altLang="en-US" i="1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= 1, common ratio is </a:t>
            </a:r>
            <a:r>
              <a:rPr lang="en-US" altLang="en-US" i="1" dirty="0" smtClean="0">
                <a:latin typeface="Arial" charset="0"/>
                <a:cs typeface="Arial" charset="0"/>
              </a:rPr>
              <a:t>r </a:t>
            </a:r>
            <a:r>
              <a:rPr lang="en-US" altLang="en-US" dirty="0" smtClean="0">
                <a:latin typeface="Arial" charset="0"/>
                <a:cs typeface="Arial" charset="0"/>
              </a:rPr>
              <a:t>= 0.5</a:t>
            </a:r>
            <a:endParaRPr lang="en-US" altLang="en-US" dirty="0" smtClean="0">
              <a:solidFill>
                <a:srgbClr val="FF9933"/>
              </a:solidFill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endParaRPr lang="en-US" altLang="en-US" dirty="0" smtClean="0">
              <a:solidFill>
                <a:srgbClr val="FF9933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450566" name="Object 4"/>
          <p:cNvGraphicFramePr>
            <a:graphicFrameLocks noChangeAspect="1"/>
          </p:cNvGraphicFramePr>
          <p:nvPr/>
        </p:nvGraphicFramePr>
        <p:xfrm>
          <a:off x="2668588" y="4572000"/>
          <a:ext cx="338296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6" name="Equation" r:id="rId3" imgW="3708400" imgH="1041400" progId="Equation.DSMT4">
                  <p:embed/>
                </p:oleObj>
              </mc:Choice>
              <mc:Fallback>
                <p:oleObj name="Equation" r:id="rId3" imgW="3708400" imgH="1041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4572000"/>
                        <a:ext cx="3382962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7" name="Object 5"/>
          <p:cNvGraphicFramePr>
            <a:graphicFrameLocks noChangeAspect="1"/>
          </p:cNvGraphicFramePr>
          <p:nvPr/>
        </p:nvGraphicFramePr>
        <p:xfrm>
          <a:off x="3427413" y="2209800"/>
          <a:ext cx="2624137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7" name="Equation" r:id="rId5" imgW="2882880" imgH="965160" progId="Equation.DSMT4">
                  <p:embed/>
                </p:oleObj>
              </mc:Choice>
              <mc:Fallback>
                <p:oleObj name="Equation" r:id="rId5" imgW="288288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413" y="2209800"/>
                        <a:ext cx="2624137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3538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Finding the sum of an infinite geometric series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3123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Summation Notation</a:t>
            </a:r>
            <a:br>
              <a:rPr lang="en-US" altLang="en-US" smtClean="0">
                <a:latin typeface="Arial" charset="0"/>
                <a:cs typeface="Arial" charset="0"/>
              </a:rPr>
            </a:b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5158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5125" y="1524000"/>
            <a:ext cx="8161338" cy="4724400"/>
          </a:xfrm>
        </p:spPr>
        <p:txBody>
          <a:bodyPr lIns="91440" tIns="45720" rIns="91440" bIns="45720"/>
          <a:lstStyle/>
          <a:p>
            <a:pPr defTabSz="914400" eaLnBrk="1" hangingPunct="1">
              <a:lnSpc>
                <a:spcPct val="90000"/>
              </a:lnSpc>
            </a:pPr>
            <a:r>
              <a:rPr lang="en-US" altLang="en-US" i="1" smtClean="0">
                <a:latin typeface="Arial" charset="0"/>
                <a:cs typeface="Arial" charset="0"/>
              </a:rPr>
              <a:t>Summation notation</a:t>
            </a:r>
            <a:r>
              <a:rPr lang="en-US" altLang="en-US" smtClean="0">
                <a:latin typeface="Arial" charset="0"/>
                <a:cs typeface="Arial" charset="0"/>
              </a:rPr>
              <a:t> is used to write series efficiently. The symbol </a:t>
            </a:r>
            <a:r>
              <a:rPr lang="en-US" altLang="en-US" smtClean="0">
                <a:latin typeface="Symbol" pitchFamily="18" charset="2"/>
                <a:cs typeface="Arial" charset="0"/>
                <a:sym typeface="Symbol" pitchFamily="18" charset="2"/>
              </a:rPr>
              <a:t></a:t>
            </a:r>
            <a:r>
              <a:rPr lang="en-US" altLang="en-US" smtClean="0">
                <a:latin typeface="Arial" charset="0"/>
                <a:cs typeface="Arial" charset="0"/>
              </a:rPr>
              <a:t>, sigma, indicates the sum.</a:t>
            </a:r>
          </a:p>
          <a:p>
            <a:pPr defTabSz="914400" eaLnBrk="1" hangingPunct="1">
              <a:lnSpc>
                <a:spcPct val="90000"/>
              </a:lnSpc>
            </a:pPr>
            <a:endParaRPr lang="en-US" altLang="en-US" i="1" smtClean="0">
              <a:solidFill>
                <a:schemeClr val="accent1"/>
              </a:solidFill>
              <a:latin typeface="Arial" charset="0"/>
              <a:cs typeface="Arial" charset="0"/>
            </a:endParaRPr>
          </a:p>
          <a:p>
            <a:pPr defTabSz="914400" eaLnBrk="1" hangingPunct="1">
              <a:lnSpc>
                <a:spcPct val="90000"/>
              </a:lnSpc>
            </a:pPr>
            <a:endParaRPr lang="en-US" altLang="en-US" i="1" smtClean="0">
              <a:solidFill>
                <a:schemeClr val="accent1"/>
              </a:solidFill>
              <a:latin typeface="Arial" charset="0"/>
              <a:cs typeface="Arial" charset="0"/>
            </a:endParaRPr>
          </a:p>
          <a:p>
            <a:pPr defTabSz="914400" eaLnBrk="1" hangingPunct="1">
              <a:lnSpc>
                <a:spcPct val="90000"/>
              </a:lnSpc>
            </a:pPr>
            <a:endParaRPr lang="en-US" altLang="en-US" i="1" smtClean="0">
              <a:solidFill>
                <a:schemeClr val="accent1"/>
              </a:solidFill>
              <a:latin typeface="Arial" charset="0"/>
              <a:cs typeface="Arial" charset="0"/>
            </a:endParaRPr>
          </a:p>
          <a:p>
            <a:pPr defTabSz="914400"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The letter </a:t>
            </a:r>
            <a:r>
              <a:rPr lang="en-US" altLang="en-US" i="1" smtClean="0">
                <a:latin typeface="Arial" charset="0"/>
                <a:cs typeface="Arial" charset="0"/>
              </a:rPr>
              <a:t>k</a:t>
            </a:r>
            <a:r>
              <a:rPr lang="en-US" altLang="en-US" smtClean="0">
                <a:latin typeface="Arial" charset="0"/>
                <a:cs typeface="Arial" charset="0"/>
              </a:rPr>
              <a:t> is called the </a:t>
            </a:r>
            <a:r>
              <a:rPr lang="en-US" altLang="en-US" i="1" smtClean="0">
                <a:latin typeface="Arial" charset="0"/>
                <a:cs typeface="Arial" charset="0"/>
              </a:rPr>
              <a:t>index of summation</a:t>
            </a:r>
            <a:r>
              <a:rPr lang="en-US" altLang="en-US" smtClean="0">
                <a:latin typeface="Arial" charset="0"/>
                <a:cs typeface="Arial" charset="0"/>
              </a:rPr>
              <a:t>. The numbers 1 and </a:t>
            </a:r>
            <a:r>
              <a:rPr lang="en-US" altLang="en-US" i="1" smtClean="0">
                <a:latin typeface="Arial" charset="0"/>
                <a:cs typeface="Arial" charset="0"/>
              </a:rPr>
              <a:t>n</a:t>
            </a:r>
            <a:r>
              <a:rPr lang="en-US" altLang="en-US" smtClean="0">
                <a:latin typeface="Arial" charset="0"/>
                <a:cs typeface="Arial" charset="0"/>
              </a:rPr>
              <a:t> represent the subscripts of the first and last term in the series.</a:t>
            </a:r>
            <a:r>
              <a:rPr lang="en-US" altLang="en-US" smtClean="0">
                <a:solidFill>
                  <a:schemeClr val="accent1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They are called the </a:t>
            </a:r>
            <a:r>
              <a:rPr lang="en-US" altLang="en-US" i="1" smtClean="0">
                <a:latin typeface="Arial" charset="0"/>
                <a:cs typeface="Arial" charset="0"/>
              </a:rPr>
              <a:t>lower limit</a:t>
            </a:r>
            <a:r>
              <a:rPr lang="en-US" altLang="en-US" smtClean="0">
                <a:latin typeface="Arial" charset="0"/>
                <a:cs typeface="Arial" charset="0"/>
              </a:rPr>
              <a:t> and </a:t>
            </a:r>
            <a:r>
              <a:rPr lang="en-US" altLang="en-US" i="1" smtClean="0">
                <a:latin typeface="Arial" charset="0"/>
                <a:cs typeface="Arial" charset="0"/>
              </a:rPr>
              <a:t>upper limit</a:t>
            </a:r>
            <a:r>
              <a:rPr lang="en-US" altLang="en-US" smtClean="0">
                <a:latin typeface="Arial" charset="0"/>
                <a:cs typeface="Arial" charset="0"/>
              </a:rPr>
              <a:t> of the summation, respectively.</a:t>
            </a:r>
          </a:p>
        </p:txBody>
      </p:sp>
      <p:graphicFrame>
        <p:nvGraphicFramePr>
          <p:cNvPr id="451590" name="Object 7"/>
          <p:cNvGraphicFramePr>
            <a:graphicFrameLocks noChangeAspect="1"/>
          </p:cNvGraphicFramePr>
          <p:nvPr/>
        </p:nvGraphicFramePr>
        <p:xfrm>
          <a:off x="2184400" y="2584450"/>
          <a:ext cx="4775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7" name="Equation" r:id="rId3" imgW="4775040" imgH="1054080" progId="Equation.DSMT4">
                  <p:embed/>
                </p:oleObj>
              </mc:Choice>
              <mc:Fallback>
                <p:oleObj name="Equation" r:id="rId3" imgW="4775040" imgH="1054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2584450"/>
                        <a:ext cx="47752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8103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Sigma/Summation Notation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09600" y="533400"/>
            <a:ext cx="762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/>
              <a:t>Consider the following sum:</a:t>
            </a:r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1295400" y="1828800"/>
          <a:ext cx="4279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5" name="Equation" r:id="rId3" imgW="1244520" imgH="203040" progId="Equation.3">
                  <p:embed/>
                </p:oleObj>
              </mc:Choice>
              <mc:Fallback>
                <p:oleObj name="Equation" r:id="rId3" imgW="12445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28800"/>
                        <a:ext cx="4279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5791200" y="2438400"/>
            <a:ext cx="2895600" cy="1371600"/>
          </a:xfrm>
          <a:prstGeom prst="wedgeRoundRectCallout">
            <a:avLst>
              <a:gd name="adj1" fmla="val -65792"/>
              <a:gd name="adj2" fmla="val -4641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Each of the terms is in the form of k</a:t>
            </a:r>
            <a:r>
              <a:rPr lang="en-US" altLang="en-US" baseline="30000"/>
              <a:t>2</a:t>
            </a:r>
            <a:r>
              <a:rPr lang="en-US" altLang="en-US"/>
              <a:t>, where k is an integer from 1 to 5.</a:t>
            </a:r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1371600" y="3200400"/>
            <a:ext cx="2590800" cy="990600"/>
          </a:xfrm>
          <a:prstGeom prst="wedgeRoundRectCallout">
            <a:avLst>
              <a:gd name="adj1" fmla="val -11093"/>
              <a:gd name="adj2" fmla="val 9311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This can be written in sigma notation as:</a:t>
            </a:r>
          </a:p>
        </p:txBody>
      </p:sp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2057400" y="4800600"/>
          <a:ext cx="9413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6" name="Equation" r:id="rId5" imgW="380880" imgH="431640" progId="Equation.3">
                  <p:embed/>
                </p:oleObj>
              </mc:Choice>
              <mc:Fallback>
                <p:oleObj name="Equation" r:id="rId5" imgW="38088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00600"/>
                        <a:ext cx="9413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nimBg="1"/>
      <p:bldP spid="615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838200" y="1676400"/>
          <a:ext cx="31242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Equation" r:id="rId3" imgW="1396800" imgH="431640" progId="Equation.3">
                  <p:embed/>
                </p:oleObj>
              </mc:Choice>
              <mc:Fallback>
                <p:oleObj name="Equation" r:id="rId3" imgW="13968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312420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762000" y="533400"/>
            <a:ext cx="411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Sigma Notation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/>
              <a:t>i</a:t>
            </a:r>
            <a:r>
              <a:rPr lang="en-US" altLang="en-US" dirty="0"/>
              <a:t> -&gt; the index of summation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/>
              <a:t>a</a:t>
            </a:r>
            <a:r>
              <a:rPr lang="en-US" altLang="en-US" baseline="-25000" dirty="0" err="1"/>
              <a:t>i</a:t>
            </a:r>
            <a:r>
              <a:rPr lang="en-US" altLang="en-US" dirty="0"/>
              <a:t> -&gt; the </a:t>
            </a:r>
            <a:r>
              <a:rPr lang="en-US" altLang="en-US" dirty="0" err="1"/>
              <a:t>ith</a:t>
            </a:r>
            <a:r>
              <a:rPr lang="en-US" altLang="en-US" dirty="0"/>
              <a:t> term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/>
              <a:t>i</a:t>
            </a:r>
            <a:r>
              <a:rPr lang="en-US" altLang="en-US" dirty="0"/>
              <a:t>, n -&gt; lower and upper bounds of summation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Summation Notation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Any letter can be used to index a summation</a:t>
            </a:r>
          </a:p>
          <a:p>
            <a:pPr marL="0" indent="0">
              <a:buNone/>
            </a:pP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/>
              <a:t> </a:t>
            </a: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600200" y="3048000"/>
          <a:ext cx="3657600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" name="Equation" r:id="rId3" imgW="1346040" imgH="444240" progId="Equation.3">
                  <p:embed/>
                </p:oleObj>
              </mc:Choice>
              <mc:Fallback>
                <p:oleObj name="Equation" r:id="rId3" imgW="1346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048000"/>
                        <a:ext cx="3657600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268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76400"/>
            <a:ext cx="7924800" cy="4495800"/>
          </a:xfrm>
        </p:spPr>
        <p:txBody>
          <a:bodyPr lIns="91440" tIns="45720" rIns="91440" bIns="45720"/>
          <a:lstStyle/>
          <a:p>
            <a:pPr defTabSz="914400" eaLnBrk="1" hangingPunct="1">
              <a:lnSpc>
                <a:spcPct val="90000"/>
              </a:lnSpc>
            </a:pPr>
            <a:endParaRPr lang="en-US" altLang="en-US" dirty="0" smtClean="0">
              <a:solidFill>
                <a:srgbClr val="FF9933"/>
              </a:solidFill>
              <a:latin typeface="Arial" charset="0"/>
              <a:cs typeface="Arial" charset="0"/>
            </a:endParaRPr>
          </a:p>
          <a:p>
            <a:pPr marL="0" indent="0" defTabSz="914400" eaLnBrk="1" hangingPunct="1">
              <a:lnSpc>
                <a:spcPct val="9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b) </a:t>
            </a:r>
            <a:r>
              <a:rPr lang="en-US" altLang="en-US" sz="3200" i="1" dirty="0" smtClean="0">
                <a:latin typeface="Arial" charset="0"/>
                <a:cs typeface="Arial" charset="0"/>
              </a:rPr>
              <a:t>f</a:t>
            </a:r>
            <a:r>
              <a:rPr lang="en-US" altLang="en-US" sz="3200" dirty="0" smtClean="0">
                <a:latin typeface="Arial" charset="0"/>
                <a:cs typeface="Arial" charset="0"/>
              </a:rPr>
              <a:t>(</a:t>
            </a:r>
            <a:r>
              <a:rPr lang="en-US" altLang="en-US" sz="3200" i="1" dirty="0" smtClean="0">
                <a:latin typeface="Arial" charset="0"/>
                <a:cs typeface="Arial" charset="0"/>
              </a:rPr>
              <a:t>n</a:t>
            </a:r>
            <a:r>
              <a:rPr lang="en-US" altLang="en-US" sz="3200" dirty="0" smtClean="0">
                <a:latin typeface="Arial" charset="0"/>
                <a:cs typeface="Arial" charset="0"/>
              </a:rPr>
              <a:t>) = 4(2)</a:t>
            </a:r>
            <a:r>
              <a:rPr lang="en-US" altLang="en-US" sz="3200" i="1" baseline="30000" dirty="0" smtClean="0">
                <a:latin typeface="Arial" charset="0"/>
                <a:cs typeface="Arial" charset="0"/>
              </a:rPr>
              <a:t>n</a:t>
            </a:r>
            <a:r>
              <a:rPr lang="en-US" altLang="en-US" sz="3200" baseline="30000" dirty="0" smtClean="0">
                <a:latin typeface="Arial" charset="0"/>
                <a:cs typeface="Arial" charset="0"/>
              </a:rPr>
              <a:t>–1</a:t>
            </a:r>
            <a:r>
              <a:rPr lang="en-US" altLang="en-US" dirty="0" smtClean="0">
                <a:latin typeface="Arial" charset="0"/>
                <a:cs typeface="Arial" charset="0"/>
              </a:rPr>
              <a:t> </a:t>
            </a:r>
          </a:p>
          <a:p>
            <a:pPr marL="0" indent="0" defTabSz="914400" eaLnBrk="1" hangingPunct="1">
              <a:lnSpc>
                <a:spcPct val="9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</a:p>
          <a:p>
            <a:pPr marL="0" indent="0" defTabSz="914400" eaLnBrk="1" hangingPunct="1">
              <a:lnSpc>
                <a:spcPct val="9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= </a:t>
            </a:r>
            <a:r>
              <a:rPr lang="en-US" altLang="en-US" i="1" dirty="0" smtClean="0">
                <a:latin typeface="Arial" charset="0"/>
                <a:cs typeface="Arial" charset="0"/>
              </a:rPr>
              <a:t>f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) = 4(2)</a:t>
            </a:r>
            <a:r>
              <a:rPr lang="en-US" altLang="en-US" baseline="30000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baseline="30000" dirty="0" smtClean="0">
                <a:latin typeface="Arial" charset="0"/>
                <a:cs typeface="Arial" charset="0"/>
              </a:rPr>
              <a:t>–1</a:t>
            </a:r>
            <a:r>
              <a:rPr lang="en-US" altLang="en-US" dirty="0" smtClean="0">
                <a:latin typeface="Arial" charset="0"/>
                <a:cs typeface="Arial" charset="0"/>
              </a:rPr>
              <a:t> = 4</a:t>
            </a:r>
            <a:endParaRPr lang="en-US" altLang="en-US" i="1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lnSpc>
                <a:spcPct val="9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</a:p>
          <a:p>
            <a:pPr marL="0" indent="0" defTabSz="914400" eaLnBrk="1" hangingPunct="1">
              <a:lnSpc>
                <a:spcPct val="9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2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= </a:t>
            </a:r>
            <a:r>
              <a:rPr lang="en-US" altLang="en-US" i="1" dirty="0" smtClean="0">
                <a:latin typeface="Arial" charset="0"/>
                <a:cs typeface="Arial" charset="0"/>
              </a:rPr>
              <a:t>f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) = 4(2)</a:t>
            </a:r>
            <a:r>
              <a:rPr lang="en-US" altLang="en-US" baseline="30000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2</a:t>
            </a:r>
            <a:r>
              <a:rPr lang="en-US" altLang="en-US" baseline="30000" dirty="0" smtClean="0">
                <a:latin typeface="Arial" charset="0"/>
                <a:cs typeface="Arial" charset="0"/>
              </a:rPr>
              <a:t>–1</a:t>
            </a:r>
            <a:r>
              <a:rPr lang="en-US" altLang="en-US" dirty="0" smtClean="0">
                <a:latin typeface="Arial" charset="0"/>
                <a:cs typeface="Arial" charset="0"/>
              </a:rPr>
              <a:t> = 8</a:t>
            </a:r>
          </a:p>
          <a:p>
            <a:pPr marL="0" indent="0" defTabSz="914400" eaLnBrk="1" hangingPunct="1">
              <a:lnSpc>
                <a:spcPct val="9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</a:p>
          <a:p>
            <a:pPr marL="0" indent="0" defTabSz="914400" eaLnBrk="1" hangingPunct="1">
              <a:lnSpc>
                <a:spcPct val="9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3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= </a:t>
            </a:r>
            <a:r>
              <a:rPr lang="en-US" altLang="en-US" i="1" dirty="0" smtClean="0">
                <a:latin typeface="Arial" charset="0"/>
                <a:cs typeface="Arial" charset="0"/>
              </a:rPr>
              <a:t>f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) = 4(2)</a:t>
            </a:r>
            <a:r>
              <a:rPr lang="en-US" altLang="en-US" baseline="30000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3</a:t>
            </a:r>
            <a:r>
              <a:rPr lang="en-US" altLang="en-US" baseline="30000" dirty="0" smtClean="0">
                <a:latin typeface="Arial" charset="0"/>
                <a:cs typeface="Arial" charset="0"/>
              </a:rPr>
              <a:t>–1</a:t>
            </a:r>
            <a:r>
              <a:rPr lang="en-US" altLang="en-US" dirty="0" smtClean="0">
                <a:latin typeface="Arial" charset="0"/>
                <a:cs typeface="Arial" charset="0"/>
              </a:rPr>
              <a:t> = 16</a:t>
            </a:r>
          </a:p>
          <a:p>
            <a:pPr marL="0" indent="0" defTabSz="914400" eaLnBrk="1" hangingPunct="1">
              <a:lnSpc>
                <a:spcPct val="9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</a:p>
          <a:p>
            <a:pPr marL="0" indent="0" defTabSz="914400" eaLnBrk="1" hangingPunct="1">
              <a:lnSpc>
                <a:spcPct val="90000"/>
              </a:lnSpc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4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= </a:t>
            </a:r>
            <a:r>
              <a:rPr lang="en-US" altLang="en-US" i="1" dirty="0" smtClean="0">
                <a:latin typeface="Arial" charset="0"/>
                <a:cs typeface="Arial" charset="0"/>
              </a:rPr>
              <a:t>f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4</a:t>
            </a:r>
            <a:r>
              <a:rPr lang="en-US" altLang="en-US" dirty="0" smtClean="0">
                <a:latin typeface="Arial" charset="0"/>
                <a:cs typeface="Arial" charset="0"/>
              </a:rPr>
              <a:t>) = 4(4)</a:t>
            </a:r>
            <a:r>
              <a:rPr lang="en-US" altLang="en-US" baseline="30000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4</a:t>
            </a:r>
            <a:r>
              <a:rPr lang="en-US" altLang="en-US" baseline="30000" dirty="0" smtClean="0">
                <a:latin typeface="Arial" charset="0"/>
                <a:cs typeface="Arial" charset="0"/>
              </a:rPr>
              <a:t>–1</a:t>
            </a:r>
            <a:r>
              <a:rPr lang="en-US" altLang="en-US" dirty="0" smtClean="0">
                <a:latin typeface="Arial" charset="0"/>
                <a:cs typeface="Arial" charset="0"/>
              </a:rPr>
              <a:t> = 32	</a:t>
            </a:r>
          </a:p>
        </p:txBody>
      </p:sp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3538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Finding terms of sequences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14056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33400" y="381000"/>
            <a:ext cx="525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/>
              <a:t>Determine the sum</a:t>
            </a: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1295400" y="1981200"/>
          <a:ext cx="129540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9" name="Equation" r:id="rId3" imgW="520560" imgH="431640" progId="Equation.3">
                  <p:embed/>
                </p:oleObj>
              </mc:Choice>
              <mc:Fallback>
                <p:oleObj name="Equation" r:id="rId3" imgW="52056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81200"/>
                        <a:ext cx="1295400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2895600" y="2286000"/>
          <a:ext cx="47879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0" name="Equation" r:id="rId5" imgW="2108160" imgH="203040" progId="Equation.3">
                  <p:embed/>
                </p:oleObj>
              </mc:Choice>
              <mc:Fallback>
                <p:oleObj name="Equation" r:id="rId5" imgW="210816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286000"/>
                        <a:ext cx="47879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2895600" y="3124200"/>
          <a:ext cx="19605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1" name="Equation" r:id="rId7" imgW="863280" imgH="177480" progId="Equation.3">
                  <p:embed/>
                </p:oleObj>
              </mc:Choice>
              <mc:Fallback>
                <p:oleObj name="Equation" r:id="rId7" imgW="86328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124200"/>
                        <a:ext cx="196056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3529013" y="3962400"/>
          <a:ext cx="6921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2" name="Equation" r:id="rId9" imgW="304560" imgH="177480" progId="Equation.3">
                  <p:embed/>
                </p:oleObj>
              </mc:Choice>
              <mc:Fallback>
                <p:oleObj name="Equation" r:id="rId9" imgW="304560" imgH="177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3962400"/>
                        <a:ext cx="6921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525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/>
              <a:t>Determine the sum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468438" y="1981200"/>
          <a:ext cx="947737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5" name="Equation" r:id="rId3" imgW="380880" imgH="431640" progId="Equation.3">
                  <p:embed/>
                </p:oleObj>
              </mc:Choice>
              <mc:Fallback>
                <p:oleObj name="Equation" r:id="rId3" imgW="38088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1981200"/>
                        <a:ext cx="947737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3048000" y="2362200"/>
          <a:ext cx="26527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6" name="Equation" r:id="rId5" imgW="1168200" imgH="203040" progId="Equation.3">
                  <p:embed/>
                </p:oleObj>
              </mc:Choice>
              <mc:Fallback>
                <p:oleObj name="Equation" r:id="rId5" imgW="116820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362200"/>
                        <a:ext cx="265271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3148013" y="3124200"/>
          <a:ext cx="17589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7" name="Equation" r:id="rId7" imgW="774360" imgH="177480" progId="Equation.3">
                  <p:embed/>
                </p:oleObj>
              </mc:Choice>
              <mc:Fallback>
                <p:oleObj name="Equation" r:id="rId7" imgW="77436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3" y="3124200"/>
                        <a:ext cx="17589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3514725" y="3962400"/>
          <a:ext cx="7207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8" name="Equation" r:id="rId9" imgW="317160" imgH="177480" progId="Equation.3">
                  <p:embed/>
                </p:oleObj>
              </mc:Choice>
              <mc:Fallback>
                <p:oleObj name="Equation" r:id="rId9" imgW="31716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5" y="3962400"/>
                        <a:ext cx="72072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525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/>
              <a:t>Determine the sum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695325" y="1981200"/>
          <a:ext cx="249555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9" name="Equation" r:id="rId3" imgW="1002960" imgH="431640" progId="Equation.3">
                  <p:embed/>
                </p:oleObj>
              </mc:Choice>
              <mc:Fallback>
                <p:oleObj name="Equation" r:id="rId3" imgW="100296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1981200"/>
                        <a:ext cx="2495550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533400" y="3429000"/>
          <a:ext cx="83058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0" name="Equation" r:id="rId5" imgW="4889160" imgH="241200" progId="Equation.3">
                  <p:embed/>
                </p:oleObj>
              </mc:Choice>
              <mc:Fallback>
                <p:oleObj name="Equation" r:id="rId5" imgW="488916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429000"/>
                        <a:ext cx="83058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1984375" y="4343400"/>
          <a:ext cx="236378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1" name="Equation" r:id="rId7" imgW="1041120" imgH="177480" progId="Equation.3">
                  <p:embed/>
                </p:oleObj>
              </mc:Choice>
              <mc:Fallback>
                <p:oleObj name="Equation" r:id="rId7" imgW="104112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4343400"/>
                        <a:ext cx="236378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2600325" y="5105400"/>
          <a:ext cx="54768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2" name="Equation" r:id="rId9" imgW="241200" imgH="177480" progId="Equation.3">
                  <p:embed/>
                </p:oleObj>
              </mc:Choice>
              <mc:Fallback>
                <p:oleObj name="Equation" r:id="rId9" imgW="24120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5105400"/>
                        <a:ext cx="54768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Summation Properties</a:t>
            </a:r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1447800" y="1981200"/>
          <a:ext cx="2462213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" name="Equation" r:id="rId3" imgW="990360" imgH="431640" progId="Equation.3">
                  <p:embed/>
                </p:oleObj>
              </mc:Choice>
              <mc:Fallback>
                <p:oleObj name="Equation" r:id="rId3" imgW="9903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81200"/>
                        <a:ext cx="2462213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1447800" y="3200400"/>
          <a:ext cx="375602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3" name="Equation" r:id="rId5" imgW="1511280" imgH="431640" progId="Equation.3">
                  <p:embed/>
                </p:oleObj>
              </mc:Choice>
              <mc:Fallback>
                <p:oleObj name="Equation" r:id="rId5" imgW="151128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00400"/>
                        <a:ext cx="3756025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1447800" y="4724400"/>
          <a:ext cx="1484313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4" name="Equation" r:id="rId7" imgW="596880" imgH="431640" progId="Equation.3">
                  <p:embed/>
                </p:oleObj>
              </mc:Choice>
              <mc:Fallback>
                <p:oleObj name="Equation" r:id="rId7" imgW="59688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724400"/>
                        <a:ext cx="1484313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Useful Theorems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524000" y="1905000"/>
          <a:ext cx="489267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0" name="Equation" r:id="rId3" imgW="1968480" imgH="431640" progId="Equation.3">
                  <p:embed/>
                </p:oleObj>
              </mc:Choice>
              <mc:Fallback>
                <p:oleObj name="Equation" r:id="rId3" imgW="19684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05000"/>
                        <a:ext cx="4892675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066800" y="3200400"/>
          <a:ext cx="6818313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1" name="Equation" r:id="rId5" imgW="2743200" imgH="431640" progId="Equation.3">
                  <p:embed/>
                </p:oleObj>
              </mc:Choice>
              <mc:Fallback>
                <p:oleObj name="Equation" r:id="rId5" imgW="274320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00400"/>
                        <a:ext cx="6818313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400175" y="4692650"/>
          <a:ext cx="5997575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2" name="Equation" r:id="rId7" imgW="2412720" imgH="457200" progId="Equation.3">
                  <p:embed/>
                </p:oleObj>
              </mc:Choice>
              <mc:Fallback>
                <p:oleObj name="Equation" r:id="rId7" imgW="241272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4692650"/>
                        <a:ext cx="5997575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525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/>
              <a:t>Determine the sum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420813" y="1981200"/>
          <a:ext cx="1042987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8" name="Equation" r:id="rId3" imgW="419040" imgH="431640" progId="Equation.3">
                  <p:embed/>
                </p:oleObj>
              </mc:Choice>
              <mc:Fallback>
                <p:oleObj name="Equation" r:id="rId3" imgW="41904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1981200"/>
                        <a:ext cx="1042987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1981200" y="3429000"/>
          <a:ext cx="357505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9" name="Equation" r:id="rId5" imgW="1574640" imgH="431640" progId="Equation.3">
                  <p:embed/>
                </p:oleObj>
              </mc:Choice>
              <mc:Fallback>
                <p:oleObj name="Equation" r:id="rId5" imgW="157464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429000"/>
                        <a:ext cx="357505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4479925" y="5943600"/>
          <a:ext cx="103663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0" name="Equation" r:id="rId7" imgW="457200" imgH="177480" progId="Equation.3">
                  <p:embed/>
                </p:oleObj>
              </mc:Choice>
              <mc:Fallback>
                <p:oleObj name="Equation" r:id="rId7" imgW="45720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925" y="5943600"/>
                        <a:ext cx="103663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3440113" y="1981200"/>
          <a:ext cx="132715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1" name="Equation" r:id="rId9" imgW="533160" imgH="431640" progId="Equation.3">
                  <p:embed/>
                </p:oleObj>
              </mc:Choice>
              <mc:Fallback>
                <p:oleObj name="Equation" r:id="rId9" imgW="53316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1981200"/>
                        <a:ext cx="1327150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3895725" y="4572000"/>
          <a:ext cx="233521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2" name="Equation" r:id="rId11" imgW="1028520" imgH="431640" progId="Equation.3">
                  <p:embed/>
                </p:oleObj>
              </mc:Choice>
              <mc:Fallback>
                <p:oleObj name="Equation" r:id="rId11" imgW="102852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5725" y="4572000"/>
                        <a:ext cx="2335213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525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/>
              <a:t>Determine the sum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200150" y="1981200"/>
          <a:ext cx="1484313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0" name="Equation" r:id="rId3" imgW="596880" imgH="431640" progId="Equation.3">
                  <p:embed/>
                </p:oleObj>
              </mc:Choice>
              <mc:Fallback>
                <p:oleObj name="Equation" r:id="rId3" imgW="59688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1981200"/>
                        <a:ext cx="1484313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2600325" y="3886200"/>
          <a:ext cx="233521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1" name="Equation" r:id="rId5" imgW="1028520" imgH="431640" progId="Equation.3">
                  <p:embed/>
                </p:oleObj>
              </mc:Choice>
              <mc:Fallback>
                <p:oleObj name="Equation" r:id="rId5" imgW="102852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3886200"/>
                        <a:ext cx="2335213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4654550" y="5715000"/>
          <a:ext cx="71913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2" name="Equation" r:id="rId7" imgW="317160" imgH="177480" progId="Equation.3">
                  <p:embed/>
                </p:oleObj>
              </mc:Choice>
              <mc:Fallback>
                <p:oleObj name="Equation" r:id="rId7" imgW="31716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0" y="5715000"/>
                        <a:ext cx="71913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3076575" y="1981200"/>
          <a:ext cx="205422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3" name="Equation" r:id="rId9" imgW="825480" imgH="431640" progId="Equation.3">
                  <p:embed/>
                </p:oleObj>
              </mc:Choice>
              <mc:Fallback>
                <p:oleObj name="Equation" r:id="rId9" imgW="82548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1981200"/>
                        <a:ext cx="2054225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525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/>
              <a:t>Determine the sum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152525" y="1981200"/>
          <a:ext cx="1579563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3" name="Equation" r:id="rId3" imgW="634680" imgH="431640" progId="Equation.3">
                  <p:embed/>
                </p:oleObj>
              </mc:Choice>
              <mc:Fallback>
                <p:oleObj name="Equation" r:id="rId3" imgW="63468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1981200"/>
                        <a:ext cx="1579563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2438400" y="3886200"/>
          <a:ext cx="421005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4" name="Equation" r:id="rId5" imgW="1854000" imgH="431640" progId="Equation.3">
                  <p:embed/>
                </p:oleObj>
              </mc:Choice>
              <mc:Fallback>
                <p:oleObj name="Equation" r:id="rId5" imgW="18540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86200"/>
                        <a:ext cx="421005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4583113" y="5715000"/>
          <a:ext cx="8636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5" name="Equation" r:id="rId7" imgW="380880" imgH="177480" progId="Equation.3">
                  <p:embed/>
                </p:oleObj>
              </mc:Choice>
              <mc:Fallback>
                <p:oleObj name="Equation" r:id="rId7" imgW="38088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5715000"/>
                        <a:ext cx="8636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3155950" y="1981200"/>
          <a:ext cx="322262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6" name="Equation" r:id="rId9" imgW="1295280" imgH="431640" progId="Equation.3">
                  <p:embed/>
                </p:oleObj>
              </mc:Choice>
              <mc:Fallback>
                <p:oleObj name="Equation" r:id="rId9" imgW="129528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950" y="1981200"/>
                        <a:ext cx="3222625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1950" y="1546225"/>
            <a:ext cx="8407400" cy="4525963"/>
          </a:xfrm>
        </p:spPr>
        <p:txBody>
          <a:bodyPr lIns="91440" tIns="45720" rIns="91440" bIns="45720"/>
          <a:lstStyle/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Evaluate each series.</a:t>
            </a: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endParaRPr lang="en-US" altLang="en-US" dirty="0" smtClean="0">
              <a:solidFill>
                <a:srgbClr val="FF9933"/>
              </a:solidFill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sz="3200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Solution</a:t>
            </a:r>
          </a:p>
        </p:txBody>
      </p:sp>
      <p:graphicFrame>
        <p:nvGraphicFramePr>
          <p:cNvPr id="452614" name="Object 10"/>
          <p:cNvGraphicFramePr>
            <a:graphicFrameLocks noChangeAspect="1"/>
          </p:cNvGraphicFramePr>
          <p:nvPr/>
        </p:nvGraphicFramePr>
        <p:xfrm>
          <a:off x="365125" y="2209800"/>
          <a:ext cx="144462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3" name="Equation" r:id="rId3" imgW="1739900" imgH="1092200" progId="Equation.DSMT4">
                  <p:embed/>
                </p:oleObj>
              </mc:Choice>
              <mc:Fallback>
                <p:oleObj name="Equation" r:id="rId3" imgW="1739900" imgH="109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2209800"/>
                        <a:ext cx="1444625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15" name="Object 11"/>
          <p:cNvGraphicFramePr>
            <a:graphicFrameLocks noChangeAspect="1"/>
          </p:cNvGraphicFramePr>
          <p:nvPr/>
        </p:nvGraphicFramePr>
        <p:xfrm>
          <a:off x="3276600" y="2208213"/>
          <a:ext cx="12890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4" name="Equation" r:id="rId5" imgW="1549400" imgH="1092200" progId="Equation.DSMT4">
                  <p:embed/>
                </p:oleObj>
              </mc:Choice>
              <mc:Fallback>
                <p:oleObj name="Equation" r:id="rId5" imgW="1549400" imgH="109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08213"/>
                        <a:ext cx="128905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16" name="Object 12"/>
          <p:cNvGraphicFramePr>
            <a:graphicFrameLocks noChangeAspect="1"/>
          </p:cNvGraphicFramePr>
          <p:nvPr/>
        </p:nvGraphicFramePr>
        <p:xfrm>
          <a:off x="5791200" y="2208213"/>
          <a:ext cx="220345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5" name="Equation" r:id="rId7" imgW="2654300" imgH="1092200" progId="Equation.DSMT4">
                  <p:embed/>
                </p:oleObj>
              </mc:Choice>
              <mc:Fallback>
                <p:oleObj name="Equation" r:id="rId7" imgW="2654300" imgH="109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208213"/>
                        <a:ext cx="220345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17" name="Object 13"/>
          <p:cNvGraphicFramePr>
            <a:graphicFrameLocks noChangeAspect="1"/>
          </p:cNvGraphicFramePr>
          <p:nvPr/>
        </p:nvGraphicFramePr>
        <p:xfrm>
          <a:off x="685800" y="4051300"/>
          <a:ext cx="541178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6" name="Equation" r:id="rId9" imgW="6527800" imgH="1092200" progId="Equation.DSMT4">
                  <p:embed/>
                </p:oleObj>
              </mc:Choice>
              <mc:Fallback>
                <p:oleObj name="Equation" r:id="rId9" imgW="6527800" imgH="109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051300"/>
                        <a:ext cx="5411788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18" name="Object 14"/>
          <p:cNvGraphicFramePr>
            <a:graphicFrameLocks noChangeAspect="1"/>
          </p:cNvGraphicFramePr>
          <p:nvPr/>
        </p:nvGraphicFramePr>
        <p:xfrm>
          <a:off x="685800" y="5384800"/>
          <a:ext cx="405923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7" name="Equation" r:id="rId11" imgW="4902200" imgH="1092200" progId="Equation.DSMT4">
                  <p:embed/>
                </p:oleObj>
              </mc:Choice>
              <mc:Fallback>
                <p:oleObj name="Equation" r:id="rId11" imgW="4902200" imgH="109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384800"/>
                        <a:ext cx="4059238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3538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Using summation notation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53603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3638" name="Object 9"/>
          <p:cNvGraphicFramePr>
            <a:graphicFrameLocks noChangeAspect="1"/>
          </p:cNvGraphicFramePr>
          <p:nvPr/>
        </p:nvGraphicFramePr>
        <p:xfrm>
          <a:off x="514350" y="2133600"/>
          <a:ext cx="7788275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5" name="Equation" r:id="rId3" imgW="8445240" imgH="3568680" progId="Equation.DSMT4">
                  <p:embed/>
                </p:oleObj>
              </mc:Choice>
              <mc:Fallback>
                <p:oleObj name="Equation" r:id="rId3" imgW="8445240" imgH="3568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2133600"/>
                        <a:ext cx="7788275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3538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Using summation notation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73742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8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Recursive Sequence</a:t>
            </a:r>
            <a:br>
              <a:rPr lang="en-US" altLang="en-US" smtClean="0">
                <a:latin typeface="Arial" charset="0"/>
                <a:cs typeface="Arial" charset="0"/>
              </a:rPr>
            </a:b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085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5125" y="1752600"/>
            <a:ext cx="8161338" cy="3124200"/>
          </a:xfrm>
        </p:spPr>
        <p:txBody>
          <a:bodyPr lIns="91440" tIns="45720" rIns="91440" bIns="4572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charset="0"/>
                <a:cs typeface="Arial" charset="0"/>
              </a:rPr>
              <a:t>Some sequences are not defined using a general term. Instead they are defined </a:t>
            </a:r>
            <a:r>
              <a:rPr lang="en-US" altLang="en-US" i="1" dirty="0" smtClean="0">
                <a:latin typeface="Arial" charset="0"/>
                <a:cs typeface="Arial" charset="0"/>
              </a:rPr>
              <a:t>recursively.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charset="0"/>
                <a:cs typeface="Arial" charset="0"/>
              </a:rPr>
              <a:t>With a </a:t>
            </a:r>
            <a:r>
              <a:rPr lang="en-US" altLang="en-US" b="1" dirty="0" smtClean="0">
                <a:latin typeface="Arial" charset="0"/>
                <a:cs typeface="Arial" charset="0"/>
              </a:rPr>
              <a:t>recursive sequence</a:t>
            </a:r>
            <a:r>
              <a:rPr lang="en-US" altLang="en-US" dirty="0" smtClean="0">
                <a:latin typeface="Arial" charset="0"/>
                <a:cs typeface="Arial" charset="0"/>
              </a:rPr>
              <a:t>, we must find terms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through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-1</a:t>
            </a:r>
            <a:r>
              <a:rPr lang="en-US" altLang="en-US" dirty="0" smtClean="0">
                <a:latin typeface="Arial" charset="0"/>
                <a:cs typeface="Arial" charset="0"/>
              </a:rPr>
              <a:t> before we can find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8275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latin typeface="Arial" charset="0"/>
                <a:cs typeface="Arial" charset="0"/>
              </a:rPr>
              <a:t>Properties of Logarithms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200400"/>
            <a:ext cx="7848600" cy="3340100"/>
          </a:xfrm>
        </p:spPr>
        <p:txBody>
          <a:bodyPr/>
          <a:lstStyle/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charset="0"/>
                <a:cs typeface="Arial" charset="0"/>
              </a:rPr>
              <a:t>Apply basic properties of logarithms</a:t>
            </a: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charset="0"/>
                <a:cs typeface="Arial" charset="0"/>
              </a:rPr>
              <a:t>Expand and combine logarithmic expressions</a:t>
            </a: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charset="0"/>
                <a:cs typeface="Arial" charset="0"/>
              </a:rPr>
              <a:t>Use the change of base formula</a:t>
            </a:r>
          </a:p>
          <a:p>
            <a:pPr eaLnBrk="1" hangingPunct="1"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19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125" y="395288"/>
            <a:ext cx="8407400" cy="600075"/>
          </a:xfrm>
        </p:spPr>
        <p:txBody>
          <a:bodyPr lIns="91440" tIns="45720" rIns="91440" bIns="4572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Properties of the Logarithm</a:t>
            </a:r>
          </a:p>
        </p:txBody>
      </p:sp>
      <p:sp>
        <p:nvSpPr>
          <p:cNvPr id="3788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8229600" cy="4729163"/>
          </a:xfr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lIns="91440" tIns="45720" rIns="91440" bIns="45720"/>
          <a:lstStyle/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For positive numbers </a:t>
            </a:r>
            <a:r>
              <a:rPr lang="en-US" altLang="en-US" i="1" dirty="0" smtClean="0">
                <a:latin typeface="Arial" charset="0"/>
                <a:cs typeface="Arial" charset="0"/>
              </a:rPr>
              <a:t>m</a:t>
            </a:r>
            <a:r>
              <a:rPr lang="en-US" altLang="en-US" dirty="0" smtClean="0">
                <a:latin typeface="Arial" charset="0"/>
                <a:cs typeface="Arial" charset="0"/>
              </a:rPr>
              <a:t>, 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, and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dirty="0" smtClean="0">
                <a:latin typeface="Arial" charset="0"/>
                <a:cs typeface="Arial" charset="0"/>
              </a:rPr>
              <a:t> ≠ 1 and any real number </a:t>
            </a:r>
            <a:r>
              <a:rPr lang="en-US" altLang="en-US" i="1" dirty="0" smtClean="0">
                <a:latin typeface="Arial" charset="0"/>
                <a:cs typeface="Arial" charset="0"/>
              </a:rPr>
              <a:t>r </a:t>
            </a:r>
            <a:r>
              <a:rPr lang="en-US" altLang="en-US" dirty="0" smtClean="0">
                <a:latin typeface="Arial" charset="0"/>
                <a:cs typeface="Arial" charset="0"/>
              </a:rPr>
              <a:t>:</a:t>
            </a:r>
            <a:endParaRPr lang="en-US" altLang="en-US" sz="3200" i="1" dirty="0" smtClean="0">
              <a:latin typeface="Arial" charset="0"/>
              <a:cs typeface="Arial" charset="0"/>
            </a:endParaRPr>
          </a:p>
          <a:p>
            <a:pPr defTabSz="914400" eaLnBrk="1" hangingPunct="1"/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378886" name="Object 4"/>
          <p:cNvGraphicFramePr>
            <a:graphicFrameLocks noChangeAspect="1"/>
          </p:cNvGraphicFramePr>
          <p:nvPr/>
        </p:nvGraphicFramePr>
        <p:xfrm>
          <a:off x="1674813" y="2438400"/>
          <a:ext cx="50688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0" name="Equation" r:id="rId3" imgW="5067300" imgH="571500" progId="Equation.DSMT4">
                  <p:embed/>
                </p:oleObj>
              </mc:Choice>
              <mc:Fallback>
                <p:oleObj name="Equation" r:id="rId3" imgW="5067300" imgH="571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2438400"/>
                        <a:ext cx="506888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7" name="Object 5"/>
          <p:cNvGraphicFramePr>
            <a:graphicFrameLocks noChangeAspect="1"/>
          </p:cNvGraphicFramePr>
          <p:nvPr/>
        </p:nvGraphicFramePr>
        <p:xfrm>
          <a:off x="1674813" y="3352800"/>
          <a:ext cx="5183187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1" name="Equation" r:id="rId5" imgW="5181600" imgH="635000" progId="Equation.DSMT4">
                  <p:embed/>
                </p:oleObj>
              </mc:Choice>
              <mc:Fallback>
                <p:oleObj name="Equation" r:id="rId5" imgW="5181600" imgH="63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3352800"/>
                        <a:ext cx="5183187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8" name="Object 6"/>
          <p:cNvGraphicFramePr>
            <a:graphicFrameLocks noChangeAspect="1"/>
          </p:cNvGraphicFramePr>
          <p:nvPr/>
        </p:nvGraphicFramePr>
        <p:xfrm>
          <a:off x="1674813" y="4165600"/>
          <a:ext cx="5157787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2" name="Equation" r:id="rId7" imgW="5156200" imgH="1168400" progId="Equation.DSMT4">
                  <p:embed/>
                </p:oleObj>
              </mc:Choice>
              <mc:Fallback>
                <p:oleObj name="Equation" r:id="rId7" imgW="5156200" imgH="116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4165600"/>
                        <a:ext cx="5157787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9" name="Object 7"/>
          <p:cNvGraphicFramePr>
            <a:graphicFrameLocks noChangeAspect="1"/>
          </p:cNvGraphicFramePr>
          <p:nvPr/>
        </p:nvGraphicFramePr>
        <p:xfrm>
          <a:off x="1624013" y="5499100"/>
          <a:ext cx="4102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3" name="Equation" r:id="rId9" imgW="4101840" imgH="660240" progId="Equation.DSMT4">
                  <p:embed/>
                </p:oleObj>
              </mc:Choice>
              <mc:Fallback>
                <p:oleObj name="Equation" r:id="rId9" imgW="410184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5499100"/>
                        <a:ext cx="4102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406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8463" y="1371600"/>
            <a:ext cx="8288337" cy="4495800"/>
          </a:xfrm>
        </p:spPr>
        <p:txBody>
          <a:bodyPr lIns="91440" tIns="45720" rIns="91440" bIns="45720"/>
          <a:lstStyle/>
          <a:p>
            <a:pPr defTabSz="914400" eaLnBrk="1" hangingPunct="1"/>
            <a:r>
              <a:rPr lang="en-US" altLang="en-US" smtClean="0">
                <a:latin typeface="Arial" charset="0"/>
                <a:cs typeface="Arial" charset="0"/>
              </a:rPr>
              <a:t>Expand each expression. Write your answers without exponents.</a:t>
            </a:r>
          </a:p>
          <a:p>
            <a:pPr defTabSz="914400"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defTabSz="914400"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defTabSz="914400"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defTabSz="914400" eaLnBrk="1" hangingPunct="1"/>
            <a:r>
              <a:rPr lang="en-US" altLang="en-US" sz="3200" smtClean="0">
                <a:solidFill>
                  <a:schemeClr val="hlink"/>
                </a:solidFill>
                <a:latin typeface="Arial" charset="0"/>
                <a:cs typeface="Arial" charset="0"/>
              </a:rPr>
              <a:t>Solution</a:t>
            </a:r>
          </a:p>
          <a:p>
            <a:pPr defTabSz="914400"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379910" name="Object 8"/>
          <p:cNvGraphicFramePr>
            <a:graphicFrameLocks noChangeAspect="1"/>
          </p:cNvGraphicFramePr>
          <p:nvPr/>
        </p:nvGraphicFramePr>
        <p:xfrm>
          <a:off x="558800" y="2489200"/>
          <a:ext cx="1892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4" name="Equation" r:id="rId3" imgW="2235200" imgH="584200" progId="Equation.DSMT4">
                  <p:embed/>
                </p:oleObj>
              </mc:Choice>
              <mc:Fallback>
                <p:oleObj name="Equation" r:id="rId3" imgW="2235200" imgH="584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2489200"/>
                        <a:ext cx="1892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1" name="Object 9"/>
          <p:cNvGraphicFramePr>
            <a:graphicFrameLocks noChangeAspect="1"/>
          </p:cNvGraphicFramePr>
          <p:nvPr/>
        </p:nvGraphicFramePr>
        <p:xfrm>
          <a:off x="3517900" y="2228850"/>
          <a:ext cx="17557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5" name="Equation" r:id="rId5" imgW="1930400" imgH="1054100" progId="Equation.DSMT4">
                  <p:embed/>
                </p:oleObj>
              </mc:Choice>
              <mc:Fallback>
                <p:oleObj name="Equation" r:id="rId5" imgW="1930400" imgH="1054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2228850"/>
                        <a:ext cx="175577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2" name="Object 10"/>
          <p:cNvGraphicFramePr>
            <a:graphicFrameLocks noChangeAspect="1"/>
          </p:cNvGraphicFramePr>
          <p:nvPr/>
        </p:nvGraphicFramePr>
        <p:xfrm>
          <a:off x="5978525" y="2171700"/>
          <a:ext cx="2605088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6" name="Equation" r:id="rId7" imgW="2794000" imgH="1409700" progId="Equation.DSMT4">
                  <p:embed/>
                </p:oleObj>
              </mc:Choice>
              <mc:Fallback>
                <p:oleObj name="Equation" r:id="rId7" imgW="2794000" imgH="140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8525" y="2171700"/>
                        <a:ext cx="2605088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3" name="Object 11"/>
          <p:cNvGraphicFramePr>
            <a:graphicFrameLocks noChangeAspect="1"/>
          </p:cNvGraphicFramePr>
          <p:nvPr/>
        </p:nvGraphicFramePr>
        <p:xfrm>
          <a:off x="584200" y="4419600"/>
          <a:ext cx="4818063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7" name="Equation" r:id="rId9" imgW="5219640" imgH="1168200" progId="Equation.DSMT4">
                  <p:embed/>
                </p:oleObj>
              </mc:Choice>
              <mc:Fallback>
                <p:oleObj name="Equation" r:id="rId9" imgW="521964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4419600"/>
                        <a:ext cx="4818063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5125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Expanding logarithmic expressions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56974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934" name="Object 5"/>
          <p:cNvGraphicFramePr>
            <a:graphicFrameLocks noChangeAspect="1"/>
          </p:cNvGraphicFramePr>
          <p:nvPr/>
        </p:nvGraphicFramePr>
        <p:xfrm>
          <a:off x="798513" y="1981200"/>
          <a:ext cx="5373687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2" name="Equation" r:id="rId3" imgW="5372100" imgH="2209800" progId="Equation.DSMT4">
                  <p:embed/>
                </p:oleObj>
              </mc:Choice>
              <mc:Fallback>
                <p:oleObj name="Equation" r:id="rId3" imgW="5372100" imgH="220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1981200"/>
                        <a:ext cx="5373687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5125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Expanding logarithmic expressions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94114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1958" name="Object 5"/>
          <p:cNvGraphicFramePr>
            <a:graphicFrameLocks noChangeAspect="1"/>
          </p:cNvGraphicFramePr>
          <p:nvPr/>
        </p:nvGraphicFramePr>
        <p:xfrm>
          <a:off x="735013" y="1828800"/>
          <a:ext cx="7646987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6" name="Equation" r:id="rId3" imgW="7645320" imgH="3124080" progId="Equation.DSMT4">
                  <p:embed/>
                </p:oleObj>
              </mc:Choice>
              <mc:Fallback>
                <p:oleObj name="Equation" r:id="rId3" imgW="7645320" imgH="3124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1828800"/>
                        <a:ext cx="7646987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5125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Expanding logarithmic expressions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89213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371600"/>
            <a:ext cx="8288337" cy="4705350"/>
          </a:xfrm>
        </p:spPr>
        <p:txBody>
          <a:bodyPr lIns="91440" tIns="45720" rIns="91440" bIns="45720"/>
          <a:lstStyle/>
          <a:p>
            <a:pPr defTabSz="914400" eaLnBrk="1" hangingPunct="1"/>
            <a:r>
              <a:rPr lang="en-US" altLang="en-US" smtClean="0">
                <a:latin typeface="Arial" charset="0"/>
                <a:cs typeface="Arial" charset="0"/>
              </a:rPr>
              <a:t>Write each expression as the logarithm of a single expression.</a:t>
            </a:r>
          </a:p>
          <a:p>
            <a:pPr defTabSz="914400"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382982" name="Object 4"/>
          <p:cNvGraphicFramePr>
            <a:graphicFrameLocks noChangeAspect="1"/>
          </p:cNvGraphicFramePr>
          <p:nvPr/>
        </p:nvGraphicFramePr>
        <p:xfrm>
          <a:off x="1066800" y="2279650"/>
          <a:ext cx="27051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4" name="Equation" r:id="rId3" imgW="2705100" imgH="1003300" progId="Equation.DSMT4">
                  <p:embed/>
                </p:oleObj>
              </mc:Choice>
              <mc:Fallback>
                <p:oleObj name="Equation" r:id="rId3" imgW="2705100" imgH="1003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79650"/>
                        <a:ext cx="27051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3" name="Object 5"/>
          <p:cNvGraphicFramePr>
            <a:graphicFrameLocks noChangeAspect="1"/>
          </p:cNvGraphicFramePr>
          <p:nvPr/>
        </p:nvGraphicFramePr>
        <p:xfrm>
          <a:off x="1066800" y="4044950"/>
          <a:ext cx="3581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5" name="Equation" r:id="rId5" imgW="3581400" imgH="584200" progId="Equation.DSMT4">
                  <p:embed/>
                </p:oleObj>
              </mc:Choice>
              <mc:Fallback>
                <p:oleObj name="Equation" r:id="rId5" imgW="3581400" imgH="584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044950"/>
                        <a:ext cx="35814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4" name="Object 6"/>
          <p:cNvGraphicFramePr>
            <a:graphicFrameLocks noChangeAspect="1"/>
          </p:cNvGraphicFramePr>
          <p:nvPr/>
        </p:nvGraphicFramePr>
        <p:xfrm>
          <a:off x="1066800" y="5543550"/>
          <a:ext cx="3162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6" name="Equation" r:id="rId7" imgW="3162300" imgH="533400" progId="Equation.DSMT4">
                  <p:embed/>
                </p:oleObj>
              </mc:Choice>
              <mc:Fallback>
                <p:oleObj name="Equation" r:id="rId7" imgW="31623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543550"/>
                        <a:ext cx="31623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5125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Combining terms in logarithmic expressions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48295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4006" name="Object 5"/>
          <p:cNvGraphicFramePr>
            <a:graphicFrameLocks noChangeAspect="1"/>
          </p:cNvGraphicFramePr>
          <p:nvPr/>
        </p:nvGraphicFramePr>
        <p:xfrm>
          <a:off x="977900" y="1803400"/>
          <a:ext cx="5843588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8" name="Equation" r:id="rId3" imgW="5842000" imgH="1168400" progId="Equation.DSMT4">
                  <p:embed/>
                </p:oleObj>
              </mc:Choice>
              <mc:Fallback>
                <p:oleObj name="Equation" r:id="rId3" imgW="5842000" imgH="116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1803400"/>
                        <a:ext cx="5843588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7" name="Object 6"/>
          <p:cNvGraphicFramePr>
            <a:graphicFrameLocks noChangeAspect="1"/>
          </p:cNvGraphicFramePr>
          <p:nvPr/>
        </p:nvGraphicFramePr>
        <p:xfrm>
          <a:off x="895350" y="3746500"/>
          <a:ext cx="60975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9" name="Equation" r:id="rId5" imgW="6095880" imgH="660240" progId="Equation.DSMT4">
                  <p:embed/>
                </p:oleObj>
              </mc:Choice>
              <mc:Fallback>
                <p:oleObj name="Equation" r:id="rId5" imgW="60958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3746500"/>
                        <a:ext cx="609758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8" name="Object 7"/>
          <p:cNvGraphicFramePr>
            <a:graphicFrameLocks noChangeAspect="1"/>
          </p:cNvGraphicFramePr>
          <p:nvPr/>
        </p:nvGraphicFramePr>
        <p:xfrm>
          <a:off x="977900" y="5041900"/>
          <a:ext cx="5868988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0" name="Equation" r:id="rId7" imgW="5867400" imgH="1054100" progId="Equation.DSMT4">
                  <p:embed/>
                </p:oleObj>
              </mc:Choice>
              <mc:Fallback>
                <p:oleObj name="Equation" r:id="rId7" imgW="5867400" imgH="1054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5041900"/>
                        <a:ext cx="5868988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5125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Combining terms in logarithmic expressions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23004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4188" y="1600200"/>
            <a:ext cx="8288337" cy="4724400"/>
          </a:xfrm>
        </p:spPr>
        <p:txBody>
          <a:bodyPr lIns="91440" tIns="45720" rIns="91440" bIns="45720"/>
          <a:lstStyle/>
          <a:p>
            <a:pPr defTabSz="914400" eaLnBrk="1" hangingPunct="1"/>
            <a:r>
              <a:rPr lang="en-US" altLang="en-US" smtClean="0">
                <a:latin typeface="Arial" charset="0"/>
                <a:cs typeface="Arial" charset="0"/>
              </a:rPr>
              <a:t>Write each expression as the logarithm of a single expression.</a:t>
            </a:r>
          </a:p>
          <a:p>
            <a:pPr defTabSz="914400"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385030" name="Object 4"/>
          <p:cNvGraphicFramePr>
            <a:graphicFrameLocks noChangeAspect="1"/>
          </p:cNvGraphicFramePr>
          <p:nvPr/>
        </p:nvGraphicFramePr>
        <p:xfrm>
          <a:off x="1065213" y="2781300"/>
          <a:ext cx="419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2" name="Equation" r:id="rId3" imgW="4191000" imgH="444500" progId="Equation.DSMT4">
                  <p:embed/>
                </p:oleObj>
              </mc:Choice>
              <mc:Fallback>
                <p:oleObj name="Equation" r:id="rId3" imgW="41910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2781300"/>
                        <a:ext cx="419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31" name="Object 5"/>
          <p:cNvGraphicFramePr>
            <a:graphicFrameLocks noChangeAspect="1"/>
          </p:cNvGraphicFramePr>
          <p:nvPr/>
        </p:nvGraphicFramePr>
        <p:xfrm>
          <a:off x="1052513" y="3835400"/>
          <a:ext cx="4203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3" name="Equation" r:id="rId5" imgW="4203700" imgH="1003300" progId="Equation.DSMT4">
                  <p:embed/>
                </p:oleObj>
              </mc:Choice>
              <mc:Fallback>
                <p:oleObj name="Equation" r:id="rId5" imgW="4203700" imgH="1003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3835400"/>
                        <a:ext cx="4203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32" name="Object 6"/>
          <p:cNvGraphicFramePr>
            <a:graphicFrameLocks noChangeAspect="1"/>
          </p:cNvGraphicFramePr>
          <p:nvPr/>
        </p:nvGraphicFramePr>
        <p:xfrm>
          <a:off x="1052513" y="5537200"/>
          <a:ext cx="50434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4" name="Equation" r:id="rId7" imgW="5041900" imgH="558800" progId="Equation.DSMT4">
                  <p:embed/>
                </p:oleObj>
              </mc:Choice>
              <mc:Fallback>
                <p:oleObj name="Equation" r:id="rId7" imgW="50419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5537200"/>
                        <a:ext cx="504348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5125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Combining terms in logarithmic expressions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58115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6054" name="Object 7"/>
          <p:cNvGraphicFramePr>
            <a:graphicFrameLocks noChangeAspect="1"/>
          </p:cNvGraphicFramePr>
          <p:nvPr/>
        </p:nvGraphicFramePr>
        <p:xfrm>
          <a:off x="558800" y="1981200"/>
          <a:ext cx="7596188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2" name="Equation" r:id="rId3" imgW="7594560" imgH="2374560" progId="Equation.DSMT4">
                  <p:embed/>
                </p:oleObj>
              </mc:Choice>
              <mc:Fallback>
                <p:oleObj name="Equation" r:id="rId3" imgW="7594560" imgH="237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1981200"/>
                        <a:ext cx="7596188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5125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Combining terms in logarithmic expressions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26648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7078" name="Object 5"/>
          <p:cNvGraphicFramePr>
            <a:graphicFrameLocks noChangeAspect="1"/>
          </p:cNvGraphicFramePr>
          <p:nvPr/>
        </p:nvGraphicFramePr>
        <p:xfrm>
          <a:off x="484188" y="1435100"/>
          <a:ext cx="7377112" cy="468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6" name="Equation" r:id="rId3" imgW="7810500" imgH="4965700" progId="Equation.DSMT4">
                  <p:embed/>
                </p:oleObj>
              </mc:Choice>
              <mc:Fallback>
                <p:oleObj name="Equation" r:id="rId3" imgW="7810500" imgH="4965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1435100"/>
                        <a:ext cx="7377112" cy="468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5125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Combining terms in logarithmic expressions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59733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7772400" cy="4648200"/>
          </a:xfrm>
        </p:spPr>
        <p:txBody>
          <a:bodyPr lIns="91440" tIns="45720" rIns="91440" bIns="45720"/>
          <a:lstStyle/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Find the first four terms of the recursive sequence that is defined by</a:t>
            </a:r>
            <a:r>
              <a:rPr lang="en-US" altLang="en-US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 defTabSz="914400" eaLnBrk="1" hangingPunct="1">
              <a:buNone/>
            </a:pPr>
            <a:r>
              <a:rPr lang="en-US" altLang="en-US" i="1" dirty="0" smtClean="0">
                <a:latin typeface="Arial" charset="0"/>
                <a:cs typeface="Arial" charset="0"/>
              </a:rPr>
              <a:t>	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= 2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-1</a:t>
            </a:r>
            <a:r>
              <a:rPr lang="en-US" altLang="en-US" dirty="0" smtClean="0">
                <a:latin typeface="Arial" charset="0"/>
                <a:cs typeface="Arial" charset="0"/>
              </a:rPr>
              <a:t> + 1 and 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= 3.</a:t>
            </a: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sz="3200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Solution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= </a:t>
            </a:r>
            <a:r>
              <a:rPr lang="en-US" altLang="en-US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3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 = 2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+ 1 = 2(</a:t>
            </a:r>
            <a:r>
              <a:rPr lang="en-US" altLang="en-US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) + 1 =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7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 = 2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 + 1 = 2(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7</a:t>
            </a:r>
            <a:r>
              <a:rPr lang="en-US" altLang="en-US" dirty="0" smtClean="0">
                <a:latin typeface="Arial" charset="0"/>
                <a:cs typeface="Arial" charset="0"/>
              </a:rPr>
              <a:t>) + 1 = </a:t>
            </a:r>
            <a:r>
              <a:rPr lang="en-US" altLang="en-US" dirty="0" smtClean="0">
                <a:solidFill>
                  <a:srgbClr val="008000"/>
                </a:solidFill>
                <a:latin typeface="Arial" charset="0"/>
                <a:cs typeface="Arial" charset="0"/>
              </a:rPr>
              <a:t>15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4</a:t>
            </a:r>
            <a:r>
              <a:rPr lang="en-US" altLang="en-US" dirty="0" smtClean="0">
                <a:latin typeface="Arial" charset="0"/>
                <a:cs typeface="Arial" charset="0"/>
              </a:rPr>
              <a:t> = 2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 + 1 = 2(</a:t>
            </a:r>
            <a:r>
              <a:rPr lang="en-US" altLang="en-US" dirty="0" smtClean="0">
                <a:solidFill>
                  <a:srgbClr val="008000"/>
                </a:solidFill>
                <a:latin typeface="Arial" charset="0"/>
                <a:cs typeface="Arial" charset="0"/>
              </a:rPr>
              <a:t>15</a:t>
            </a:r>
            <a:r>
              <a:rPr lang="en-US" altLang="en-US" dirty="0" smtClean="0">
                <a:latin typeface="Arial" charset="0"/>
                <a:cs typeface="Arial" charset="0"/>
              </a:rPr>
              <a:t>) + 1 = </a:t>
            </a:r>
            <a:r>
              <a:rPr lang="en-US" altLang="en-US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31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First four terms are: 3, 7, 15, 31.</a:t>
            </a:r>
          </a:p>
        </p:txBody>
      </p:sp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3538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Finding the terms of a recursive sequence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00127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8102" name="Object 6"/>
          <p:cNvGraphicFramePr>
            <a:graphicFrameLocks noChangeAspect="1"/>
          </p:cNvGraphicFramePr>
          <p:nvPr/>
        </p:nvGraphicFramePr>
        <p:xfrm>
          <a:off x="804863" y="2082800"/>
          <a:ext cx="7278687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0" name="Equation" r:id="rId3" imgW="7277040" imgH="3200400" progId="Equation.DSMT4">
                  <p:embed/>
                </p:oleObj>
              </mc:Choice>
              <mc:Fallback>
                <p:oleObj name="Equation" r:id="rId3" imgW="7277040" imgH="320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2082800"/>
                        <a:ext cx="7278687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5125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Example: Combining terms in logarithmic expressions</a:t>
            </a:r>
            <a:endParaRPr lang="en-US" alt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79660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7063" y="152400"/>
            <a:ext cx="8288337" cy="685800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Change of Base Formula</a:t>
            </a:r>
          </a:p>
        </p:txBody>
      </p:sp>
      <p:sp>
        <p:nvSpPr>
          <p:cNvPr id="389125" name="Rectangle 1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14400" y="1676400"/>
            <a:ext cx="7696200" cy="3352800"/>
          </a:xfr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lIns="91440" tIns="45720" rIns="91440" bIns="45720"/>
          <a:lstStyle/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Let </a:t>
            </a:r>
            <a:r>
              <a:rPr lang="en-US" altLang="en-US" i="1" dirty="0" smtClean="0">
                <a:latin typeface="Arial" charset="0"/>
                <a:cs typeface="Arial" charset="0"/>
              </a:rPr>
              <a:t>x</a:t>
            </a:r>
            <a:r>
              <a:rPr lang="en-US" altLang="en-US" dirty="0" smtClean="0">
                <a:latin typeface="Arial" charset="0"/>
                <a:cs typeface="Arial" charset="0"/>
              </a:rPr>
              <a:t>, 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dirty="0" smtClean="0">
                <a:latin typeface="Arial" charset="0"/>
                <a:cs typeface="Arial" charset="0"/>
              </a:rPr>
              <a:t> ≠ 1, and </a:t>
            </a:r>
            <a:r>
              <a:rPr lang="en-US" altLang="en-US" i="1" dirty="0" smtClean="0">
                <a:latin typeface="Arial" charset="0"/>
                <a:cs typeface="Arial" charset="0"/>
              </a:rPr>
              <a:t>b</a:t>
            </a:r>
            <a:r>
              <a:rPr lang="en-US" altLang="en-US" dirty="0" smtClean="0">
                <a:latin typeface="Arial" charset="0"/>
                <a:cs typeface="Arial" charset="0"/>
              </a:rPr>
              <a:t> ≠ 1 be positive real numbers. Then</a:t>
            </a:r>
            <a:endParaRPr lang="en-US" altLang="en-US" dirty="0" smtClean="0">
              <a:latin typeface="Helvetica" pitchFamily="1" charset="0"/>
              <a:cs typeface="Arial" charset="0"/>
            </a:endParaRPr>
          </a:p>
        </p:txBody>
      </p:sp>
      <p:graphicFrame>
        <p:nvGraphicFramePr>
          <p:cNvPr id="389126" name="Object 16"/>
          <p:cNvGraphicFramePr>
            <a:graphicFrameLocks noChangeAspect="1"/>
          </p:cNvGraphicFramePr>
          <p:nvPr/>
        </p:nvGraphicFramePr>
        <p:xfrm>
          <a:off x="3276600" y="3276600"/>
          <a:ext cx="27305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4" name="Equation" r:id="rId3" imgW="2730500" imgH="1181100" progId="Equation.DSMT4">
                  <p:embed/>
                </p:oleObj>
              </mc:Choice>
              <mc:Fallback>
                <p:oleObj name="Equation" r:id="rId3" imgW="2730500" imgH="1181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276600"/>
                        <a:ext cx="27305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6363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5125" y="1460500"/>
            <a:ext cx="8288338" cy="4559300"/>
          </a:xfrm>
        </p:spPr>
        <p:txBody>
          <a:bodyPr lIns="91440" tIns="45720" rIns="91440" bIns="45720"/>
          <a:lstStyle/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Use a calculator to approximate each expression to the nearest thousandth.</a:t>
            </a: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sz="3200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Solution</a:t>
            </a:r>
          </a:p>
          <a:p>
            <a:pPr marL="0" indent="0" defTabSz="914400" eaLnBrk="1" hangingPunct="1">
              <a:buNone/>
            </a:pPr>
            <a:endParaRPr lang="en-US" altLang="en-US" sz="3200" dirty="0" smtClean="0">
              <a:solidFill>
                <a:schemeClr val="hlink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390150" name="Object 4"/>
          <p:cNvGraphicFramePr>
            <a:graphicFrameLocks noChangeAspect="1"/>
          </p:cNvGraphicFramePr>
          <p:nvPr/>
        </p:nvGraphicFramePr>
        <p:xfrm>
          <a:off x="365125" y="2568575"/>
          <a:ext cx="17367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2" name="Equation" r:id="rId3" imgW="2082800" imgH="558800" progId="Equation.DSMT4">
                  <p:embed/>
                </p:oleObj>
              </mc:Choice>
              <mc:Fallback>
                <p:oleObj name="Equation" r:id="rId3" imgW="20828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2568575"/>
                        <a:ext cx="173672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51" name="Object 5"/>
          <p:cNvGraphicFramePr>
            <a:graphicFrameLocks noChangeAspect="1"/>
          </p:cNvGraphicFramePr>
          <p:nvPr/>
        </p:nvGraphicFramePr>
        <p:xfrm>
          <a:off x="3917950" y="2474913"/>
          <a:ext cx="31988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3" name="Equation" r:id="rId5" imgW="3835400" imgH="558800" progId="Equation.DSMT4">
                  <p:embed/>
                </p:oleObj>
              </mc:Choice>
              <mc:Fallback>
                <p:oleObj name="Equation" r:id="rId5" imgW="38354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2474913"/>
                        <a:ext cx="319881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52" name="Object 7"/>
          <p:cNvGraphicFramePr>
            <a:graphicFrameLocks noChangeAspect="1"/>
          </p:cNvGraphicFramePr>
          <p:nvPr/>
        </p:nvGraphicFramePr>
        <p:xfrm>
          <a:off x="609600" y="4102100"/>
          <a:ext cx="3373438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4" name="Equation" r:id="rId7" imgW="3581400" imgH="1612900" progId="Equation.DSMT4">
                  <p:embed/>
                </p:oleObj>
              </mc:Choice>
              <mc:Fallback>
                <p:oleObj name="Equation" r:id="rId7" imgW="3581400" imgH="161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102100"/>
                        <a:ext cx="3373438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5125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     Example: Applying the change of base formula</a:t>
            </a:r>
            <a:endParaRPr lang="en-US" alt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57409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1174" name="Object 7"/>
          <p:cNvGraphicFramePr>
            <a:graphicFrameLocks noChangeAspect="1"/>
          </p:cNvGraphicFramePr>
          <p:nvPr/>
        </p:nvGraphicFramePr>
        <p:xfrm>
          <a:off x="762000" y="1930400"/>
          <a:ext cx="3835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4" name="Equation" r:id="rId3" imgW="3835400" imgH="558800" progId="Equation.DSMT4">
                  <p:embed/>
                </p:oleObj>
              </mc:Choice>
              <mc:Fallback>
                <p:oleObj name="Equation" r:id="rId3" imgW="38354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30400"/>
                        <a:ext cx="3835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1175" name="Picture 8" descr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3695700"/>
            <a:ext cx="40132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91176" name="Object 9"/>
          <p:cNvGraphicFramePr>
            <a:graphicFrameLocks noChangeAspect="1"/>
          </p:cNvGraphicFramePr>
          <p:nvPr/>
        </p:nvGraphicFramePr>
        <p:xfrm>
          <a:off x="1608138" y="2889250"/>
          <a:ext cx="30734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5" name="Equation" r:id="rId6" imgW="3073400" imgH="1612900" progId="Equation.DSMT4">
                  <p:embed/>
                </p:oleObj>
              </mc:Choice>
              <mc:Fallback>
                <p:oleObj name="Equation" r:id="rId6" imgW="3073400" imgH="161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2889250"/>
                        <a:ext cx="3073400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5125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     Example: Applying the change of base formula</a:t>
            </a:r>
            <a:endParaRPr lang="en-US" alt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13881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Review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Laws of Exponents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609600"/>
          </a:xfrm>
        </p:spPr>
        <p:txBody>
          <a:bodyPr/>
          <a:lstStyle/>
          <a:p>
            <a:r>
              <a:rPr lang="en-US" altLang="en-US" sz="3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Exponents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495800"/>
          </a:xfrm>
        </p:spPr>
        <p:txBody>
          <a:bodyPr/>
          <a:lstStyle/>
          <a:p>
            <a:pPr marL="0" indent="0">
              <a:buSzPct val="125000"/>
              <a:buNone/>
            </a:pPr>
            <a:r>
              <a:rPr lang="en-US" altLang="en-US" dirty="0" smtClean="0">
                <a:ea typeface="ＭＳ Ｐゴシック" pitchFamily="34" charset="-128"/>
              </a:rPr>
              <a:t>Exponents that are natural numbers are shorthand notation for repeating factors.</a:t>
            </a:r>
          </a:p>
          <a:p>
            <a:pPr lvl="1">
              <a:buSzTx/>
              <a:buFontTx/>
              <a:buNone/>
            </a:pPr>
            <a:r>
              <a:rPr lang="en-US" altLang="en-US" dirty="0" smtClean="0">
                <a:ea typeface="ＭＳ Ｐゴシック" pitchFamily="34" charset="-128"/>
              </a:rPr>
              <a:t>3</a:t>
            </a:r>
            <a:r>
              <a:rPr lang="en-US" altLang="en-US" baseline="30000" dirty="0" smtClean="0">
                <a:ea typeface="ＭＳ Ｐゴシック" pitchFamily="34" charset="-128"/>
              </a:rPr>
              <a:t>4</a:t>
            </a:r>
            <a:r>
              <a:rPr lang="en-US" altLang="en-US" dirty="0" smtClean="0">
                <a:ea typeface="ＭＳ Ｐゴシック" pitchFamily="34" charset="-128"/>
              </a:rPr>
              <a:t> = 3 • 3 • 3 • 3</a:t>
            </a:r>
          </a:p>
          <a:p>
            <a:pPr lvl="1">
              <a:buSzTx/>
              <a:buFontTx/>
              <a:buNone/>
            </a:pPr>
            <a:r>
              <a:rPr lang="en-US" altLang="en-US" dirty="0" smtClean="0">
                <a:ea typeface="ＭＳ Ｐゴシック" pitchFamily="34" charset="-128"/>
              </a:rPr>
              <a:t>3 is the </a:t>
            </a:r>
            <a:r>
              <a:rPr lang="en-US" altLang="en-US" b="1" dirty="0" smtClean="0">
                <a:ea typeface="ＭＳ Ｐゴシック" pitchFamily="34" charset="-128"/>
              </a:rPr>
              <a:t>base</a:t>
            </a:r>
          </a:p>
          <a:p>
            <a:pPr lvl="1">
              <a:buSzTx/>
              <a:buFontTx/>
              <a:buNone/>
            </a:pPr>
            <a:r>
              <a:rPr lang="en-US" altLang="en-US" dirty="0" smtClean="0">
                <a:ea typeface="ＭＳ Ｐゴシック" pitchFamily="34" charset="-128"/>
              </a:rPr>
              <a:t>4 is the </a:t>
            </a:r>
            <a:r>
              <a:rPr lang="en-US" altLang="en-US" b="1" dirty="0" smtClean="0">
                <a:ea typeface="ＭＳ Ｐゴシック" pitchFamily="34" charset="-128"/>
              </a:rPr>
              <a:t>exponent</a:t>
            </a:r>
            <a:r>
              <a:rPr lang="en-US" altLang="en-US" dirty="0" smtClean="0">
                <a:ea typeface="ＭＳ Ｐゴシック" pitchFamily="34" charset="-128"/>
              </a:rPr>
              <a:t> (also called </a:t>
            </a:r>
            <a:r>
              <a:rPr lang="en-US" altLang="en-US" b="1" dirty="0" smtClean="0">
                <a:ea typeface="ＭＳ Ｐゴシック" pitchFamily="34" charset="-128"/>
              </a:rPr>
              <a:t>power</a:t>
            </a:r>
            <a:r>
              <a:rPr lang="en-US" altLang="en-US" dirty="0" smtClean="0">
                <a:ea typeface="ＭＳ Ｐゴシック" pitchFamily="34" charset="-128"/>
              </a:rPr>
              <a:t>)</a:t>
            </a:r>
          </a:p>
          <a:p>
            <a:pPr lvl="1">
              <a:buSzTx/>
              <a:buFontTx/>
              <a:buNone/>
            </a:pPr>
            <a:endParaRPr lang="en-US" altLang="en-US" dirty="0" smtClean="0">
              <a:ea typeface="ＭＳ Ｐゴシック" pitchFamily="34" charset="-128"/>
            </a:endParaRPr>
          </a:p>
          <a:p>
            <a:pPr marL="0" indent="0">
              <a:buSzPct val="125000"/>
              <a:buNone/>
            </a:pPr>
            <a:r>
              <a:rPr lang="en-US" altLang="en-US" dirty="0" smtClean="0">
                <a:ea typeface="ＭＳ Ｐゴシック" pitchFamily="34" charset="-128"/>
              </a:rPr>
              <a:t>Note by the order of operations that exponents are calculated before other operations.</a:t>
            </a:r>
          </a:p>
        </p:txBody>
      </p:sp>
    </p:spTree>
    <p:extLst>
      <p:ext uri="{BB962C8B-B14F-4D97-AF65-F5344CB8AC3E}">
        <p14:creationId xmlns:p14="http://schemas.microsoft.com/office/powerpoint/2010/main" val="856032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2750" y="1752600"/>
            <a:ext cx="7772400" cy="1295400"/>
          </a:xfrm>
        </p:spPr>
        <p:txBody>
          <a:bodyPr/>
          <a:lstStyle/>
          <a:p>
            <a:pPr marL="0" indent="0">
              <a:buSzTx/>
              <a:buNone/>
            </a:pPr>
            <a:r>
              <a:rPr lang="en-US" altLang="en-US" dirty="0" smtClean="0"/>
              <a:t>If </a:t>
            </a:r>
            <a:r>
              <a:rPr lang="en-US" altLang="en-US" i="1" dirty="0" smtClean="0"/>
              <a:t>m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are positive integers and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is a real number, then</a:t>
            </a:r>
          </a:p>
          <a:p>
            <a:pPr marL="457200" lvl="1" indent="0">
              <a:buSzTx/>
              <a:buNone/>
            </a:pPr>
            <a:r>
              <a:rPr lang="en-US" altLang="en-US" i="1" dirty="0" smtClean="0"/>
              <a:t>   		a</a:t>
            </a:r>
            <a:r>
              <a:rPr lang="en-US" altLang="en-US" i="1" baseline="30000" dirty="0" smtClean="0"/>
              <a:t>m</a:t>
            </a:r>
            <a:r>
              <a:rPr lang="en-US" altLang="en-US" baseline="30000" dirty="0" smtClean="0"/>
              <a:t> </a:t>
            </a:r>
            <a:r>
              <a:rPr lang="en-US" altLang="en-US" dirty="0" smtClean="0"/>
              <a:t>· </a:t>
            </a:r>
            <a:r>
              <a:rPr lang="en-US" altLang="en-US" i="1" dirty="0" smtClean="0"/>
              <a:t>a</a:t>
            </a:r>
            <a:r>
              <a:rPr lang="en-US" altLang="en-US" i="1" baseline="30000" dirty="0" smtClean="0"/>
              <a:t>n</a:t>
            </a:r>
            <a:r>
              <a:rPr lang="en-US" altLang="en-US" dirty="0" smtClean="0"/>
              <a:t> = </a:t>
            </a:r>
            <a:r>
              <a:rPr lang="en-US" altLang="en-US" i="1" dirty="0" err="1" smtClean="0"/>
              <a:t>a</a:t>
            </a:r>
            <a:r>
              <a:rPr lang="en-US" altLang="en-US" i="1" baseline="30000" dirty="0" err="1" smtClean="0"/>
              <a:t>m</a:t>
            </a:r>
            <a:r>
              <a:rPr lang="en-US" altLang="en-US" baseline="30000" dirty="0" err="1" smtClean="0"/>
              <a:t>+</a:t>
            </a:r>
            <a:r>
              <a:rPr lang="en-US" altLang="en-US" i="1" baseline="30000" dirty="0" err="1" smtClean="0"/>
              <a:t>n</a:t>
            </a:r>
            <a:endParaRPr lang="en-US" altLang="en-US" i="1" baseline="30000" dirty="0" smtClean="0"/>
          </a:p>
        </p:txBody>
      </p:sp>
      <p:sp>
        <p:nvSpPr>
          <p:cNvPr id="38915" name="Rectangle 19"/>
          <p:cNvSpPr>
            <a:spLocks noGrp="1" noChangeArrowheads="1"/>
          </p:cNvSpPr>
          <p:nvPr>
            <p:ph type="title"/>
          </p:nvPr>
        </p:nvSpPr>
        <p:spPr>
          <a:xfrm>
            <a:off x="228600" y="762000"/>
            <a:ext cx="9144000" cy="609600"/>
          </a:xfrm>
          <a:noFill/>
        </p:spPr>
        <p:txBody>
          <a:bodyPr/>
          <a:lstStyle/>
          <a:p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The Product Rule</a:t>
            </a:r>
          </a:p>
        </p:txBody>
      </p:sp>
    </p:spTree>
    <p:extLst>
      <p:ext uri="{BB962C8B-B14F-4D97-AF65-F5344CB8AC3E}">
        <p14:creationId xmlns:p14="http://schemas.microsoft.com/office/powerpoint/2010/main" val="3804697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533400" y="2035175"/>
            <a:ext cx="144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800">
                <a:latin typeface="Arial" pitchFamily="34" charset="0"/>
                <a:cs typeface="Arial" pitchFamily="34" charset="0"/>
              </a:rPr>
              <a:t>3</a:t>
            </a:r>
            <a:r>
              <a:rPr lang="en-US" altLang="en-US" sz="2800" baseline="30000">
                <a:latin typeface="Arial" pitchFamily="34" charset="0"/>
                <a:cs typeface="Arial" pitchFamily="34" charset="0"/>
              </a:rPr>
              <a:t>2 </a:t>
            </a:r>
            <a:r>
              <a:rPr lang="en-US" altLang="en-US" sz="2800">
                <a:latin typeface="Arial" pitchFamily="34" charset="0"/>
                <a:cs typeface="Arial" pitchFamily="34" charset="0"/>
              </a:rPr>
              <a:t>· 3</a:t>
            </a:r>
            <a:r>
              <a:rPr lang="en-US" altLang="en-US" sz="2800" baseline="30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935941" name="Text Box 5"/>
          <p:cNvSpPr txBox="1">
            <a:spLocks noChangeArrowheads="1"/>
          </p:cNvSpPr>
          <p:nvPr/>
        </p:nvSpPr>
        <p:spPr bwMode="auto">
          <a:xfrm>
            <a:off x="3019425" y="2035175"/>
            <a:ext cx="1171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800">
                <a:latin typeface="Arial" pitchFamily="34" charset="0"/>
                <a:cs typeface="Arial" pitchFamily="34" charset="0"/>
              </a:rPr>
              <a:t>= 3</a:t>
            </a:r>
            <a:r>
              <a:rPr lang="en-US" altLang="en-US" sz="2800" baseline="30000">
                <a:latin typeface="Arial" pitchFamily="34" charset="0"/>
                <a:cs typeface="Arial" pitchFamily="34" charset="0"/>
              </a:rPr>
              <a:t>6</a:t>
            </a:r>
            <a:endParaRPr lang="en-US" alt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35942" name="Text Box 6"/>
          <p:cNvSpPr txBox="1">
            <a:spLocks noChangeArrowheads="1"/>
          </p:cNvSpPr>
          <p:nvPr/>
        </p:nvSpPr>
        <p:spPr bwMode="auto">
          <a:xfrm>
            <a:off x="3851275" y="2035175"/>
            <a:ext cx="3419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800">
                <a:latin typeface="Arial" pitchFamily="34" charset="0"/>
                <a:cs typeface="Arial" pitchFamily="34" charset="0"/>
              </a:rPr>
              <a:t>= 3 · 3 · 3 · 3 · 3 · 3</a:t>
            </a:r>
          </a:p>
        </p:txBody>
      </p:sp>
      <p:sp>
        <p:nvSpPr>
          <p:cNvPr id="935943" name="Text Box 7"/>
          <p:cNvSpPr txBox="1">
            <a:spLocks noChangeArrowheads="1"/>
          </p:cNvSpPr>
          <p:nvPr/>
        </p:nvSpPr>
        <p:spPr bwMode="auto">
          <a:xfrm>
            <a:off x="7042150" y="2035175"/>
            <a:ext cx="172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800">
                <a:latin typeface="Arial" pitchFamily="34" charset="0"/>
                <a:cs typeface="Arial" pitchFamily="34" charset="0"/>
              </a:rPr>
              <a:t>= 729</a:t>
            </a:r>
          </a:p>
        </p:txBody>
      </p:sp>
      <p:sp>
        <p:nvSpPr>
          <p:cNvPr id="39943" name="Text Box 10"/>
          <p:cNvSpPr txBox="1">
            <a:spLocks noChangeArrowheads="1"/>
          </p:cNvSpPr>
          <p:nvPr/>
        </p:nvSpPr>
        <p:spPr bwMode="auto">
          <a:xfrm>
            <a:off x="381000" y="3200400"/>
            <a:ext cx="2057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800" i="1">
                <a:latin typeface="Arial" pitchFamily="34" charset="0"/>
                <a:cs typeface="Arial" pitchFamily="34" charset="0"/>
              </a:rPr>
              <a:t>z</a:t>
            </a:r>
            <a:r>
              <a:rPr lang="en-US" altLang="en-US" sz="2800" baseline="30000">
                <a:latin typeface="Arial" pitchFamily="34" charset="0"/>
                <a:cs typeface="Arial" pitchFamily="34" charset="0"/>
              </a:rPr>
              <a:t>3 </a:t>
            </a:r>
            <a:r>
              <a:rPr lang="en-US" altLang="en-US" sz="2800">
                <a:latin typeface="Arial" pitchFamily="34" charset="0"/>
                <a:cs typeface="Arial" pitchFamily="34" charset="0"/>
              </a:rPr>
              <a:t>· </a:t>
            </a:r>
            <a:r>
              <a:rPr lang="en-US" altLang="en-US" sz="2800" i="1">
                <a:latin typeface="Arial" pitchFamily="34" charset="0"/>
                <a:cs typeface="Arial" pitchFamily="34" charset="0"/>
              </a:rPr>
              <a:t>z</a:t>
            </a:r>
            <a:r>
              <a:rPr lang="en-US" altLang="en-US" sz="2800" baseline="30000">
                <a:latin typeface="Arial" pitchFamily="34" charset="0"/>
                <a:cs typeface="Arial" pitchFamily="34" charset="0"/>
              </a:rPr>
              <a:t>2 </a:t>
            </a:r>
            <a:r>
              <a:rPr lang="en-US" altLang="en-US" sz="2800">
                <a:latin typeface="Arial" pitchFamily="34" charset="0"/>
                <a:cs typeface="Arial" pitchFamily="34" charset="0"/>
              </a:rPr>
              <a:t>· </a:t>
            </a:r>
            <a:r>
              <a:rPr lang="en-US" altLang="en-US" sz="2800" i="1">
                <a:latin typeface="Arial" pitchFamily="34" charset="0"/>
                <a:cs typeface="Arial" pitchFamily="34" charset="0"/>
              </a:rPr>
              <a:t>z</a:t>
            </a:r>
            <a:r>
              <a:rPr lang="en-US" altLang="en-US" sz="2800" baseline="3000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935947" name="Text Box 11"/>
          <p:cNvSpPr txBox="1">
            <a:spLocks noChangeArrowheads="1"/>
          </p:cNvSpPr>
          <p:nvPr/>
        </p:nvSpPr>
        <p:spPr bwMode="auto">
          <a:xfrm>
            <a:off x="2286000" y="3200400"/>
            <a:ext cx="1952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800">
                <a:latin typeface="Arial" pitchFamily="34" charset="0"/>
                <a:cs typeface="Arial" pitchFamily="34" charset="0"/>
              </a:rPr>
              <a:t>= </a:t>
            </a:r>
            <a:r>
              <a:rPr lang="en-US" altLang="en-US" sz="2800" i="1">
                <a:latin typeface="Arial" pitchFamily="34" charset="0"/>
                <a:cs typeface="Arial" pitchFamily="34" charset="0"/>
              </a:rPr>
              <a:t>z</a:t>
            </a:r>
            <a:r>
              <a:rPr lang="en-US" altLang="en-US" sz="2800" baseline="30000">
                <a:latin typeface="Arial" pitchFamily="34" charset="0"/>
                <a:cs typeface="Arial" pitchFamily="34" charset="0"/>
              </a:rPr>
              <a:t>3+2+5</a:t>
            </a:r>
          </a:p>
        </p:txBody>
      </p:sp>
      <p:sp>
        <p:nvSpPr>
          <p:cNvPr id="39945" name="Text Box 12"/>
          <p:cNvSpPr txBox="1">
            <a:spLocks noChangeArrowheads="1"/>
          </p:cNvSpPr>
          <p:nvPr/>
        </p:nvSpPr>
        <p:spPr bwMode="auto">
          <a:xfrm>
            <a:off x="457200" y="4267200"/>
            <a:ext cx="228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800">
                <a:latin typeface="Arial" pitchFamily="34" charset="0"/>
                <a:cs typeface="Arial" pitchFamily="34" charset="0"/>
              </a:rPr>
              <a:t>(3</a:t>
            </a:r>
            <a:r>
              <a:rPr lang="en-US" altLang="en-US" sz="2800" i="1">
                <a:latin typeface="Arial" pitchFamily="34" charset="0"/>
                <a:cs typeface="Arial" pitchFamily="34" charset="0"/>
              </a:rPr>
              <a:t>y</a:t>
            </a:r>
            <a:r>
              <a:rPr lang="en-US" altLang="en-US" sz="2800" baseline="30000">
                <a:latin typeface="Arial" pitchFamily="34" charset="0"/>
                <a:cs typeface="Arial" pitchFamily="34" charset="0"/>
              </a:rPr>
              <a:t>2</a:t>
            </a:r>
            <a:r>
              <a:rPr lang="en-US" altLang="en-US" sz="2800">
                <a:latin typeface="Arial" pitchFamily="34" charset="0"/>
                <a:cs typeface="Arial" pitchFamily="34" charset="0"/>
              </a:rPr>
              <a:t>)(– 4</a:t>
            </a:r>
            <a:r>
              <a:rPr lang="en-US" altLang="en-US" sz="2800" i="1">
                <a:latin typeface="Arial" pitchFamily="34" charset="0"/>
                <a:cs typeface="Arial" pitchFamily="34" charset="0"/>
              </a:rPr>
              <a:t>y</a:t>
            </a:r>
            <a:r>
              <a:rPr lang="en-US" altLang="en-US" sz="2800" baseline="30000">
                <a:latin typeface="Arial" pitchFamily="34" charset="0"/>
                <a:cs typeface="Arial" pitchFamily="34" charset="0"/>
              </a:rPr>
              <a:t>4</a:t>
            </a:r>
            <a:r>
              <a:rPr lang="en-US" altLang="en-US" sz="280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935949" name="Text Box 13"/>
          <p:cNvSpPr txBox="1">
            <a:spLocks noChangeArrowheads="1"/>
          </p:cNvSpPr>
          <p:nvPr/>
        </p:nvSpPr>
        <p:spPr bwMode="auto">
          <a:xfrm>
            <a:off x="2514600" y="4343400"/>
            <a:ext cx="3200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latin typeface="Arial" pitchFamily="34" charset="0"/>
                <a:cs typeface="Arial" pitchFamily="34" charset="0"/>
              </a:rPr>
              <a:t>= 3 · </a:t>
            </a:r>
            <a:r>
              <a:rPr lang="en-US" altLang="en-US" sz="2800" i="1">
                <a:latin typeface="Arial" pitchFamily="34" charset="0"/>
                <a:cs typeface="Arial" pitchFamily="34" charset="0"/>
              </a:rPr>
              <a:t>y</a:t>
            </a:r>
            <a:r>
              <a:rPr lang="en-US" altLang="en-US" sz="2800" baseline="30000">
                <a:latin typeface="Arial" pitchFamily="34" charset="0"/>
                <a:cs typeface="Arial" pitchFamily="34" charset="0"/>
              </a:rPr>
              <a:t>2</a:t>
            </a:r>
            <a:r>
              <a:rPr lang="en-US" altLang="en-US" sz="2800">
                <a:latin typeface="Arial" pitchFamily="34" charset="0"/>
                <a:cs typeface="Arial" pitchFamily="34" charset="0"/>
              </a:rPr>
              <a:t> (–4) · </a:t>
            </a:r>
            <a:r>
              <a:rPr lang="en-US" altLang="en-US" sz="2800" i="1">
                <a:latin typeface="Arial" pitchFamily="34" charset="0"/>
                <a:cs typeface="Arial" pitchFamily="34" charset="0"/>
              </a:rPr>
              <a:t>y</a:t>
            </a:r>
            <a:r>
              <a:rPr lang="en-US" altLang="en-US" sz="2800" baseline="30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935950" name="Text Box 14"/>
          <p:cNvSpPr txBox="1">
            <a:spLocks noChangeArrowheads="1"/>
          </p:cNvSpPr>
          <p:nvPr/>
        </p:nvSpPr>
        <p:spPr bwMode="auto">
          <a:xfrm>
            <a:off x="2514600" y="4953000"/>
            <a:ext cx="3048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latin typeface="Arial" pitchFamily="34" charset="0"/>
                <a:cs typeface="Arial" pitchFamily="34" charset="0"/>
              </a:rPr>
              <a:t>= 3(–4)(</a:t>
            </a:r>
            <a:r>
              <a:rPr lang="en-US" altLang="en-US" sz="2800" i="1">
                <a:latin typeface="Arial" pitchFamily="34" charset="0"/>
                <a:cs typeface="Arial" pitchFamily="34" charset="0"/>
              </a:rPr>
              <a:t>y</a:t>
            </a:r>
            <a:r>
              <a:rPr lang="en-US" altLang="en-US" sz="2800" baseline="30000">
                <a:latin typeface="Arial" pitchFamily="34" charset="0"/>
                <a:cs typeface="Arial" pitchFamily="34" charset="0"/>
              </a:rPr>
              <a:t>2</a:t>
            </a:r>
            <a:r>
              <a:rPr lang="en-US" altLang="en-US" sz="2800">
                <a:latin typeface="Arial" pitchFamily="34" charset="0"/>
                <a:cs typeface="Arial" pitchFamily="34" charset="0"/>
              </a:rPr>
              <a:t> · </a:t>
            </a:r>
            <a:r>
              <a:rPr lang="en-US" altLang="en-US" sz="2800" i="1">
                <a:latin typeface="Arial" pitchFamily="34" charset="0"/>
                <a:cs typeface="Arial" pitchFamily="34" charset="0"/>
              </a:rPr>
              <a:t>y</a:t>
            </a:r>
            <a:r>
              <a:rPr lang="en-US" altLang="en-US" sz="2800" baseline="30000">
                <a:latin typeface="Arial" pitchFamily="34" charset="0"/>
                <a:cs typeface="Arial" pitchFamily="34" charset="0"/>
              </a:rPr>
              <a:t>4</a:t>
            </a:r>
            <a:r>
              <a:rPr lang="en-US" altLang="en-US" sz="280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935951" name="Text Box 15"/>
          <p:cNvSpPr txBox="1">
            <a:spLocks noChangeArrowheads="1"/>
          </p:cNvSpPr>
          <p:nvPr/>
        </p:nvSpPr>
        <p:spPr bwMode="auto">
          <a:xfrm>
            <a:off x="2514600" y="5638800"/>
            <a:ext cx="2085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latin typeface="Arial" pitchFamily="34" charset="0"/>
                <a:cs typeface="Arial" pitchFamily="34" charset="0"/>
              </a:rPr>
              <a:t>= –12</a:t>
            </a:r>
            <a:r>
              <a:rPr lang="en-US" altLang="en-US" sz="2800" i="1">
                <a:latin typeface="Arial" pitchFamily="34" charset="0"/>
                <a:cs typeface="Arial" pitchFamily="34" charset="0"/>
              </a:rPr>
              <a:t>y</a:t>
            </a:r>
            <a:r>
              <a:rPr lang="en-US" altLang="en-US" sz="2800" baseline="3000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935952" name="Text Box 16"/>
          <p:cNvSpPr txBox="1">
            <a:spLocks noChangeArrowheads="1"/>
          </p:cNvSpPr>
          <p:nvPr/>
        </p:nvSpPr>
        <p:spPr bwMode="auto">
          <a:xfrm>
            <a:off x="1727200" y="2035175"/>
            <a:ext cx="147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800">
                <a:latin typeface="Arial" pitchFamily="34" charset="0"/>
                <a:cs typeface="Arial" pitchFamily="34" charset="0"/>
              </a:rPr>
              <a:t>= 3</a:t>
            </a:r>
            <a:r>
              <a:rPr lang="en-US" altLang="en-US" sz="2800" baseline="30000">
                <a:latin typeface="Arial" pitchFamily="34" charset="0"/>
                <a:cs typeface="Arial" pitchFamily="34" charset="0"/>
              </a:rPr>
              <a:t>2+4</a:t>
            </a:r>
            <a:endParaRPr lang="en-US" alt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35954" name="Text Box 18"/>
          <p:cNvSpPr txBox="1">
            <a:spLocks noChangeArrowheads="1"/>
          </p:cNvSpPr>
          <p:nvPr/>
        </p:nvSpPr>
        <p:spPr bwMode="auto">
          <a:xfrm>
            <a:off x="4114800" y="3200400"/>
            <a:ext cx="99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800">
                <a:latin typeface="Arial" pitchFamily="34" charset="0"/>
                <a:cs typeface="Arial" pitchFamily="34" charset="0"/>
              </a:rPr>
              <a:t>= </a:t>
            </a:r>
            <a:r>
              <a:rPr lang="en-US" altLang="en-US" sz="2800" i="1">
                <a:latin typeface="Arial" pitchFamily="34" charset="0"/>
                <a:cs typeface="Arial" pitchFamily="34" charset="0"/>
              </a:rPr>
              <a:t>z</a:t>
            </a:r>
            <a:r>
              <a:rPr lang="en-US" altLang="en-US" sz="2800" baseline="30000">
                <a:latin typeface="Arial" pitchFamily="34" charset="0"/>
                <a:cs typeface="Arial" pitchFamily="34" charset="0"/>
              </a:rPr>
              <a:t>10</a:t>
            </a:r>
          </a:p>
        </p:txBody>
      </p:sp>
      <p:sp>
        <p:nvSpPr>
          <p:cNvPr id="39951" name="Rectangle 19"/>
          <p:cNvSpPr>
            <a:spLocks noGrp="1" noChangeArrowheads="1"/>
          </p:cNvSpPr>
          <p:nvPr>
            <p:ph type="title"/>
          </p:nvPr>
        </p:nvSpPr>
        <p:spPr>
          <a:xfrm>
            <a:off x="381000" y="643618"/>
            <a:ext cx="9144000" cy="609600"/>
          </a:xfrm>
          <a:noFill/>
        </p:spPr>
        <p:txBody>
          <a:bodyPr/>
          <a:lstStyle/>
          <a:p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en-US" alt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511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5941" grpId="0" build="p" autoUpdateAnimBg="0"/>
      <p:bldP spid="935942" grpId="0" build="p" autoUpdateAnimBg="0"/>
      <p:bldP spid="935943" grpId="0" build="p" autoUpdateAnimBg="0"/>
      <p:bldP spid="935947" grpId="0" build="p" autoUpdateAnimBg="0"/>
      <p:bldP spid="935949" grpId="0" build="p" autoUpdateAnimBg="0"/>
      <p:bldP spid="935950" grpId="0" build="p" autoUpdateAnimBg="0"/>
      <p:bldP spid="935951" grpId="0" build="p" autoUpdateAnimBg="0"/>
      <p:bldP spid="935952" grpId="0" build="p" autoUpdateAnimBg="0"/>
      <p:bldP spid="935954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7700" y="1581013"/>
            <a:ext cx="7772400" cy="1219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If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does not equal 0, then </a:t>
            </a:r>
            <a:r>
              <a:rPr lang="en-US" altLang="en-US" i="1" dirty="0" smtClean="0"/>
              <a:t>a</a:t>
            </a:r>
            <a:r>
              <a:rPr lang="en-US" altLang="en-US" baseline="30000" dirty="0" smtClean="0"/>
              <a:t>0</a:t>
            </a:r>
            <a:r>
              <a:rPr lang="en-US" altLang="en-US" dirty="0" smtClean="0"/>
              <a:t> = 1.</a:t>
            </a:r>
            <a:endParaRPr lang="en-US" altLang="en-US" dirty="0" smtClean="0">
              <a:sym typeface="Symbol" pitchFamily="18" charset="2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457200" y="3632200"/>
            <a:ext cx="815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SzPct val="85000"/>
            </a:pPr>
            <a:r>
              <a:rPr lang="en-US" altLang="en-US" dirty="0">
                <a:sym typeface="Symbol" pitchFamily="18" charset="2"/>
              </a:rPr>
              <a:t>	5</a:t>
            </a:r>
            <a:r>
              <a:rPr lang="en-US" altLang="en-US" baseline="30000" dirty="0">
                <a:sym typeface="Symbol" pitchFamily="18" charset="2"/>
              </a:rPr>
              <a:t>0</a:t>
            </a:r>
            <a:endParaRPr lang="en-US" altLang="en-US" dirty="0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800225" y="3636665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SzPct val="85000"/>
            </a:pPr>
            <a:r>
              <a:rPr lang="en-US" altLang="en-US" dirty="0">
                <a:sym typeface="Symbol" pitchFamily="18" charset="2"/>
              </a:rPr>
              <a:t>= 1</a:t>
            </a:r>
            <a:endParaRPr lang="en-US" altLang="en-US" dirty="0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311275" y="467995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SzPct val="85000"/>
            </a:pPr>
            <a:r>
              <a:rPr lang="en-US" altLang="en-US">
                <a:sym typeface="Symbol" pitchFamily="18" charset="2"/>
              </a:rPr>
              <a:t>(</a:t>
            </a:r>
            <a:r>
              <a:rPr lang="en-US" altLang="en-US" i="1">
                <a:sym typeface="Symbol" pitchFamily="18" charset="2"/>
              </a:rPr>
              <a:t>xyz</a:t>
            </a:r>
            <a:r>
              <a:rPr lang="en-US" altLang="en-US" baseline="30000">
                <a:sym typeface="Symbol" pitchFamily="18" charset="2"/>
              </a:rPr>
              <a:t>3</a:t>
            </a:r>
            <a:r>
              <a:rPr lang="en-US" altLang="en-US">
                <a:sym typeface="Symbol" pitchFamily="18" charset="2"/>
              </a:rPr>
              <a:t>)</a:t>
            </a:r>
            <a:r>
              <a:rPr lang="en-US" altLang="en-US" baseline="30000">
                <a:sym typeface="Symbol" pitchFamily="18" charset="2"/>
              </a:rPr>
              <a:t>0</a:t>
            </a:r>
            <a:endParaRPr lang="en-US" altLang="en-US">
              <a:sym typeface="Symbol" pitchFamily="18" charset="2"/>
            </a:endParaRP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2181225" y="467995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SzPct val="85000"/>
            </a:pPr>
            <a:r>
              <a:rPr lang="en-US" altLang="en-US">
                <a:sym typeface="Symbol" pitchFamily="18" charset="2"/>
              </a:rPr>
              <a:t>= </a:t>
            </a:r>
            <a:r>
              <a:rPr lang="en-US" altLang="en-US" i="1">
                <a:sym typeface="Symbol" pitchFamily="18" charset="2"/>
              </a:rPr>
              <a:t>x</a:t>
            </a:r>
            <a:r>
              <a:rPr lang="en-US" altLang="en-US" baseline="30000">
                <a:sym typeface="Symbol" pitchFamily="18" charset="2"/>
              </a:rPr>
              <a:t>0</a:t>
            </a:r>
            <a:r>
              <a:rPr lang="en-US" altLang="en-US">
                <a:sym typeface="Symbol" pitchFamily="18" charset="2"/>
              </a:rPr>
              <a:t> </a:t>
            </a:r>
            <a:r>
              <a:rPr lang="en-US" altLang="en-US">
                <a:cs typeface="Times New Roman" pitchFamily="18" charset="0"/>
                <a:sym typeface="Symbol" pitchFamily="18" charset="2"/>
              </a:rPr>
              <a:t>· </a:t>
            </a:r>
            <a:r>
              <a:rPr lang="en-US" altLang="en-US" i="1"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en-US" baseline="30000">
                <a:cs typeface="Times New Roman" pitchFamily="18" charset="0"/>
                <a:sym typeface="Symbol" pitchFamily="18" charset="2"/>
              </a:rPr>
              <a:t>0</a:t>
            </a:r>
            <a:r>
              <a:rPr lang="en-US" altLang="en-US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>
                <a:sym typeface="Symbol" pitchFamily="18" charset="2"/>
              </a:rPr>
              <a:t>·</a:t>
            </a:r>
            <a:r>
              <a:rPr lang="en-US" altLang="en-US">
                <a:cs typeface="Times New Roman" pitchFamily="18" charset="0"/>
                <a:sym typeface="Symbol" pitchFamily="18" charset="2"/>
              </a:rPr>
              <a:t> (</a:t>
            </a:r>
            <a:r>
              <a:rPr lang="en-US" altLang="en-US" i="1">
                <a:cs typeface="Times New Roman" pitchFamily="18" charset="0"/>
                <a:sym typeface="Symbol" pitchFamily="18" charset="2"/>
              </a:rPr>
              <a:t>z</a:t>
            </a:r>
            <a:r>
              <a:rPr lang="en-US" altLang="en-US" baseline="30000"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en-US"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en-US" baseline="30000">
                <a:cs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3978275" y="467995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SzPct val="85000"/>
            </a:pPr>
            <a:r>
              <a:rPr lang="en-US" altLang="en-US">
                <a:cs typeface="Times New Roman" pitchFamily="18" charset="0"/>
                <a:sym typeface="Symbol" pitchFamily="18" charset="2"/>
              </a:rPr>
              <a:t>= </a:t>
            </a:r>
            <a:r>
              <a:rPr lang="en-US" altLang="en-US">
                <a:sym typeface="Symbol" pitchFamily="18" charset="2"/>
              </a:rPr>
              <a:t>1 ·</a:t>
            </a:r>
            <a:r>
              <a:rPr lang="en-US" altLang="en-US">
                <a:cs typeface="Times New Roman" pitchFamily="18" charset="0"/>
                <a:sym typeface="Symbol" pitchFamily="18" charset="2"/>
              </a:rPr>
              <a:t> 1 </a:t>
            </a:r>
            <a:r>
              <a:rPr lang="en-US" altLang="en-US">
                <a:sym typeface="Symbol" pitchFamily="18" charset="2"/>
              </a:rPr>
              <a:t>· </a:t>
            </a:r>
            <a:r>
              <a:rPr lang="en-US" altLang="en-US">
                <a:cs typeface="Times New Roman" pitchFamily="18" charset="0"/>
                <a:sym typeface="Symbol" pitchFamily="18" charset="2"/>
              </a:rPr>
              <a:t>1 = 1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1692275" y="536575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Symbol" pitchFamily="18" charset="2"/>
              </a:rPr>
              <a:t>–</a:t>
            </a:r>
            <a:r>
              <a:rPr lang="en-US" altLang="en-US" i="1">
                <a:sym typeface="Symbol" pitchFamily="18" charset="2"/>
              </a:rPr>
              <a:t>x</a:t>
            </a:r>
            <a:r>
              <a:rPr lang="en-US" altLang="en-US" baseline="30000">
                <a:sym typeface="Symbol" pitchFamily="18" charset="2"/>
              </a:rPr>
              <a:t>0</a:t>
            </a:r>
            <a:endParaRPr lang="en-US" altLang="en-US">
              <a:sym typeface="Symbol" pitchFamily="18" charset="2"/>
            </a:endParaRP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2149475" y="536575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Symbol" pitchFamily="18" charset="2"/>
              </a:rPr>
              <a:t>= –(</a:t>
            </a:r>
            <a:r>
              <a:rPr lang="en-US" altLang="en-US" i="1">
                <a:sym typeface="Symbol" pitchFamily="18" charset="2"/>
              </a:rPr>
              <a:t>x</a:t>
            </a:r>
            <a:r>
              <a:rPr lang="en-US" altLang="en-US" baseline="30000">
                <a:sym typeface="Symbol" pitchFamily="18" charset="2"/>
              </a:rPr>
              <a:t>0</a:t>
            </a:r>
            <a:r>
              <a:rPr lang="en-US" altLang="en-US">
                <a:sym typeface="Symbol" pitchFamily="18" charset="2"/>
              </a:rPr>
              <a:t>)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3063875" y="539591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Symbol" pitchFamily="18" charset="2"/>
              </a:rPr>
              <a:t>= – 1</a:t>
            </a:r>
          </a:p>
        </p:txBody>
      </p:sp>
      <p:sp>
        <p:nvSpPr>
          <p:cNvPr id="40971" name="Rectangle 1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Zero Exponent</a:t>
            </a: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457200" y="3082925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1301840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7012"/>
            <a:ext cx="8229600" cy="1143001"/>
          </a:xfrm>
        </p:spPr>
        <p:txBody>
          <a:bodyPr/>
          <a:lstStyle/>
          <a:p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The Quotient Rule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44434" y="1600200"/>
            <a:ext cx="8077200" cy="1295400"/>
          </a:xfrm>
          <a:noFill/>
        </p:spPr>
        <p:txBody>
          <a:bodyPr/>
          <a:lstStyle/>
          <a:p>
            <a:pPr marL="0" indent="0">
              <a:buSzTx/>
              <a:buNone/>
            </a:pPr>
            <a:r>
              <a:rPr lang="en-US" altLang="en-US" dirty="0" smtClean="0"/>
              <a:t>If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is a nonzero real number and  </a:t>
            </a:r>
            <a:r>
              <a:rPr lang="en-US" altLang="en-US" i="1" dirty="0" smtClean="0"/>
              <a:t>m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are integers, then</a:t>
            </a:r>
          </a:p>
          <a:p>
            <a:pPr marL="0" indent="0">
              <a:buSzTx/>
            </a:pPr>
            <a:endParaRPr lang="en-US" altLang="en-US" b="1" dirty="0" smtClean="0">
              <a:solidFill>
                <a:schemeClr val="folHlink"/>
              </a:solidFill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895600" y="2895600"/>
          <a:ext cx="1557338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8" name="Equation" r:id="rId4" imgW="1511280" imgH="1346040" progId="Equation.DSMT4">
                  <p:embed/>
                </p:oleObj>
              </mc:Choice>
              <mc:Fallback>
                <p:oleObj name="Equation" r:id="rId4" imgW="1511280" imgH="1346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895600"/>
                        <a:ext cx="1557338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5819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828800"/>
            <a:ext cx="7772400" cy="2514600"/>
          </a:xfrm>
        </p:spPr>
        <p:txBody>
          <a:bodyPr lIns="91440" tIns="45720" rIns="91440" bIns="45720"/>
          <a:lstStyle/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Let a recursive sequence be defined as follows.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		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= 3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		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i="1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= 2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n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 – 1</a:t>
            </a:r>
            <a:r>
              <a:rPr lang="en-US" altLang="en-US" dirty="0" smtClean="0">
                <a:latin typeface="Arial" charset="0"/>
                <a:cs typeface="Arial" charset="0"/>
              </a:rPr>
              <a:t> – 2,    </a:t>
            </a:r>
            <a:r>
              <a:rPr lang="en-US" altLang="en-US" i="1" dirty="0" smtClean="0">
                <a:latin typeface="Arial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&gt; 1</a:t>
            </a: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defTabSz="914400" eaLnBrk="1" hangingPunct="1">
              <a:spcBef>
                <a:spcPct val="20000"/>
              </a:spcBef>
              <a:buClr>
                <a:srgbClr val="30508A"/>
              </a:buClr>
              <a:buSzPct val="55000"/>
              <a:buFont typeface="Wingdings" pitchFamily="2" charset="2"/>
              <a:buNone/>
            </a:pPr>
            <a:r>
              <a:rPr lang="en-US" altLang="en-US" b="1" dirty="0" smtClean="0">
                <a:latin typeface="Arial" charset="0"/>
                <a:cs typeface="Arial" charset="0"/>
              </a:rPr>
              <a:t>(a)</a:t>
            </a:r>
            <a:r>
              <a:rPr lang="en-US" altLang="en-US" dirty="0" smtClean="0">
                <a:latin typeface="Arial" charset="0"/>
                <a:cs typeface="Arial" charset="0"/>
              </a:rPr>
              <a:t> Give a numerical representation (list each term in a table) for </a:t>
            </a:r>
            <a:r>
              <a:rPr lang="en-US" altLang="en-US" i="1" dirty="0" smtClean="0">
                <a:latin typeface="Arial" charset="0"/>
                <a:cs typeface="Arial" charset="0"/>
              </a:rPr>
              <a:t>n </a:t>
            </a:r>
            <a:r>
              <a:rPr lang="en-US" altLang="en-US" dirty="0" smtClean="0">
                <a:latin typeface="Arial" charset="0"/>
                <a:cs typeface="Arial" charset="0"/>
              </a:rPr>
              <a:t>= 1, 2, 3, 4, 5. </a:t>
            </a:r>
          </a:p>
          <a:p>
            <a:pPr defTabSz="914400" eaLnBrk="1" hangingPunct="1">
              <a:spcBef>
                <a:spcPct val="20000"/>
              </a:spcBef>
              <a:buClr>
                <a:srgbClr val="30508A"/>
              </a:buClr>
              <a:buSzPct val="55000"/>
              <a:buFont typeface="Wingdings" pitchFamily="2" charset="2"/>
              <a:buNone/>
            </a:pPr>
            <a:r>
              <a:rPr lang="en-US" altLang="en-US" b="1" dirty="0" smtClean="0">
                <a:latin typeface="Arial" charset="0"/>
                <a:cs typeface="Arial" charset="0"/>
              </a:rPr>
              <a:t>(b)</a:t>
            </a:r>
            <a:r>
              <a:rPr lang="en-US" altLang="en-US" dirty="0" smtClean="0">
                <a:latin typeface="Arial" charset="0"/>
                <a:cs typeface="Arial" charset="0"/>
              </a:rPr>
              <a:t> Graph the first five terms of this sequence.</a:t>
            </a:r>
            <a:endParaRPr lang="en-US" altLang="en-US" dirty="0" smtClean="0">
              <a:latin typeface="Arial" charset="0"/>
              <a:cs typeface="Arial" charset="0"/>
              <a:sym typeface="Symbol" pitchFamily="18" charset="2"/>
            </a:endParaRPr>
          </a:p>
          <a:p>
            <a:pPr defTabSz="914400" eaLnBrk="1" hangingPunct="1"/>
            <a:endParaRPr lang="en-US" altLang="en-US" dirty="0" smtClean="0">
              <a:latin typeface="Arial" charset="0"/>
              <a:cs typeface="Arial" charset="0"/>
              <a:sym typeface="Symbol" pitchFamily="18" charset="2"/>
            </a:endParaRPr>
          </a:p>
        </p:txBody>
      </p:sp>
      <p:sp>
        <p:nvSpPr>
          <p:cNvPr id="410630" name="Rectangle 4"/>
          <p:cNvSpPr>
            <a:spLocks noChangeArrowheads="1"/>
          </p:cNvSpPr>
          <p:nvPr/>
        </p:nvSpPr>
        <p:spPr bwMode="auto">
          <a:xfrm>
            <a:off x="685800" y="3429000"/>
            <a:ext cx="816133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35000" indent="-6350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0508A"/>
              </a:buClr>
              <a:buSzPct val="55000"/>
              <a:buFont typeface="Wingdings" pitchFamily="2" charset="2"/>
              <a:buNone/>
            </a:pPr>
            <a:endParaRPr lang="en-US" altLang="en-US" sz="3200">
              <a:sym typeface="Symbol" pitchFamily="18" charset="2"/>
            </a:endParaRPr>
          </a:p>
        </p:txBody>
      </p:sp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3538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</a:t>
            </a:r>
            <a:r>
              <a:rPr lang="en-US" altLang="en-US" sz="3200"/>
              <a:t>Example: Representing a sequence numerically and graphically</a:t>
            </a:r>
            <a:endParaRPr lang="en-US" altLang="en-US" sz="320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5365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2061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 smtClean="0"/>
          </a:p>
          <a:p>
            <a:endParaRPr lang="en-US" altLang="en-US" dirty="0" smtClean="0"/>
          </a:p>
        </p:txBody>
      </p:sp>
      <p:graphicFrame>
        <p:nvGraphicFramePr>
          <p:cNvPr id="942087" name="Object 3"/>
          <p:cNvGraphicFramePr>
            <a:graphicFrameLocks noChangeAspect="1"/>
          </p:cNvGraphicFramePr>
          <p:nvPr/>
        </p:nvGraphicFramePr>
        <p:xfrm>
          <a:off x="658813" y="4527550"/>
          <a:ext cx="9874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98" name="Equation" r:id="rId4" imgW="457200" imgH="419040" progId="Equation.DSMT4">
                  <p:embed/>
                </p:oleObj>
              </mc:Choice>
              <mc:Fallback>
                <p:oleObj name="Equation" r:id="rId4" imgW="4572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4527550"/>
                        <a:ext cx="98742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088" name="Object 4"/>
          <p:cNvGraphicFramePr>
            <a:graphicFrameLocks noChangeAspect="1"/>
          </p:cNvGraphicFramePr>
          <p:nvPr/>
        </p:nvGraphicFramePr>
        <p:xfrm>
          <a:off x="6167438" y="4760913"/>
          <a:ext cx="11477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99" name="Equation" r:id="rId6" imgW="533160" imgH="203040" progId="Equation.DSMT4">
                  <p:embed/>
                </p:oleObj>
              </mc:Choice>
              <mc:Fallback>
                <p:oleObj name="Equation" r:id="rId6" imgW="533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8" y="4760913"/>
                        <a:ext cx="114776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089" name="Object 5"/>
          <p:cNvGraphicFramePr>
            <a:graphicFrameLocks noChangeAspect="1"/>
          </p:cNvGraphicFramePr>
          <p:nvPr/>
        </p:nvGraphicFramePr>
        <p:xfrm>
          <a:off x="4016375" y="4732338"/>
          <a:ext cx="20796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00" name="Equation" r:id="rId8" imgW="965160" imgH="228600" progId="Equation.DSMT4">
                  <p:embed/>
                </p:oleObj>
              </mc:Choice>
              <mc:Fallback>
                <p:oleObj name="Equation" r:id="rId8" imgW="965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4732338"/>
                        <a:ext cx="207962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28775" y="4508500"/>
            <a:ext cx="2627313" cy="1890713"/>
            <a:chOff x="1122" y="2688"/>
            <a:chExt cx="1655" cy="1191"/>
          </a:xfrm>
        </p:grpSpPr>
        <p:graphicFrame>
          <p:nvGraphicFramePr>
            <p:cNvPr id="2053" name="Object 6"/>
            <p:cNvGraphicFramePr>
              <a:graphicFrameLocks noChangeAspect="1"/>
            </p:cNvGraphicFramePr>
            <p:nvPr/>
          </p:nvGraphicFramePr>
          <p:xfrm>
            <a:off x="1122" y="2688"/>
            <a:ext cx="1518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01" name="Equation" r:id="rId10" imgW="1117440" imgH="482400" progId="Equation.DSMT4">
                    <p:embed/>
                  </p:oleObj>
                </mc:Choice>
                <mc:Fallback>
                  <p:oleObj name="Equation" r:id="rId10" imgW="111744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2" y="2688"/>
                          <a:ext cx="1518" cy="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3" name="Text Box 12"/>
            <p:cNvSpPr txBox="1">
              <a:spLocks noChangeArrowheads="1"/>
            </p:cNvSpPr>
            <p:nvPr/>
          </p:nvSpPr>
          <p:spPr bwMode="auto">
            <a:xfrm>
              <a:off x="1258" y="3356"/>
              <a:ext cx="151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Group common bases together</a:t>
              </a:r>
            </a:p>
          </p:txBody>
        </p:sp>
      </p:grpSp>
      <p:graphicFrame>
        <p:nvGraphicFramePr>
          <p:cNvPr id="2054" name="Object 7"/>
          <p:cNvGraphicFramePr>
            <a:graphicFrameLocks noChangeAspect="1"/>
          </p:cNvGraphicFramePr>
          <p:nvPr/>
        </p:nvGraphicFramePr>
        <p:xfrm>
          <a:off x="533400" y="2057400"/>
          <a:ext cx="457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02" name="Equation" r:id="rId12" imgW="457200" imgH="876240" progId="Equation.DSMT4">
                  <p:embed/>
                </p:oleObj>
              </mc:Choice>
              <mc:Fallback>
                <p:oleObj name="Equation" r:id="rId12" imgW="45720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057400"/>
                        <a:ext cx="4572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8"/>
          <p:cNvGraphicFramePr>
            <a:graphicFrameLocks noChangeAspect="1"/>
          </p:cNvGraphicFramePr>
          <p:nvPr/>
        </p:nvGraphicFramePr>
        <p:xfrm>
          <a:off x="1143000" y="2286000"/>
          <a:ext cx="901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03" name="Equation" r:id="rId14" imgW="901440" imgH="380880" progId="Equation.DSMT4">
                  <p:embed/>
                </p:oleObj>
              </mc:Choice>
              <mc:Fallback>
                <p:oleObj name="Equation" r:id="rId14" imgW="9014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901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2209800" y="2362200"/>
          <a:ext cx="660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04" name="Equation" r:id="rId16" imgW="660240" imgH="380880" progId="Equation.DSMT4">
                  <p:embed/>
                </p:oleObj>
              </mc:Choice>
              <mc:Fallback>
                <p:oleObj name="Equation" r:id="rId16" imgW="6602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362200"/>
                        <a:ext cx="660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10"/>
          <p:cNvGraphicFramePr>
            <a:graphicFrameLocks noChangeAspect="1"/>
          </p:cNvGraphicFramePr>
          <p:nvPr/>
        </p:nvGraphicFramePr>
        <p:xfrm>
          <a:off x="457200" y="3352800"/>
          <a:ext cx="863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05" name="Equation" r:id="rId18" imgW="863280" imgH="876240" progId="Equation.DSMT4">
                  <p:embed/>
                </p:oleObj>
              </mc:Choice>
              <mc:Fallback>
                <p:oleObj name="Equation" r:id="rId18" imgW="86328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352800"/>
                        <a:ext cx="8636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9" name="Object 11"/>
          <p:cNvGraphicFramePr>
            <a:graphicFrameLocks noChangeAspect="1"/>
          </p:cNvGraphicFramePr>
          <p:nvPr/>
        </p:nvGraphicFramePr>
        <p:xfrm>
          <a:off x="1447800" y="3581400"/>
          <a:ext cx="1092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06" name="Equation" r:id="rId20" imgW="1091880" imgH="393480" progId="Equation.DSMT4">
                  <p:embed/>
                </p:oleObj>
              </mc:Choice>
              <mc:Fallback>
                <p:oleObj name="Equation" r:id="rId20" imgW="1091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81400"/>
                        <a:ext cx="1092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0" name="Object 12"/>
          <p:cNvGraphicFramePr>
            <a:graphicFrameLocks noChangeAspect="1"/>
          </p:cNvGraphicFramePr>
          <p:nvPr/>
        </p:nvGraphicFramePr>
        <p:xfrm>
          <a:off x="2552700" y="3657600"/>
          <a:ext cx="179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07" name="Equation" r:id="rId22" imgW="1790640" imgH="393480" progId="Equation.DSMT4">
                  <p:embed/>
                </p:oleObj>
              </mc:Choice>
              <mc:Fallback>
                <p:oleObj name="Equation" r:id="rId22" imgW="1790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3657600"/>
                        <a:ext cx="179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06709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949430869"/>
              </p:ext>
            </p:extLst>
          </p:nvPr>
        </p:nvGraphicFramePr>
        <p:xfrm>
          <a:off x="2438400" y="2584040"/>
          <a:ext cx="12954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6" name="Equation" r:id="rId4" imgW="596880" imgH="393480" progId="Equation.DSMT4">
                  <p:embed/>
                </p:oleObj>
              </mc:Choice>
              <mc:Fallback>
                <p:oleObj name="Equation" r:id="rId4" imgW="596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84040"/>
                        <a:ext cx="12954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-8346"/>
            <a:ext cx="7772400" cy="1362075"/>
          </a:xfrm>
        </p:spPr>
        <p:txBody>
          <a:bodyPr/>
          <a:lstStyle/>
          <a:p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Negative Exponents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47700" y="1510891"/>
            <a:ext cx="7772400" cy="1500187"/>
          </a:xfrm>
          <a:noFill/>
        </p:spPr>
        <p:txBody>
          <a:bodyPr/>
          <a:lstStyle/>
          <a:p>
            <a:pPr marL="0" indent="0">
              <a:buSzTx/>
              <a:buNone/>
            </a:pPr>
            <a:r>
              <a:rPr lang="en-US" altLang="en-US" dirty="0" smtClean="0"/>
              <a:t>If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is a real number other than 0 and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is a positive integer, then</a:t>
            </a:r>
          </a:p>
          <a:p>
            <a:pPr marL="0" indent="0">
              <a:buSzTx/>
            </a:pPr>
            <a:endParaRPr lang="en-US" altLang="en-US" b="1" dirty="0" smtClean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498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en-US" alt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7" name="Content Placehold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 smtClean="0"/>
          </a:p>
        </p:txBody>
      </p:sp>
      <p:graphicFrame>
        <p:nvGraphicFramePr>
          <p:cNvPr id="985104" name="Object 3"/>
          <p:cNvGraphicFramePr>
            <a:graphicFrameLocks noChangeAspect="1"/>
          </p:cNvGraphicFramePr>
          <p:nvPr/>
        </p:nvGraphicFramePr>
        <p:xfrm>
          <a:off x="1127125" y="2057400"/>
          <a:ext cx="88106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8" name="Equation" r:id="rId4" imgW="342720" imgH="393480" progId="Equation.DSMT4">
                  <p:embed/>
                </p:oleObj>
              </mc:Choice>
              <mc:Fallback>
                <p:oleObj name="Equation" r:id="rId4" imgW="342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2057400"/>
                        <a:ext cx="881063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5105" name="Object 4"/>
          <p:cNvGraphicFramePr>
            <a:graphicFrameLocks noChangeAspect="1"/>
          </p:cNvGraphicFramePr>
          <p:nvPr/>
        </p:nvGraphicFramePr>
        <p:xfrm>
          <a:off x="2157413" y="2084388"/>
          <a:ext cx="71913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9" name="Equation" r:id="rId6" imgW="279360" imgH="393480" progId="Equation.DSMT4">
                  <p:embed/>
                </p:oleObj>
              </mc:Choice>
              <mc:Fallback>
                <p:oleObj name="Equation" r:id="rId6" imgW="279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13" y="2084388"/>
                        <a:ext cx="719137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431925" y="5029200"/>
            <a:ext cx="6416675" cy="1065213"/>
            <a:chOff x="1238" y="3456"/>
            <a:chExt cx="4042" cy="671"/>
          </a:xfrm>
        </p:grpSpPr>
        <p:graphicFrame>
          <p:nvGraphicFramePr>
            <p:cNvPr id="4100" name="Object 7"/>
            <p:cNvGraphicFramePr>
              <a:graphicFrameLocks noChangeAspect="1"/>
            </p:cNvGraphicFramePr>
            <p:nvPr/>
          </p:nvGraphicFramePr>
          <p:xfrm>
            <a:off x="1238" y="3456"/>
            <a:ext cx="605" cy="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20" name="Equation" r:id="rId8" imgW="355320" imgH="393480" progId="Equation.DSMT4">
                    <p:embed/>
                  </p:oleObj>
                </mc:Choice>
                <mc:Fallback>
                  <p:oleObj name="Equation" r:id="rId8" imgW="35532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8" y="3456"/>
                          <a:ext cx="605" cy="6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0" name="Text Box 21"/>
            <p:cNvSpPr txBox="1">
              <a:spLocks noChangeArrowheads="1"/>
            </p:cNvSpPr>
            <p:nvPr/>
          </p:nvSpPr>
          <p:spPr bwMode="auto">
            <a:xfrm>
              <a:off x="1968" y="3504"/>
              <a:ext cx="331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  <a:cs typeface="Arial" pitchFamily="34" charset="0"/>
                </a:rPr>
                <a:t>Remember that without parentheses, </a:t>
              </a:r>
              <a:r>
                <a:rPr lang="en-US" altLang="en-US" sz="2000" i="1">
                  <a:latin typeface="Arial" pitchFamily="34" charset="0"/>
                  <a:cs typeface="Arial" pitchFamily="34" charset="0"/>
                </a:rPr>
                <a:t>x</a:t>
              </a:r>
              <a:r>
                <a:rPr lang="en-US" altLang="en-US" sz="2000">
                  <a:latin typeface="Arial" pitchFamily="34" charset="0"/>
                  <a:cs typeface="Arial" pitchFamily="34" charset="0"/>
                </a:rPr>
                <a:t> is the base for the exponent –4, not 2</a:t>
              </a:r>
              <a:r>
                <a:rPr lang="en-US" altLang="en-US" sz="2000" i="1">
                  <a:latin typeface="Arial" pitchFamily="34" charset="0"/>
                  <a:cs typeface="Arial" pitchFamily="34" charset="0"/>
                </a:rPr>
                <a:t>x</a:t>
              </a:r>
            </a:p>
          </p:txBody>
        </p:sp>
      </p:grpSp>
      <p:sp>
        <p:nvSpPr>
          <p:cNvPr id="4109" name="Text Box 24"/>
          <p:cNvSpPr txBox="1">
            <a:spLocks noChangeArrowheads="1"/>
          </p:cNvSpPr>
          <p:nvPr/>
        </p:nvSpPr>
        <p:spPr bwMode="auto">
          <a:xfrm>
            <a:off x="381000" y="243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101" name="Object 8"/>
          <p:cNvGraphicFramePr>
            <a:graphicFrameLocks noChangeAspect="1"/>
          </p:cNvGraphicFramePr>
          <p:nvPr/>
        </p:nvGraphicFramePr>
        <p:xfrm>
          <a:off x="533400" y="2362200"/>
          <a:ext cx="46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1" name="Equation" r:id="rId10" imgW="469800" imgH="393480" progId="Equation.DSMT4">
                  <p:embed/>
                </p:oleObj>
              </mc:Choice>
              <mc:Fallback>
                <p:oleObj name="Equation" r:id="rId10" imgW="469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362200"/>
                        <a:ext cx="469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9"/>
          <p:cNvGraphicFramePr>
            <a:graphicFrameLocks noChangeAspect="1"/>
          </p:cNvGraphicFramePr>
          <p:nvPr/>
        </p:nvGraphicFramePr>
        <p:xfrm>
          <a:off x="457200" y="3733800"/>
          <a:ext cx="901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2" name="Equation" r:id="rId12" imgW="901440" imgH="457200" progId="Equation.DSMT4">
                  <p:embed/>
                </p:oleObj>
              </mc:Choice>
              <mc:Fallback>
                <p:oleObj name="Equation" r:id="rId12" imgW="9014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733800"/>
                        <a:ext cx="901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1449388" y="3471863"/>
          <a:ext cx="13700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3" name="Equation" r:id="rId14" imgW="533160" imgH="419040" progId="Equation.DSMT4">
                  <p:embed/>
                </p:oleObj>
              </mc:Choice>
              <mc:Fallback>
                <p:oleObj name="Equation" r:id="rId14" imgW="533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3471863"/>
                        <a:ext cx="137001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2894013" y="3482975"/>
          <a:ext cx="114458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4" name="Equation" r:id="rId16" imgW="444240" imgH="393480" progId="Equation.DSMT4">
                  <p:embed/>
                </p:oleObj>
              </mc:Choice>
              <mc:Fallback>
                <p:oleObj name="Equation" r:id="rId16" imgW="444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3" y="3482975"/>
                        <a:ext cx="1144587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12"/>
          <p:cNvGraphicFramePr>
            <a:graphicFrameLocks noChangeAspect="1"/>
          </p:cNvGraphicFramePr>
          <p:nvPr/>
        </p:nvGraphicFramePr>
        <p:xfrm>
          <a:off x="533400" y="5334000"/>
          <a:ext cx="685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5" name="Equation" r:id="rId18" imgW="685800" imgH="380880" progId="Equation.DSMT4">
                  <p:embed/>
                </p:oleObj>
              </mc:Choice>
              <mc:Fallback>
                <p:oleObj name="Equation" r:id="rId18" imgW="6858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334000"/>
                        <a:ext cx="685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27328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26474"/>
            <a:ext cx="8839200" cy="1295400"/>
          </a:xfrm>
        </p:spPr>
        <p:txBody>
          <a:bodyPr/>
          <a:lstStyle/>
          <a:p>
            <a:pPr marL="0" indent="0">
              <a:buSzTx/>
              <a:buNone/>
            </a:pPr>
            <a:r>
              <a:rPr lang="en-US" altLang="en-US" dirty="0" smtClean="0"/>
              <a:t>If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 are real numbers and  </a:t>
            </a:r>
            <a:r>
              <a:rPr lang="en-US" altLang="en-US" i="1" dirty="0" smtClean="0"/>
              <a:t>m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are integers, then</a:t>
            </a:r>
            <a:endParaRPr lang="en-US" altLang="en-US" b="1" dirty="0" smtClean="0">
              <a:solidFill>
                <a:schemeClr val="folHlink"/>
              </a:solidFill>
            </a:endParaRPr>
          </a:p>
          <a:p>
            <a:pPr marL="457200" lvl="1" indent="0">
              <a:buSzTx/>
              <a:buNone/>
            </a:pPr>
            <a:endParaRPr lang="en-US" altLang="en-US" i="1" baseline="30000" dirty="0" smtClean="0"/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9144000" cy="609600"/>
          </a:xfrm>
          <a:noFill/>
        </p:spPr>
        <p:txBody>
          <a:bodyPr/>
          <a:lstStyle/>
          <a:p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The Power 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  <a:endParaRPr lang="en-US" alt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4622" name="Rectangle 14"/>
          <p:cNvSpPr>
            <a:spLocks noChangeArrowheads="1"/>
          </p:cNvSpPr>
          <p:nvPr/>
        </p:nvSpPr>
        <p:spPr bwMode="auto">
          <a:xfrm>
            <a:off x="1905000" y="3930650"/>
            <a:ext cx="2568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2800"/>
              <a:t>(</a:t>
            </a:r>
            <a:r>
              <a:rPr lang="en-US" altLang="en-US" sz="2800" i="1"/>
              <a:t>ab</a:t>
            </a:r>
            <a:r>
              <a:rPr lang="en-US" altLang="en-US" sz="2800"/>
              <a:t>)</a:t>
            </a:r>
            <a:r>
              <a:rPr lang="en-US" altLang="en-US" sz="2800" i="1" baseline="30000"/>
              <a:t>n</a:t>
            </a:r>
            <a:r>
              <a:rPr lang="en-US" altLang="en-US" sz="2800"/>
              <a:t> = </a:t>
            </a:r>
            <a:r>
              <a:rPr lang="en-US" altLang="en-US" sz="2800" i="1"/>
              <a:t>a</a:t>
            </a:r>
            <a:r>
              <a:rPr lang="en-US" altLang="en-US" sz="2800" i="1" baseline="30000"/>
              <a:t>n</a:t>
            </a:r>
            <a:r>
              <a:rPr lang="en-US" altLang="en-US" sz="2800" baseline="30000"/>
              <a:t> </a:t>
            </a:r>
            <a:r>
              <a:rPr lang="en-US" altLang="en-US" sz="2800">
                <a:cs typeface="Times New Roman" pitchFamily="18" charset="0"/>
              </a:rPr>
              <a:t>·</a:t>
            </a:r>
            <a:r>
              <a:rPr lang="en-US" altLang="en-US" sz="2800">
                <a:cs typeface="Arial" pitchFamily="34" charset="0"/>
              </a:rPr>
              <a:t> </a:t>
            </a:r>
            <a:r>
              <a:rPr lang="en-US" altLang="en-US" sz="2800" i="1"/>
              <a:t>b</a:t>
            </a:r>
            <a:r>
              <a:rPr lang="en-US" altLang="en-US" sz="2800" i="1" baseline="30000"/>
              <a:t>n</a:t>
            </a:r>
          </a:p>
        </p:txBody>
      </p:sp>
      <p:graphicFrame>
        <p:nvGraphicFramePr>
          <p:cNvPr id="964627" name="Object 2"/>
          <p:cNvGraphicFramePr>
            <a:graphicFrameLocks noChangeAspect="1"/>
          </p:cNvGraphicFramePr>
          <p:nvPr/>
        </p:nvGraphicFramePr>
        <p:xfrm>
          <a:off x="2555875" y="4648200"/>
          <a:ext cx="13716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0" name="Equation" r:id="rId4" imgW="1206360" imgH="787320" progId="Equation.DSMT4">
                  <p:embed/>
                </p:oleObj>
              </mc:Choice>
              <mc:Fallback>
                <p:oleObj name="Equation" r:id="rId4" imgW="120636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648200"/>
                        <a:ext cx="13716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4628" name="Rectangle 20"/>
          <p:cNvSpPr>
            <a:spLocks noChangeArrowheads="1"/>
          </p:cNvSpPr>
          <p:nvPr/>
        </p:nvSpPr>
        <p:spPr bwMode="auto">
          <a:xfrm>
            <a:off x="4648200" y="3200400"/>
            <a:ext cx="1852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folHlink"/>
                </a:solidFill>
              </a:rPr>
              <a:t>Power Rule</a:t>
            </a:r>
          </a:p>
        </p:txBody>
      </p:sp>
      <p:sp>
        <p:nvSpPr>
          <p:cNvPr id="964629" name="Rectangle 21"/>
          <p:cNvSpPr>
            <a:spLocks noChangeArrowheads="1"/>
          </p:cNvSpPr>
          <p:nvPr/>
        </p:nvSpPr>
        <p:spPr bwMode="auto">
          <a:xfrm>
            <a:off x="1958975" y="3200400"/>
            <a:ext cx="2203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2800"/>
              <a:t>(</a:t>
            </a:r>
            <a:r>
              <a:rPr lang="en-US" altLang="en-US" sz="2800" i="1"/>
              <a:t>a</a:t>
            </a:r>
            <a:r>
              <a:rPr lang="en-US" altLang="en-US" sz="2800" i="1" baseline="30000"/>
              <a:t>m</a:t>
            </a:r>
            <a:r>
              <a:rPr lang="en-US" altLang="en-US" sz="2800"/>
              <a:t>)</a:t>
            </a:r>
            <a:r>
              <a:rPr lang="en-US" altLang="en-US" sz="2800" i="1" baseline="30000"/>
              <a:t>n</a:t>
            </a:r>
            <a:r>
              <a:rPr lang="en-US" altLang="en-US" sz="2800"/>
              <a:t> = </a:t>
            </a:r>
            <a:r>
              <a:rPr lang="en-US" altLang="en-US" sz="2800" i="1"/>
              <a:t>a</a:t>
            </a:r>
            <a:r>
              <a:rPr lang="en-US" altLang="en-US" sz="2800" i="1" baseline="30000"/>
              <a:t>mn</a:t>
            </a:r>
          </a:p>
        </p:txBody>
      </p:sp>
      <p:sp>
        <p:nvSpPr>
          <p:cNvPr id="964630" name="Rectangle 22"/>
          <p:cNvSpPr>
            <a:spLocks noChangeArrowheads="1"/>
          </p:cNvSpPr>
          <p:nvPr/>
        </p:nvSpPr>
        <p:spPr bwMode="auto">
          <a:xfrm>
            <a:off x="4648200" y="3932238"/>
            <a:ext cx="292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folHlink"/>
                </a:solidFill>
              </a:rPr>
              <a:t>Power of a Product</a:t>
            </a:r>
          </a:p>
        </p:txBody>
      </p:sp>
      <p:sp>
        <p:nvSpPr>
          <p:cNvPr id="964631" name="Rectangle 23"/>
          <p:cNvSpPr>
            <a:spLocks noChangeArrowheads="1"/>
          </p:cNvSpPr>
          <p:nvPr/>
        </p:nvSpPr>
        <p:spPr bwMode="auto">
          <a:xfrm>
            <a:off x="4648200" y="4838700"/>
            <a:ext cx="3057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folHlink"/>
                </a:solidFill>
              </a:rPr>
              <a:t>Power of a Quotient</a:t>
            </a:r>
          </a:p>
        </p:txBody>
      </p:sp>
    </p:spTree>
    <p:extLst>
      <p:ext uri="{BB962C8B-B14F-4D97-AF65-F5344CB8AC3E}">
        <p14:creationId xmlns:p14="http://schemas.microsoft.com/office/powerpoint/2010/main" val="39605692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622" grpId="0"/>
      <p:bldP spid="964628" grpId="0"/>
      <p:bldP spid="964629" grpId="0"/>
      <p:bldP spid="964630" grpId="0"/>
      <p:bldP spid="964631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4"/>
          <p:cNvSpPr txBox="1">
            <a:spLocks noChangeArrowheads="1"/>
          </p:cNvSpPr>
          <p:nvPr/>
        </p:nvSpPr>
        <p:spPr bwMode="auto">
          <a:xfrm>
            <a:off x="838200" y="19812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Arial" pitchFamily="34" charset="0"/>
                <a:cs typeface="Arial" pitchFamily="34" charset="0"/>
              </a:rPr>
              <a:t>(2</a:t>
            </a:r>
            <a:r>
              <a:rPr lang="en-US" altLang="en-US" baseline="30000">
                <a:latin typeface="Arial" pitchFamily="34" charset="0"/>
                <a:cs typeface="Arial" pitchFamily="34" charset="0"/>
              </a:rPr>
              <a:t>3</a:t>
            </a:r>
            <a:r>
              <a:rPr lang="en-US" altLang="en-US">
                <a:latin typeface="Arial" pitchFamily="34" charset="0"/>
                <a:cs typeface="Arial" pitchFamily="34" charset="0"/>
              </a:rPr>
              <a:t>)</a:t>
            </a:r>
            <a:r>
              <a:rPr lang="en-US" altLang="en-US" baseline="30000">
                <a:latin typeface="Arial" pitchFamily="34" charset="0"/>
                <a:cs typeface="Arial" pitchFamily="34" charset="0"/>
              </a:rPr>
              <a:t>3</a:t>
            </a:r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89189" name="Text Box 5"/>
          <p:cNvSpPr txBox="1">
            <a:spLocks noChangeArrowheads="1"/>
          </p:cNvSpPr>
          <p:nvPr/>
        </p:nvSpPr>
        <p:spPr bwMode="auto">
          <a:xfrm>
            <a:off x="2286000" y="1981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Arial" pitchFamily="34" charset="0"/>
                <a:cs typeface="Arial" pitchFamily="34" charset="0"/>
              </a:rPr>
              <a:t>= 2</a:t>
            </a:r>
            <a:r>
              <a:rPr lang="en-US" altLang="en-US" baseline="30000">
                <a:latin typeface="Arial" pitchFamily="34" charset="0"/>
                <a:cs typeface="Arial" pitchFamily="34" charset="0"/>
              </a:rPr>
              <a:t>9</a:t>
            </a:r>
          </a:p>
        </p:txBody>
      </p:sp>
      <p:sp>
        <p:nvSpPr>
          <p:cNvPr id="989190" name="Text Box 6"/>
          <p:cNvSpPr txBox="1">
            <a:spLocks noChangeArrowheads="1"/>
          </p:cNvSpPr>
          <p:nvPr/>
        </p:nvSpPr>
        <p:spPr bwMode="auto">
          <a:xfrm>
            <a:off x="2895600" y="19812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Arial" pitchFamily="34" charset="0"/>
                <a:cs typeface="Arial" pitchFamily="34" charset="0"/>
              </a:rPr>
              <a:t>= 512</a:t>
            </a:r>
          </a:p>
        </p:txBody>
      </p:sp>
      <p:sp>
        <p:nvSpPr>
          <p:cNvPr id="989191" name="Text Box 7"/>
          <p:cNvSpPr txBox="1">
            <a:spLocks noChangeArrowheads="1"/>
          </p:cNvSpPr>
          <p:nvPr/>
        </p:nvSpPr>
        <p:spPr bwMode="auto">
          <a:xfrm>
            <a:off x="838200" y="2895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i="1">
                <a:latin typeface="Arial" pitchFamily="34" charset="0"/>
                <a:cs typeface="Arial" pitchFamily="34" charset="0"/>
              </a:rPr>
              <a:t>x</a:t>
            </a:r>
            <a:r>
              <a:rPr lang="en-US" altLang="en-US" baseline="30000">
                <a:latin typeface="Arial" pitchFamily="34" charset="0"/>
                <a:cs typeface="Arial" pitchFamily="34" charset="0"/>
              </a:rPr>
              <a:t>4</a:t>
            </a:r>
            <a:r>
              <a:rPr lang="en-US" altLang="en-US">
                <a:latin typeface="Arial" pitchFamily="34" charset="0"/>
                <a:cs typeface="Arial" pitchFamily="34" charset="0"/>
              </a:rPr>
              <a:t>)</a:t>
            </a:r>
            <a:r>
              <a:rPr lang="en-US" altLang="en-US" baseline="30000">
                <a:latin typeface="Arial" pitchFamily="34" charset="0"/>
                <a:cs typeface="Arial" pitchFamily="34" charset="0"/>
              </a:rPr>
              <a:t>2</a:t>
            </a:r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89192" name="Text Box 8"/>
          <p:cNvSpPr txBox="1">
            <a:spLocks noChangeArrowheads="1"/>
          </p:cNvSpPr>
          <p:nvPr/>
        </p:nvSpPr>
        <p:spPr bwMode="auto">
          <a:xfrm>
            <a:off x="2286000" y="28956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pitchFamily="34" charset="0"/>
                <a:cs typeface="Arial" pitchFamily="34" charset="0"/>
              </a:rPr>
              <a:t>= </a:t>
            </a:r>
            <a:r>
              <a:rPr lang="en-US" altLang="en-US" i="1">
                <a:latin typeface="Arial" pitchFamily="34" charset="0"/>
                <a:cs typeface="Arial" pitchFamily="34" charset="0"/>
              </a:rPr>
              <a:t>x</a:t>
            </a:r>
            <a:r>
              <a:rPr lang="en-US" altLang="en-US" baseline="30000">
                <a:latin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989193" name="Text Box 9"/>
          <p:cNvSpPr txBox="1">
            <a:spLocks noChangeArrowheads="1"/>
          </p:cNvSpPr>
          <p:nvPr/>
        </p:nvSpPr>
        <p:spPr bwMode="auto">
          <a:xfrm>
            <a:off x="1524000" y="19812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Arial" pitchFamily="34" charset="0"/>
                <a:cs typeface="Arial" pitchFamily="34" charset="0"/>
              </a:rPr>
              <a:t>= 2</a:t>
            </a:r>
            <a:r>
              <a:rPr lang="en-US" altLang="en-US" baseline="30000">
                <a:latin typeface="Arial" pitchFamily="34" charset="0"/>
                <a:cs typeface="Arial" pitchFamily="34" charset="0"/>
              </a:rPr>
              <a:t>3·3</a:t>
            </a:r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89194" name="Text Box 10"/>
          <p:cNvSpPr txBox="1">
            <a:spLocks noChangeArrowheads="1"/>
          </p:cNvSpPr>
          <p:nvPr/>
        </p:nvSpPr>
        <p:spPr bwMode="auto">
          <a:xfrm>
            <a:off x="1524000" y="28956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pitchFamily="34" charset="0"/>
                <a:cs typeface="Arial" pitchFamily="34" charset="0"/>
              </a:rPr>
              <a:t>= </a:t>
            </a:r>
            <a:r>
              <a:rPr lang="en-US" altLang="en-US" i="1">
                <a:latin typeface="Arial" pitchFamily="34" charset="0"/>
                <a:cs typeface="Arial" pitchFamily="34" charset="0"/>
              </a:rPr>
              <a:t>x</a:t>
            </a:r>
            <a:r>
              <a:rPr lang="en-US" altLang="en-US" baseline="30000">
                <a:latin typeface="Arial" pitchFamily="34" charset="0"/>
                <a:cs typeface="Arial" pitchFamily="34" charset="0"/>
              </a:rPr>
              <a:t>4·2</a:t>
            </a:r>
          </a:p>
        </p:txBody>
      </p:sp>
      <p:sp>
        <p:nvSpPr>
          <p:cNvPr id="2062" name="Rectangle 11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9144000" cy="609600"/>
          </a:xfrm>
          <a:noFill/>
        </p:spPr>
        <p:txBody>
          <a:bodyPr/>
          <a:lstStyle/>
          <a:p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en-US" alt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9200" name="Text Box 16"/>
          <p:cNvSpPr txBox="1">
            <a:spLocks noChangeArrowheads="1"/>
          </p:cNvSpPr>
          <p:nvPr/>
        </p:nvSpPr>
        <p:spPr bwMode="auto">
          <a:xfrm>
            <a:off x="1905000" y="38862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pitchFamily="34" charset="0"/>
                <a:cs typeface="Arial" pitchFamily="34" charset="0"/>
              </a:rPr>
              <a:t>= 5</a:t>
            </a:r>
            <a:r>
              <a:rPr lang="en-US" altLang="en-US" baseline="30000">
                <a:latin typeface="Arial" pitchFamily="34" charset="0"/>
                <a:cs typeface="Arial" pitchFamily="34" charset="0"/>
              </a:rPr>
              <a:t>3 </a:t>
            </a:r>
            <a:r>
              <a:rPr lang="en-US" altLang="en-US">
                <a:latin typeface="Arial" pitchFamily="34" charset="0"/>
                <a:cs typeface="Arial" pitchFamily="34" charset="0"/>
              </a:rPr>
              <a:t>· (</a:t>
            </a:r>
            <a:r>
              <a:rPr lang="en-US" altLang="en-US" i="1">
                <a:latin typeface="Arial" pitchFamily="34" charset="0"/>
                <a:cs typeface="Arial" pitchFamily="34" charset="0"/>
              </a:rPr>
              <a:t>x</a:t>
            </a:r>
            <a:r>
              <a:rPr lang="en-US" altLang="en-US" baseline="30000">
                <a:latin typeface="Arial" pitchFamily="34" charset="0"/>
                <a:cs typeface="Arial" pitchFamily="34" charset="0"/>
              </a:rPr>
              <a:t>2</a:t>
            </a:r>
            <a:r>
              <a:rPr lang="en-US" altLang="en-US">
                <a:latin typeface="Arial" pitchFamily="34" charset="0"/>
                <a:cs typeface="Arial" pitchFamily="34" charset="0"/>
              </a:rPr>
              <a:t>)</a:t>
            </a:r>
            <a:r>
              <a:rPr lang="en-US" altLang="en-US" baseline="30000">
                <a:latin typeface="Arial" pitchFamily="34" charset="0"/>
                <a:cs typeface="Arial" pitchFamily="34" charset="0"/>
              </a:rPr>
              <a:t>3</a:t>
            </a:r>
            <a:r>
              <a:rPr lang="en-US" altLang="en-US">
                <a:latin typeface="Arial" pitchFamily="34" charset="0"/>
                <a:cs typeface="Arial" pitchFamily="34" charset="0"/>
              </a:rPr>
              <a:t> · </a:t>
            </a:r>
            <a:r>
              <a:rPr lang="en-US" altLang="en-US" i="1">
                <a:latin typeface="Arial" pitchFamily="34" charset="0"/>
                <a:cs typeface="Arial" pitchFamily="34" charset="0"/>
              </a:rPr>
              <a:t>y</a:t>
            </a:r>
            <a:r>
              <a:rPr lang="en-US" altLang="en-US" baseline="30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89201" name="Text Box 17"/>
          <p:cNvSpPr txBox="1">
            <a:spLocks noChangeArrowheads="1"/>
          </p:cNvSpPr>
          <p:nvPr/>
        </p:nvSpPr>
        <p:spPr bwMode="auto">
          <a:xfrm>
            <a:off x="3962400" y="38862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pitchFamily="34" charset="0"/>
                <a:cs typeface="Arial" pitchFamily="34" charset="0"/>
              </a:rPr>
              <a:t>= 125</a:t>
            </a:r>
            <a:r>
              <a:rPr lang="en-US" altLang="en-US" i="1">
                <a:latin typeface="Arial" pitchFamily="34" charset="0"/>
                <a:cs typeface="Arial" pitchFamily="34" charset="0"/>
              </a:rPr>
              <a:t>x</a:t>
            </a:r>
            <a:r>
              <a:rPr lang="en-US" altLang="en-US" baseline="30000">
                <a:latin typeface="Arial" pitchFamily="34" charset="0"/>
                <a:cs typeface="Arial" pitchFamily="34" charset="0"/>
              </a:rPr>
              <a:t>6 </a:t>
            </a:r>
            <a:r>
              <a:rPr lang="en-US" altLang="en-US" i="1">
                <a:latin typeface="Arial" pitchFamily="34" charset="0"/>
                <a:cs typeface="Arial" pitchFamily="34" charset="0"/>
              </a:rPr>
              <a:t>y</a:t>
            </a:r>
            <a:r>
              <a:rPr lang="en-US" altLang="en-US" baseline="30000">
                <a:latin typeface="Arial" pitchFamily="34" charset="0"/>
                <a:cs typeface="Arial" pitchFamily="34" charset="0"/>
              </a:rPr>
              <a:t>3</a:t>
            </a:r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89202" name="Text Box 18"/>
          <p:cNvSpPr txBox="1">
            <a:spLocks noChangeArrowheads="1"/>
          </p:cNvSpPr>
          <p:nvPr/>
        </p:nvSpPr>
        <p:spPr bwMode="auto">
          <a:xfrm>
            <a:off x="914400" y="3886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pitchFamily="34" charset="0"/>
                <a:cs typeface="Arial" pitchFamily="34" charset="0"/>
              </a:rPr>
              <a:t>(5</a:t>
            </a:r>
            <a:r>
              <a:rPr lang="en-US" altLang="en-US" i="1">
                <a:latin typeface="Arial" pitchFamily="34" charset="0"/>
                <a:cs typeface="Arial" pitchFamily="34" charset="0"/>
              </a:rPr>
              <a:t>x</a:t>
            </a:r>
            <a:r>
              <a:rPr lang="en-US" altLang="en-US" baseline="30000">
                <a:latin typeface="Arial" pitchFamily="34" charset="0"/>
                <a:cs typeface="Arial" pitchFamily="34" charset="0"/>
              </a:rPr>
              <a:t>2</a:t>
            </a:r>
            <a:r>
              <a:rPr lang="en-US" altLang="en-US" i="1">
                <a:latin typeface="Arial" pitchFamily="34" charset="0"/>
                <a:cs typeface="Arial" pitchFamily="34" charset="0"/>
              </a:rPr>
              <a:t>y</a:t>
            </a:r>
            <a:r>
              <a:rPr lang="en-US" altLang="en-US">
                <a:latin typeface="Arial" pitchFamily="34" charset="0"/>
                <a:cs typeface="Arial" pitchFamily="34" charset="0"/>
              </a:rPr>
              <a:t>)</a:t>
            </a:r>
            <a:r>
              <a:rPr lang="en-US" altLang="en-US" baseline="30000">
                <a:latin typeface="Arial" pitchFamily="34" charset="0"/>
                <a:cs typeface="Arial" pitchFamily="34" charset="0"/>
              </a:rPr>
              <a:t>3</a:t>
            </a:r>
          </a:p>
        </p:txBody>
      </p:sp>
      <p:graphicFrame>
        <p:nvGraphicFramePr>
          <p:cNvPr id="989203" name="Object 2"/>
          <p:cNvGraphicFramePr>
            <a:graphicFrameLocks noChangeAspect="1"/>
          </p:cNvGraphicFramePr>
          <p:nvPr/>
        </p:nvGraphicFramePr>
        <p:xfrm>
          <a:off x="914400" y="4614863"/>
          <a:ext cx="1052513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6" name="Equation" r:id="rId4" imgW="469800" imgH="507960" progId="Equation.DSMT4">
                  <p:embed/>
                </p:oleObj>
              </mc:Choice>
              <mc:Fallback>
                <p:oleObj name="Equation" r:id="rId4" imgW="4698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14863"/>
                        <a:ext cx="1052513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9204" name="Object 3"/>
          <p:cNvGraphicFramePr>
            <a:graphicFrameLocks noChangeAspect="1"/>
          </p:cNvGraphicFramePr>
          <p:nvPr/>
        </p:nvGraphicFramePr>
        <p:xfrm>
          <a:off x="1905000" y="4643438"/>
          <a:ext cx="11938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7" name="Equation" r:id="rId6" imgW="533160" imgH="507960" progId="Equation.3">
                  <p:embed/>
                </p:oleObj>
              </mc:Choice>
              <mc:Fallback>
                <p:oleObj name="Equation" r:id="rId6" imgW="5331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643438"/>
                        <a:ext cx="11938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079750" y="4637088"/>
            <a:ext cx="1341438" cy="1612900"/>
            <a:chOff x="2448" y="2784"/>
            <a:chExt cx="1296" cy="1147"/>
          </a:xfrm>
        </p:grpSpPr>
        <p:graphicFrame>
          <p:nvGraphicFramePr>
            <p:cNvPr id="2053" name="Object 5"/>
            <p:cNvGraphicFramePr>
              <a:graphicFrameLocks noChangeAspect="1"/>
            </p:cNvGraphicFramePr>
            <p:nvPr/>
          </p:nvGraphicFramePr>
          <p:xfrm>
            <a:off x="2496" y="2784"/>
            <a:ext cx="970" cy="8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08" name="Equation" r:id="rId8" imgW="609480" imgH="507960" progId="Equation.3">
                    <p:embed/>
                  </p:oleObj>
                </mc:Choice>
                <mc:Fallback>
                  <p:oleObj name="Equation" r:id="rId8" imgW="609480" imgH="507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784"/>
                          <a:ext cx="970" cy="8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9" name="Text Box 23"/>
            <p:cNvSpPr txBox="1">
              <a:spLocks noChangeArrowheads="1"/>
            </p:cNvSpPr>
            <p:nvPr/>
          </p:nvSpPr>
          <p:spPr bwMode="auto">
            <a:xfrm>
              <a:off x="2448" y="3649"/>
              <a:ext cx="1296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000">
                <a:solidFill>
                  <a:schemeClr val="folHlink"/>
                </a:solidFill>
              </a:endParaRP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267200" y="4673600"/>
            <a:ext cx="1406525" cy="1617663"/>
            <a:chOff x="2784" y="2629"/>
            <a:chExt cx="886" cy="1019"/>
          </a:xfrm>
        </p:grpSpPr>
        <p:graphicFrame>
          <p:nvGraphicFramePr>
            <p:cNvPr id="2052" name="Object 4"/>
            <p:cNvGraphicFramePr>
              <a:graphicFrameLocks noChangeAspect="1"/>
            </p:cNvGraphicFramePr>
            <p:nvPr/>
          </p:nvGraphicFramePr>
          <p:xfrm>
            <a:off x="2784" y="2629"/>
            <a:ext cx="624" cy="5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09" name="Equation" r:id="rId10" imgW="495000" imgH="419040" progId="Equation.DSMT4">
                    <p:embed/>
                  </p:oleObj>
                </mc:Choice>
                <mc:Fallback>
                  <p:oleObj name="Equation" r:id="rId10" imgW="49500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629"/>
                          <a:ext cx="624" cy="5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8" name="Text Box 26"/>
            <p:cNvSpPr txBox="1">
              <a:spLocks noChangeArrowheads="1"/>
            </p:cNvSpPr>
            <p:nvPr/>
          </p:nvSpPr>
          <p:spPr bwMode="auto">
            <a:xfrm>
              <a:off x="2928" y="3398"/>
              <a:ext cx="7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000">
                <a:solidFill>
                  <a:schemeClr val="folHlin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5209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9189" grpId="0" build="p" autoUpdateAnimBg="0"/>
      <p:bldP spid="989190" grpId="0" build="p" autoUpdateAnimBg="0"/>
      <p:bldP spid="989191" grpId="0" build="p" autoUpdateAnimBg="0"/>
      <p:bldP spid="989192" grpId="0" build="p" autoUpdateAnimBg="0"/>
      <p:bldP spid="989193" grpId="0" build="p" autoUpdateAnimBg="0"/>
      <p:bldP spid="989194" grpId="0" build="p" autoUpdateAnimBg="0"/>
      <p:bldP spid="989200" grpId="0" build="p" autoUpdateAnimBg="0"/>
      <p:bldP spid="989201" grpId="0" build="p" autoUpdateAnimBg="0"/>
      <p:bldP spid="989202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8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638856"/>
            <a:ext cx="9144000" cy="609600"/>
          </a:xfrm>
          <a:noFill/>
        </p:spPr>
        <p:txBody>
          <a:bodyPr/>
          <a:lstStyle/>
          <a:p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 of  </a:t>
            </a:r>
            <a:r>
              <a:rPr lang="en-US" altLang="en-U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3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1/</a:t>
            </a:r>
            <a:r>
              <a:rPr lang="en-US" altLang="en-US" sz="3600" i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alt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114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237502"/>
              </p:ext>
            </p:extLst>
          </p:nvPr>
        </p:nvGraphicFramePr>
        <p:xfrm>
          <a:off x="2783386" y="2733675"/>
          <a:ext cx="16764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0" name="Equation" r:id="rId4" imgW="622080" imgH="228600" progId="Equation.3">
                  <p:embed/>
                </p:oleObj>
              </mc:Choice>
              <mc:Fallback>
                <p:oleObj name="Equation" r:id="rId4" imgW="622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386" y="2733675"/>
                        <a:ext cx="16764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94211" y="1828800"/>
            <a:ext cx="7378700" cy="987425"/>
            <a:chOff x="960" y="1078"/>
            <a:chExt cx="4648" cy="622"/>
          </a:xfrm>
        </p:grpSpPr>
        <p:sp>
          <p:nvSpPr>
            <p:cNvPr id="46092" name="Text Box 12"/>
            <p:cNvSpPr txBox="1">
              <a:spLocks noChangeArrowheads="1"/>
            </p:cNvSpPr>
            <p:nvPr/>
          </p:nvSpPr>
          <p:spPr bwMode="auto">
            <a:xfrm>
              <a:off x="960" y="1104"/>
              <a:ext cx="4608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SzPct val="85000"/>
                <a:buFontTx/>
                <a:buNone/>
              </a:pPr>
              <a:r>
                <a:rPr lang="en-US" altLang="en-US" dirty="0"/>
                <a:t>If </a:t>
              </a:r>
              <a:r>
                <a:rPr lang="en-US" altLang="en-US" i="1" dirty="0"/>
                <a:t>n</a:t>
              </a:r>
              <a:r>
                <a:rPr lang="en-US" altLang="en-US" dirty="0"/>
                <a:t> is a positive integer greater than 1 and       is a real number, then</a:t>
              </a:r>
              <a:endParaRPr lang="en-US" altLang="en-US" b="1" i="1" dirty="0">
                <a:solidFill>
                  <a:schemeClr val="accent2"/>
                </a:solidFill>
              </a:endParaRPr>
            </a:p>
          </p:txBody>
        </p:sp>
        <p:graphicFrame>
          <p:nvGraphicFramePr>
            <p:cNvPr id="46093" name="Object 7"/>
            <p:cNvGraphicFramePr>
              <a:graphicFrameLocks noChangeAspect="1"/>
            </p:cNvGraphicFramePr>
            <p:nvPr/>
          </p:nvGraphicFramePr>
          <p:xfrm>
            <a:off x="5272" y="1078"/>
            <a:ext cx="33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41" name="Equation" r:id="rId6" imgW="241300" imgH="228600" progId="Equation.3">
                    <p:embed/>
                  </p:oleObj>
                </mc:Choice>
                <mc:Fallback>
                  <p:oleObj name="Equation" r:id="rId6" imgW="2413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2" y="1078"/>
                          <a:ext cx="336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786267"/>
              </p:ext>
            </p:extLst>
          </p:nvPr>
        </p:nvGraphicFramePr>
        <p:xfrm>
          <a:off x="2763043" y="4733925"/>
          <a:ext cx="164306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2" name="Equation" r:id="rId8" imgW="609480" imgH="228600" progId="Equation.3">
                  <p:embed/>
                </p:oleObj>
              </mc:Choice>
              <mc:Fallback>
                <p:oleObj name="Equation" r:id="rId8" imgW="609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043" y="4733925"/>
                        <a:ext cx="1643062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212603"/>
              </p:ext>
            </p:extLst>
          </p:nvPr>
        </p:nvGraphicFramePr>
        <p:xfrm>
          <a:off x="2746374" y="3733800"/>
          <a:ext cx="16764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3" name="Equation" r:id="rId10" imgW="622080" imgH="228600" progId="Equation.3">
                  <p:embed/>
                </p:oleObj>
              </mc:Choice>
              <mc:Fallback>
                <p:oleObj name="Equation" r:id="rId10" imgW="622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4" y="3733800"/>
                        <a:ext cx="16764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79948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 of  </a:t>
            </a:r>
            <a:r>
              <a:rPr lang="en-US" altLang="en-U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3600" i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3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3600" i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709738"/>
            <a:ext cx="7772400" cy="1500187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If </a:t>
            </a:r>
            <a:r>
              <a:rPr lang="en-US" altLang="en-US" i="1" dirty="0" smtClean="0"/>
              <a:t>m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are positive integers greater than 1 with </a:t>
            </a:r>
            <a:r>
              <a:rPr lang="en-US" altLang="en-US" i="1" dirty="0" smtClean="0"/>
              <a:t>m</a:t>
            </a:r>
            <a:r>
              <a:rPr lang="en-US" altLang="en-US" dirty="0" smtClean="0"/>
              <a:t>/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in lowest terms, then</a:t>
            </a:r>
          </a:p>
          <a:p>
            <a:pPr marL="0" indent="0"/>
            <a:endParaRPr lang="en-US" altLang="en-US" dirty="0" smtClean="0"/>
          </a:p>
          <a:p>
            <a:pPr marL="0" indent="0"/>
            <a:endParaRPr lang="en-US" altLang="en-US" dirty="0" smtClean="0"/>
          </a:p>
        </p:txBody>
      </p:sp>
      <p:graphicFrame>
        <p:nvGraphicFramePr>
          <p:cNvPr id="4813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661084"/>
              </p:ext>
            </p:extLst>
          </p:nvPr>
        </p:nvGraphicFramePr>
        <p:xfrm>
          <a:off x="2286000" y="2847975"/>
          <a:ext cx="34290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5" name="Equation" r:id="rId4" imgW="1244600" imgH="279400" progId="Equation.3">
                  <p:embed/>
                </p:oleObj>
              </mc:Choice>
              <mc:Fallback>
                <p:oleObj name="Equation" r:id="rId4" imgW="12446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47975"/>
                        <a:ext cx="34290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34" name="Group 11"/>
          <p:cNvGrpSpPr>
            <a:grpSpLocks/>
          </p:cNvGrpSpPr>
          <p:nvPr/>
        </p:nvGrpSpPr>
        <p:grpSpPr bwMode="auto">
          <a:xfrm>
            <a:off x="838200" y="3886200"/>
            <a:ext cx="5784851" cy="584200"/>
            <a:chOff x="672" y="3250"/>
            <a:chExt cx="3644" cy="368"/>
          </a:xfrm>
        </p:grpSpPr>
        <p:sp>
          <p:nvSpPr>
            <p:cNvPr id="48135" name="Rectangle 10"/>
            <p:cNvSpPr>
              <a:spLocks noChangeArrowheads="1"/>
            </p:cNvSpPr>
            <p:nvPr/>
          </p:nvSpPr>
          <p:spPr bwMode="auto">
            <a:xfrm>
              <a:off x="672" y="3250"/>
              <a:ext cx="364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3200" dirty="0"/>
                <a:t>as long as       is a real number</a:t>
              </a:r>
            </a:p>
          </p:txBody>
        </p:sp>
        <p:graphicFrame>
          <p:nvGraphicFramePr>
            <p:cNvPr id="48136" name="Object 4"/>
            <p:cNvGraphicFramePr>
              <a:graphicFrameLocks noChangeAspect="1"/>
            </p:cNvGraphicFramePr>
            <p:nvPr/>
          </p:nvGraphicFramePr>
          <p:xfrm>
            <a:off x="2000" y="3282"/>
            <a:ext cx="3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56" name="Equation" r:id="rId6" imgW="482391" imgH="431613" progId="Equation.DSMT4">
                    <p:embed/>
                  </p:oleObj>
                </mc:Choice>
                <mc:Fallback>
                  <p:oleObj name="Equation" r:id="rId6" imgW="482391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" y="3282"/>
                          <a:ext cx="3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92212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580277"/>
              </p:ext>
            </p:extLst>
          </p:nvPr>
        </p:nvGraphicFramePr>
        <p:xfrm>
          <a:off x="964584" y="1600200"/>
          <a:ext cx="1389680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0" name="Equation" r:id="rId4" imgW="482400" imgH="495000" progId="Equation.3">
                  <p:embed/>
                </p:oleObj>
              </mc:Choice>
              <mc:Fallback>
                <p:oleObj name="Equation" r:id="rId4" imgW="4824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584" y="1600200"/>
                        <a:ext cx="1389680" cy="142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944054"/>
              </p:ext>
            </p:extLst>
          </p:nvPr>
        </p:nvGraphicFramePr>
        <p:xfrm>
          <a:off x="2677714" y="1673760"/>
          <a:ext cx="657825" cy="128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1" name="Equation" r:id="rId6" imgW="228600" imgH="444240" progId="Equation.3">
                  <p:embed/>
                </p:oleObj>
              </mc:Choice>
              <mc:Fallback>
                <p:oleObj name="Equation" r:id="rId6" imgW="228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7714" y="1673760"/>
                        <a:ext cx="657825" cy="1280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324681"/>
              </p:ext>
            </p:extLst>
          </p:nvPr>
        </p:nvGraphicFramePr>
        <p:xfrm>
          <a:off x="837300" y="3580300"/>
          <a:ext cx="986738" cy="1206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2" name="Equation" r:id="rId8" imgW="342720" imgH="419040" progId="Equation.3">
                  <p:embed/>
                </p:oleObj>
              </mc:Choice>
              <mc:Fallback>
                <p:oleObj name="Equation" r:id="rId8" imgW="342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300" y="3580300"/>
                        <a:ext cx="986738" cy="12060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299857"/>
              </p:ext>
            </p:extLst>
          </p:nvPr>
        </p:nvGraphicFramePr>
        <p:xfrm>
          <a:off x="2209800" y="3575092"/>
          <a:ext cx="1280041" cy="120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3" name="Equation" r:id="rId10" imgW="444240" imgH="419040" progId="Equation.3">
                  <p:embed/>
                </p:oleObj>
              </mc:Choice>
              <mc:Fallback>
                <p:oleObj name="Equation" r:id="rId10" imgW="444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575092"/>
                        <a:ext cx="1280041" cy="120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760276"/>
              </p:ext>
            </p:extLst>
          </p:nvPr>
        </p:nvGraphicFramePr>
        <p:xfrm>
          <a:off x="3733800" y="3886200"/>
          <a:ext cx="511643" cy="584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4" name="Equation" r:id="rId12" imgW="177480" imgH="203040" progId="Equation.3">
                  <p:embed/>
                </p:oleObj>
              </mc:Choice>
              <mc:Fallback>
                <p:oleObj name="Equation" r:id="rId12" imgW="177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886200"/>
                        <a:ext cx="511643" cy="584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791486"/>
              </p:ext>
            </p:extLst>
          </p:nvPr>
        </p:nvGraphicFramePr>
        <p:xfrm>
          <a:off x="684900" y="5409100"/>
          <a:ext cx="986738" cy="1206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5" name="Equation" r:id="rId14" imgW="342720" imgH="419040" progId="Equation.3">
                  <p:embed/>
                </p:oleObj>
              </mc:Choice>
              <mc:Fallback>
                <p:oleObj name="Equation" r:id="rId14" imgW="342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900" y="5409100"/>
                        <a:ext cx="986738" cy="12060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285134"/>
              </p:ext>
            </p:extLst>
          </p:nvPr>
        </p:nvGraphicFramePr>
        <p:xfrm>
          <a:off x="2385816" y="5510115"/>
          <a:ext cx="1241622" cy="1131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6" name="Equation" r:id="rId16" imgW="431640" imgH="393480" progId="Equation.3">
                  <p:embed/>
                </p:oleObj>
              </mc:Choice>
              <mc:Fallback>
                <p:oleObj name="Equation" r:id="rId16" imgW="431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5816" y="5510115"/>
                        <a:ext cx="1241622" cy="1131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194696"/>
              </p:ext>
            </p:extLst>
          </p:nvPr>
        </p:nvGraphicFramePr>
        <p:xfrm>
          <a:off x="4088182" y="5510766"/>
          <a:ext cx="620343" cy="1132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7" name="Equation" r:id="rId18" imgW="215640" imgH="393480" progId="Equation.3">
                  <p:embed/>
                </p:oleObj>
              </mc:Choice>
              <mc:Fallback>
                <p:oleObj name="Equation" r:id="rId18" imgW="215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8182" y="5510766"/>
                        <a:ext cx="620343" cy="1132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-304800" y="697031"/>
            <a:ext cx="5867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Basic Examples</a:t>
            </a:r>
          </a:p>
        </p:txBody>
      </p:sp>
    </p:spTree>
    <p:extLst>
      <p:ext uri="{BB962C8B-B14F-4D97-AF65-F5344CB8AC3E}">
        <p14:creationId xmlns:p14="http://schemas.microsoft.com/office/powerpoint/2010/main" val="186913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3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42900" y="765384"/>
            <a:ext cx="4191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More Examples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836865"/>
              </p:ext>
            </p:extLst>
          </p:nvPr>
        </p:nvGraphicFramePr>
        <p:xfrm>
          <a:off x="685800" y="1905000"/>
          <a:ext cx="17907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64" name="Equation" r:id="rId4" imgW="685800" imgH="203040" progId="Equation.3">
                  <p:embed/>
                </p:oleObj>
              </mc:Choice>
              <mc:Fallback>
                <p:oleObj name="Equation" r:id="rId4" imgW="68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17907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935598"/>
              </p:ext>
            </p:extLst>
          </p:nvPr>
        </p:nvGraphicFramePr>
        <p:xfrm>
          <a:off x="2438400" y="1905000"/>
          <a:ext cx="19335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65" name="Equation" r:id="rId6" imgW="736560" imgH="228600" progId="Equation.3">
                  <p:embed/>
                </p:oleObj>
              </mc:Choice>
              <mc:Fallback>
                <p:oleObj name="Equation" r:id="rId6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05000"/>
                        <a:ext cx="19335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380012"/>
              </p:ext>
            </p:extLst>
          </p:nvPr>
        </p:nvGraphicFramePr>
        <p:xfrm>
          <a:off x="4343400" y="1905000"/>
          <a:ext cx="8286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66" name="Equation" r:id="rId8" imgW="317160" imgH="203040" progId="Equation.3">
                  <p:embed/>
                </p:oleObj>
              </mc:Choice>
              <mc:Fallback>
                <p:oleObj name="Equation" r:id="rId8" imgW="317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905000"/>
                        <a:ext cx="82867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856423"/>
              </p:ext>
            </p:extLst>
          </p:nvPr>
        </p:nvGraphicFramePr>
        <p:xfrm>
          <a:off x="659674" y="2906011"/>
          <a:ext cx="27193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67" name="Equation" r:id="rId10" imgW="1041120" imgH="203040" progId="Equation.3">
                  <p:embed/>
                </p:oleObj>
              </mc:Choice>
              <mc:Fallback>
                <p:oleObj name="Equation" r:id="rId10" imgW="1041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674" y="2906011"/>
                        <a:ext cx="271938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639199"/>
              </p:ext>
            </p:extLst>
          </p:nvPr>
        </p:nvGraphicFramePr>
        <p:xfrm>
          <a:off x="3326674" y="2906011"/>
          <a:ext cx="27987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68" name="Equation" r:id="rId12" imgW="1066680" imgH="228600" progId="Equation.3">
                  <p:embed/>
                </p:oleObj>
              </mc:Choice>
              <mc:Fallback>
                <p:oleObj name="Equation" r:id="rId12" imgW="1066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6674" y="2906011"/>
                        <a:ext cx="27987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462273"/>
              </p:ext>
            </p:extLst>
          </p:nvPr>
        </p:nvGraphicFramePr>
        <p:xfrm>
          <a:off x="6146074" y="2906011"/>
          <a:ext cx="11271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69" name="Equation" r:id="rId14" imgW="431640" imgH="203040" progId="Equation.3">
                  <p:embed/>
                </p:oleObj>
              </mc:Choice>
              <mc:Fallback>
                <p:oleObj name="Equation" r:id="rId14" imgW="431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074" y="2906011"/>
                        <a:ext cx="11271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986968"/>
              </p:ext>
            </p:extLst>
          </p:nvPr>
        </p:nvGraphicFramePr>
        <p:xfrm>
          <a:off x="705984" y="5181600"/>
          <a:ext cx="139858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70" name="Equation" r:id="rId16" imgW="533160" imgH="241200" progId="Equation.3">
                  <p:embed/>
                </p:oleObj>
              </mc:Choice>
              <mc:Fallback>
                <p:oleObj name="Equation" r:id="rId16" imgW="533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984" y="5181600"/>
                        <a:ext cx="1398588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046376"/>
              </p:ext>
            </p:extLst>
          </p:nvPr>
        </p:nvGraphicFramePr>
        <p:xfrm>
          <a:off x="2077584" y="5181600"/>
          <a:ext cx="15335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71" name="Equation" r:id="rId18" imgW="583920" imgH="228600" progId="Equation.3">
                  <p:embed/>
                </p:oleObj>
              </mc:Choice>
              <mc:Fallback>
                <p:oleObj name="Equation" r:id="rId18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7584" y="5181600"/>
                        <a:ext cx="15335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375266"/>
              </p:ext>
            </p:extLst>
          </p:nvPr>
        </p:nvGraphicFramePr>
        <p:xfrm>
          <a:off x="3525384" y="5181600"/>
          <a:ext cx="12319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72" name="Equation" r:id="rId20" imgW="469800" imgH="228600" progId="Equation.3">
                  <p:embed/>
                </p:oleObj>
              </mc:Choice>
              <mc:Fallback>
                <p:oleObj name="Equation" r:id="rId20" imgW="46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384" y="5181600"/>
                        <a:ext cx="12319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139731"/>
              </p:ext>
            </p:extLst>
          </p:nvPr>
        </p:nvGraphicFramePr>
        <p:xfrm>
          <a:off x="609600" y="4009955"/>
          <a:ext cx="1828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73" name="Equation" r:id="rId22" imgW="698400" imgH="266400" progId="Equation.3">
                  <p:embed/>
                </p:oleObj>
              </mc:Choice>
              <mc:Fallback>
                <p:oleObj name="Equation" r:id="rId22" imgW="6984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09955"/>
                        <a:ext cx="1828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939968"/>
              </p:ext>
            </p:extLst>
          </p:nvPr>
        </p:nvGraphicFramePr>
        <p:xfrm>
          <a:off x="2362200" y="4086155"/>
          <a:ext cx="20558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74" name="Equation" r:id="rId24" imgW="787320" imgH="203040" progId="Equation.3">
                  <p:embed/>
                </p:oleObj>
              </mc:Choice>
              <mc:Fallback>
                <p:oleObj name="Equation" r:id="rId24" imgW="787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086155"/>
                        <a:ext cx="2055813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462826"/>
              </p:ext>
            </p:extLst>
          </p:nvPr>
        </p:nvGraphicFramePr>
        <p:xfrm>
          <a:off x="4343400" y="4086155"/>
          <a:ext cx="17240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75" name="Equation" r:id="rId26" imgW="660240" imgH="203040" progId="Equation.3">
                  <p:embed/>
                </p:oleObj>
              </mc:Choice>
              <mc:Fallback>
                <p:oleObj name="Equation" r:id="rId26" imgW="660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086155"/>
                        <a:ext cx="17240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675939"/>
              </p:ext>
            </p:extLst>
          </p:nvPr>
        </p:nvGraphicFramePr>
        <p:xfrm>
          <a:off x="6019800" y="4086155"/>
          <a:ext cx="116046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76" name="Equation" r:id="rId28" imgW="444240" imgH="203040" progId="Equation.3">
                  <p:embed/>
                </p:oleObj>
              </mc:Choice>
              <mc:Fallback>
                <p:oleObj name="Equation" r:id="rId28" imgW="444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086155"/>
                        <a:ext cx="1160463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4343400" y="1905000"/>
            <a:ext cx="8382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2" name="Rectangle 28"/>
          <p:cNvSpPr>
            <a:spLocks noChangeArrowheads="1"/>
          </p:cNvSpPr>
          <p:nvPr/>
        </p:nvSpPr>
        <p:spPr bwMode="auto">
          <a:xfrm>
            <a:off x="6069874" y="2906011"/>
            <a:ext cx="12192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3" name="Rectangle 29"/>
          <p:cNvSpPr>
            <a:spLocks noChangeArrowheads="1"/>
          </p:cNvSpPr>
          <p:nvPr/>
        </p:nvSpPr>
        <p:spPr bwMode="auto">
          <a:xfrm>
            <a:off x="6019800" y="4086155"/>
            <a:ext cx="12192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4" name="Rectangle 30"/>
          <p:cNvSpPr>
            <a:spLocks noChangeArrowheads="1"/>
          </p:cNvSpPr>
          <p:nvPr/>
        </p:nvSpPr>
        <p:spPr bwMode="auto">
          <a:xfrm>
            <a:off x="3525384" y="5181600"/>
            <a:ext cx="1219200" cy="609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6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71" grpId="0" animBg="1"/>
      <p:bldP spid="6172" grpId="0" animBg="1"/>
      <p:bldP spid="6173" grpId="0" animBg="1"/>
      <p:bldP spid="617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20719"/>
              </p:ext>
            </p:extLst>
          </p:nvPr>
        </p:nvGraphicFramePr>
        <p:xfrm>
          <a:off x="952500" y="1828800"/>
          <a:ext cx="1462088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1" name="Equation" r:id="rId4" imgW="558720" imgH="469800" progId="Equation.3">
                  <p:embed/>
                </p:oleObj>
              </mc:Choice>
              <mc:Fallback>
                <p:oleObj name="Equation" r:id="rId4" imgW="5587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1828800"/>
                        <a:ext cx="1462088" cy="123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043728"/>
              </p:ext>
            </p:extLst>
          </p:nvPr>
        </p:nvGraphicFramePr>
        <p:xfrm>
          <a:off x="2324100" y="1905000"/>
          <a:ext cx="126682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2" name="Equation" r:id="rId6" imgW="482400" imgH="419040" progId="Equation.3">
                  <p:embed/>
                </p:oleObj>
              </mc:Choice>
              <mc:Fallback>
                <p:oleObj name="Equation" r:id="rId6" imgW="482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1905000"/>
                        <a:ext cx="126682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250936"/>
              </p:ext>
            </p:extLst>
          </p:nvPr>
        </p:nvGraphicFramePr>
        <p:xfrm>
          <a:off x="3543300" y="1905000"/>
          <a:ext cx="8001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3" name="Equation" r:id="rId8" imgW="304560" imgH="419040" progId="Equation.3">
                  <p:embed/>
                </p:oleObj>
              </mc:Choice>
              <mc:Fallback>
                <p:oleObj name="Equation" r:id="rId8" imgW="304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1905000"/>
                        <a:ext cx="8001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306879"/>
              </p:ext>
            </p:extLst>
          </p:nvPr>
        </p:nvGraphicFramePr>
        <p:xfrm>
          <a:off x="1035276" y="3284266"/>
          <a:ext cx="1065213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4" name="Equation" r:id="rId10" imgW="406080" imgH="419040" progId="Equation.3">
                  <p:embed/>
                </p:oleObj>
              </mc:Choice>
              <mc:Fallback>
                <p:oleObj name="Equation" r:id="rId10" imgW="4060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276" y="3284266"/>
                        <a:ext cx="1065213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785747"/>
              </p:ext>
            </p:extLst>
          </p:nvPr>
        </p:nvGraphicFramePr>
        <p:xfrm>
          <a:off x="2102076" y="3284266"/>
          <a:ext cx="143192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5" name="Equation" r:id="rId12" imgW="545760" imgH="419040" progId="Equation.3">
                  <p:embed/>
                </p:oleObj>
              </mc:Choice>
              <mc:Fallback>
                <p:oleObj name="Equation" r:id="rId12" imgW="545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076" y="3284266"/>
                        <a:ext cx="143192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257986"/>
              </p:ext>
            </p:extLst>
          </p:nvPr>
        </p:nvGraphicFramePr>
        <p:xfrm>
          <a:off x="3473676" y="3589066"/>
          <a:ext cx="6635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6" name="Equation" r:id="rId14" imgW="253800" imgH="203040" progId="Equation.3">
                  <p:embed/>
                </p:oleObj>
              </mc:Choice>
              <mc:Fallback>
                <p:oleObj name="Equation" r:id="rId14" imgW="253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676" y="3589066"/>
                        <a:ext cx="66357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014288"/>
              </p:ext>
            </p:extLst>
          </p:nvPr>
        </p:nvGraphicFramePr>
        <p:xfrm>
          <a:off x="1046162" y="4648200"/>
          <a:ext cx="1065213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7" name="Equation" r:id="rId16" imgW="406080" imgH="419040" progId="Equation.3">
                  <p:embed/>
                </p:oleObj>
              </mc:Choice>
              <mc:Fallback>
                <p:oleObj name="Equation" r:id="rId16" imgW="4060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2" y="4648200"/>
                        <a:ext cx="1065213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339108"/>
              </p:ext>
            </p:extLst>
          </p:nvPr>
        </p:nvGraphicFramePr>
        <p:xfrm>
          <a:off x="2112962" y="4724400"/>
          <a:ext cx="1430338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8" name="Equation" r:id="rId18" imgW="545760" imgH="393480" progId="Equation.3">
                  <p:embed/>
                </p:oleObj>
              </mc:Choice>
              <mc:Fallback>
                <p:oleObj name="Equation" r:id="rId18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2" y="4724400"/>
                        <a:ext cx="1430338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46597"/>
              </p:ext>
            </p:extLst>
          </p:nvPr>
        </p:nvGraphicFramePr>
        <p:xfrm>
          <a:off x="3484562" y="4724400"/>
          <a:ext cx="10953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9" name="Equation" r:id="rId20" imgW="419040" imgH="393480" progId="Equation.3">
                  <p:embed/>
                </p:oleObj>
              </mc:Choice>
              <mc:Fallback>
                <p:oleObj name="Equation" r:id="rId20" imgW="419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562" y="4724400"/>
                        <a:ext cx="109537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770259"/>
              </p:ext>
            </p:extLst>
          </p:nvPr>
        </p:nvGraphicFramePr>
        <p:xfrm>
          <a:off x="4551362" y="4724400"/>
          <a:ext cx="563563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60" name="Equation" r:id="rId22" imgW="215640" imgH="393480" progId="Equation.3">
                  <p:embed/>
                </p:oleObj>
              </mc:Choice>
              <mc:Fallback>
                <p:oleObj name="Equation" r:id="rId22" imgW="215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362" y="4724400"/>
                        <a:ext cx="563563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5" name="Rectangle 31"/>
          <p:cNvSpPr>
            <a:spLocks noChangeArrowheads="1"/>
          </p:cNvSpPr>
          <p:nvPr/>
        </p:nvSpPr>
        <p:spPr bwMode="auto">
          <a:xfrm>
            <a:off x="3543300" y="1905000"/>
            <a:ext cx="762000" cy="1219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6" name="Rectangle 32"/>
          <p:cNvSpPr>
            <a:spLocks noChangeArrowheads="1"/>
          </p:cNvSpPr>
          <p:nvPr/>
        </p:nvSpPr>
        <p:spPr bwMode="auto">
          <a:xfrm>
            <a:off x="3473676" y="3589066"/>
            <a:ext cx="7620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7" name="Rectangle 33"/>
          <p:cNvSpPr>
            <a:spLocks noChangeArrowheads="1"/>
          </p:cNvSpPr>
          <p:nvPr/>
        </p:nvSpPr>
        <p:spPr bwMode="auto">
          <a:xfrm>
            <a:off x="4551362" y="4648200"/>
            <a:ext cx="609600" cy="1143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342900" y="765384"/>
            <a:ext cx="4191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More Examples</a:t>
            </a:r>
          </a:p>
        </p:txBody>
      </p:sp>
    </p:spTree>
    <p:extLst>
      <p:ext uri="{BB962C8B-B14F-4D97-AF65-F5344CB8AC3E}">
        <p14:creationId xmlns:p14="http://schemas.microsoft.com/office/powerpoint/2010/main" val="306292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5" grpId="0" animBg="1"/>
      <p:bldP spid="6176" grpId="0" animBg="1"/>
      <p:bldP spid="6177" grpId="0" animBg="1"/>
      <p:bldP spid="4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4025" y="1447800"/>
            <a:ext cx="8318500" cy="4876800"/>
          </a:xfrm>
        </p:spPr>
        <p:txBody>
          <a:bodyPr lIns="91440" tIns="45720" rIns="91440" bIns="45720"/>
          <a:lstStyle/>
          <a:p>
            <a:pPr marL="0" indent="0" defTabSz="914400" eaLnBrk="1" hangingPunct="1">
              <a:buNone/>
            </a:pPr>
            <a:r>
              <a:rPr lang="en-US" altLang="en-US" sz="3200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Solution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(a)  </a:t>
            </a:r>
            <a:r>
              <a:rPr lang="en-US" altLang="en-US" i="1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Numerical Representation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Calculate the first five terms of the sequence 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	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= </a:t>
            </a:r>
            <a:r>
              <a:rPr lang="en-US" altLang="en-US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3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	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2</a:t>
            </a:r>
            <a:r>
              <a:rPr lang="en-US" altLang="en-US" i="1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= 2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– 2 = 2(</a:t>
            </a:r>
            <a:r>
              <a:rPr lang="en-US" altLang="en-US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) – 2 =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4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	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3</a:t>
            </a:r>
            <a:r>
              <a:rPr lang="en-US" altLang="en-US" i="1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= 2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 – 2 = 2(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4</a:t>
            </a:r>
            <a:r>
              <a:rPr lang="en-US" altLang="en-US" dirty="0" smtClean="0">
                <a:latin typeface="Arial" charset="0"/>
                <a:cs typeface="Arial" charset="0"/>
              </a:rPr>
              <a:t>) – 2 = </a:t>
            </a:r>
            <a:r>
              <a:rPr lang="en-US" altLang="en-US" dirty="0" smtClean="0">
                <a:solidFill>
                  <a:srgbClr val="008000"/>
                </a:solidFill>
                <a:latin typeface="Arial" charset="0"/>
                <a:cs typeface="Arial" charset="0"/>
              </a:rPr>
              <a:t>6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	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4</a:t>
            </a:r>
            <a:r>
              <a:rPr lang="en-US" altLang="en-US" i="1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= 2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 – 2 = 2(</a:t>
            </a:r>
            <a:r>
              <a:rPr lang="en-US" altLang="en-US" dirty="0" smtClean="0">
                <a:solidFill>
                  <a:srgbClr val="008000"/>
                </a:solidFill>
                <a:latin typeface="Arial" charset="0"/>
                <a:cs typeface="Arial" charset="0"/>
              </a:rPr>
              <a:t>6</a:t>
            </a:r>
            <a:r>
              <a:rPr lang="en-US" altLang="en-US" dirty="0" smtClean="0">
                <a:latin typeface="Arial" charset="0"/>
                <a:cs typeface="Arial" charset="0"/>
              </a:rPr>
              <a:t>) – 2 = </a:t>
            </a:r>
            <a:r>
              <a:rPr lang="en-US" altLang="en-US" dirty="0" smtClean="0">
                <a:solidFill>
                  <a:srgbClr val="FF3399"/>
                </a:solidFill>
                <a:latin typeface="Arial" charset="0"/>
                <a:cs typeface="Arial" charset="0"/>
              </a:rPr>
              <a:t>10</a:t>
            </a: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	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5</a:t>
            </a:r>
            <a:r>
              <a:rPr lang="en-US" altLang="en-US" i="1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= 2</a:t>
            </a:r>
            <a:r>
              <a:rPr lang="en-US" altLang="en-US" i="1" dirty="0" smtClean="0"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4</a:t>
            </a:r>
            <a:r>
              <a:rPr lang="en-US" altLang="en-US" dirty="0" smtClean="0">
                <a:latin typeface="Arial" charset="0"/>
                <a:cs typeface="Arial" charset="0"/>
              </a:rPr>
              <a:t> – 2 = 2(</a:t>
            </a:r>
            <a:r>
              <a:rPr lang="en-US" altLang="en-US" dirty="0" smtClean="0">
                <a:solidFill>
                  <a:srgbClr val="FF3399"/>
                </a:solidFill>
                <a:latin typeface="Arial" charset="0"/>
                <a:cs typeface="Arial" charset="0"/>
              </a:rPr>
              <a:t>10</a:t>
            </a:r>
            <a:r>
              <a:rPr lang="en-US" altLang="en-US" dirty="0" smtClean="0">
                <a:latin typeface="Arial" charset="0"/>
                <a:cs typeface="Arial" charset="0"/>
              </a:rPr>
              <a:t>) – 2 =  18</a:t>
            </a: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The first five terms are 3, 4, 6, 10, 18.</a:t>
            </a:r>
          </a:p>
        </p:txBody>
      </p:sp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3538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</a:t>
            </a:r>
            <a:r>
              <a:rPr lang="en-US" altLang="en-US" sz="3200"/>
              <a:t>Example: Representing a sequence numerically and graphically</a:t>
            </a:r>
            <a:endParaRPr lang="en-US" altLang="en-US" sz="320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00743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3"/>
          <p:cNvSpPr>
            <a:spLocks noChangeArrowheads="1"/>
          </p:cNvSpPr>
          <p:nvPr/>
        </p:nvSpPr>
        <p:spPr bwMode="auto">
          <a:xfrm>
            <a:off x="990600" y="1724025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b="1">
                <a:latin typeface="Arial" pitchFamily="34" charset="0"/>
                <a:cs typeface="Arial" pitchFamily="34" charset="0"/>
              </a:rPr>
              <a:t>Product rule for exponents</a:t>
            </a:r>
            <a:r>
              <a:rPr lang="en-US" altLang="en-US">
                <a:latin typeface="Arial" pitchFamily="34" charset="0"/>
                <a:cs typeface="Arial" pitchFamily="34" charset="0"/>
              </a:rPr>
              <a:t>   </a:t>
            </a:r>
            <a:r>
              <a:rPr lang="en-US" altLang="en-US" i="1">
                <a:latin typeface="Arial" pitchFamily="34" charset="0"/>
                <a:cs typeface="Arial" pitchFamily="34" charset="0"/>
              </a:rPr>
              <a:t>a</a:t>
            </a:r>
            <a:r>
              <a:rPr lang="en-US" altLang="en-US" i="1" baseline="30000">
                <a:latin typeface="Arial" pitchFamily="34" charset="0"/>
                <a:cs typeface="Arial" pitchFamily="34" charset="0"/>
              </a:rPr>
              <a:t>m</a:t>
            </a:r>
            <a:r>
              <a:rPr lang="en-US" altLang="en-US" baseline="3000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>
                <a:latin typeface="Arial" pitchFamily="34" charset="0"/>
                <a:cs typeface="Arial" pitchFamily="34" charset="0"/>
              </a:rPr>
              <a:t>· </a:t>
            </a:r>
            <a:r>
              <a:rPr lang="en-US" altLang="en-US" i="1">
                <a:latin typeface="Arial" pitchFamily="34" charset="0"/>
                <a:cs typeface="Arial" pitchFamily="34" charset="0"/>
              </a:rPr>
              <a:t>a</a:t>
            </a:r>
            <a:r>
              <a:rPr lang="en-US" altLang="en-US" i="1" baseline="30000">
                <a:latin typeface="Arial" pitchFamily="34" charset="0"/>
                <a:cs typeface="Arial" pitchFamily="34" charset="0"/>
              </a:rPr>
              <a:t>n</a:t>
            </a:r>
            <a:r>
              <a:rPr lang="en-US" altLang="en-US">
                <a:latin typeface="Arial" pitchFamily="34" charset="0"/>
                <a:cs typeface="Arial" pitchFamily="34" charset="0"/>
              </a:rPr>
              <a:t> = </a:t>
            </a:r>
            <a:r>
              <a:rPr lang="en-US" altLang="en-US" i="1">
                <a:latin typeface="Arial" pitchFamily="34" charset="0"/>
                <a:cs typeface="Arial" pitchFamily="34" charset="0"/>
              </a:rPr>
              <a:t>a</a:t>
            </a:r>
            <a:r>
              <a:rPr lang="en-US" altLang="en-US" i="1" baseline="30000">
                <a:latin typeface="Arial" pitchFamily="34" charset="0"/>
                <a:cs typeface="Arial" pitchFamily="34" charset="0"/>
              </a:rPr>
              <a:t>m</a:t>
            </a:r>
            <a:r>
              <a:rPr lang="en-US" altLang="en-US" baseline="30000">
                <a:latin typeface="Arial" pitchFamily="34" charset="0"/>
                <a:cs typeface="Arial" pitchFamily="34" charset="0"/>
              </a:rPr>
              <a:t>+</a:t>
            </a:r>
            <a:r>
              <a:rPr lang="en-US" altLang="en-US" i="1" baseline="30000">
                <a:latin typeface="Arial" pitchFamily="34" charset="0"/>
                <a:cs typeface="Arial" pitchFamily="34" charset="0"/>
              </a:rPr>
              <a:t>n</a:t>
            </a:r>
          </a:p>
        </p:txBody>
      </p:sp>
      <p:sp>
        <p:nvSpPr>
          <p:cNvPr id="3079" name="Rectangle 4"/>
          <p:cNvSpPr>
            <a:spLocks noChangeArrowheads="1"/>
          </p:cNvSpPr>
          <p:nvPr/>
        </p:nvSpPr>
        <p:spPr bwMode="auto">
          <a:xfrm>
            <a:off x="990600" y="2257425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b="1">
                <a:latin typeface="Arial" pitchFamily="34" charset="0"/>
                <a:cs typeface="Arial" pitchFamily="34" charset="0"/>
              </a:rPr>
              <a:t>Power rule for exponents   </a:t>
            </a:r>
            <a:r>
              <a:rPr lang="en-US" altLang="en-US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i="1">
                <a:latin typeface="Arial" pitchFamily="34" charset="0"/>
                <a:cs typeface="Arial" pitchFamily="34" charset="0"/>
              </a:rPr>
              <a:t>a</a:t>
            </a:r>
            <a:r>
              <a:rPr lang="en-US" altLang="en-US" i="1" baseline="30000">
                <a:latin typeface="Arial" pitchFamily="34" charset="0"/>
                <a:cs typeface="Arial" pitchFamily="34" charset="0"/>
              </a:rPr>
              <a:t>m</a:t>
            </a:r>
            <a:r>
              <a:rPr lang="en-US" altLang="en-US">
                <a:latin typeface="Arial" pitchFamily="34" charset="0"/>
                <a:cs typeface="Arial" pitchFamily="34" charset="0"/>
              </a:rPr>
              <a:t>)</a:t>
            </a:r>
            <a:r>
              <a:rPr lang="en-US" altLang="en-US" i="1" baseline="30000">
                <a:latin typeface="Arial" pitchFamily="34" charset="0"/>
                <a:cs typeface="Arial" pitchFamily="34" charset="0"/>
              </a:rPr>
              <a:t>n</a:t>
            </a:r>
            <a:r>
              <a:rPr lang="en-US" altLang="en-US">
                <a:latin typeface="Arial" pitchFamily="34" charset="0"/>
                <a:cs typeface="Arial" pitchFamily="34" charset="0"/>
              </a:rPr>
              <a:t> = </a:t>
            </a:r>
            <a:r>
              <a:rPr lang="en-US" altLang="en-US" i="1">
                <a:latin typeface="Arial" pitchFamily="34" charset="0"/>
                <a:cs typeface="Arial" pitchFamily="34" charset="0"/>
              </a:rPr>
              <a:t>a</a:t>
            </a:r>
            <a:r>
              <a:rPr lang="en-US" altLang="en-US" i="1" baseline="30000">
                <a:latin typeface="Arial" pitchFamily="34" charset="0"/>
                <a:cs typeface="Arial" pitchFamily="34" charset="0"/>
              </a:rPr>
              <a:t>mn</a:t>
            </a:r>
          </a:p>
        </p:txBody>
      </p:sp>
      <p:sp>
        <p:nvSpPr>
          <p:cNvPr id="3080" name="Rectangle 5"/>
          <p:cNvSpPr>
            <a:spLocks noChangeArrowheads="1"/>
          </p:cNvSpPr>
          <p:nvPr/>
        </p:nvSpPr>
        <p:spPr bwMode="auto">
          <a:xfrm>
            <a:off x="990600" y="2867025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b="1">
                <a:latin typeface="Arial" pitchFamily="34" charset="0"/>
                <a:cs typeface="Arial" pitchFamily="34" charset="0"/>
              </a:rPr>
              <a:t>Power of a product   </a:t>
            </a:r>
            <a:r>
              <a:rPr lang="en-US" altLang="en-US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i="1">
                <a:latin typeface="Arial" pitchFamily="34" charset="0"/>
                <a:cs typeface="Arial" pitchFamily="34" charset="0"/>
              </a:rPr>
              <a:t>ab</a:t>
            </a:r>
            <a:r>
              <a:rPr lang="en-US" altLang="en-US">
                <a:latin typeface="Arial" pitchFamily="34" charset="0"/>
                <a:cs typeface="Arial" pitchFamily="34" charset="0"/>
              </a:rPr>
              <a:t>)</a:t>
            </a:r>
            <a:r>
              <a:rPr lang="en-US" altLang="en-US" i="1" baseline="30000">
                <a:latin typeface="Arial" pitchFamily="34" charset="0"/>
                <a:cs typeface="Arial" pitchFamily="34" charset="0"/>
              </a:rPr>
              <a:t>n</a:t>
            </a:r>
            <a:r>
              <a:rPr lang="en-US" altLang="en-US">
                <a:latin typeface="Arial" pitchFamily="34" charset="0"/>
                <a:cs typeface="Arial" pitchFamily="34" charset="0"/>
              </a:rPr>
              <a:t> = </a:t>
            </a:r>
            <a:r>
              <a:rPr lang="en-US" altLang="en-US" i="1">
                <a:latin typeface="Arial" pitchFamily="34" charset="0"/>
                <a:cs typeface="Arial" pitchFamily="34" charset="0"/>
              </a:rPr>
              <a:t>a</a:t>
            </a:r>
            <a:r>
              <a:rPr lang="en-US" altLang="en-US" i="1" baseline="30000">
                <a:latin typeface="Arial" pitchFamily="34" charset="0"/>
                <a:cs typeface="Arial" pitchFamily="34" charset="0"/>
              </a:rPr>
              <a:t>n</a:t>
            </a:r>
            <a:r>
              <a:rPr lang="en-US" altLang="en-US" baseline="3000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>
                <a:latin typeface="Arial" pitchFamily="34" charset="0"/>
                <a:cs typeface="Arial" pitchFamily="34" charset="0"/>
              </a:rPr>
              <a:t>· </a:t>
            </a:r>
            <a:r>
              <a:rPr lang="en-US" altLang="en-US" i="1">
                <a:latin typeface="Arial" pitchFamily="34" charset="0"/>
                <a:cs typeface="Arial" pitchFamily="34" charset="0"/>
              </a:rPr>
              <a:t>b</a:t>
            </a:r>
            <a:r>
              <a:rPr lang="en-US" altLang="en-US" i="1" baseline="30000">
                <a:latin typeface="Arial" pitchFamily="34" charset="0"/>
                <a:cs typeface="Arial" pitchFamily="34" charset="0"/>
              </a:rPr>
              <a:t>n</a:t>
            </a:r>
          </a:p>
        </p:txBody>
      </p:sp>
      <p:grpSp>
        <p:nvGrpSpPr>
          <p:cNvPr id="3081" name="Group 17"/>
          <p:cNvGrpSpPr>
            <a:grpSpLocks/>
          </p:cNvGrpSpPr>
          <p:nvPr/>
        </p:nvGrpSpPr>
        <p:grpSpPr bwMode="auto">
          <a:xfrm>
            <a:off x="990600" y="3435350"/>
            <a:ext cx="5181599" cy="896938"/>
            <a:chOff x="571" y="2308"/>
            <a:chExt cx="3264" cy="565"/>
          </a:xfrm>
        </p:grpSpPr>
        <p:sp>
          <p:nvSpPr>
            <p:cNvPr id="3088" name="Rectangle 7"/>
            <p:cNvSpPr>
              <a:spLocks noChangeArrowheads="1"/>
            </p:cNvSpPr>
            <p:nvPr/>
          </p:nvSpPr>
          <p:spPr bwMode="auto">
            <a:xfrm>
              <a:off x="571" y="2441"/>
              <a:ext cx="230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85000"/>
              </a:pPr>
              <a:r>
                <a:rPr lang="en-US" altLang="en-US" b="1" dirty="0">
                  <a:latin typeface="Arial" pitchFamily="34" charset="0"/>
                  <a:cs typeface="Arial" pitchFamily="34" charset="0"/>
                </a:rPr>
                <a:t>Power of a quotient</a:t>
              </a:r>
            </a:p>
          </p:txBody>
        </p:sp>
        <p:graphicFrame>
          <p:nvGraphicFramePr>
            <p:cNvPr id="3076" name="Object 4"/>
            <p:cNvGraphicFramePr>
              <a:graphicFrameLocks noChangeAspect="1"/>
            </p:cNvGraphicFramePr>
            <p:nvPr/>
          </p:nvGraphicFramePr>
          <p:xfrm>
            <a:off x="2549" y="2308"/>
            <a:ext cx="1286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16" name="Equation" r:id="rId4" imgW="1079032" imgH="431613" progId="Equation.DSMT4">
                    <p:embed/>
                  </p:oleObj>
                </mc:Choice>
                <mc:Fallback>
                  <p:oleObj name="Equation" r:id="rId4" imgW="1079032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9" y="2308"/>
                          <a:ext cx="1286" cy="5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82" name="Group 18"/>
          <p:cNvGrpSpPr>
            <a:grpSpLocks/>
          </p:cNvGrpSpPr>
          <p:nvPr/>
        </p:nvGrpSpPr>
        <p:grpSpPr bwMode="auto">
          <a:xfrm>
            <a:off x="990600" y="4316413"/>
            <a:ext cx="6477000" cy="820737"/>
            <a:chOff x="624" y="2928"/>
            <a:chExt cx="4080" cy="517"/>
          </a:xfrm>
        </p:grpSpPr>
        <p:sp>
          <p:nvSpPr>
            <p:cNvPr id="3087" name="Rectangle 10"/>
            <p:cNvSpPr>
              <a:spLocks noChangeArrowheads="1"/>
            </p:cNvSpPr>
            <p:nvPr/>
          </p:nvSpPr>
          <p:spPr bwMode="auto">
            <a:xfrm>
              <a:off x="624" y="3017"/>
              <a:ext cx="26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85000"/>
              </a:pPr>
              <a:r>
                <a:rPr lang="en-US" altLang="en-US" b="1">
                  <a:latin typeface="Arial" pitchFamily="34" charset="0"/>
                  <a:cs typeface="Arial" pitchFamily="34" charset="0"/>
                </a:rPr>
                <a:t>Quotient rule for exponents</a:t>
              </a:r>
            </a:p>
          </p:txBody>
        </p:sp>
        <p:graphicFrame>
          <p:nvGraphicFramePr>
            <p:cNvPr id="3075" name="Object 3"/>
            <p:cNvGraphicFramePr>
              <a:graphicFrameLocks noChangeAspect="1"/>
            </p:cNvGraphicFramePr>
            <p:nvPr/>
          </p:nvGraphicFramePr>
          <p:xfrm>
            <a:off x="3312" y="2928"/>
            <a:ext cx="1392" cy="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17" name="Equation" r:id="rId6" imgW="1130300" imgH="419100" progId="Equation.3">
                    <p:embed/>
                  </p:oleObj>
                </mc:Choice>
                <mc:Fallback>
                  <p:oleObj name="Equation" r:id="rId6" imgW="11303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928"/>
                          <a:ext cx="1392" cy="5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3" name="Rectangle 12"/>
          <p:cNvSpPr>
            <a:spLocks noChangeArrowheads="1"/>
          </p:cNvSpPr>
          <p:nvPr/>
        </p:nvSpPr>
        <p:spPr bwMode="auto">
          <a:xfrm>
            <a:off x="990600" y="5033963"/>
            <a:ext cx="441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SzPct val="85000"/>
            </a:pPr>
            <a:r>
              <a:rPr lang="en-US" altLang="en-US" b="1">
                <a:latin typeface="Arial" pitchFamily="34" charset="0"/>
                <a:cs typeface="Arial" pitchFamily="34" charset="0"/>
              </a:rPr>
              <a:t>Zero exponent   </a:t>
            </a:r>
            <a:r>
              <a:rPr lang="en-US" altLang="en-US" i="1">
                <a:latin typeface="Arial" pitchFamily="34" charset="0"/>
                <a:cs typeface="Arial" pitchFamily="34" charset="0"/>
              </a:rPr>
              <a:t>a</a:t>
            </a:r>
            <a:r>
              <a:rPr lang="en-US" altLang="en-US" baseline="30000">
                <a:latin typeface="Arial" pitchFamily="34" charset="0"/>
                <a:cs typeface="Arial" pitchFamily="34" charset="0"/>
              </a:rPr>
              <a:t>0</a:t>
            </a:r>
            <a:r>
              <a:rPr lang="en-US" altLang="en-US">
                <a:latin typeface="Arial" pitchFamily="34" charset="0"/>
                <a:cs typeface="Arial" pitchFamily="34" charset="0"/>
              </a:rPr>
              <a:t> = 1, </a:t>
            </a:r>
            <a:r>
              <a:rPr lang="en-US" altLang="en-US" i="1">
                <a:latin typeface="Arial" pitchFamily="34" charset="0"/>
                <a:cs typeface="Arial" pitchFamily="34" charset="0"/>
              </a:rPr>
              <a:t>a</a:t>
            </a:r>
            <a:r>
              <a:rPr lang="en-US" altLang="en-US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>
                <a:latin typeface="Arial" pitchFamily="34" charset="0"/>
                <a:cs typeface="Arial" pitchFamily="34" charset="0"/>
                <a:sym typeface="Symbol" pitchFamily="18" charset="2"/>
              </a:rPr>
              <a:t>≠ 0</a:t>
            </a:r>
          </a:p>
        </p:txBody>
      </p:sp>
      <p:grpSp>
        <p:nvGrpSpPr>
          <p:cNvPr id="3084" name="Group 19"/>
          <p:cNvGrpSpPr>
            <a:grpSpLocks/>
          </p:cNvGrpSpPr>
          <p:nvPr/>
        </p:nvGrpSpPr>
        <p:grpSpPr bwMode="auto">
          <a:xfrm>
            <a:off x="973183" y="5551308"/>
            <a:ext cx="5029200" cy="769937"/>
            <a:chOff x="480" y="3744"/>
            <a:chExt cx="3168" cy="485"/>
          </a:xfrm>
        </p:grpSpPr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480" y="3833"/>
              <a:ext cx="192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85000"/>
              </a:pPr>
              <a:r>
                <a:rPr lang="en-US" altLang="en-US" b="1" dirty="0">
                  <a:latin typeface="Arial" pitchFamily="34" charset="0"/>
                  <a:cs typeface="Arial" pitchFamily="34" charset="0"/>
                </a:rPr>
                <a:t>Negative exponent </a:t>
              </a:r>
              <a:endParaRPr lang="en-US" altLang="en-US" b="1" dirty="0">
                <a:latin typeface="Arial" pitchFamily="34" charset="0"/>
                <a:cs typeface="Arial" pitchFamily="34" charset="0"/>
                <a:sym typeface="Symbol" pitchFamily="18" charset="2"/>
              </a:endParaRPr>
            </a:p>
          </p:txBody>
        </p:sp>
        <p:graphicFrame>
          <p:nvGraphicFramePr>
            <p:cNvPr id="3074" name="Object 2"/>
            <p:cNvGraphicFramePr>
              <a:graphicFrameLocks noChangeAspect="1"/>
            </p:cNvGraphicFramePr>
            <p:nvPr/>
          </p:nvGraphicFramePr>
          <p:xfrm>
            <a:off x="2352" y="3744"/>
            <a:ext cx="1296" cy="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18" name="Equation" r:id="rId8" imgW="1054100" imgH="393700" progId="Equation.3">
                    <p:embed/>
                  </p:oleObj>
                </mc:Choice>
                <mc:Fallback>
                  <p:oleObj name="Equation" r:id="rId8" imgW="10541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744"/>
                          <a:ext cx="1296" cy="4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5" name="Rectangle 16"/>
          <p:cNvSpPr>
            <a:spLocks noGrp="1" noChangeArrowheads="1"/>
          </p:cNvSpPr>
          <p:nvPr>
            <p:ph type="title"/>
          </p:nvPr>
        </p:nvSpPr>
        <p:spPr>
          <a:xfrm>
            <a:off x="381000" y="872945"/>
            <a:ext cx="8229600" cy="609600"/>
          </a:xfrm>
          <a:noFill/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Summary of Exponent Rules</a:t>
            </a:r>
          </a:p>
        </p:txBody>
      </p:sp>
    </p:spTree>
    <p:extLst>
      <p:ext uri="{BB962C8B-B14F-4D97-AF65-F5344CB8AC3E}">
        <p14:creationId xmlns:p14="http://schemas.microsoft.com/office/powerpoint/2010/main" val="1896069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4025" y="1295400"/>
            <a:ext cx="8318500" cy="4876800"/>
          </a:xfrm>
        </p:spPr>
        <p:txBody>
          <a:bodyPr lIns="91440" tIns="45720" rIns="91440" bIns="45720"/>
          <a:lstStyle/>
          <a:p>
            <a:pPr defTabSz="914400" eaLnBrk="1" hangingPunct="1"/>
            <a:endParaRPr lang="en-US" altLang="en-US" dirty="0" smtClean="0">
              <a:latin typeface="Arial" charset="0"/>
              <a:cs typeface="Arial" charset="0"/>
            </a:endParaRPr>
          </a:p>
          <a:p>
            <a:pPr defTabSz="914400" eaLnBrk="1" hangingPunct="1"/>
            <a:endParaRPr lang="en-US" altLang="en-US" dirty="0" smtClean="0">
              <a:latin typeface="Arial" charset="0"/>
              <a:cs typeface="Arial" charset="0"/>
            </a:endParaRPr>
          </a:p>
          <a:p>
            <a:pPr defTabSz="914400" eaLnBrk="1" hangingPunct="1"/>
            <a:endParaRPr lang="en-US" altLang="en-US" dirty="0" smtClean="0">
              <a:latin typeface="Arial" charset="0"/>
              <a:cs typeface="Arial" charset="0"/>
            </a:endParaRPr>
          </a:p>
          <a:p>
            <a:pPr defTabSz="914400" eaLnBrk="1" hangingPunct="1"/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(b)  	</a:t>
            </a:r>
            <a:r>
              <a:rPr lang="en-US" altLang="en-US" i="1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Graphical</a:t>
            </a:r>
            <a:br>
              <a:rPr lang="en-US" altLang="en-US" i="1" dirty="0" smtClean="0">
                <a:solidFill>
                  <a:schemeClr val="hlink"/>
                </a:solidFill>
                <a:latin typeface="Arial" charset="0"/>
                <a:cs typeface="Arial" charset="0"/>
              </a:rPr>
            </a:br>
            <a:r>
              <a:rPr lang="en-US" altLang="en-US" i="1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	Representation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 defTabSz="91440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Plot the points (1, 3)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(2, 4), (3, 6), (4, 10),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(5, 18). </a:t>
            </a:r>
          </a:p>
          <a:p>
            <a:pPr defTabSz="914400" eaLnBrk="1" hangingPunct="1"/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412678" name="Picture 4" descr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24000"/>
            <a:ext cx="42418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679" name="Picture 5" descr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225800"/>
            <a:ext cx="2946400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63538" y="228600"/>
            <a:ext cx="8407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635000" indent="-635000" eaLnBrk="0" hangingPunct="0">
              <a:spcBef>
                <a:spcPct val="40000"/>
              </a:spcBef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10922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5494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20066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63800" indent="-635000" eaLnBrk="0" fontAlgn="base" hangingPunct="0">
              <a:spcBef>
                <a:spcPct val="4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    </a:t>
            </a:r>
            <a:r>
              <a:rPr lang="en-US" altLang="en-US" sz="3200"/>
              <a:t>Example: Representing a sequence numerically and graphically</a:t>
            </a:r>
            <a:endParaRPr lang="en-US" altLang="en-US" sz="320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25478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FF5621"/>
      </a:accent1>
      <a:accent2>
        <a:srgbClr val="FF5621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</TotalTime>
  <Words>1830</Words>
  <Application>Microsoft Office PowerPoint</Application>
  <PresentationFormat>On-screen Show (4:3)</PresentationFormat>
  <Paragraphs>338</Paragraphs>
  <Slides>80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80</vt:i4>
      </vt:variant>
    </vt:vector>
  </HeadingPairs>
  <TitlesOfParts>
    <vt:vector size="97" baseType="lpstr">
      <vt:lpstr>ＭＳ Ｐゴシック</vt:lpstr>
      <vt:lpstr>Arial</vt:lpstr>
      <vt:lpstr>Arial Narrow</vt:lpstr>
      <vt:lpstr>Calibri</vt:lpstr>
      <vt:lpstr>Garamond</vt:lpstr>
      <vt:lpstr>Helvetica</vt:lpstr>
      <vt:lpstr>Lucida Grande</vt:lpstr>
      <vt:lpstr>Symbol</vt:lpstr>
      <vt:lpstr>Times New Roman</vt:lpstr>
      <vt:lpstr>Verdana</vt:lpstr>
      <vt:lpstr>Wingdings</vt:lpstr>
      <vt:lpstr>Wingdings 3</vt:lpstr>
      <vt:lpstr>ヒラギノ角ゴ ProN W3</vt:lpstr>
      <vt:lpstr>Level</vt:lpstr>
      <vt:lpstr>Equation</vt:lpstr>
      <vt:lpstr>Microsoft Equation 3.0</vt:lpstr>
      <vt:lpstr>MathType 5.0 Equation</vt:lpstr>
      <vt:lpstr>CS 325 Week 0 Review</vt:lpstr>
      <vt:lpstr>Sequence</vt:lpstr>
      <vt:lpstr>PowerPoint Presentation</vt:lpstr>
      <vt:lpstr>PowerPoint Presentation</vt:lpstr>
      <vt:lpstr>Recursive Sequence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Arithmetic Sequences </vt:lpstr>
      <vt:lpstr>Arithmetic Sequence </vt:lpstr>
      <vt:lpstr>Arithmetic Sequence </vt:lpstr>
      <vt:lpstr>PowerPoint Presentation</vt:lpstr>
      <vt:lpstr>PowerPoint Presentation</vt:lpstr>
      <vt:lpstr>Terms of an Arithmetic Sequence </vt:lpstr>
      <vt:lpstr>Infinite Geometric Sequence</vt:lpstr>
      <vt:lpstr>Geometric Sequences </vt:lpstr>
      <vt:lpstr>PowerPoint Presentation</vt:lpstr>
      <vt:lpstr>PowerPoint Presentation</vt:lpstr>
      <vt:lpstr>Series  </vt:lpstr>
      <vt:lpstr>Introduction </vt:lpstr>
      <vt:lpstr>Series</vt:lpstr>
      <vt:lpstr>Partial Sums</vt:lpstr>
      <vt:lpstr>Partial Sums</vt:lpstr>
      <vt:lpstr>PowerPoint Presentation</vt:lpstr>
      <vt:lpstr>PowerPoint Presentation</vt:lpstr>
      <vt:lpstr>Sum of the First n Terms of an Arithmetic Sequence</vt:lpstr>
      <vt:lpstr>PowerPoint Presentation</vt:lpstr>
      <vt:lpstr>Sum of the First n Terms of an Geometric Sequence</vt:lpstr>
      <vt:lpstr>PowerPoint Presentation</vt:lpstr>
      <vt:lpstr>PowerPoint Presentation</vt:lpstr>
      <vt:lpstr>Sum of an Infinite Geometric Series</vt:lpstr>
      <vt:lpstr>PowerPoint Presentation</vt:lpstr>
      <vt:lpstr>Summation Notation </vt:lpstr>
      <vt:lpstr>Sigma/Summation Notation</vt:lpstr>
      <vt:lpstr>PowerPoint Presentation</vt:lpstr>
      <vt:lpstr>PowerPoint Presentation</vt:lpstr>
      <vt:lpstr>Summation Notation</vt:lpstr>
      <vt:lpstr>PowerPoint Presentation</vt:lpstr>
      <vt:lpstr>PowerPoint Presentation</vt:lpstr>
      <vt:lpstr>PowerPoint Presentation</vt:lpstr>
      <vt:lpstr>Summation Properties</vt:lpstr>
      <vt:lpstr>Useful Theorems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Properties of Logarithms</vt:lpstr>
      <vt:lpstr>Properties of the Logarithm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Change of Base Formula</vt:lpstr>
      <vt:lpstr>PowerPoint Presentation</vt:lpstr>
      <vt:lpstr>PowerPoint Presentation</vt:lpstr>
      <vt:lpstr>Algebra Review</vt:lpstr>
      <vt:lpstr>Exponents</vt:lpstr>
      <vt:lpstr>The Product Rule</vt:lpstr>
      <vt:lpstr>Examples</vt:lpstr>
      <vt:lpstr>Zero Exponent</vt:lpstr>
      <vt:lpstr>The Quotient Rule</vt:lpstr>
      <vt:lpstr>Example</vt:lpstr>
      <vt:lpstr>Negative Exponents</vt:lpstr>
      <vt:lpstr>Examples</vt:lpstr>
      <vt:lpstr>The Power Rules</vt:lpstr>
      <vt:lpstr>Examples</vt:lpstr>
      <vt:lpstr>Definition of  a1/n</vt:lpstr>
      <vt:lpstr>Definition of  am/n</vt:lpstr>
      <vt:lpstr>PowerPoint Presentation</vt:lpstr>
      <vt:lpstr>PowerPoint Presentation</vt:lpstr>
      <vt:lpstr>PowerPoint Presentation</vt:lpstr>
      <vt:lpstr>Summary of Exponent Rules</vt:lpstr>
    </vt:vector>
  </TitlesOfParts>
  <Company>Central Dauphin School District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Sigma/Summation Notation</dc:title>
  <dc:subject>CS325</dc:subject>
  <dc:creator>Juli</dc:creator>
  <cp:lastModifiedBy>Julianne Schutfort</cp:lastModifiedBy>
  <cp:revision>69</cp:revision>
  <dcterms:created xsi:type="dcterms:W3CDTF">2009-01-13T13:42:53Z</dcterms:created>
  <dcterms:modified xsi:type="dcterms:W3CDTF">2017-03-30T04:48:34Z</dcterms:modified>
</cp:coreProperties>
</file>