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D1E8C6-B8EA-4175-80D4-46674B829E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751858-F3B2-4C5B-BD26-843A8B5892C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A1EDCF-D411-4B4B-92FF-37F6632062F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7365E1-69B0-4D1C-BD13-2F7D4BD52D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30CCB4-B2F4-4FEB-8389-C90B14AB46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3B7C24-57D8-4886-BF92-705018878E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Docker overview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Subtitl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five – internal tutorial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5014080" y="6172200"/>
            <a:ext cx="22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Valentina Gaggero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632520" y="6172200"/>
            <a:ext cx="22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November, 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2022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1000"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03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Deployment On Single Host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 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asellaDiTesto 32"/>
          <p:cNvSpPr/>
          <p:nvPr/>
        </p:nvSpPr>
        <p:spPr>
          <a:xfrm>
            <a:off x="682920" y="1191600"/>
            <a:ext cx="6402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What is Docker Compose?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1" name="Picture 3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268280" y="1831320"/>
            <a:ext cx="2470680" cy="1425960"/>
          </a:xfrm>
          <a:prstGeom prst="rect">
            <a:avLst/>
          </a:prstGeom>
          <a:ln w="0">
            <a:noFill/>
          </a:ln>
        </p:spPr>
      </p:pic>
      <p:sp>
        <p:nvSpPr>
          <p:cNvPr id="222" name="Rectangle 3"/>
          <p:cNvSpPr/>
          <p:nvPr/>
        </p:nvSpPr>
        <p:spPr>
          <a:xfrm>
            <a:off x="4469400" y="2261880"/>
            <a:ext cx="561168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3c4043"/>
                </a:solidFill>
                <a:latin typeface="Calibri"/>
                <a:ea typeface="Calibri"/>
              </a:rPr>
              <a:t>Docker Compose is a tool for defining and running </a:t>
            </a:r>
            <a:r>
              <a:rPr b="1" lang="en-GB" sz="2000" spc="-1" strike="noStrike">
                <a:solidFill>
                  <a:srgbClr val="3c4043"/>
                </a:solidFill>
                <a:latin typeface="Calibri"/>
                <a:ea typeface="Calibri"/>
              </a:rPr>
              <a:t>multi-container</a:t>
            </a:r>
            <a:r>
              <a:rPr b="0" lang="en-GB" sz="2000" spc="-1" strike="noStrike">
                <a:solidFill>
                  <a:srgbClr val="3c4043"/>
                </a:solidFill>
                <a:latin typeface="Calibri"/>
                <a:ea typeface="Calibri"/>
              </a:rPr>
              <a:t> Docker applications.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asellaDiTesto 32"/>
          <p:cNvSpPr/>
          <p:nvPr/>
        </p:nvSpPr>
        <p:spPr>
          <a:xfrm>
            <a:off x="755640" y="3695040"/>
            <a:ext cx="6402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Why Docker Compose?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Rounded Rectangle 8"/>
          <p:cNvSpPr/>
          <p:nvPr/>
        </p:nvSpPr>
        <p:spPr>
          <a:xfrm>
            <a:off x="6687360" y="4442760"/>
            <a:ext cx="2828880" cy="1675080"/>
          </a:xfrm>
          <a:prstGeom prst="roundRect">
            <a:avLst>
              <a:gd name="adj" fmla="val 16667"/>
            </a:avLst>
          </a:prstGeom>
          <a:solidFill>
            <a:srgbClr val="2496ed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Inter"/>
              </a:rPr>
              <a:t>Create and start multiple services with a </a:t>
            </a:r>
            <a:r>
              <a:rPr b="1" lang="en-GB" sz="1800" spc="-1" strike="noStrike">
                <a:solidFill>
                  <a:srgbClr val="ffffff"/>
                </a:solidFill>
                <a:latin typeface="Inter"/>
              </a:rPr>
              <a:t>single command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Rounded Rectangle 8"/>
          <p:cNvSpPr/>
          <p:nvPr/>
        </p:nvSpPr>
        <p:spPr>
          <a:xfrm>
            <a:off x="2187720" y="4470120"/>
            <a:ext cx="3164400" cy="1675080"/>
          </a:xfrm>
          <a:prstGeom prst="roundRect">
            <a:avLst>
              <a:gd name="adj" fmla="val 16667"/>
            </a:avLst>
          </a:prstGeom>
          <a:solidFill>
            <a:srgbClr val="2496ed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Inter"/>
              </a:rPr>
              <a:t>Configuring the application services through a </a:t>
            </a:r>
            <a:r>
              <a:rPr b="1" lang="en-GB" sz="1800" spc="-1" strike="noStrike">
                <a:solidFill>
                  <a:srgbClr val="ffffff"/>
                </a:solidFill>
                <a:latin typeface="Inter"/>
              </a:rPr>
              <a:t>unique configuration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40000"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03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Deployment On Single Host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asellaDiTesto 32"/>
          <p:cNvSpPr/>
          <p:nvPr/>
        </p:nvSpPr>
        <p:spPr>
          <a:xfrm>
            <a:off x="546840" y="1191600"/>
            <a:ext cx="640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See the motor brake setup’s deployment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TextBox 5"/>
          <p:cNvSpPr/>
          <p:nvPr/>
        </p:nvSpPr>
        <p:spPr>
          <a:xfrm>
            <a:off x="790920" y="1706040"/>
            <a:ext cx="797184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TextBox 1"/>
          <p:cNvSpPr/>
          <p:nvPr/>
        </p:nvSpPr>
        <p:spPr>
          <a:xfrm>
            <a:off x="868680" y="2758320"/>
            <a:ext cx="5288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Attention: a service is not a container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Topics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cases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Container and images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Deployment on single host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Deployment on cluster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Deployment on iCub robots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01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- Introduction To Docker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asellaDiTesto 32"/>
          <p:cNvSpPr/>
          <p:nvPr/>
        </p:nvSpPr>
        <p:spPr>
          <a:xfrm>
            <a:off x="546840" y="1191600"/>
            <a:ext cx="640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What is Docker?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Rectangle 3"/>
          <p:cNvSpPr/>
          <p:nvPr/>
        </p:nvSpPr>
        <p:spPr>
          <a:xfrm>
            <a:off x="1700640" y="1896840"/>
            <a:ext cx="284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Wikipedia defines </a:t>
            </a:r>
            <a:r>
              <a:rPr b="0" lang="en-US" sz="1800" spc="-1" strike="noStrike">
                <a:solidFill>
                  <a:srgbClr val="2496ed"/>
                </a:solidFill>
                <a:latin typeface="Calibri"/>
              </a:rPr>
              <a:t>Docker</a:t>
            </a: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 as: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5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546840" y="2266200"/>
            <a:ext cx="1334880" cy="956520"/>
          </a:xfrm>
          <a:prstGeom prst="rect">
            <a:avLst/>
          </a:prstGeom>
          <a:ln w="0">
            <a:noFill/>
          </a:ln>
        </p:spPr>
      </p:pic>
      <p:grpSp>
        <p:nvGrpSpPr>
          <p:cNvPr id="98" name="Group 10"/>
          <p:cNvGrpSpPr/>
          <p:nvPr/>
        </p:nvGrpSpPr>
        <p:grpSpPr>
          <a:xfrm>
            <a:off x="2633760" y="2505600"/>
            <a:ext cx="7788600" cy="913320"/>
            <a:chOff x="2633760" y="2505600"/>
            <a:chExt cx="7788600" cy="913320"/>
          </a:xfrm>
        </p:grpSpPr>
        <p:sp>
          <p:nvSpPr>
            <p:cNvPr id="99" name="Rectangle 1"/>
            <p:cNvSpPr/>
            <p:nvPr/>
          </p:nvSpPr>
          <p:spPr>
            <a:xfrm>
              <a:off x="2728080" y="2505600"/>
              <a:ext cx="769428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GB" sz="1800" spc="-1" strike="noStrike">
                  <a:solidFill>
                    <a:srgbClr val="7c7c7c"/>
                  </a:solidFill>
                  <a:latin typeface="Calibri"/>
                </a:rPr>
                <a:t>an open-source project that automates the deployment of software applications inside </a:t>
              </a:r>
              <a:r>
                <a:rPr b="1" i="1" lang="en-GB" sz="1800" spc="-1" strike="noStrike">
                  <a:solidFill>
                    <a:srgbClr val="7c7c7c"/>
                  </a:solidFill>
                  <a:latin typeface="Calibri"/>
                </a:rPr>
                <a:t>containers</a:t>
              </a:r>
              <a:r>
                <a:rPr b="0" i="1" lang="en-GB" sz="1800" spc="-1" strike="noStrike">
                  <a:solidFill>
                    <a:srgbClr val="7c7c7c"/>
                  </a:solidFill>
                  <a:latin typeface="Calibri"/>
                </a:rPr>
                <a:t> by providing an additional layer of abstraction and automation of </a:t>
              </a:r>
              <a:r>
                <a:rPr b="1" i="1" lang="en-GB" sz="1800" spc="-1" strike="noStrike">
                  <a:solidFill>
                    <a:srgbClr val="7c7c7c"/>
                  </a:solidFill>
                  <a:latin typeface="Calibri"/>
                </a:rPr>
                <a:t>OS-level virtualization</a:t>
              </a:r>
              <a:r>
                <a:rPr b="0" i="1" lang="en-GB" sz="1800" spc="-1" strike="noStrike">
                  <a:solidFill>
                    <a:srgbClr val="7c7c7c"/>
                  </a:solidFill>
                  <a:latin typeface="Calibri"/>
                </a:rPr>
                <a:t> on Linux.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0" name="Straight Connector 6"/>
            <p:cNvSpPr/>
            <p:nvPr/>
          </p:nvSpPr>
          <p:spPr>
            <a:xfrm>
              <a:off x="2633760" y="2613240"/>
              <a:ext cx="360" cy="771120"/>
            </a:xfrm>
            <a:prstGeom prst="line">
              <a:avLst/>
            </a:prstGeom>
            <a:ln w="53975">
              <a:solidFill>
                <a:srgbClr val="e7e6e6">
                  <a:lumMod val="50000"/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Rectangle 4"/>
          <p:cNvSpPr/>
          <p:nvPr/>
        </p:nvSpPr>
        <p:spPr>
          <a:xfrm>
            <a:off x="2437200" y="4529880"/>
            <a:ext cx="7317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3c4043"/>
                </a:solidFill>
                <a:latin typeface="Oxygen"/>
              </a:rPr>
              <a:t>Docker is a </a:t>
            </a:r>
            <a:r>
              <a:rPr b="1" lang="en-GB" sz="2000" spc="-1" strike="noStrike">
                <a:solidFill>
                  <a:srgbClr val="3c4043"/>
                </a:solidFill>
                <a:latin typeface="Oxygen"/>
              </a:rPr>
              <a:t>tool</a:t>
            </a:r>
            <a:r>
              <a:rPr b="0" lang="en-GB" sz="2000" spc="-1" strike="noStrike">
                <a:solidFill>
                  <a:srgbClr val="3c4043"/>
                </a:solidFill>
                <a:latin typeface="Oxygen"/>
              </a:rPr>
              <a:t> that allows developers to easily </a:t>
            </a:r>
            <a:r>
              <a:rPr b="1" lang="en-GB" sz="2000" spc="-1" strike="noStrike">
                <a:solidFill>
                  <a:srgbClr val="3c4043"/>
                </a:solidFill>
                <a:latin typeface="Oxygen"/>
              </a:rPr>
              <a:t>deploy their applications in a sandbox </a:t>
            </a:r>
            <a:r>
              <a:rPr b="0" lang="en-GB" sz="2000" spc="-1" strike="noStrike">
                <a:solidFill>
                  <a:srgbClr val="3c4043"/>
                </a:solidFill>
                <a:latin typeface="Oxygen"/>
              </a:rPr>
              <a:t>(called </a:t>
            </a:r>
            <a:r>
              <a:rPr b="0" i="1" lang="en-GB" sz="2000" spc="-1" strike="noStrike">
                <a:solidFill>
                  <a:srgbClr val="3c4043"/>
                </a:solidFill>
                <a:latin typeface="Oxygen"/>
              </a:rPr>
              <a:t>containers</a:t>
            </a:r>
            <a:r>
              <a:rPr b="0" lang="en-GB" sz="2000" spc="-1" strike="noStrike">
                <a:solidFill>
                  <a:srgbClr val="3c4043"/>
                </a:solidFill>
                <a:latin typeface="Oxygen"/>
              </a:rPr>
              <a:t>) to run on </a:t>
            </a:r>
            <a:r>
              <a:rPr b="1" lang="en-GB" sz="2000" spc="-1" strike="noStrike">
                <a:solidFill>
                  <a:srgbClr val="3c4043"/>
                </a:solidFill>
                <a:latin typeface="Oxygen"/>
              </a:rPr>
              <a:t>the host operating system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01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- Introduction To Docker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asellaDiTesto 32"/>
          <p:cNvSpPr/>
          <p:nvPr/>
        </p:nvSpPr>
        <p:spPr>
          <a:xfrm>
            <a:off x="546840" y="1191600"/>
            <a:ext cx="6402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Docker vs Virtual machines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Picture 2" descr="https://www.docker.com/wp-content/uploads/2021/11/docker-containerized-and-vm-transparent-bg.png"/>
          <p:cNvPicPr/>
          <p:nvPr/>
        </p:nvPicPr>
        <p:blipFill>
          <a:blip r:embed="rId1"/>
          <a:srcRect l="0" t="0" r="49702" b="2150"/>
          <a:stretch/>
        </p:blipFill>
        <p:spPr>
          <a:xfrm>
            <a:off x="2404800" y="2694600"/>
            <a:ext cx="3475800" cy="2762640"/>
          </a:xfrm>
          <a:prstGeom prst="rect">
            <a:avLst/>
          </a:prstGeom>
          <a:ln w="0">
            <a:noFill/>
          </a:ln>
        </p:spPr>
      </p:pic>
      <p:sp>
        <p:nvSpPr>
          <p:cNvPr id="105" name="TextBox 36"/>
          <p:cNvSpPr/>
          <p:nvPr/>
        </p:nvSpPr>
        <p:spPr>
          <a:xfrm>
            <a:off x="1290240" y="1840680"/>
            <a:ext cx="358668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81717"/>
                </a:solidFill>
                <a:latin typeface="Calibri"/>
              </a:rPr>
              <a:t>Docker is NOT a virtual machine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6" name="Picture 3" descr="A yellow triangle sign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958320" y="1779120"/>
            <a:ext cx="369000" cy="3690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4"/>
          <p:cNvSpPr/>
          <p:nvPr/>
        </p:nvSpPr>
        <p:spPr>
          <a:xfrm>
            <a:off x="6839640" y="5419080"/>
            <a:ext cx="14842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Virtual machine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3220560" y="5459040"/>
            <a:ext cx="158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Docker container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9" name="Picture 2" descr="https://www.docker.com/wp-content/uploads/2021/11/docker-containerized-and-vm-transparent-bg.png"/>
          <p:cNvPicPr/>
          <p:nvPr/>
        </p:nvPicPr>
        <p:blipFill>
          <a:blip r:embed="rId3"/>
          <a:srcRect l="50532" t="0" r="0" b="0"/>
          <a:stretch/>
        </p:blipFill>
        <p:spPr>
          <a:xfrm>
            <a:off x="5874120" y="2633760"/>
            <a:ext cx="3418560" cy="282348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 5"/>
          <p:cNvSpPr/>
          <p:nvPr/>
        </p:nvSpPr>
        <p:spPr>
          <a:xfrm>
            <a:off x="9186120" y="3271320"/>
            <a:ext cx="312948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Relies on the system's physical hardware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Needs a Hypervisor and a full OS inside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Heavier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Deployment/portability tough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Rectangle 12"/>
          <p:cNvSpPr/>
          <p:nvPr/>
        </p:nvSpPr>
        <p:spPr>
          <a:xfrm>
            <a:off x="13320" y="3433320"/>
            <a:ext cx="2564280" cy="17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Lightweight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Easy Deployment / portability with minimal requirements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Faster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2" name="TextBox 19"/>
          <p:cNvSpPr/>
          <p:nvPr/>
        </p:nvSpPr>
        <p:spPr>
          <a:xfrm>
            <a:off x="474840" y="2691360"/>
            <a:ext cx="12168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Docker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20"/>
          <p:cNvSpPr/>
          <p:nvPr/>
        </p:nvSpPr>
        <p:spPr>
          <a:xfrm>
            <a:off x="9898920" y="2691360"/>
            <a:ext cx="1564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Virtual machine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02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Use Cases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asellaDiTesto 32"/>
          <p:cNvSpPr/>
          <p:nvPr/>
        </p:nvSpPr>
        <p:spPr>
          <a:xfrm>
            <a:off x="546840" y="1191600"/>
            <a:ext cx="690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81717"/>
                </a:solidFill>
                <a:latin typeface="Calibri"/>
              </a:rPr>
              <a:t>Use case 1: two applications need two different version of same library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6" name="Group 30"/>
          <p:cNvGrpSpPr/>
          <p:nvPr/>
        </p:nvGrpSpPr>
        <p:grpSpPr>
          <a:xfrm>
            <a:off x="1613160" y="3092760"/>
            <a:ext cx="2004840" cy="1694160"/>
            <a:chOff x="1613160" y="3092760"/>
            <a:chExt cx="2004840" cy="1694160"/>
          </a:xfrm>
        </p:grpSpPr>
        <p:sp>
          <p:nvSpPr>
            <p:cNvPr id="117" name="Oval 7"/>
            <p:cNvSpPr/>
            <p:nvPr/>
          </p:nvSpPr>
          <p:spPr>
            <a:xfrm>
              <a:off x="1613160" y="4219200"/>
              <a:ext cx="2004840" cy="567720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Application 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" name="Cube 8"/>
            <p:cNvSpPr/>
            <p:nvPr/>
          </p:nvSpPr>
          <p:spPr>
            <a:xfrm>
              <a:off x="1826280" y="3092760"/>
              <a:ext cx="1763280" cy="727560"/>
            </a:xfrm>
            <a:prstGeom prst="cube">
              <a:avLst>
                <a:gd name="adj" fmla="val 25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Math library ver 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" name="Straight Connector 28"/>
            <p:cNvSpPr/>
            <p:nvPr/>
          </p:nvSpPr>
          <p:spPr>
            <a:xfrm flipV="1">
              <a:off x="2615760" y="3820680"/>
              <a:ext cx="1080" cy="39852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" name="Rectangle 29"/>
          <p:cNvSpPr/>
          <p:nvPr/>
        </p:nvSpPr>
        <p:spPr>
          <a:xfrm>
            <a:off x="1116720" y="5120640"/>
            <a:ext cx="6113160" cy="7704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My computer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1" name="Group 32"/>
          <p:cNvGrpSpPr/>
          <p:nvPr/>
        </p:nvGrpSpPr>
        <p:grpSpPr>
          <a:xfrm>
            <a:off x="4407840" y="3092760"/>
            <a:ext cx="2004840" cy="1694160"/>
            <a:chOff x="4407840" y="3092760"/>
            <a:chExt cx="2004840" cy="1694160"/>
          </a:xfrm>
        </p:grpSpPr>
        <p:sp>
          <p:nvSpPr>
            <p:cNvPr id="122" name="Oval 33"/>
            <p:cNvSpPr/>
            <p:nvPr/>
          </p:nvSpPr>
          <p:spPr>
            <a:xfrm>
              <a:off x="4407840" y="4219200"/>
              <a:ext cx="2004840" cy="567720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Application 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3" name="Cube 34"/>
            <p:cNvSpPr/>
            <p:nvPr/>
          </p:nvSpPr>
          <p:spPr>
            <a:xfrm>
              <a:off x="4620960" y="3092760"/>
              <a:ext cx="1763280" cy="727560"/>
            </a:xfrm>
            <a:prstGeom prst="cube">
              <a:avLst>
                <a:gd name="adj" fmla="val 25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Math library ver 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Straight Connector 35"/>
            <p:cNvSpPr/>
            <p:nvPr/>
          </p:nvSpPr>
          <p:spPr>
            <a:xfrm flipV="1">
              <a:off x="5410440" y="3820680"/>
              <a:ext cx="1080" cy="39852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5" name="Group 38"/>
          <p:cNvGrpSpPr/>
          <p:nvPr/>
        </p:nvGrpSpPr>
        <p:grpSpPr>
          <a:xfrm>
            <a:off x="3495600" y="2261520"/>
            <a:ext cx="1494000" cy="1755000"/>
            <a:chOff x="3495600" y="2261520"/>
            <a:chExt cx="1494000" cy="1755000"/>
          </a:xfrm>
        </p:grpSpPr>
        <p:sp>
          <p:nvSpPr>
            <p:cNvPr id="126" name="Explosion 1 37"/>
            <p:cNvSpPr/>
            <p:nvPr/>
          </p:nvSpPr>
          <p:spPr>
            <a:xfrm>
              <a:off x="3495600" y="2261520"/>
              <a:ext cx="1494000" cy="1755000"/>
            </a:xfrm>
            <a:prstGeom prst="irregularSeal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Rectangle 36"/>
            <p:cNvSpPr/>
            <p:nvPr/>
          </p:nvSpPr>
          <p:spPr>
            <a:xfrm>
              <a:off x="3742560" y="2694600"/>
              <a:ext cx="92700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5400" spc="-1" strike="noStrike">
                  <a:solidFill>
                    <a:srgbClr val="f8cbad"/>
                  </a:solidFill>
                  <a:latin typeface="Calibri"/>
                </a:rPr>
                <a:t>?</a:t>
              </a:r>
              <a:endParaRPr b="0" lang="en-US" sz="5400" spc="-1" strike="noStrike">
                <a:latin typeface="Arial"/>
              </a:endParaRPr>
            </a:p>
          </p:txBody>
        </p:sp>
      </p:grpSp>
      <p:sp>
        <p:nvSpPr>
          <p:cNvPr id="128" name="Rounded Rectangle 39"/>
          <p:cNvSpPr/>
          <p:nvPr/>
        </p:nvSpPr>
        <p:spPr>
          <a:xfrm>
            <a:off x="1476000" y="2481840"/>
            <a:ext cx="2344320" cy="25405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Rounded Rectangle 41"/>
          <p:cNvSpPr/>
          <p:nvPr/>
        </p:nvSpPr>
        <p:spPr>
          <a:xfrm>
            <a:off x="4238280" y="2481840"/>
            <a:ext cx="2344320" cy="25405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Box 40"/>
          <p:cNvSpPr/>
          <p:nvPr/>
        </p:nvSpPr>
        <p:spPr>
          <a:xfrm>
            <a:off x="7746120" y="2061360"/>
            <a:ext cx="21812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299" strike="noStrike">
                <a:solidFill>
                  <a:srgbClr val="70ad47"/>
                </a:solidFill>
                <a:latin typeface="Calibri"/>
              </a:rPr>
              <a:t>CONTAINERS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02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Use Cases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asellaDiTesto 32"/>
          <p:cNvSpPr/>
          <p:nvPr/>
        </p:nvSpPr>
        <p:spPr>
          <a:xfrm>
            <a:off x="546840" y="1191600"/>
            <a:ext cx="690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81717"/>
                </a:solidFill>
                <a:latin typeface="Calibri"/>
              </a:rPr>
              <a:t>Use case 2: run application composed by many modules (executables)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3" name="Group 80"/>
          <p:cNvGrpSpPr/>
          <p:nvPr/>
        </p:nvGrpSpPr>
        <p:grpSpPr>
          <a:xfrm>
            <a:off x="448200" y="2154240"/>
            <a:ext cx="9929880" cy="4407480"/>
            <a:chOff x="448200" y="2154240"/>
            <a:chExt cx="9929880" cy="4407480"/>
          </a:xfrm>
        </p:grpSpPr>
        <p:grpSp>
          <p:nvGrpSpPr>
            <p:cNvPr id="134" name="Group 79"/>
            <p:cNvGrpSpPr/>
            <p:nvPr/>
          </p:nvGrpSpPr>
          <p:grpSpPr>
            <a:xfrm>
              <a:off x="1278720" y="2154240"/>
              <a:ext cx="9099360" cy="4407480"/>
              <a:chOff x="1278720" y="2154240"/>
              <a:chExt cx="9099360" cy="4407480"/>
            </a:xfrm>
          </p:grpSpPr>
          <p:sp>
            <p:nvSpPr>
              <p:cNvPr id="135" name="Straight Arrow Connector 18"/>
              <p:cNvSpPr/>
              <p:nvPr/>
            </p:nvSpPr>
            <p:spPr>
              <a:xfrm>
                <a:off x="3988800" y="4793040"/>
                <a:ext cx="36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Straight Arrow Connector 19"/>
              <p:cNvSpPr/>
              <p:nvPr/>
            </p:nvSpPr>
            <p:spPr>
              <a:xfrm>
                <a:off x="3991680" y="3661560"/>
                <a:ext cx="36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Rounded Rectangle 20"/>
              <p:cNvSpPr/>
              <p:nvPr/>
            </p:nvSpPr>
            <p:spPr>
              <a:xfrm rot="16200000">
                <a:off x="941760" y="3846240"/>
                <a:ext cx="2013120" cy="45864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yarprobotinterface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38" name="TextBox 21"/>
              <p:cNvSpPr/>
              <p:nvPr/>
            </p:nvSpPr>
            <p:spPr>
              <a:xfrm>
                <a:off x="1278720" y="3719880"/>
                <a:ext cx="461520" cy="57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3200" spc="-1" strike="noStrike">
                    <a:solidFill>
                      <a:srgbClr val="5b9bd5"/>
                    </a:solidFill>
                    <a:latin typeface="Calibri"/>
                  </a:rPr>
                  <a:t>…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139" name="Straight Arrow Connector 22"/>
              <p:cNvSpPr/>
              <p:nvPr/>
            </p:nvSpPr>
            <p:spPr>
              <a:xfrm flipV="1">
                <a:off x="2219400" y="408168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Straight Arrow Connector 23"/>
              <p:cNvSpPr/>
              <p:nvPr/>
            </p:nvSpPr>
            <p:spPr>
              <a:xfrm flipV="1">
                <a:off x="2677680" y="246312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Rounded Rectangle 24"/>
              <p:cNvSpPr/>
              <p:nvPr/>
            </p:nvSpPr>
            <p:spPr>
              <a:xfrm>
                <a:off x="3045240" y="227808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iKinCartesianSolver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2" name="Straight Arrow Connector 25"/>
              <p:cNvSpPr/>
              <p:nvPr/>
            </p:nvSpPr>
            <p:spPr>
              <a:xfrm flipV="1">
                <a:off x="2677680" y="296100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Rounded Rectangle 26"/>
              <p:cNvSpPr/>
              <p:nvPr/>
            </p:nvSpPr>
            <p:spPr>
              <a:xfrm>
                <a:off x="3045240" y="277596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iKinCartesianSolver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4" name="Straight Arrow Connector 27"/>
              <p:cNvSpPr/>
              <p:nvPr/>
            </p:nvSpPr>
            <p:spPr>
              <a:xfrm flipV="1">
                <a:off x="2677680" y="351648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Rounded Rectangle 31"/>
              <p:cNvSpPr/>
              <p:nvPr/>
            </p:nvSpPr>
            <p:spPr>
              <a:xfrm>
                <a:off x="3045240" y="333144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iKinGazeCtrl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6" name="Straight Arrow Connector 40"/>
              <p:cNvSpPr/>
              <p:nvPr/>
            </p:nvSpPr>
            <p:spPr>
              <a:xfrm flipV="1">
                <a:off x="2677680" y="407196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Rounded Rectangle 42"/>
              <p:cNvSpPr/>
              <p:nvPr/>
            </p:nvSpPr>
            <p:spPr>
              <a:xfrm>
                <a:off x="3054600" y="441288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ffffff"/>
                    </a:solidFill>
                    <a:latin typeface="Calibri"/>
                  </a:rPr>
                  <a:t>wholeBodyDynamics</a:t>
                </a:r>
                <a:endParaRPr b="0" lang="en-US" sz="1500" spc="-1" strike="noStrike">
                  <a:latin typeface="Arial"/>
                </a:endParaRPr>
              </a:p>
            </p:txBody>
          </p:sp>
          <p:sp>
            <p:nvSpPr>
              <p:cNvPr id="148" name="Straight Arrow Connector 43"/>
              <p:cNvSpPr/>
              <p:nvPr/>
            </p:nvSpPr>
            <p:spPr>
              <a:xfrm flipV="1">
                <a:off x="2677680" y="462744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Straight Arrow Connector 44"/>
              <p:cNvSpPr/>
              <p:nvPr/>
            </p:nvSpPr>
            <p:spPr>
              <a:xfrm flipV="1">
                <a:off x="2677680" y="518256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Rounded Rectangle 45"/>
              <p:cNvSpPr/>
              <p:nvPr/>
            </p:nvSpPr>
            <p:spPr>
              <a:xfrm>
                <a:off x="3054600" y="387684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imuFIlter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1" name="Straight Arrow Connector 46"/>
              <p:cNvSpPr/>
              <p:nvPr/>
            </p:nvSpPr>
            <p:spPr>
              <a:xfrm flipV="1">
                <a:off x="2677680" y="573804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Rounded Rectangle 47"/>
              <p:cNvSpPr/>
              <p:nvPr/>
            </p:nvSpPr>
            <p:spPr>
              <a:xfrm>
                <a:off x="3045240" y="609192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yarpdev face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3" name="Straight Arrow Connector 48"/>
              <p:cNvSpPr/>
              <p:nvPr/>
            </p:nvSpPr>
            <p:spPr>
              <a:xfrm flipV="1">
                <a:off x="4981320" y="2961720"/>
                <a:ext cx="2995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Straight Arrow Connector 49"/>
              <p:cNvSpPr/>
              <p:nvPr/>
            </p:nvSpPr>
            <p:spPr>
              <a:xfrm flipV="1">
                <a:off x="2677680" y="627696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Rounded Rectangle 50"/>
              <p:cNvSpPr/>
              <p:nvPr/>
            </p:nvSpPr>
            <p:spPr>
              <a:xfrm>
                <a:off x="3034800" y="555300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yarpdev cameras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6" name="Rounded Rectangle 51"/>
              <p:cNvSpPr/>
              <p:nvPr/>
            </p:nvSpPr>
            <p:spPr>
              <a:xfrm>
                <a:off x="5493240" y="555876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camCalib right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7" name="Rounded Rectangle 52"/>
              <p:cNvSpPr/>
              <p:nvPr/>
            </p:nvSpPr>
            <p:spPr>
              <a:xfrm>
                <a:off x="5500800" y="513288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camCalib left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8" name="Straight Arrow Connector 53"/>
              <p:cNvSpPr/>
              <p:nvPr/>
            </p:nvSpPr>
            <p:spPr>
              <a:xfrm flipV="1">
                <a:off x="4970880" y="5317920"/>
                <a:ext cx="529920" cy="419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Straight Arrow Connector 54"/>
              <p:cNvSpPr/>
              <p:nvPr/>
            </p:nvSpPr>
            <p:spPr>
              <a:xfrm>
                <a:off x="4970880" y="5738040"/>
                <a:ext cx="522000" cy="5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Straight Arrow Connector 55"/>
              <p:cNvSpPr/>
              <p:nvPr/>
            </p:nvSpPr>
            <p:spPr>
              <a:xfrm flipV="1">
                <a:off x="8074800" y="375912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Rounded Rectangle 56"/>
              <p:cNvSpPr/>
              <p:nvPr/>
            </p:nvSpPr>
            <p:spPr>
              <a:xfrm>
                <a:off x="8442360" y="357408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pf3Tracker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62" name="Straight Arrow Connector 57"/>
              <p:cNvSpPr/>
              <p:nvPr/>
            </p:nvSpPr>
            <p:spPr>
              <a:xfrm flipV="1">
                <a:off x="8074800" y="425700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Rounded Rectangle 58"/>
              <p:cNvSpPr/>
              <p:nvPr/>
            </p:nvSpPr>
            <p:spPr>
              <a:xfrm>
                <a:off x="8442360" y="407196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demoRedBall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64" name="Straight Arrow Connector 59"/>
              <p:cNvSpPr/>
              <p:nvPr/>
            </p:nvSpPr>
            <p:spPr>
              <a:xfrm flipV="1">
                <a:off x="8074800" y="4812480"/>
                <a:ext cx="36720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Rounded Rectangle 60"/>
              <p:cNvSpPr/>
              <p:nvPr/>
            </p:nvSpPr>
            <p:spPr>
              <a:xfrm>
                <a:off x="8442360" y="462744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yarpview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66" name="Straight Arrow Connector 61"/>
              <p:cNvSpPr/>
              <p:nvPr/>
            </p:nvSpPr>
            <p:spPr>
              <a:xfrm flipV="1">
                <a:off x="4981320" y="2462760"/>
                <a:ext cx="2995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Straight Arrow Connector 62"/>
              <p:cNvSpPr/>
              <p:nvPr/>
            </p:nvSpPr>
            <p:spPr>
              <a:xfrm flipV="1">
                <a:off x="4970880" y="3515400"/>
                <a:ext cx="2995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Rounded Rectangle 63"/>
              <p:cNvSpPr/>
              <p:nvPr/>
            </p:nvSpPr>
            <p:spPr>
              <a:xfrm>
                <a:off x="3054600" y="498780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gravityCompensator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69" name="Straight Arrow Connector 64"/>
              <p:cNvSpPr/>
              <p:nvPr/>
            </p:nvSpPr>
            <p:spPr>
              <a:xfrm>
                <a:off x="7436880" y="5317920"/>
                <a:ext cx="5097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Straight Arrow Connector 65"/>
              <p:cNvSpPr/>
              <p:nvPr/>
            </p:nvSpPr>
            <p:spPr>
              <a:xfrm>
                <a:off x="7429320" y="5743800"/>
                <a:ext cx="5176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Straight Connector 66"/>
              <p:cNvSpPr/>
              <p:nvPr/>
            </p:nvSpPr>
            <p:spPr>
              <a:xfrm>
                <a:off x="2629080" y="2162880"/>
                <a:ext cx="360" cy="4398840"/>
              </a:xfrm>
              <a:prstGeom prst="line">
                <a:avLst/>
              </a:prstGeom>
              <a:ln w="92075">
                <a:solidFill>
                  <a:srgbClr val="5b9bd5"/>
                </a:solidFill>
                <a:headEnd len="med" type="triangle" w="sm"/>
                <a:tailEnd len="med" type="triangle" w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Straight Connector 67"/>
              <p:cNvSpPr/>
              <p:nvPr/>
            </p:nvSpPr>
            <p:spPr>
              <a:xfrm>
                <a:off x="7998480" y="2154240"/>
                <a:ext cx="360" cy="4399200"/>
              </a:xfrm>
              <a:prstGeom prst="line">
                <a:avLst/>
              </a:prstGeom>
              <a:ln w="92075">
                <a:solidFill>
                  <a:srgbClr val="5b9bd5"/>
                </a:solidFill>
                <a:headEnd len="med" type="triangle" w="sm"/>
                <a:tailEnd len="med" type="triangle" w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Rounded Rectangle 68"/>
              <p:cNvSpPr/>
              <p:nvPr/>
            </p:nvSpPr>
            <p:spPr>
              <a:xfrm>
                <a:off x="5500800" y="6091920"/>
                <a:ext cx="1935720" cy="370080"/>
              </a:xfrm>
              <a:prstGeom prst="roundRect">
                <a:avLst>
                  <a:gd name="adj" fmla="val 16667"/>
                </a:avLst>
              </a:prstGeom>
              <a:solidFill>
                <a:srgbClr val="88a5db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emotionInterface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74" name="Straight Arrow Connector 69"/>
              <p:cNvSpPr/>
              <p:nvPr/>
            </p:nvSpPr>
            <p:spPr>
              <a:xfrm>
                <a:off x="7438320" y="6286320"/>
                <a:ext cx="5176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Straight Arrow Connector 70"/>
              <p:cNvSpPr/>
              <p:nvPr/>
            </p:nvSpPr>
            <p:spPr>
              <a:xfrm flipV="1">
                <a:off x="4979160" y="4604400"/>
                <a:ext cx="2995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5b9bd5"/>
                </a:solidFill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76" name="Picture 81" descr="A close up of a logo&#10;&#10;Description automatically generated"/>
            <p:cNvPicPr/>
            <p:nvPr/>
          </p:nvPicPr>
          <p:blipFill>
            <a:blip r:embed="rId1"/>
            <a:stretch/>
          </p:blipFill>
          <p:spPr>
            <a:xfrm flipH="1">
              <a:off x="448200" y="3146040"/>
              <a:ext cx="1015560" cy="2104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Folded Corner 82"/>
          <p:cNvSpPr/>
          <p:nvPr/>
        </p:nvSpPr>
        <p:spPr>
          <a:xfrm rot="20652000">
            <a:off x="6741720" y="1513440"/>
            <a:ext cx="4172040" cy="2525040"/>
          </a:xfrm>
          <a:prstGeom prst="foldedCorner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4452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c55a11"/>
                </a:solidFill>
                <a:latin typeface="Calibri"/>
              </a:rPr>
              <a:t>Deployment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Noto Sans CJK SC"/>
              </a:rPr>
              <a:t>Avoid to run each single module by hand every time.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Write a file with the list of modules only once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3"/>
          <p:cNvSpPr/>
          <p:nvPr/>
        </p:nvSpPr>
        <p:spPr>
          <a:xfrm>
            <a:off x="1138680" y="1892520"/>
            <a:ext cx="2065680" cy="4366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Yarp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Oval 4"/>
          <p:cNvSpPr/>
          <p:nvPr/>
        </p:nvSpPr>
        <p:spPr>
          <a:xfrm>
            <a:off x="4331160" y="3848400"/>
            <a:ext cx="3047760" cy="44280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yarprobotinterface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Oval 5"/>
          <p:cNvSpPr/>
          <p:nvPr/>
        </p:nvSpPr>
        <p:spPr>
          <a:xfrm>
            <a:off x="914400" y="3863160"/>
            <a:ext cx="2502360" cy="44604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Yarp motorgui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be 7"/>
          <p:cNvSpPr/>
          <p:nvPr/>
        </p:nvSpPr>
        <p:spPr>
          <a:xfrm>
            <a:off x="10177200" y="3769200"/>
            <a:ext cx="1266840" cy="718200"/>
          </a:xfrm>
          <a:prstGeom prst="cube">
            <a:avLst>
              <a:gd name="adj" fmla="val 25000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Magtrol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Oval 11"/>
          <p:cNvSpPr/>
          <p:nvPr/>
        </p:nvSpPr>
        <p:spPr>
          <a:xfrm>
            <a:off x="8458200" y="5715000"/>
            <a:ext cx="3052080" cy="44280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MotorBrakeManager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Straight Connector 10"/>
          <p:cNvSpPr/>
          <p:nvPr/>
        </p:nvSpPr>
        <p:spPr>
          <a:xfrm flipV="1">
            <a:off x="3417120" y="4069800"/>
            <a:ext cx="914040" cy="162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84" name="Straight Connector 14"/>
          <p:cNvSpPr/>
          <p:nvPr/>
        </p:nvSpPr>
        <p:spPr>
          <a:xfrm>
            <a:off x="7363080" y="4033800"/>
            <a:ext cx="52812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85" name="Straight Connector 16"/>
          <p:cNvSpPr/>
          <p:nvPr/>
        </p:nvSpPr>
        <p:spPr>
          <a:xfrm flipV="1">
            <a:off x="10515600" y="4487400"/>
            <a:ext cx="228600" cy="122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86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02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Use Cases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asellaDiTesto 32"/>
          <p:cNvSpPr/>
          <p:nvPr/>
        </p:nvSpPr>
        <p:spPr>
          <a:xfrm>
            <a:off x="546840" y="1191600"/>
            <a:ext cx="690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81717"/>
                </a:solidFill>
                <a:latin typeface="Calibri"/>
              </a:rPr>
              <a:t>A real use case:  motor brake setup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880400" y="3549600"/>
            <a:ext cx="2057400" cy="1078560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6187680" y="1191600"/>
            <a:ext cx="3642120" cy="18345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2" descr="Il motore | Icona Gratis"/>
          <p:cNvPicPr/>
          <p:nvPr/>
        </p:nvPicPr>
        <p:blipFill>
          <a:blip r:embed="rId2"/>
          <a:stretch/>
        </p:blipFill>
        <p:spPr>
          <a:xfrm>
            <a:off x="8859240" y="3549600"/>
            <a:ext cx="1078560" cy="107856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457200" y="4566240"/>
            <a:ext cx="2856960" cy="1834560"/>
          </a:xfrm>
          <a:prstGeom prst="rect">
            <a:avLst/>
          </a:prstGeom>
          <a:ln w="0">
            <a:noFill/>
          </a:ln>
        </p:spPr>
      </p:pic>
      <p:sp>
        <p:nvSpPr>
          <p:cNvPr id="192" name="Oval 5_1"/>
          <p:cNvSpPr/>
          <p:nvPr/>
        </p:nvSpPr>
        <p:spPr>
          <a:xfrm>
            <a:off x="3898440" y="1828800"/>
            <a:ext cx="2502360" cy="44604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Yarp logger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Rectangle 8"/>
          <p:cNvSpPr/>
          <p:nvPr/>
        </p:nvSpPr>
        <p:spPr>
          <a:xfrm>
            <a:off x="8119800" y="3729600"/>
            <a:ext cx="657720" cy="36792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2FOC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Rectangle 6"/>
          <p:cNvSpPr/>
          <p:nvPr/>
        </p:nvSpPr>
        <p:spPr>
          <a:xfrm>
            <a:off x="8119800" y="4186800"/>
            <a:ext cx="573840" cy="31752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EMS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9948600" y="4186800"/>
            <a:ext cx="228600" cy="0"/>
          </a:xfrm>
          <a:prstGeom prst="line">
            <a:avLst/>
          </a:prstGeom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Straight Connector 10_0"/>
          <p:cNvSpPr/>
          <p:nvPr/>
        </p:nvSpPr>
        <p:spPr>
          <a:xfrm>
            <a:off x="5257800" y="2286000"/>
            <a:ext cx="685800" cy="15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7" name="Straight Connector 10_1"/>
          <p:cNvSpPr/>
          <p:nvPr/>
        </p:nvSpPr>
        <p:spPr>
          <a:xfrm flipV="1">
            <a:off x="2057400" y="2286000"/>
            <a:ext cx="2743200" cy="1577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03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Containers and Images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" name="CasellaDiTesto 32"/>
          <p:cNvSpPr/>
          <p:nvPr/>
        </p:nvSpPr>
        <p:spPr>
          <a:xfrm>
            <a:off x="546840" y="1191600"/>
            <a:ext cx="640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Docker Essentials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TextBox 36"/>
          <p:cNvSpPr/>
          <p:nvPr/>
        </p:nvSpPr>
        <p:spPr>
          <a:xfrm>
            <a:off x="790920" y="1706040"/>
            <a:ext cx="4991400" cy="15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Docker Image: </a:t>
            </a: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 is a read-only, inert template that comes with instructions for deploying containers.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Images are stored on a Docker registry,      such as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      </a:t>
            </a:r>
            <a:r>
              <a:rPr b="0" lang="en-US" sz="1600" spc="-1" strike="noStrike" u="sng">
                <a:solidFill>
                  <a:srgbClr val="181717"/>
                </a:solidFill>
                <a:uFillTx/>
                <a:latin typeface="Calibri"/>
                <a:ea typeface="Calibri"/>
                <a:hlinkClick r:id="rId1"/>
              </a:rPr>
              <a:t>Docker Hub</a:t>
            </a: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, or on a local registry.</a:t>
            </a: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1" name="CasellaDiTesto 32"/>
          <p:cNvSpPr/>
          <p:nvPr/>
        </p:nvSpPr>
        <p:spPr>
          <a:xfrm>
            <a:off x="6440040" y="1679760"/>
            <a:ext cx="50943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181717"/>
                </a:solidFill>
                <a:latin typeface="Calibri"/>
              </a:rPr>
              <a:t>Docker Container:</a:t>
            </a:r>
            <a:r>
              <a:rPr b="0" lang="en-US" sz="1600" spc="-1" strike="noStrike">
                <a:solidFill>
                  <a:srgbClr val="181717"/>
                </a:solidFill>
                <a:latin typeface="Calibri"/>
              </a:rPr>
              <a:t> is 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Calibri"/>
              </a:rPr>
              <a:t> an instance of a Docker image. It is a virtualized runtime environment that provides isolation capabilities for separating the execution of applications from the underpinning system.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TextBox 1"/>
          <p:cNvSpPr/>
          <p:nvPr/>
        </p:nvSpPr>
        <p:spPr>
          <a:xfrm>
            <a:off x="1273320" y="2904120"/>
            <a:ext cx="36507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dc866f"/>
                </a:solidFill>
                <a:latin typeface="Calibri"/>
                <a:ea typeface="Calibri"/>
              </a:rPr>
              <a:t>Images</a:t>
            </a:r>
            <a:r>
              <a:rPr b="0" i="1" lang="en-US" sz="1800" spc="-1" strike="noStrike">
                <a:solidFill>
                  <a:srgbClr val="dc866f"/>
                </a:solidFill>
                <a:latin typeface="Calibri"/>
                <a:ea typeface="Calibri"/>
              </a:rPr>
              <a:t> are read-only templates used to build containers.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03" name="Group 3"/>
          <p:cNvGrpSpPr/>
          <p:nvPr/>
        </p:nvGrpSpPr>
        <p:grpSpPr>
          <a:xfrm>
            <a:off x="2817000" y="3786120"/>
            <a:ext cx="6557760" cy="2768760"/>
            <a:chOff x="2817000" y="3786120"/>
            <a:chExt cx="6557760" cy="2768760"/>
          </a:xfrm>
        </p:grpSpPr>
        <p:sp>
          <p:nvSpPr>
            <p:cNvPr id="204" name="Scroll: Vertical 4"/>
            <p:cNvSpPr/>
            <p:nvPr/>
          </p:nvSpPr>
          <p:spPr>
            <a:xfrm>
              <a:off x="2817000" y="4444200"/>
              <a:ext cx="1986840" cy="1153080"/>
            </a:xfrm>
            <a:prstGeom prst="verticalScroll">
              <a:avLst>
                <a:gd name="adj" fmla="val 12500"/>
              </a:avLst>
            </a:prstGeom>
            <a:gradFill rotWithShape="0">
              <a:gsLst>
                <a:gs pos="0">
                  <a:srgbClr val="a8b7df"/>
                </a:gs>
                <a:gs pos="100000">
                  <a:srgbClr val="9aabd9"/>
                </a:gs>
              </a:gsLst>
              <a:lin ang="5400000"/>
            </a:gradFill>
            <a:ln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Dependencies,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Source code,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Libraries, etc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205" name="Picture 6" descr="A picture containing text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6364440" y="3786120"/>
              <a:ext cx="853560" cy="85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Picture 6" descr="A picture containing text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6362280" y="4710600"/>
              <a:ext cx="853560" cy="85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Picture 6" descr="A picture containing text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6341760" y="5752800"/>
              <a:ext cx="874080" cy="802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TextBox 6"/>
            <p:cNvSpPr/>
            <p:nvPr/>
          </p:nvSpPr>
          <p:spPr>
            <a:xfrm>
              <a:off x="3098880" y="5568480"/>
              <a:ext cx="169956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horzOverflow="overflow" vertOverflow="overflow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Docker image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9" name="TextBox 14"/>
            <p:cNvSpPr/>
            <p:nvPr/>
          </p:nvSpPr>
          <p:spPr>
            <a:xfrm>
              <a:off x="7661520" y="3985200"/>
              <a:ext cx="17132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horzOverflow="overflow" vertOverflow="overflow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Container_one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0" name="TextBox 15"/>
            <p:cNvSpPr/>
            <p:nvPr/>
          </p:nvSpPr>
          <p:spPr>
            <a:xfrm>
              <a:off x="7661520" y="4892400"/>
              <a:ext cx="17132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horzOverflow="overflow" vertOverflow="overflow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Container_two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1" name="TextBox 16"/>
            <p:cNvSpPr/>
            <p:nvPr/>
          </p:nvSpPr>
          <p:spPr>
            <a:xfrm>
              <a:off x="7661520" y="5859720"/>
              <a:ext cx="17132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horzOverflow="overflow" vertOverflow="overflow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Container_...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2" name="Straight Arrow Connector 7"/>
            <p:cNvSpPr/>
            <p:nvPr/>
          </p:nvSpPr>
          <p:spPr>
            <a:xfrm flipV="1">
              <a:off x="4914000" y="4252320"/>
              <a:ext cx="1099800" cy="42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Straight Arrow Connector 18"/>
            <p:cNvSpPr/>
            <p:nvPr/>
          </p:nvSpPr>
          <p:spPr>
            <a:xfrm>
              <a:off x="4914000" y="5105520"/>
              <a:ext cx="120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Straight Arrow Connector 19"/>
            <p:cNvSpPr/>
            <p:nvPr/>
          </p:nvSpPr>
          <p:spPr>
            <a:xfrm>
              <a:off x="4924440" y="5531760"/>
              <a:ext cx="107892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TextBox 8"/>
          <p:cNvSpPr/>
          <p:nvPr/>
        </p:nvSpPr>
        <p:spPr>
          <a:xfrm>
            <a:off x="7184160" y="2893320"/>
            <a:ext cx="37382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dc866f"/>
                </a:solidFill>
                <a:latin typeface="Calibri"/>
                <a:ea typeface="Calibri"/>
              </a:rPr>
              <a:t>Containers </a:t>
            </a:r>
            <a:r>
              <a:rPr b="0" i="1" lang="en-US" sz="1800" spc="-1" strike="noStrike">
                <a:solidFill>
                  <a:srgbClr val="dc866f"/>
                </a:solidFill>
                <a:latin typeface="Calibri"/>
                <a:ea typeface="Calibri"/>
              </a:rPr>
              <a:t>are deployed instances created from those templates.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4"/>
          <p:cNvSpPr/>
          <p:nvPr/>
        </p:nvSpPr>
        <p:spPr>
          <a:xfrm>
            <a:off x="4286160" y="141120"/>
            <a:ext cx="76942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7c7c7c"/>
                </a:solidFill>
                <a:latin typeface="Open Sans"/>
                <a:ea typeface="Open Sans"/>
              </a:rPr>
              <a:t>03</a:t>
            </a:r>
            <a:r>
              <a:rPr b="1" lang="en-US" sz="3200" spc="-1" strike="noStrike" cap="small">
                <a:solidFill>
                  <a:srgbClr val="2f3a46"/>
                </a:solidFill>
                <a:latin typeface="Open Sans"/>
                <a:ea typeface="Open Sans"/>
              </a:rPr>
              <a:t> – Containers and Images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asellaDiTesto 32"/>
          <p:cNvSpPr/>
          <p:nvPr/>
        </p:nvSpPr>
        <p:spPr>
          <a:xfrm>
            <a:off x="546840" y="1191600"/>
            <a:ext cx="640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1717"/>
                </a:solidFill>
                <a:latin typeface="Calibri"/>
              </a:rPr>
              <a:t>Hands 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5"/>
          <p:cNvSpPr/>
          <p:nvPr/>
        </p:nvSpPr>
        <p:spPr>
          <a:xfrm>
            <a:off x="790920" y="1706040"/>
            <a:ext cx="7971840" cy="18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Create an image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Create a simple container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Share file with the host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Share environment variable with the host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81717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81717"/>
                </a:solidFill>
                <a:latin typeface="Calibri"/>
                <a:ea typeface="Calibri"/>
              </a:rPr>
              <a:t>Use option network host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LibreOffice/7.1.6.2$Linux_X86_64 LibreOffice_project/10$Build-2</Application>
  <AppVersion>15.0000</AppVersion>
  <Words>486</Words>
  <Paragraphs>103</Paragraphs>
  <Company>Istituto Italiano di Tecnologia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2022-11-09T08:24:35Z</dcterms:created>
  <dc:creator>Valentina Gaggero</dc:creator>
  <dc:description/>
  <dc:language>en-US</dc:language>
  <cp:lastModifiedBy/>
  <dcterms:modified xsi:type="dcterms:W3CDTF">2022-11-10T09:27:32Z</dcterms:modified>
  <cp:revision>17</cp:revision>
  <dc:subject/>
  <dc:title>Docker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