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4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09D51-96A9-4B8D-8AAE-9F9F303C0E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BE7C6-8777-4B19-BDB5-9183AB4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FBB24-DF2A-9146-8647-F683225820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5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5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6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CA5E-6D29-4088-AD3E-A48C10130B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1AA5-AF00-4B32-B3A6-F4CE18B5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five – internal tutorial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3960" y="6172200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Valentina Gaggero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" y="6172200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November, 10</a:t>
            </a:r>
            <a:r>
              <a:rPr lang="en-US" baseline="30000" dirty="0" smtClean="0"/>
              <a:t>th</a:t>
            </a:r>
            <a:r>
              <a:rPr lang="en-US" dirty="0" smtClean="0"/>
              <a:t> 2022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4">
            <a:extLst>
              <a:ext uri="{FF2B5EF4-FFF2-40B4-BE49-F238E27FC236}">
                <a16:creationId xmlns:a16="http://schemas.microsoft.com/office/drawing/2014/main" id="{4EE047D9-ED75-EF4C-80A3-9A06D0A379C4}"/>
              </a:ext>
            </a:extLst>
          </p:cNvPr>
          <p:cNvSpPr>
            <a:spLocks noGrp="1"/>
          </p:cNvSpPr>
          <p:nvPr/>
        </p:nvSpPr>
        <p:spPr>
          <a:xfrm>
            <a:off x="4286037" y="140941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03</a:t>
            </a:r>
            <a:r>
              <a:rPr lang="en-US" dirty="0"/>
              <a:t> – Deployment On Single Host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 </a:t>
            </a:r>
            <a:endParaRPr lang="en-US" dirty="0"/>
          </a:p>
        </p:txBody>
      </p:sp>
      <p:sp>
        <p:nvSpPr>
          <p:cNvPr id="3" name="CasellaDiTesto 32">
            <a:extLst>
              <a:ext uri="{FF2B5EF4-FFF2-40B4-BE49-F238E27FC236}">
                <a16:creationId xmlns:a16="http://schemas.microsoft.com/office/drawing/2014/main" id="{D2B1457E-C643-B54F-AF39-B4797E13168D}"/>
              </a:ext>
            </a:extLst>
          </p:cNvPr>
          <p:cNvSpPr txBox="1"/>
          <p:nvPr/>
        </p:nvSpPr>
        <p:spPr>
          <a:xfrm>
            <a:off x="682950" y="1191431"/>
            <a:ext cx="64025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What is Docker Compose?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0DDD35-8BA3-470A-B1EE-3F8E734D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85" y="1831383"/>
            <a:ext cx="2471058" cy="14263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83496D-7A49-4091-89C7-7C2BF5143B2C}"/>
              </a:ext>
            </a:extLst>
          </p:cNvPr>
          <p:cNvSpPr/>
          <p:nvPr/>
        </p:nvSpPr>
        <p:spPr>
          <a:xfrm>
            <a:off x="4469282" y="2261929"/>
            <a:ext cx="561200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2000">
                <a:solidFill>
                  <a:srgbClr val="3C4043"/>
                </a:solidFill>
                <a:ea typeface="+mn-lt"/>
                <a:cs typeface="+mn-lt"/>
              </a:rPr>
              <a:t>Docker Compose is a tool for defining and running </a:t>
            </a:r>
            <a:r>
              <a:rPr lang="en-GB" sz="2000" b="1">
                <a:solidFill>
                  <a:srgbClr val="3C4043"/>
                </a:solidFill>
                <a:ea typeface="+mn-lt"/>
                <a:cs typeface="+mn-lt"/>
              </a:rPr>
              <a:t>multi-container</a:t>
            </a:r>
            <a:r>
              <a:rPr lang="en-GB" sz="2000">
                <a:solidFill>
                  <a:srgbClr val="3C4043"/>
                </a:solidFill>
                <a:ea typeface="+mn-lt"/>
                <a:cs typeface="+mn-lt"/>
              </a:rPr>
              <a:t> Docker applications. </a:t>
            </a:r>
            <a:endParaRPr lang="en-US">
              <a:solidFill>
                <a:srgbClr val="3C4043"/>
              </a:solidFill>
              <a:cs typeface="Calibri"/>
            </a:endParaRPr>
          </a:p>
        </p:txBody>
      </p:sp>
      <p:sp>
        <p:nvSpPr>
          <p:cNvPr id="18" name="CasellaDiTesto 32">
            <a:extLst>
              <a:ext uri="{FF2B5EF4-FFF2-40B4-BE49-F238E27FC236}">
                <a16:creationId xmlns:a16="http://schemas.microsoft.com/office/drawing/2014/main" id="{85EA84A3-78CD-415F-9FE5-43968A9CF358}"/>
              </a:ext>
            </a:extLst>
          </p:cNvPr>
          <p:cNvSpPr txBox="1"/>
          <p:nvPr/>
        </p:nvSpPr>
        <p:spPr>
          <a:xfrm>
            <a:off x="755520" y="3695144"/>
            <a:ext cx="64025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Why Docker Compose?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E8D0F45B-D3F0-4E41-BDEF-566527485E82}"/>
              </a:ext>
            </a:extLst>
          </p:cNvPr>
          <p:cNvSpPr/>
          <p:nvPr/>
        </p:nvSpPr>
        <p:spPr>
          <a:xfrm>
            <a:off x="6687181" y="4442927"/>
            <a:ext cx="2829240" cy="1675504"/>
          </a:xfrm>
          <a:prstGeom prst="roundRect">
            <a:avLst/>
          </a:prstGeom>
          <a:solidFill>
            <a:srgbClr val="249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Inter"/>
              </a:rPr>
              <a:t>Create and start multiple services with a </a:t>
            </a:r>
            <a:r>
              <a:rPr lang="en-GB" b="1">
                <a:solidFill>
                  <a:schemeClr val="bg1"/>
                </a:solidFill>
                <a:latin typeface="Inter"/>
              </a:rPr>
              <a:t>single command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682D6A1C-3D8B-4C10-898C-3C25B032605F}"/>
              </a:ext>
            </a:extLst>
          </p:cNvPr>
          <p:cNvSpPr/>
          <p:nvPr/>
        </p:nvSpPr>
        <p:spPr>
          <a:xfrm>
            <a:off x="2187752" y="4470141"/>
            <a:ext cx="3164883" cy="1675504"/>
          </a:xfrm>
          <a:prstGeom prst="roundRect">
            <a:avLst/>
          </a:prstGeom>
          <a:solidFill>
            <a:srgbClr val="249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Inter"/>
              </a:rPr>
              <a:t>Configuring the application services through a </a:t>
            </a:r>
            <a:r>
              <a:rPr lang="en-GB" b="1">
                <a:solidFill>
                  <a:schemeClr val="bg1"/>
                </a:solidFill>
                <a:latin typeface="Inter"/>
              </a:rPr>
              <a:t>unique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392871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4EE047D9-ED75-EF4C-80A3-9A06D0A379C4}"/>
              </a:ext>
            </a:extLst>
          </p:cNvPr>
          <p:cNvSpPr>
            <a:spLocks noGrp="1"/>
          </p:cNvSpPr>
          <p:nvPr/>
        </p:nvSpPr>
        <p:spPr>
          <a:xfrm>
            <a:off x="4286037" y="140941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03</a:t>
            </a:r>
            <a:r>
              <a:rPr lang="en-US" dirty="0"/>
              <a:t> – </a:t>
            </a:r>
            <a:r>
              <a:rPr lang="en-US" dirty="0" smtClean="0"/>
              <a:t>Deployment </a:t>
            </a:r>
            <a:r>
              <a:rPr lang="en-US" dirty="0"/>
              <a:t>O</a:t>
            </a:r>
            <a:r>
              <a:rPr lang="en-US" dirty="0" smtClean="0"/>
              <a:t>n Single </a:t>
            </a:r>
            <a:r>
              <a:rPr lang="en-US" dirty="0"/>
              <a:t>H</a:t>
            </a:r>
            <a:r>
              <a:rPr lang="en-US" dirty="0" smtClean="0"/>
              <a:t>ost</a:t>
            </a:r>
            <a:endParaRPr lang="en-US" dirty="0"/>
          </a:p>
        </p:txBody>
      </p:sp>
      <p:sp>
        <p:nvSpPr>
          <p:cNvPr id="5" name="CasellaDiTesto 32">
            <a:extLst>
              <a:ext uri="{FF2B5EF4-FFF2-40B4-BE49-F238E27FC236}">
                <a16:creationId xmlns:a16="http://schemas.microsoft.com/office/drawing/2014/main" id="{D2B1457E-C643-B54F-AF39-B4797E13168D}"/>
              </a:ext>
            </a:extLst>
          </p:cNvPr>
          <p:cNvSpPr txBox="1"/>
          <p:nvPr/>
        </p:nvSpPr>
        <p:spPr>
          <a:xfrm>
            <a:off x="546879" y="1191431"/>
            <a:ext cx="64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See the motor brake setup’s deployment file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844" y="1706074"/>
            <a:ext cx="7972155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/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8680" y="2758440"/>
            <a:ext cx="528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Attention: a service is not a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5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Docker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Container and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Deployment on single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Deployment on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Deployment on </a:t>
            </a:r>
            <a:r>
              <a:rPr lang="en-US" dirty="0" err="1" smtClean="0"/>
              <a:t>iCub</a:t>
            </a:r>
            <a:r>
              <a:rPr lang="en-US" dirty="0" smtClean="0"/>
              <a:t> robots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1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4">
            <a:extLst>
              <a:ext uri="{FF2B5EF4-FFF2-40B4-BE49-F238E27FC236}">
                <a16:creationId xmlns:a16="http://schemas.microsoft.com/office/drawing/2014/main" id="{4EE047D9-ED75-EF4C-80A3-9A06D0A379C4}"/>
              </a:ext>
            </a:extLst>
          </p:cNvPr>
          <p:cNvSpPr>
            <a:spLocks noGrp="1"/>
          </p:cNvSpPr>
          <p:nvPr/>
        </p:nvSpPr>
        <p:spPr>
          <a:xfrm>
            <a:off x="4286037" y="140941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01</a:t>
            </a:r>
            <a:r>
              <a:rPr lang="en-US"/>
              <a:t> - Introduction To Docker</a:t>
            </a:r>
          </a:p>
        </p:txBody>
      </p:sp>
      <p:sp>
        <p:nvSpPr>
          <p:cNvPr id="3" name="CasellaDiTesto 32">
            <a:extLst>
              <a:ext uri="{FF2B5EF4-FFF2-40B4-BE49-F238E27FC236}">
                <a16:creationId xmlns:a16="http://schemas.microsoft.com/office/drawing/2014/main" id="{D2B1457E-C643-B54F-AF39-B4797E13168D}"/>
              </a:ext>
            </a:extLst>
          </p:cNvPr>
          <p:cNvSpPr txBox="1"/>
          <p:nvPr/>
        </p:nvSpPr>
        <p:spPr>
          <a:xfrm>
            <a:off x="546879" y="1191431"/>
            <a:ext cx="64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What is Docker?</a:t>
            </a:r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8DD9DF-7A17-A24D-AE2F-4F7EC33169DF}"/>
              </a:ext>
            </a:extLst>
          </p:cNvPr>
          <p:cNvSpPr/>
          <p:nvPr/>
        </p:nvSpPr>
        <p:spPr>
          <a:xfrm>
            <a:off x="1682079" y="1896797"/>
            <a:ext cx="288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>
                <a:solidFill>
                  <a:schemeClr val="bg2">
                    <a:lumMod val="25000"/>
                  </a:schemeClr>
                </a:solidFill>
              </a:rPr>
              <a:t>Wikipedia defines </a:t>
            </a:r>
            <a:r>
              <a:rPr lang="en-US">
                <a:solidFill>
                  <a:srgbClr val="2496ED"/>
                </a:solidFill>
              </a:rPr>
              <a:t>Docker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as: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F1D47EA-40F7-E446-9E38-855153CC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79" y="2266129"/>
            <a:ext cx="1335242" cy="95692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9B8D0DB-84B3-A145-AFBC-2FEE868F7E46}"/>
              </a:ext>
            </a:extLst>
          </p:cNvPr>
          <p:cNvGrpSpPr/>
          <p:nvPr/>
        </p:nvGrpSpPr>
        <p:grpSpPr>
          <a:xfrm>
            <a:off x="2633971" y="2505670"/>
            <a:ext cx="7788775" cy="923330"/>
            <a:chOff x="2822229" y="2505670"/>
            <a:chExt cx="7788775" cy="9233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50D3BF-6564-C841-960C-0B609EAA4660}"/>
                </a:ext>
              </a:extLst>
            </p:cNvPr>
            <p:cNvSpPr/>
            <p:nvPr/>
          </p:nvSpPr>
          <p:spPr>
            <a:xfrm>
              <a:off x="2916359" y="2505670"/>
              <a:ext cx="7694645" cy="92333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GB" i="1">
                  <a:solidFill>
                    <a:schemeClr val="accent3">
                      <a:lumMod val="75000"/>
                    </a:schemeClr>
                  </a:solidFill>
                </a:rPr>
                <a:t>an open-source project that automates the deployment of software applications inside </a:t>
              </a:r>
              <a:r>
                <a:rPr lang="en-GB" b="1" i="1">
                  <a:solidFill>
                    <a:schemeClr val="accent3">
                      <a:lumMod val="75000"/>
                    </a:schemeClr>
                  </a:solidFill>
                </a:rPr>
                <a:t>containers</a:t>
              </a:r>
              <a:r>
                <a:rPr lang="en-GB" i="1">
                  <a:solidFill>
                    <a:schemeClr val="accent3">
                      <a:lumMod val="75000"/>
                    </a:schemeClr>
                  </a:solidFill>
                </a:rPr>
                <a:t> by providing an additional layer of abstraction and automation of </a:t>
              </a:r>
              <a:r>
                <a:rPr lang="en-GB" b="1" i="1">
                  <a:solidFill>
                    <a:schemeClr val="accent3">
                      <a:lumMod val="75000"/>
                    </a:schemeClr>
                  </a:solidFill>
                </a:rPr>
                <a:t>OS-level virtualization</a:t>
              </a:r>
              <a:r>
                <a:rPr lang="en-GB" i="1">
                  <a:solidFill>
                    <a:schemeClr val="accent3">
                      <a:lumMod val="75000"/>
                    </a:schemeClr>
                  </a:solidFill>
                </a:rPr>
                <a:t> on Linux.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824B678-627A-554A-AB77-90C08E73BE87}"/>
                </a:ext>
              </a:extLst>
            </p:cNvPr>
            <p:cNvCxnSpPr>
              <a:cxnSpLocks/>
            </p:cNvCxnSpPr>
            <p:nvPr/>
          </p:nvCxnSpPr>
          <p:spPr>
            <a:xfrm>
              <a:off x="2822229" y="2613246"/>
              <a:ext cx="0" cy="771170"/>
            </a:xfrm>
            <a:prstGeom prst="line">
              <a:avLst/>
            </a:prstGeom>
            <a:ln w="53975">
              <a:solidFill>
                <a:schemeClr val="bg2">
                  <a:lumMod val="50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610AB7C-0B54-9742-B75B-BCA2ABD0C0DE}"/>
              </a:ext>
            </a:extLst>
          </p:cNvPr>
          <p:cNvSpPr/>
          <p:nvPr/>
        </p:nvSpPr>
        <p:spPr>
          <a:xfrm>
            <a:off x="2437282" y="4529786"/>
            <a:ext cx="73174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>
                <a:solidFill>
                  <a:srgbClr val="3C4043"/>
                </a:solidFill>
                <a:latin typeface="Oxygen"/>
              </a:rPr>
              <a:t>Docker is a </a:t>
            </a:r>
            <a:r>
              <a:rPr lang="en-GB" sz="2000" b="1">
                <a:solidFill>
                  <a:srgbClr val="3C4043"/>
                </a:solidFill>
                <a:latin typeface="Oxygen"/>
              </a:rPr>
              <a:t>tool</a:t>
            </a:r>
            <a:r>
              <a:rPr lang="en-GB" sz="2000">
                <a:solidFill>
                  <a:srgbClr val="3C4043"/>
                </a:solidFill>
                <a:latin typeface="Oxygen"/>
              </a:rPr>
              <a:t> that allows developers to easily </a:t>
            </a:r>
            <a:r>
              <a:rPr lang="en-GB" sz="2000" b="1">
                <a:solidFill>
                  <a:srgbClr val="3C4043"/>
                </a:solidFill>
                <a:latin typeface="Oxygen"/>
              </a:rPr>
              <a:t>deploy their applications in a sandbox </a:t>
            </a:r>
            <a:r>
              <a:rPr lang="en-GB" sz="2000">
                <a:solidFill>
                  <a:srgbClr val="3C4043"/>
                </a:solidFill>
                <a:latin typeface="Oxygen"/>
              </a:rPr>
              <a:t>(called </a:t>
            </a:r>
            <a:r>
              <a:rPr lang="en-GB" sz="2000" i="1">
                <a:solidFill>
                  <a:srgbClr val="3C4043"/>
                </a:solidFill>
                <a:latin typeface="Oxygen"/>
              </a:rPr>
              <a:t>containers</a:t>
            </a:r>
            <a:r>
              <a:rPr lang="en-GB" sz="2000">
                <a:solidFill>
                  <a:srgbClr val="3C4043"/>
                </a:solidFill>
                <a:latin typeface="Oxygen"/>
              </a:rPr>
              <a:t>) to run on </a:t>
            </a:r>
            <a:r>
              <a:rPr lang="en-GB" sz="2000" b="1">
                <a:solidFill>
                  <a:srgbClr val="3C4043"/>
                </a:solidFill>
                <a:latin typeface="Oxygen"/>
              </a:rPr>
              <a:t>the host operating system</a:t>
            </a:r>
            <a:endParaRPr lang="en-IT" sz="2000" b="1"/>
          </a:p>
        </p:txBody>
      </p:sp>
    </p:spTree>
    <p:extLst>
      <p:ext uri="{BB962C8B-B14F-4D97-AF65-F5344CB8AC3E}">
        <p14:creationId xmlns:p14="http://schemas.microsoft.com/office/powerpoint/2010/main" val="14200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4">
            <a:extLst>
              <a:ext uri="{FF2B5EF4-FFF2-40B4-BE49-F238E27FC236}">
                <a16:creationId xmlns:a16="http://schemas.microsoft.com/office/drawing/2014/main" id="{4EE047D9-ED75-EF4C-80A3-9A06D0A379C4}"/>
              </a:ext>
            </a:extLst>
          </p:cNvPr>
          <p:cNvSpPr>
            <a:spLocks noGrp="1"/>
          </p:cNvSpPr>
          <p:nvPr/>
        </p:nvSpPr>
        <p:spPr>
          <a:xfrm>
            <a:off x="4286037" y="140941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01</a:t>
            </a:r>
            <a:r>
              <a:rPr lang="en-US"/>
              <a:t> - Introduction To Docker</a:t>
            </a:r>
          </a:p>
        </p:txBody>
      </p:sp>
      <p:sp>
        <p:nvSpPr>
          <p:cNvPr id="3" name="CasellaDiTesto 32">
            <a:extLst>
              <a:ext uri="{FF2B5EF4-FFF2-40B4-BE49-F238E27FC236}">
                <a16:creationId xmlns:a16="http://schemas.microsoft.com/office/drawing/2014/main" id="{D2B1457E-C643-B54F-AF39-B4797E13168D}"/>
              </a:ext>
            </a:extLst>
          </p:cNvPr>
          <p:cNvSpPr txBox="1"/>
          <p:nvPr/>
        </p:nvSpPr>
        <p:spPr>
          <a:xfrm>
            <a:off x="546879" y="1191431"/>
            <a:ext cx="64025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Docker vs Virtual machines</a:t>
            </a:r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6" name="Picture 2" descr="https://www.docker.com/wp-content/uploads/2021/11/docker-containerized-and-vm-transparent-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09" b="2149"/>
          <a:stretch/>
        </p:blipFill>
        <p:spPr bwMode="auto">
          <a:xfrm>
            <a:off x="2404944" y="2694556"/>
            <a:ext cx="3476311" cy="276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290135" y="1840591"/>
            <a:ext cx="35871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2">
                    <a:lumMod val="10000"/>
                  </a:schemeClr>
                </a:solidFill>
              </a:rPr>
              <a:t>Docker is NOT a virtual machine</a:t>
            </a:r>
          </a:p>
          <a:p>
            <a:endParaRPr lang="en-US"/>
          </a:p>
        </p:txBody>
      </p:sp>
      <p:pic>
        <p:nvPicPr>
          <p:cNvPr id="4" name="Picture 3" descr="A yellow triangle sign&#10;&#10;Description automatically generated with medium confidence">
            <a:extLst>
              <a:ext uri="{FF2B5EF4-FFF2-40B4-BE49-F238E27FC236}">
                <a16:creationId xmlns:a16="http://schemas.microsoft.com/office/drawing/2014/main" id="{C2EDD05E-B39D-4AA3-9A4E-F2FB573A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08" y="1779034"/>
            <a:ext cx="369333" cy="369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1CD19-00CD-493A-BD49-3A2105A98BAF}"/>
              </a:ext>
            </a:extLst>
          </p:cNvPr>
          <p:cNvSpPr txBox="1"/>
          <p:nvPr/>
        </p:nvSpPr>
        <p:spPr>
          <a:xfrm>
            <a:off x="6832533" y="5419056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Virtual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B0696-BA9F-4195-9FC7-4760E89D12C2}"/>
              </a:ext>
            </a:extLst>
          </p:cNvPr>
          <p:cNvSpPr txBox="1"/>
          <p:nvPr/>
        </p:nvSpPr>
        <p:spPr>
          <a:xfrm>
            <a:off x="3208957" y="5459062"/>
            <a:ext cx="1606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Docker container</a:t>
            </a:r>
          </a:p>
          <a:p>
            <a:endParaRPr lang="en-US" sz="1600"/>
          </a:p>
        </p:txBody>
      </p:sp>
      <p:pic>
        <p:nvPicPr>
          <p:cNvPr id="10" name="Picture 2" descr="https://www.docker.com/wp-content/uploads/2021/11/docker-containerized-and-vm-transparent-bg.png">
            <a:extLst>
              <a:ext uri="{FF2B5EF4-FFF2-40B4-BE49-F238E27FC236}">
                <a16:creationId xmlns:a16="http://schemas.microsoft.com/office/drawing/2014/main" id="{EC8D8655-5980-4F78-B360-0949CE18B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8"/>
          <a:stretch/>
        </p:blipFill>
        <p:spPr bwMode="auto">
          <a:xfrm>
            <a:off x="5874124" y="2633877"/>
            <a:ext cx="3419010" cy="28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A4C2AF-DE4E-63E8-5BBC-3532693C6465}"/>
              </a:ext>
            </a:extLst>
          </p:cNvPr>
          <p:cNvSpPr/>
          <p:nvPr/>
        </p:nvSpPr>
        <p:spPr>
          <a:xfrm>
            <a:off x="9186103" y="3271262"/>
            <a:ext cx="3129805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cs typeface="Calibri"/>
              </a:rPr>
              <a:t>Relies on the system's physical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Needs a Hypervisor and a full OS inside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Heavier</a:t>
            </a:r>
            <a:endParaRPr lang="en-GB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Deployment/portability tough</a:t>
            </a:r>
            <a:endParaRPr lang="en-GB" sz="16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BD2F2-993B-74B2-C579-FC2360D074C7}"/>
              </a:ext>
            </a:extLst>
          </p:cNvPr>
          <p:cNvSpPr/>
          <p:nvPr/>
        </p:nvSpPr>
        <p:spPr>
          <a:xfrm>
            <a:off x="13447" y="3433446"/>
            <a:ext cx="2564581" cy="18158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Lightweight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Easy Deployment / portability with minimal requirements </a:t>
            </a:r>
            <a:endParaRPr lang="en-GB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Faster</a:t>
            </a:r>
            <a:endParaRPr lang="en-GB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04FE4-EB1A-71F5-04CE-A6067D2FA7E0}"/>
              </a:ext>
            </a:extLst>
          </p:cNvPr>
          <p:cNvSpPr txBox="1"/>
          <p:nvPr/>
        </p:nvSpPr>
        <p:spPr>
          <a:xfrm>
            <a:off x="474722" y="2691208"/>
            <a:ext cx="121717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Docker</a:t>
            </a:r>
            <a:endParaRPr lang="en-US" b="1"/>
          </a:p>
          <a:p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6518EF-BAC6-7334-51BF-911ACE7CF56A}"/>
              </a:ext>
            </a:extLst>
          </p:cNvPr>
          <p:cNvSpPr txBox="1"/>
          <p:nvPr/>
        </p:nvSpPr>
        <p:spPr>
          <a:xfrm>
            <a:off x="9898869" y="2691208"/>
            <a:ext cx="156456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Virtual machine</a:t>
            </a:r>
            <a:endParaRPr lang="en-US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72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4">
            <a:extLst>
              <a:ext uri="{FF2B5EF4-FFF2-40B4-BE49-F238E27FC236}">
                <a16:creationId xmlns:a16="http://schemas.microsoft.com/office/drawing/2014/main" id="{4EE047D9-ED75-EF4C-80A3-9A06D0A379C4}"/>
              </a:ext>
            </a:extLst>
          </p:cNvPr>
          <p:cNvSpPr>
            <a:spLocks noGrp="1"/>
          </p:cNvSpPr>
          <p:nvPr/>
        </p:nvSpPr>
        <p:spPr>
          <a:xfrm>
            <a:off x="4286037" y="140941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02</a:t>
            </a:r>
            <a:r>
              <a:rPr lang="en-US" dirty="0" smtClean="0"/>
              <a:t> – Use Cases</a:t>
            </a:r>
            <a:endParaRPr lang="en-US" dirty="0"/>
          </a:p>
        </p:txBody>
      </p:sp>
      <p:sp>
        <p:nvSpPr>
          <p:cNvPr id="3" name="CasellaDiTesto 32">
            <a:extLst>
              <a:ext uri="{FF2B5EF4-FFF2-40B4-BE49-F238E27FC236}">
                <a16:creationId xmlns:a16="http://schemas.microsoft.com/office/drawing/2014/main" id="{D2B1457E-C643-B54F-AF39-B4797E13168D}"/>
              </a:ext>
            </a:extLst>
          </p:cNvPr>
          <p:cNvSpPr txBox="1"/>
          <p:nvPr/>
        </p:nvSpPr>
        <p:spPr>
          <a:xfrm>
            <a:off x="546879" y="1191431"/>
            <a:ext cx="69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Use case 1: two applications need two different version of same library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13262" y="3092938"/>
            <a:ext cx="2005149" cy="1694599"/>
            <a:chOff x="1613262" y="3092938"/>
            <a:chExt cx="2005149" cy="1694599"/>
          </a:xfrm>
        </p:grpSpPr>
        <p:sp>
          <p:nvSpPr>
            <p:cNvPr id="8" name="Oval 7"/>
            <p:cNvSpPr/>
            <p:nvPr/>
          </p:nvSpPr>
          <p:spPr>
            <a:xfrm>
              <a:off x="1613262" y="4219302"/>
              <a:ext cx="2005149" cy="568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A</a:t>
              </a:r>
              <a:endParaRPr lang="en-US" dirty="0"/>
            </a:p>
          </p:txBody>
        </p:sp>
        <p:sp>
          <p:nvSpPr>
            <p:cNvPr id="9" name="Cube 8"/>
            <p:cNvSpPr/>
            <p:nvPr/>
          </p:nvSpPr>
          <p:spPr>
            <a:xfrm>
              <a:off x="1826252" y="3092938"/>
              <a:ext cx="1763485" cy="727948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Math library </a:t>
              </a:r>
              <a:r>
                <a:rPr lang="en-US" dirty="0" err="1" smtClean="0"/>
                <a:t>ver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8" idx="0"/>
              <a:endCxn id="9" idx="3"/>
            </p:cNvCxnSpPr>
            <p:nvPr/>
          </p:nvCxnSpPr>
          <p:spPr>
            <a:xfrm flipV="1">
              <a:off x="2615837" y="3820886"/>
              <a:ext cx="1164" cy="398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116874" y="5120640"/>
            <a:ext cx="6113417" cy="770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computer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407996" y="3092938"/>
            <a:ext cx="2005149" cy="1694599"/>
            <a:chOff x="1613262" y="3092938"/>
            <a:chExt cx="2005149" cy="1694599"/>
          </a:xfrm>
        </p:grpSpPr>
        <p:sp>
          <p:nvSpPr>
            <p:cNvPr id="34" name="Oval 33"/>
            <p:cNvSpPr/>
            <p:nvPr/>
          </p:nvSpPr>
          <p:spPr>
            <a:xfrm>
              <a:off x="1613262" y="4219302"/>
              <a:ext cx="2005149" cy="568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B</a:t>
              </a:r>
              <a:endParaRPr lang="en-US" dirty="0"/>
            </a:p>
          </p:txBody>
        </p:sp>
        <p:sp>
          <p:nvSpPr>
            <p:cNvPr id="35" name="Cube 34"/>
            <p:cNvSpPr/>
            <p:nvPr/>
          </p:nvSpPr>
          <p:spPr>
            <a:xfrm>
              <a:off x="1826252" y="3092938"/>
              <a:ext cx="1763485" cy="727948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Math library </a:t>
              </a:r>
              <a:r>
                <a:rPr lang="en-US" dirty="0" err="1" smtClean="0"/>
                <a:t>ver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36" name="Straight Connector 35"/>
            <p:cNvCxnSpPr>
              <a:stCxn id="34" idx="0"/>
              <a:endCxn id="35" idx="3"/>
            </p:cNvCxnSpPr>
            <p:nvPr/>
          </p:nvCxnSpPr>
          <p:spPr>
            <a:xfrm flipV="1">
              <a:off x="2615837" y="3820886"/>
              <a:ext cx="1164" cy="398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495477" y="2261341"/>
            <a:ext cx="1494534" cy="1755488"/>
            <a:chOff x="3495477" y="2261341"/>
            <a:chExt cx="1494534" cy="1755488"/>
          </a:xfrm>
        </p:grpSpPr>
        <p:sp>
          <p:nvSpPr>
            <p:cNvPr id="38" name="Explosion 1 37"/>
            <p:cNvSpPr/>
            <p:nvPr/>
          </p:nvSpPr>
          <p:spPr>
            <a:xfrm>
              <a:off x="3495477" y="2261341"/>
              <a:ext cx="1494534" cy="1755488"/>
            </a:xfrm>
            <a:prstGeom prst="irregularSeal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42510" y="2694522"/>
              <a:ext cx="92746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476103" y="2481943"/>
            <a:ext cx="2344783" cy="2540726"/>
          </a:xfrm>
          <a:prstGeom prst="round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238179" y="2481943"/>
            <a:ext cx="2344783" cy="2540726"/>
          </a:xfrm>
          <a:prstGeom prst="round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46275" y="2061286"/>
            <a:ext cx="218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solidFill>
                  <a:srgbClr val="70AD47"/>
                </a:solidFill>
              </a:rPr>
              <a:t>CONTAINERS</a:t>
            </a:r>
            <a:endParaRPr lang="en-US" sz="2000" b="1" spc="300" dirty="0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4">
            <a:extLst>
              <a:ext uri="{FF2B5EF4-FFF2-40B4-BE49-F238E27FC236}">
                <a16:creationId xmlns:a16="http://schemas.microsoft.com/office/drawing/2014/main" id="{4EE047D9-ED75-EF4C-80A3-9A06D0A379C4}"/>
              </a:ext>
            </a:extLst>
          </p:cNvPr>
          <p:cNvSpPr>
            <a:spLocks noGrp="1"/>
          </p:cNvSpPr>
          <p:nvPr/>
        </p:nvSpPr>
        <p:spPr>
          <a:xfrm>
            <a:off x="4286037" y="140941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02</a:t>
            </a:r>
            <a:r>
              <a:rPr lang="en-US" dirty="0" smtClean="0"/>
              <a:t> – Use Cases</a:t>
            </a:r>
            <a:endParaRPr lang="en-US" dirty="0"/>
          </a:p>
        </p:txBody>
      </p:sp>
      <p:sp>
        <p:nvSpPr>
          <p:cNvPr id="3" name="CasellaDiTesto 32">
            <a:extLst>
              <a:ext uri="{FF2B5EF4-FFF2-40B4-BE49-F238E27FC236}">
                <a16:creationId xmlns:a16="http://schemas.microsoft.com/office/drawing/2014/main" id="{D2B1457E-C643-B54F-AF39-B4797E13168D}"/>
              </a:ext>
            </a:extLst>
          </p:cNvPr>
          <p:cNvSpPr txBox="1"/>
          <p:nvPr/>
        </p:nvSpPr>
        <p:spPr>
          <a:xfrm>
            <a:off x="546879" y="1191431"/>
            <a:ext cx="69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Use case 2: run application composed by many modules (executables)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47853" y="2154399"/>
            <a:ext cx="9930586" cy="4407672"/>
            <a:chOff x="147407" y="1560762"/>
            <a:chExt cx="9930586" cy="4471219"/>
          </a:xfrm>
        </p:grpSpPr>
        <p:grpSp>
          <p:nvGrpSpPr>
            <p:cNvPr id="80" name="Group 79"/>
            <p:cNvGrpSpPr/>
            <p:nvPr/>
          </p:nvGrpSpPr>
          <p:grpSpPr>
            <a:xfrm>
              <a:off x="971432" y="1560762"/>
              <a:ext cx="9106561" cy="4471219"/>
              <a:chOff x="971433" y="654628"/>
              <a:chExt cx="8961538" cy="5377354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556F5CD-D26B-1B40-9454-934319B65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4941" y="3873671"/>
                <a:ext cx="0" cy="259052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3D17E63-C10D-4A4F-AC91-EFAC95CE8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7807" y="2493220"/>
                <a:ext cx="0" cy="259052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F7DCB17D-B175-9A49-89C5-763B1AE9437D}"/>
                  </a:ext>
                </a:extLst>
              </p:cNvPr>
              <p:cNvSpPr/>
              <p:nvPr/>
            </p:nvSpPr>
            <p:spPr>
              <a:xfrm rot="16200000">
                <a:off x="408961" y="2772315"/>
                <a:ext cx="2456497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yarprobotinterface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5ED10B-A18E-AA4D-8A9A-08C68D428380}"/>
                  </a:ext>
                </a:extLst>
              </p:cNvPr>
              <p:cNvSpPr txBox="1"/>
              <p:nvPr/>
            </p:nvSpPr>
            <p:spPr>
              <a:xfrm>
                <a:off x="971433" y="2564295"/>
                <a:ext cx="4683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1"/>
                    </a:solidFill>
                  </a:rPr>
                  <a:t>…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33A9B99-792F-154A-916A-9457506065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3734" y="3005877"/>
                <a:ext cx="361637" cy="2135"/>
              </a:xfrm>
              <a:prstGeom prst="straightConnector1">
                <a:avLst/>
              </a:prstGeom>
              <a:ln w="38100"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1DB5F43-B99E-AB4E-A3A3-65FA54DEA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23" y="1031303"/>
                <a:ext cx="361637" cy="2135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6766102-1DD6-CE45-99DA-17323A0CDC80}"/>
                  </a:ext>
                </a:extLst>
              </p:cNvPr>
              <p:cNvSpPr/>
              <p:nvPr/>
            </p:nvSpPr>
            <p:spPr>
              <a:xfrm>
                <a:off x="2716459" y="805438"/>
                <a:ext cx="1905239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iKinCartesianSolver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B248AC5-34FF-B042-93E6-1A1F9525EE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23" y="1638751"/>
                <a:ext cx="361637" cy="2135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A164576-508F-9F41-AD77-07FCDF8BE480}"/>
                  </a:ext>
                </a:extLst>
              </p:cNvPr>
              <p:cNvSpPr/>
              <p:nvPr/>
            </p:nvSpPr>
            <p:spPr>
              <a:xfrm>
                <a:off x="2716459" y="1412886"/>
                <a:ext cx="1905239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iKinCartesianSolver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F4D2F6C-A3CF-2F43-A139-96B5AA6210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23" y="2316345"/>
                <a:ext cx="361637" cy="2135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A03139E3-AB0F-BA48-81C5-C00115E0FCF1}"/>
                  </a:ext>
                </a:extLst>
              </p:cNvPr>
              <p:cNvSpPr/>
              <p:nvPr/>
            </p:nvSpPr>
            <p:spPr>
              <a:xfrm>
                <a:off x="2716459" y="2090480"/>
                <a:ext cx="1905239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iKinGazeCtrl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780EDA5-1071-4D4D-941B-349035028E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23" y="2993939"/>
                <a:ext cx="361637" cy="2135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A7130260-57E1-1F4A-8A22-2C57927E7270}"/>
                  </a:ext>
                </a:extLst>
              </p:cNvPr>
              <p:cNvSpPr/>
              <p:nvPr/>
            </p:nvSpPr>
            <p:spPr>
              <a:xfrm>
                <a:off x="2725766" y="3409985"/>
                <a:ext cx="1905239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wholeBodyDynamics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0752C2-8E29-4442-929D-3EC2E2A73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23" y="3671533"/>
                <a:ext cx="361637" cy="2135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D4832DB-0D98-8443-859C-AF1920FA4C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23" y="4349127"/>
                <a:ext cx="361637" cy="2135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3E8015E5-4D7F-3C47-A267-0CB89E977213}"/>
                  </a:ext>
                </a:extLst>
              </p:cNvPr>
              <p:cNvSpPr/>
              <p:nvPr/>
            </p:nvSpPr>
            <p:spPr>
              <a:xfrm>
                <a:off x="2725766" y="2756135"/>
                <a:ext cx="1905239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imuFIlter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83B5B00-356F-6D4F-94D5-57D4B62F51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23" y="5026721"/>
                <a:ext cx="361637" cy="2135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5A5889F5-3DC7-394F-87D5-A18EE3286545}"/>
                  </a:ext>
                </a:extLst>
              </p:cNvPr>
              <p:cNvSpPr/>
              <p:nvPr/>
            </p:nvSpPr>
            <p:spPr>
              <a:xfrm>
                <a:off x="2716459" y="5458376"/>
                <a:ext cx="1905238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yarpdev face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DA794C1-4D76-6D40-9F5C-4F20563A15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1698" y="1640885"/>
                <a:ext cx="2948606" cy="1"/>
              </a:xfrm>
              <a:prstGeom prst="straightConnector1">
                <a:avLst/>
              </a:prstGeom>
              <a:ln w="38100"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6DFEECB-C083-E741-A6E0-33948A6B08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21" y="5684241"/>
                <a:ext cx="361637" cy="2135"/>
              </a:xfrm>
              <a:prstGeom prst="straightConnector1">
                <a:avLst/>
              </a:prstGeom>
              <a:ln w="38100"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E89916F-3D07-BF41-947E-45A16FAA929D}"/>
                  </a:ext>
                </a:extLst>
              </p:cNvPr>
              <p:cNvSpPr/>
              <p:nvPr/>
            </p:nvSpPr>
            <p:spPr>
              <a:xfrm>
                <a:off x="2706195" y="4800856"/>
                <a:ext cx="1905238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yarpdev cameras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20CCB802-F94E-7D42-9CBB-9A87B2CA8909}"/>
                  </a:ext>
                </a:extLst>
              </p:cNvPr>
              <p:cNvSpPr/>
              <p:nvPr/>
            </p:nvSpPr>
            <p:spPr>
              <a:xfrm>
                <a:off x="5125466" y="4807928"/>
                <a:ext cx="1905238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camCalib right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72861C2-BE96-4D49-BE78-106FF0E54FD2}"/>
                  </a:ext>
                </a:extLst>
              </p:cNvPr>
              <p:cNvSpPr/>
              <p:nvPr/>
            </p:nvSpPr>
            <p:spPr>
              <a:xfrm>
                <a:off x="5133117" y="4288469"/>
                <a:ext cx="1905238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camCalib left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8AA3C9D-F3AD-5F4D-86E6-DAFEC6BE6D6B}"/>
                  </a:ext>
                </a:extLst>
              </p:cNvPr>
              <p:cNvCxnSpPr>
                <a:cxnSpLocks/>
                <a:stCxn id="51" idx="3"/>
                <a:endCxn id="53" idx="1"/>
              </p:cNvCxnSpPr>
              <p:nvPr/>
            </p:nvCxnSpPr>
            <p:spPr>
              <a:xfrm flipV="1">
                <a:off x="4611433" y="4514334"/>
                <a:ext cx="521684" cy="512387"/>
              </a:xfrm>
              <a:prstGeom prst="straightConnector1">
                <a:avLst/>
              </a:prstGeom>
              <a:ln w="38100"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2119795-FE72-2B4F-8807-BB642A1E25D5}"/>
                  </a:ext>
                </a:extLst>
              </p:cNvPr>
              <p:cNvCxnSpPr>
                <a:cxnSpLocks/>
                <a:stCxn id="51" idx="3"/>
                <a:endCxn id="52" idx="1"/>
              </p:cNvCxnSpPr>
              <p:nvPr/>
            </p:nvCxnSpPr>
            <p:spPr>
              <a:xfrm>
                <a:off x="4611433" y="5026721"/>
                <a:ext cx="514033" cy="7072"/>
              </a:xfrm>
              <a:prstGeom prst="straightConnector1">
                <a:avLst/>
              </a:prstGeom>
              <a:ln w="38100"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571DE25-D2FB-4F42-AF46-9A245DC9FF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096" y="2612356"/>
                <a:ext cx="361637" cy="2135"/>
              </a:xfrm>
              <a:prstGeom prst="straightConnector1">
                <a:avLst/>
              </a:prstGeom>
              <a:ln w="38100"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2B6745F-C2E1-354B-A5B4-00E914A4F324}"/>
                  </a:ext>
                </a:extLst>
              </p:cNvPr>
              <p:cNvSpPr/>
              <p:nvPr/>
            </p:nvSpPr>
            <p:spPr>
              <a:xfrm>
                <a:off x="8027732" y="2386491"/>
                <a:ext cx="1905239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pf3Tracker</a:t>
                </a:r>
                <a:endParaRPr lang="en-US" sz="16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A1B3112-383B-ED46-879E-5D07EAF1F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096" y="3219804"/>
                <a:ext cx="361637" cy="2135"/>
              </a:xfrm>
              <a:prstGeom prst="straightConnector1">
                <a:avLst/>
              </a:prstGeom>
              <a:ln w="38100"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ACBF0195-410C-DB43-8147-C85AE0E84D2D}"/>
                  </a:ext>
                </a:extLst>
              </p:cNvPr>
              <p:cNvSpPr/>
              <p:nvPr/>
            </p:nvSpPr>
            <p:spPr>
              <a:xfrm>
                <a:off x="8027732" y="2993939"/>
                <a:ext cx="1905239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demoRedBall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4ED78F9-DCC9-2A4D-B9D4-6612DDC21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096" y="3897398"/>
                <a:ext cx="361637" cy="2135"/>
              </a:xfrm>
              <a:prstGeom prst="straightConnector1">
                <a:avLst/>
              </a:prstGeom>
              <a:ln w="38100"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A00A5925-EAE4-B643-AD0E-9A756D7E5741}"/>
                  </a:ext>
                </a:extLst>
              </p:cNvPr>
              <p:cNvSpPr/>
              <p:nvPr/>
            </p:nvSpPr>
            <p:spPr>
              <a:xfrm>
                <a:off x="8027732" y="3671533"/>
                <a:ext cx="1905239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yarpview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A9D1E71-CC25-FC47-87AA-453EB981EF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1698" y="1032067"/>
                <a:ext cx="2948606" cy="1"/>
              </a:xfrm>
              <a:prstGeom prst="straightConnector1">
                <a:avLst/>
              </a:prstGeom>
              <a:ln w="38100"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9619141-35DE-F34B-BD4B-C56AFC9A4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1433" y="2316344"/>
                <a:ext cx="2948606" cy="1"/>
              </a:xfrm>
              <a:prstGeom prst="straightConnector1">
                <a:avLst/>
              </a:prstGeom>
              <a:ln w="38100"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AD5822A-D92D-F448-A9B9-81544947B4AE}"/>
                  </a:ext>
                </a:extLst>
              </p:cNvPr>
              <p:cNvSpPr/>
              <p:nvPr/>
            </p:nvSpPr>
            <p:spPr>
              <a:xfrm>
                <a:off x="2725766" y="4111306"/>
                <a:ext cx="1905239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gravityCompensator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F89ABB6-3443-A347-B618-9ED5224F3DB1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>
                <a:off x="7038355" y="4514334"/>
                <a:ext cx="502113" cy="0"/>
              </a:xfrm>
              <a:prstGeom prst="straightConnector1">
                <a:avLst/>
              </a:prstGeom>
              <a:ln w="38100"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3A6483F-F02C-CD45-8001-984434816B5B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>
                <a:off x="7030704" y="5033793"/>
                <a:ext cx="509764" cy="0"/>
              </a:xfrm>
              <a:prstGeom prst="straightConnector1">
                <a:avLst/>
              </a:prstGeom>
              <a:ln w="38100"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4E82E3B-6330-F74E-AE49-6A51BF3A5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088" y="665019"/>
                <a:ext cx="0" cy="5366963"/>
              </a:xfrm>
              <a:prstGeom prst="line">
                <a:avLst/>
              </a:prstGeom>
              <a:ln w="92075"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1D23E20-E925-4342-8F61-39BA81513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1085" y="654628"/>
                <a:ext cx="0" cy="5366963"/>
              </a:xfrm>
              <a:prstGeom prst="line">
                <a:avLst/>
              </a:prstGeom>
              <a:ln w="92075"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BAB074A-B35C-4A4E-857C-8B900A02088B}"/>
                  </a:ext>
                </a:extLst>
              </p:cNvPr>
              <p:cNvSpPr/>
              <p:nvPr/>
            </p:nvSpPr>
            <p:spPr>
              <a:xfrm>
                <a:off x="5133117" y="5458375"/>
                <a:ext cx="1905238" cy="451729"/>
              </a:xfrm>
              <a:prstGeom prst="roundRect">
                <a:avLst/>
              </a:prstGeom>
              <a:solidFill>
                <a:srgbClr val="88A5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emotionInterface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0506433-BA6B-B44B-86C2-291B808DF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9757" y="5695759"/>
                <a:ext cx="509764" cy="0"/>
              </a:xfrm>
              <a:prstGeom prst="straightConnector1">
                <a:avLst/>
              </a:prstGeom>
              <a:ln w="38100"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9437081F-A068-B14D-8733-52FB509FE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9529" y="3645026"/>
                <a:ext cx="2948606" cy="1"/>
              </a:xfrm>
              <a:prstGeom prst="straightConnector1">
                <a:avLst/>
              </a:prstGeom>
              <a:ln w="38100"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close up of a logo&#10;&#10;Description automatically generated">
              <a:extLst>
                <a:ext uri="{FF2B5EF4-FFF2-40B4-BE49-F238E27FC236}">
                  <a16:creationId xmlns:a16="http://schemas.microsoft.com/office/drawing/2014/main" id="{BDF4793A-AB77-914D-BF88-532DCEE18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47407" y="2566854"/>
              <a:ext cx="1015937" cy="2135349"/>
            </a:xfrm>
            <a:prstGeom prst="rect">
              <a:avLst/>
            </a:prstGeom>
          </p:spPr>
        </p:pic>
      </p:grpSp>
      <p:sp>
        <p:nvSpPr>
          <p:cNvPr id="83" name="Folded Corner 82"/>
          <p:cNvSpPr/>
          <p:nvPr/>
        </p:nvSpPr>
        <p:spPr>
          <a:xfrm rot="20652275">
            <a:off x="6742110" y="1514010"/>
            <a:ext cx="4172347" cy="2525409"/>
          </a:xfrm>
          <a:prstGeom prst="foldedCorne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Deployment</a:t>
            </a:r>
            <a:endParaRPr lang="en-US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A</a:t>
            </a:r>
            <a:r>
              <a:rPr lang="en-US" dirty="0" smtClean="0"/>
              <a:t>void to run by hand every time each single module.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Write a file with the list of module only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38646" y="1892357"/>
            <a:ext cx="2066109" cy="436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1123" y="3090421"/>
            <a:ext cx="3048000" cy="44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yarprobotinterface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24346" y="3105213"/>
            <a:ext cx="2502627" cy="44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/>
              <a:t> </a:t>
            </a:r>
            <a:r>
              <a:rPr lang="en-US" dirty="0" err="1" smtClean="0"/>
              <a:t>motorgui</a:t>
            </a:r>
            <a:endParaRPr lang="en-US" dirty="0"/>
          </a:p>
        </p:txBody>
      </p:sp>
      <p:pic>
        <p:nvPicPr>
          <p:cNvPr id="3074" name="Picture 2" descr="Il motore | Icona Gra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673" y="2729612"/>
            <a:ext cx="1078864" cy="10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028441" y="3153092"/>
            <a:ext cx="574132" cy="317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28441" y="3624302"/>
            <a:ext cx="657952" cy="368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2FOC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0147663" y="3677356"/>
            <a:ext cx="1267097" cy="718457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Magtrol</a:t>
            </a:r>
            <a:endParaRPr lang="en-US" dirty="0"/>
          </a:p>
        </p:txBody>
      </p:sp>
      <p:pic>
        <p:nvPicPr>
          <p:cNvPr id="3076" name="Picture 4" descr="Motor Control · Git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1" y="3369733"/>
            <a:ext cx="1285318" cy="6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749481" y="4729895"/>
            <a:ext cx="3052355" cy="44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MotorBrakeManager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6"/>
            <a:endCxn id="5" idx="2"/>
          </p:cNvCxnSpPr>
          <p:nvPr/>
        </p:nvCxnSpPr>
        <p:spPr>
          <a:xfrm flipV="1">
            <a:off x="3526973" y="3312014"/>
            <a:ext cx="914150" cy="1647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2908" y="3312013"/>
            <a:ext cx="4016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6"/>
          </p:cNvCxnSpPr>
          <p:nvPr/>
        </p:nvCxnSpPr>
        <p:spPr>
          <a:xfrm flipV="1">
            <a:off x="3801836" y="4349153"/>
            <a:ext cx="6383927" cy="6023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itle 4">
            <a:extLst>
              <a:ext uri="{FF2B5EF4-FFF2-40B4-BE49-F238E27FC236}">
                <a16:creationId xmlns:a16="http://schemas.microsoft.com/office/drawing/2014/main" id="{4EE047D9-ED75-EF4C-80A3-9A06D0A379C4}"/>
              </a:ext>
            </a:extLst>
          </p:cNvPr>
          <p:cNvSpPr>
            <a:spLocks noGrp="1"/>
          </p:cNvSpPr>
          <p:nvPr/>
        </p:nvSpPr>
        <p:spPr>
          <a:xfrm>
            <a:off x="4286037" y="140941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02</a:t>
            </a:r>
            <a:r>
              <a:rPr lang="en-US" dirty="0" smtClean="0"/>
              <a:t> – Use Cases</a:t>
            </a:r>
            <a:endParaRPr lang="en-US" dirty="0"/>
          </a:p>
        </p:txBody>
      </p:sp>
      <p:sp>
        <p:nvSpPr>
          <p:cNvPr id="25" name="CasellaDiTesto 32">
            <a:extLst>
              <a:ext uri="{FF2B5EF4-FFF2-40B4-BE49-F238E27FC236}">
                <a16:creationId xmlns:a16="http://schemas.microsoft.com/office/drawing/2014/main" id="{D2B1457E-C643-B54F-AF39-B4797E13168D}"/>
              </a:ext>
            </a:extLst>
          </p:cNvPr>
          <p:cNvSpPr txBox="1"/>
          <p:nvPr/>
        </p:nvSpPr>
        <p:spPr>
          <a:xfrm>
            <a:off x="546879" y="1191431"/>
            <a:ext cx="69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A real 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u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se case:  motor brake setup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4">
            <a:extLst>
              <a:ext uri="{FF2B5EF4-FFF2-40B4-BE49-F238E27FC236}">
                <a16:creationId xmlns:a16="http://schemas.microsoft.com/office/drawing/2014/main" id="{4EE047D9-ED75-EF4C-80A3-9A06D0A379C4}"/>
              </a:ext>
            </a:extLst>
          </p:cNvPr>
          <p:cNvSpPr>
            <a:spLocks noGrp="1"/>
          </p:cNvSpPr>
          <p:nvPr/>
        </p:nvSpPr>
        <p:spPr>
          <a:xfrm>
            <a:off x="4286037" y="140941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03</a:t>
            </a:r>
            <a:r>
              <a:rPr lang="en-US" dirty="0"/>
              <a:t> – Containers and Images</a:t>
            </a:r>
            <a:endParaRPr lang="en-US" dirty="0"/>
          </a:p>
        </p:txBody>
      </p:sp>
      <p:sp>
        <p:nvSpPr>
          <p:cNvPr id="3" name="CasellaDiTesto 32">
            <a:extLst>
              <a:ext uri="{FF2B5EF4-FFF2-40B4-BE49-F238E27FC236}">
                <a16:creationId xmlns:a16="http://schemas.microsoft.com/office/drawing/2014/main" id="{D2B1457E-C643-B54F-AF39-B4797E13168D}"/>
              </a:ext>
            </a:extLst>
          </p:cNvPr>
          <p:cNvSpPr txBox="1"/>
          <p:nvPr/>
        </p:nvSpPr>
        <p:spPr>
          <a:xfrm>
            <a:off x="546879" y="1191431"/>
            <a:ext cx="64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Docker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Essentials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0845" y="1706075"/>
            <a:ext cx="4991908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Docker Image: 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 is a read-only, inert template that comes with instructions for deploying containers. 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     Images are stored on a Docker registry,      such as 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    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Docker Hub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, or on a local registry.</a:t>
            </a:r>
            <a:r>
              <a:rPr lang="en-US" sz="1600" dirty="0">
                <a:ea typeface="+mn-lt"/>
                <a:cs typeface="+mn-lt"/>
              </a:rPr>
              <a:t/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3" name="CasellaDiTesto 32">
            <a:extLst>
              <a:ext uri="{FF2B5EF4-FFF2-40B4-BE49-F238E27FC236}">
                <a16:creationId xmlns:a16="http://schemas.microsoft.com/office/drawing/2014/main" id="{F5B34515-827A-0849-9D99-83718CA2B892}"/>
              </a:ext>
            </a:extLst>
          </p:cNvPr>
          <p:cNvSpPr txBox="1"/>
          <p:nvPr/>
        </p:nvSpPr>
        <p:spPr>
          <a:xfrm>
            <a:off x="6439916" y="1679580"/>
            <a:ext cx="509486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bg2">
                    <a:lumMod val="10000"/>
                  </a:schemeClr>
                </a:solidFill>
              </a:rPr>
              <a:t>Docker Container:</a:t>
            </a:r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 is </a:t>
            </a:r>
            <a:r>
              <a:rPr lang="en-GB" sz="1600">
                <a:ea typeface="+mn-lt"/>
                <a:cs typeface="+mn-lt"/>
              </a:rPr>
              <a:t> an instance of a Docker image. It </a:t>
            </a:r>
            <a:r>
              <a:rPr lang="en-GB" sz="1600"/>
              <a:t>is a virtualized runtime environment that provides isolation capabilities for separating the execution of applications from the underpinning system.</a:t>
            </a:r>
            <a:endParaRPr lang="en-GB" sz="16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EAB75-4445-FF7D-5ED5-973535BA36D7}"/>
              </a:ext>
            </a:extLst>
          </p:cNvPr>
          <p:cNvSpPr txBox="1"/>
          <p:nvPr/>
        </p:nvSpPr>
        <p:spPr>
          <a:xfrm>
            <a:off x="1273471" y="2903953"/>
            <a:ext cx="36511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DC866F"/>
                </a:solidFill>
                <a:ea typeface="+mn-lt"/>
                <a:cs typeface="+mn-lt"/>
              </a:rPr>
              <a:t>Images</a:t>
            </a:r>
            <a:r>
              <a:rPr lang="en-US" i="1">
                <a:solidFill>
                  <a:srgbClr val="DC866F"/>
                </a:solidFill>
                <a:ea typeface="+mn-lt"/>
                <a:cs typeface="+mn-lt"/>
              </a:rPr>
              <a:t> are read-only templates used to build containers. </a:t>
            </a:r>
            <a:endParaRPr lang="en-US">
              <a:solidFill>
                <a:srgbClr val="DC866F"/>
              </a:solidFill>
              <a:ea typeface="+mn-lt"/>
              <a:cs typeface="+mn-lt"/>
            </a:endParaRPr>
          </a:p>
          <a:p>
            <a:endParaRPr lang="en-US" i="1">
              <a:solidFill>
                <a:srgbClr val="DC866F"/>
              </a:solidFill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D3DAC-1864-40F2-876A-62F80C458D72}"/>
              </a:ext>
            </a:extLst>
          </p:cNvPr>
          <p:cNvGrpSpPr/>
          <p:nvPr/>
        </p:nvGrpSpPr>
        <p:grpSpPr>
          <a:xfrm>
            <a:off x="2817143" y="3786245"/>
            <a:ext cx="6557714" cy="2769071"/>
            <a:chOff x="873498" y="2915680"/>
            <a:chExt cx="6557714" cy="2769071"/>
          </a:xfrm>
        </p:grpSpPr>
        <p:sp>
          <p:nvSpPr>
            <p:cNvPr id="5" name="Scroll: Vertical 4">
              <a:extLst>
                <a:ext uri="{FF2B5EF4-FFF2-40B4-BE49-F238E27FC236}">
                  <a16:creationId xmlns:a16="http://schemas.microsoft.com/office/drawing/2014/main" id="{C6D25FD2-80FF-C150-3357-4633BF44E8FE}"/>
                </a:ext>
              </a:extLst>
            </p:cNvPr>
            <p:cNvSpPr/>
            <p:nvPr/>
          </p:nvSpPr>
          <p:spPr>
            <a:xfrm>
              <a:off x="873498" y="3573782"/>
              <a:ext cx="1987376" cy="1153296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 panose="020F0502020204030204"/>
                </a:rPr>
                <a:t>Dependencies,</a:t>
              </a:r>
            </a:p>
            <a:p>
              <a:pPr algn="ctr"/>
              <a:r>
                <a:rPr lang="en-US" sz="1600">
                  <a:cs typeface="Calibri" panose="020F0502020204030204"/>
                </a:rPr>
                <a:t>Source code,</a:t>
              </a:r>
            </a:p>
            <a:p>
              <a:pPr algn="ctr"/>
              <a:r>
                <a:rPr lang="en-US" sz="1600">
                  <a:cs typeface="Calibri" panose="020F0502020204030204"/>
                </a:rPr>
                <a:t>Libraries, </a:t>
              </a:r>
              <a:r>
                <a:rPr lang="en-US" sz="1600" err="1">
                  <a:cs typeface="Calibri" panose="020F0502020204030204"/>
                </a:rPr>
                <a:t>etc</a:t>
              </a:r>
              <a:endParaRPr lang="en-US" sz="1600">
                <a:cs typeface="Calibri" panose="020F0502020204030204"/>
              </a:endParaRPr>
            </a:p>
          </p:txBody>
        </p:sp>
        <p:pic>
          <p:nvPicPr>
            <p:cNvPr id="6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E316B48-A953-7DC3-1154-B77D59A2C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629" y="2915680"/>
              <a:ext cx="853903" cy="853903"/>
            </a:xfrm>
            <a:prstGeom prst="rect">
              <a:avLst/>
            </a:prstGeom>
          </p:spPr>
        </p:pic>
        <p:pic>
          <p:nvPicPr>
            <p:cNvPr id="12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8B2CD81-704C-5F9F-914D-9C8291C95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8570" y="3839945"/>
              <a:ext cx="853903" cy="853903"/>
            </a:xfrm>
            <a:prstGeom prst="rect">
              <a:avLst/>
            </a:prstGeom>
          </p:spPr>
        </p:pic>
        <p:pic>
          <p:nvPicPr>
            <p:cNvPr id="13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49D75A3-49C6-210B-01EF-BD2A918F0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7975" y="4882333"/>
              <a:ext cx="874498" cy="80241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AB9A1F-A6E7-F9A3-D483-CF5E3DB07462}"/>
                </a:ext>
              </a:extLst>
            </p:cNvPr>
            <p:cNvSpPr txBox="1"/>
            <p:nvPr/>
          </p:nvSpPr>
          <p:spPr>
            <a:xfrm>
              <a:off x="1155382" y="4697983"/>
              <a:ext cx="169980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Docker image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92B99-1F00-7394-8079-52CF48A017FF}"/>
                </a:ext>
              </a:extLst>
            </p:cNvPr>
            <p:cNvSpPr txBox="1"/>
            <p:nvPr/>
          </p:nvSpPr>
          <p:spPr>
            <a:xfrm>
              <a:off x="5717742" y="3114689"/>
              <a:ext cx="17134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err="1">
                  <a:cs typeface="Calibri"/>
                </a:rPr>
                <a:t>Container_one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B6871E-F5CA-93A5-BA1B-3DE2D18B6B76}"/>
                </a:ext>
              </a:extLst>
            </p:cNvPr>
            <p:cNvSpPr txBox="1"/>
            <p:nvPr/>
          </p:nvSpPr>
          <p:spPr>
            <a:xfrm>
              <a:off x="5717743" y="4021779"/>
              <a:ext cx="17134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err="1">
                  <a:cs typeface="Calibri"/>
                </a:rPr>
                <a:t>Container_two</a:t>
              </a:r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97996C-D853-FCD7-2ADC-9533D4972BD0}"/>
                </a:ext>
              </a:extLst>
            </p:cNvPr>
            <p:cNvSpPr txBox="1"/>
            <p:nvPr/>
          </p:nvSpPr>
          <p:spPr>
            <a:xfrm>
              <a:off x="5717743" y="4989187"/>
              <a:ext cx="17134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Container_...</a:t>
              </a:r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D9FFFD9-3D50-6ABF-4844-65365216C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0513" y="3382348"/>
              <a:ext cx="1100009" cy="424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5ECA09-61C2-C71F-5B9C-92CC5870A65E}"/>
                </a:ext>
              </a:extLst>
            </p:cNvPr>
            <p:cNvCxnSpPr>
              <a:cxnSpLocks/>
            </p:cNvCxnSpPr>
            <p:nvPr/>
          </p:nvCxnSpPr>
          <p:spPr>
            <a:xfrm>
              <a:off x="2970513" y="4235019"/>
              <a:ext cx="1202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30763C-0737-5053-1858-2E5AEA82F84F}"/>
                </a:ext>
              </a:extLst>
            </p:cNvPr>
            <p:cNvCxnSpPr>
              <a:cxnSpLocks/>
            </p:cNvCxnSpPr>
            <p:nvPr/>
          </p:nvCxnSpPr>
          <p:spPr>
            <a:xfrm>
              <a:off x="2980939" y="4661048"/>
              <a:ext cx="1079156" cy="512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0ACD65C-4ED6-48FF-A5A0-9F814308A234}"/>
              </a:ext>
            </a:extLst>
          </p:cNvPr>
          <p:cNvSpPr txBox="1"/>
          <p:nvPr/>
        </p:nvSpPr>
        <p:spPr>
          <a:xfrm>
            <a:off x="7184212" y="2893499"/>
            <a:ext cx="373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DC866F"/>
                </a:solidFill>
                <a:ea typeface="+mn-lt"/>
                <a:cs typeface="+mn-lt"/>
              </a:rPr>
              <a:t>Containers </a:t>
            </a:r>
            <a:r>
              <a:rPr lang="en-US" i="1">
                <a:solidFill>
                  <a:srgbClr val="DC866F"/>
                </a:solidFill>
                <a:ea typeface="+mn-lt"/>
                <a:cs typeface="+mn-lt"/>
              </a:rPr>
              <a:t>are deployed instances created from those templates.</a:t>
            </a:r>
            <a:endParaRPr lang="en-US">
              <a:solidFill>
                <a:srgbClr val="DC866F"/>
              </a:solidFill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4EE047D9-ED75-EF4C-80A3-9A06D0A379C4}"/>
              </a:ext>
            </a:extLst>
          </p:cNvPr>
          <p:cNvSpPr>
            <a:spLocks noGrp="1"/>
          </p:cNvSpPr>
          <p:nvPr/>
        </p:nvSpPr>
        <p:spPr>
          <a:xfrm>
            <a:off x="4286037" y="140941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03</a:t>
            </a:r>
            <a:r>
              <a:rPr lang="en-US" dirty="0"/>
              <a:t> – Containers and Images</a:t>
            </a:r>
            <a:endParaRPr lang="en-US" dirty="0"/>
          </a:p>
        </p:txBody>
      </p:sp>
      <p:sp>
        <p:nvSpPr>
          <p:cNvPr id="5" name="CasellaDiTesto 32">
            <a:extLst>
              <a:ext uri="{FF2B5EF4-FFF2-40B4-BE49-F238E27FC236}">
                <a16:creationId xmlns:a16="http://schemas.microsoft.com/office/drawing/2014/main" id="{D2B1457E-C643-B54F-AF39-B4797E13168D}"/>
              </a:ext>
            </a:extLst>
          </p:cNvPr>
          <p:cNvSpPr txBox="1"/>
          <p:nvPr/>
        </p:nvSpPr>
        <p:spPr>
          <a:xfrm>
            <a:off x="546879" y="1191431"/>
            <a:ext cx="640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Hands on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844" y="1706074"/>
            <a:ext cx="7972155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Create an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Create a simple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Share file with the host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Share environment variable with the host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Use option network host</a:t>
            </a:r>
            <a:r>
              <a:rPr lang="en-US" sz="1600" dirty="0">
                <a:ea typeface="+mn-lt"/>
                <a:cs typeface="+mn-lt"/>
              </a:rPr>
              <a:t/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486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Open Sans</vt:lpstr>
      <vt:lpstr>Oxygen</vt:lpstr>
      <vt:lpstr>Wingdings</vt:lpstr>
      <vt:lpstr>Office Theme</vt:lpstr>
      <vt:lpstr>Docker overview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Istituto Italiano di Tecnologia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overview</dc:title>
  <dc:creator>Valentina Gaggero</dc:creator>
  <cp:lastModifiedBy>Valentina Gaggero</cp:lastModifiedBy>
  <cp:revision>16</cp:revision>
  <dcterms:created xsi:type="dcterms:W3CDTF">2022-11-09T08:24:35Z</dcterms:created>
  <dcterms:modified xsi:type="dcterms:W3CDTF">2022-11-09T12:00:02Z</dcterms:modified>
</cp:coreProperties>
</file>