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9" r:id="rId4"/>
    <p:sldId id="258" r:id="rId5"/>
    <p:sldId id="260" r:id="rId6"/>
    <p:sldId id="261" r:id="rId7"/>
    <p:sldId id="262" r:id="rId8"/>
    <p:sldId id="264" r:id="rId9"/>
    <p:sldId id="263" r:id="rId10"/>
    <p:sldId id="268" r:id="rId11"/>
    <p:sldId id="267" r:id="rId12"/>
    <p:sldId id="265"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92"/>
    <p:restoredTop sz="95872"/>
  </p:normalViewPr>
  <p:slideViewPr>
    <p:cSldViewPr snapToGrid="0">
      <p:cViewPr>
        <p:scale>
          <a:sx n="77" d="100"/>
          <a:sy n="77" d="100"/>
        </p:scale>
        <p:origin x="1560"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521F7-581E-8641-B778-640CBFB8EBD4}"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D1778-D9B1-9440-BE22-08487399F3C1}" type="slidenum">
              <a:rPr lang="en-US" smtClean="0"/>
              <a:t>‹#›</a:t>
            </a:fld>
            <a:endParaRPr lang="en-US"/>
          </a:p>
        </p:txBody>
      </p:sp>
    </p:spTree>
    <p:extLst>
      <p:ext uri="{BB962C8B-B14F-4D97-AF65-F5344CB8AC3E}">
        <p14:creationId xmlns:p14="http://schemas.microsoft.com/office/powerpoint/2010/main" val="72073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6615-B3CB-77B4-E7FF-E54D3F6930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F2859F4-7C61-FC25-90BD-F58E01D40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DF6889-B674-C772-E8FE-E1B310A09A06}"/>
              </a:ext>
            </a:extLst>
          </p:cNvPr>
          <p:cNvSpPr>
            <a:spLocks noGrp="1"/>
          </p:cNvSpPr>
          <p:nvPr>
            <p:ph type="dt" sz="half" idx="10"/>
          </p:nvPr>
        </p:nvSpPr>
        <p:spPr/>
        <p:txBody>
          <a:bodyPr/>
          <a:lstStyle/>
          <a:p>
            <a:fld id="{F0278985-CC06-C542-9634-F6DC34655589}" type="datetime1">
              <a:rPr lang="en-GB" smtClean="0"/>
              <a:t>21/10/2022</a:t>
            </a:fld>
            <a:endParaRPr lang="en-US"/>
          </a:p>
        </p:txBody>
      </p:sp>
      <p:sp>
        <p:nvSpPr>
          <p:cNvPr id="5" name="Footer Placeholder 4">
            <a:extLst>
              <a:ext uri="{FF2B5EF4-FFF2-40B4-BE49-F238E27FC236}">
                <a16:creationId xmlns:a16="http://schemas.microsoft.com/office/drawing/2014/main" id="{BBADF092-37C0-E27A-F9AB-93C8D9C94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0EF2-6F11-6908-3272-AA157CE3BA1A}"/>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86917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D471-8117-456D-7112-F025C5ACD2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5E25C3-3E9A-DD28-A64D-5B20E93612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29D75F-0396-EBF6-2AF1-3523B6D5AADF}"/>
              </a:ext>
            </a:extLst>
          </p:cNvPr>
          <p:cNvSpPr>
            <a:spLocks noGrp="1"/>
          </p:cNvSpPr>
          <p:nvPr>
            <p:ph type="dt" sz="half" idx="10"/>
          </p:nvPr>
        </p:nvSpPr>
        <p:spPr/>
        <p:txBody>
          <a:bodyPr/>
          <a:lstStyle/>
          <a:p>
            <a:fld id="{F1496B09-20BC-454B-8402-56C4E1BC89E8}" type="datetime1">
              <a:rPr lang="en-GB" smtClean="0"/>
              <a:t>21/10/2022</a:t>
            </a:fld>
            <a:endParaRPr lang="en-US"/>
          </a:p>
        </p:txBody>
      </p:sp>
      <p:sp>
        <p:nvSpPr>
          <p:cNvPr id="5" name="Footer Placeholder 4">
            <a:extLst>
              <a:ext uri="{FF2B5EF4-FFF2-40B4-BE49-F238E27FC236}">
                <a16:creationId xmlns:a16="http://schemas.microsoft.com/office/drawing/2014/main" id="{08DC5B04-DF3A-04B2-B4DD-9702F34B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C41D1-78C4-445F-B64B-A67EB9925FD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45357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5699D-6BD2-FE33-EDF6-B661C3E78B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D19092-17E0-B140-E0D7-41BCDFF9DE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FD4F78-B7DD-6E88-438D-6DE8B1F254D2}"/>
              </a:ext>
            </a:extLst>
          </p:cNvPr>
          <p:cNvSpPr>
            <a:spLocks noGrp="1"/>
          </p:cNvSpPr>
          <p:nvPr>
            <p:ph type="dt" sz="half" idx="10"/>
          </p:nvPr>
        </p:nvSpPr>
        <p:spPr/>
        <p:txBody>
          <a:bodyPr/>
          <a:lstStyle/>
          <a:p>
            <a:fld id="{6FFFBD04-9034-F348-86EE-12D81EB1AA27}" type="datetime1">
              <a:rPr lang="en-GB" smtClean="0"/>
              <a:t>21/10/2022</a:t>
            </a:fld>
            <a:endParaRPr lang="en-US"/>
          </a:p>
        </p:txBody>
      </p:sp>
      <p:sp>
        <p:nvSpPr>
          <p:cNvPr id="5" name="Footer Placeholder 4">
            <a:extLst>
              <a:ext uri="{FF2B5EF4-FFF2-40B4-BE49-F238E27FC236}">
                <a16:creationId xmlns:a16="http://schemas.microsoft.com/office/drawing/2014/main" id="{4F0EE5B5-6F2F-48C0-E1D4-9C4700F6F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DFB95-62D0-5BFA-73C0-EB1000B8590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2805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E13-BAE3-3730-3695-6E07917C353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04A365-C7EB-1911-8E3F-B4571132E4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623E8F-357A-BF4C-BF85-0EAAD3840336}"/>
              </a:ext>
            </a:extLst>
          </p:cNvPr>
          <p:cNvSpPr>
            <a:spLocks noGrp="1"/>
          </p:cNvSpPr>
          <p:nvPr>
            <p:ph type="dt" sz="half" idx="10"/>
          </p:nvPr>
        </p:nvSpPr>
        <p:spPr/>
        <p:txBody>
          <a:bodyPr/>
          <a:lstStyle/>
          <a:p>
            <a:fld id="{5DF5D028-8965-414D-A3D1-DA49A41F9242}" type="datetime1">
              <a:rPr lang="en-GB" smtClean="0"/>
              <a:t>21/10/2022</a:t>
            </a:fld>
            <a:endParaRPr lang="en-US"/>
          </a:p>
        </p:txBody>
      </p:sp>
      <p:sp>
        <p:nvSpPr>
          <p:cNvPr id="5" name="Footer Placeholder 4">
            <a:extLst>
              <a:ext uri="{FF2B5EF4-FFF2-40B4-BE49-F238E27FC236}">
                <a16:creationId xmlns:a16="http://schemas.microsoft.com/office/drawing/2014/main" id="{882BFF96-A6E3-905C-B283-BD46B4BE8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51BC6-EE74-3A24-48F5-2969C65C871C}"/>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233244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970-A9F3-BD42-98E3-DB4FCA4B99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EA8CD4-5C28-864B-396E-A0F9548A2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85F572-A83F-B24C-9BFA-4B82DF9DEE16}"/>
              </a:ext>
            </a:extLst>
          </p:cNvPr>
          <p:cNvSpPr>
            <a:spLocks noGrp="1"/>
          </p:cNvSpPr>
          <p:nvPr>
            <p:ph type="dt" sz="half" idx="10"/>
          </p:nvPr>
        </p:nvSpPr>
        <p:spPr/>
        <p:txBody>
          <a:bodyPr/>
          <a:lstStyle/>
          <a:p>
            <a:fld id="{5D02947E-6D63-D444-8257-113DACD544ED}" type="datetime1">
              <a:rPr lang="en-GB" smtClean="0"/>
              <a:t>21/10/2022</a:t>
            </a:fld>
            <a:endParaRPr lang="en-US"/>
          </a:p>
        </p:txBody>
      </p:sp>
      <p:sp>
        <p:nvSpPr>
          <p:cNvPr id="5" name="Footer Placeholder 4">
            <a:extLst>
              <a:ext uri="{FF2B5EF4-FFF2-40B4-BE49-F238E27FC236}">
                <a16:creationId xmlns:a16="http://schemas.microsoft.com/office/drawing/2014/main" id="{337A02A3-1384-F5EF-3D2E-5CE2875EB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BB326-8904-E729-A3FB-4BB89D8F59B8}"/>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94812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ADCB-50C5-6822-73E8-C34D22EB57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DAF196-6DAD-C913-A05E-AF153456E9E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FC23D-56C5-9EDF-1E44-B16FC43E742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CD7E2B-994F-AB92-1982-D23E97CFD0CE}"/>
              </a:ext>
            </a:extLst>
          </p:cNvPr>
          <p:cNvSpPr>
            <a:spLocks noGrp="1"/>
          </p:cNvSpPr>
          <p:nvPr>
            <p:ph type="dt" sz="half" idx="10"/>
          </p:nvPr>
        </p:nvSpPr>
        <p:spPr/>
        <p:txBody>
          <a:bodyPr/>
          <a:lstStyle/>
          <a:p>
            <a:fld id="{87FB3589-07A8-CE4D-AE49-47E44B86ECB9}" type="datetime1">
              <a:rPr lang="en-GB" smtClean="0"/>
              <a:t>21/10/2022</a:t>
            </a:fld>
            <a:endParaRPr lang="en-US"/>
          </a:p>
        </p:txBody>
      </p:sp>
      <p:sp>
        <p:nvSpPr>
          <p:cNvPr id="6" name="Footer Placeholder 5">
            <a:extLst>
              <a:ext uri="{FF2B5EF4-FFF2-40B4-BE49-F238E27FC236}">
                <a16:creationId xmlns:a16="http://schemas.microsoft.com/office/drawing/2014/main" id="{CF1CB01C-C437-80DA-5DAA-A4C73558D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D3AAD-5FDD-94FD-ED45-5DAEFD4BB594}"/>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190333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1569-CBF3-2D78-36EB-AAA493F7A2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EECD4DA-7D1A-589B-839B-044CA10FB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D004B2-BFD0-9DAF-1E89-36CFC9246C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F7F88D-020D-E409-C23B-FCBA46323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BF045BC-5F3A-D915-730D-D80A62F058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F1F3C5-3F13-4B59-3705-4555B745A220}"/>
              </a:ext>
            </a:extLst>
          </p:cNvPr>
          <p:cNvSpPr>
            <a:spLocks noGrp="1"/>
          </p:cNvSpPr>
          <p:nvPr>
            <p:ph type="dt" sz="half" idx="10"/>
          </p:nvPr>
        </p:nvSpPr>
        <p:spPr/>
        <p:txBody>
          <a:bodyPr/>
          <a:lstStyle/>
          <a:p>
            <a:fld id="{5373EDCD-447B-6C44-BBAA-455EEC33C694}" type="datetime1">
              <a:rPr lang="en-GB" smtClean="0"/>
              <a:t>21/10/2022</a:t>
            </a:fld>
            <a:endParaRPr lang="en-US"/>
          </a:p>
        </p:txBody>
      </p:sp>
      <p:sp>
        <p:nvSpPr>
          <p:cNvPr id="8" name="Footer Placeholder 7">
            <a:extLst>
              <a:ext uri="{FF2B5EF4-FFF2-40B4-BE49-F238E27FC236}">
                <a16:creationId xmlns:a16="http://schemas.microsoft.com/office/drawing/2014/main" id="{8FA3DB78-1EF7-D77C-51A8-7FD4525D2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015513-3C6C-7514-CFC4-B5052272DF97}"/>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9461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C253-B69E-6F86-DB21-424E411B00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440738-F73E-54D9-B9B1-197D59A2002A}"/>
              </a:ext>
            </a:extLst>
          </p:cNvPr>
          <p:cNvSpPr>
            <a:spLocks noGrp="1"/>
          </p:cNvSpPr>
          <p:nvPr>
            <p:ph type="dt" sz="half" idx="10"/>
          </p:nvPr>
        </p:nvSpPr>
        <p:spPr/>
        <p:txBody>
          <a:bodyPr/>
          <a:lstStyle/>
          <a:p>
            <a:fld id="{E127DC52-20AF-4642-BFF8-5024E0109E5D}" type="datetime1">
              <a:rPr lang="en-GB" smtClean="0"/>
              <a:t>21/10/2022</a:t>
            </a:fld>
            <a:endParaRPr lang="en-US"/>
          </a:p>
        </p:txBody>
      </p:sp>
      <p:sp>
        <p:nvSpPr>
          <p:cNvPr id="4" name="Footer Placeholder 3">
            <a:extLst>
              <a:ext uri="{FF2B5EF4-FFF2-40B4-BE49-F238E27FC236}">
                <a16:creationId xmlns:a16="http://schemas.microsoft.com/office/drawing/2014/main" id="{B850C6D4-3D61-4AC9-3615-092BF74BB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27BB1-4F91-8E85-63AF-F6C2F4AC1031}"/>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9874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9BB63-B91A-DB99-4832-43C14F9F7930}"/>
              </a:ext>
            </a:extLst>
          </p:cNvPr>
          <p:cNvSpPr>
            <a:spLocks noGrp="1"/>
          </p:cNvSpPr>
          <p:nvPr>
            <p:ph type="dt" sz="half" idx="10"/>
          </p:nvPr>
        </p:nvSpPr>
        <p:spPr/>
        <p:txBody>
          <a:bodyPr/>
          <a:lstStyle/>
          <a:p>
            <a:fld id="{3D63641E-2530-FE44-B2F3-A06F06BD1561}" type="datetime1">
              <a:rPr lang="en-GB" smtClean="0"/>
              <a:t>21/10/2022</a:t>
            </a:fld>
            <a:endParaRPr lang="en-US"/>
          </a:p>
        </p:txBody>
      </p:sp>
      <p:sp>
        <p:nvSpPr>
          <p:cNvPr id="3" name="Footer Placeholder 2">
            <a:extLst>
              <a:ext uri="{FF2B5EF4-FFF2-40B4-BE49-F238E27FC236}">
                <a16:creationId xmlns:a16="http://schemas.microsoft.com/office/drawing/2014/main" id="{6195A1E4-A26D-4056-5BC4-33A43FD00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B10720-AEC3-871C-DF13-BE667245D4D9}"/>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292195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37BF-C23F-4DDD-A955-4D7736F96E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A59117-0CA3-01E1-F312-42CA2E9F0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F13FEA-5065-5CE2-2442-4C3B4ECF3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0CE0E4-FA0F-B0B1-B37C-9B7667024205}"/>
              </a:ext>
            </a:extLst>
          </p:cNvPr>
          <p:cNvSpPr>
            <a:spLocks noGrp="1"/>
          </p:cNvSpPr>
          <p:nvPr>
            <p:ph type="dt" sz="half" idx="10"/>
          </p:nvPr>
        </p:nvSpPr>
        <p:spPr/>
        <p:txBody>
          <a:bodyPr/>
          <a:lstStyle/>
          <a:p>
            <a:fld id="{2150E923-355F-6D44-8940-EA6F53203EEA}" type="datetime1">
              <a:rPr lang="en-GB" smtClean="0"/>
              <a:t>21/10/2022</a:t>
            </a:fld>
            <a:endParaRPr lang="en-US"/>
          </a:p>
        </p:txBody>
      </p:sp>
      <p:sp>
        <p:nvSpPr>
          <p:cNvPr id="6" name="Footer Placeholder 5">
            <a:extLst>
              <a:ext uri="{FF2B5EF4-FFF2-40B4-BE49-F238E27FC236}">
                <a16:creationId xmlns:a16="http://schemas.microsoft.com/office/drawing/2014/main" id="{015B0C9B-D4B9-C2B0-0E2D-1EA087834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6C4EB-7CD4-0809-89FF-63578DE5141A}"/>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379103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C28F-7EB8-271F-C1C6-A3AA494CD6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BD8E701-20AD-0AFB-2CA2-FAA5D7294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48E9F-2395-6B06-5299-7995E66B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636A33-89A9-EE50-137D-1FD46DC35D61}"/>
              </a:ext>
            </a:extLst>
          </p:cNvPr>
          <p:cNvSpPr>
            <a:spLocks noGrp="1"/>
          </p:cNvSpPr>
          <p:nvPr>
            <p:ph type="dt" sz="half" idx="10"/>
          </p:nvPr>
        </p:nvSpPr>
        <p:spPr/>
        <p:txBody>
          <a:bodyPr/>
          <a:lstStyle/>
          <a:p>
            <a:fld id="{388745A2-DBB8-4049-B279-CDBAF23676D8}" type="datetime1">
              <a:rPr lang="en-GB" smtClean="0"/>
              <a:t>21/10/2022</a:t>
            </a:fld>
            <a:endParaRPr lang="en-US"/>
          </a:p>
        </p:txBody>
      </p:sp>
      <p:sp>
        <p:nvSpPr>
          <p:cNvPr id="6" name="Footer Placeholder 5">
            <a:extLst>
              <a:ext uri="{FF2B5EF4-FFF2-40B4-BE49-F238E27FC236}">
                <a16:creationId xmlns:a16="http://schemas.microsoft.com/office/drawing/2014/main" id="{7C1FE939-B91C-A4CA-2518-1D661553D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65A5A-73FE-92FA-B556-D484446F7BCE}"/>
              </a:ext>
            </a:extLst>
          </p:cNvPr>
          <p:cNvSpPr>
            <a:spLocks noGrp="1"/>
          </p:cNvSpPr>
          <p:nvPr>
            <p:ph type="sldNum" sz="quarter" idx="12"/>
          </p:nvPr>
        </p:nvSpPr>
        <p:spPr/>
        <p:txBody>
          <a:bodyPr/>
          <a:lstStyle/>
          <a:p>
            <a:fld id="{491CF4B3-B97C-1B49-985A-93725184CD23}" type="slidenum">
              <a:rPr lang="en-US" smtClean="0"/>
              <a:t>‹#›</a:t>
            </a:fld>
            <a:endParaRPr lang="en-US"/>
          </a:p>
        </p:txBody>
      </p:sp>
    </p:spTree>
    <p:extLst>
      <p:ext uri="{BB962C8B-B14F-4D97-AF65-F5344CB8AC3E}">
        <p14:creationId xmlns:p14="http://schemas.microsoft.com/office/powerpoint/2010/main" val="178732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B0412-A8B1-33FF-048E-850635D55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7C4112-699F-4FF4-C79D-336C50F83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D1E56C-DE76-29CD-9689-68F95D1BA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BFEAE-9540-2B4B-AD98-BC79A929E085}" type="datetime1">
              <a:rPr lang="en-GB" smtClean="0"/>
              <a:t>21/10/2022</a:t>
            </a:fld>
            <a:endParaRPr lang="en-US"/>
          </a:p>
        </p:txBody>
      </p:sp>
      <p:sp>
        <p:nvSpPr>
          <p:cNvPr id="5" name="Footer Placeholder 4">
            <a:extLst>
              <a:ext uri="{FF2B5EF4-FFF2-40B4-BE49-F238E27FC236}">
                <a16:creationId xmlns:a16="http://schemas.microsoft.com/office/drawing/2014/main" id="{9B1FEBA2-A140-10E4-FC74-FCADEBD64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DCFCFF-66AB-0988-2FCE-E65E7EF08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CF4B3-B97C-1B49-985A-93725184CD23}" type="slidenum">
              <a:rPr lang="en-US" smtClean="0"/>
              <a:t>‹#›</a:t>
            </a:fld>
            <a:endParaRPr lang="en-US"/>
          </a:p>
        </p:txBody>
      </p:sp>
    </p:spTree>
    <p:extLst>
      <p:ext uri="{BB962C8B-B14F-4D97-AF65-F5344CB8AC3E}">
        <p14:creationId xmlns:p14="http://schemas.microsoft.com/office/powerpoint/2010/main" val="289835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53BF-3D58-7E3A-47FE-4CF84FC614C3}"/>
              </a:ext>
            </a:extLst>
          </p:cNvPr>
          <p:cNvSpPr>
            <a:spLocks noGrp="1"/>
          </p:cNvSpPr>
          <p:nvPr>
            <p:ph type="ctrTitle"/>
          </p:nvPr>
        </p:nvSpPr>
        <p:spPr/>
        <p:txBody>
          <a:bodyPr/>
          <a:lstStyle/>
          <a:p>
            <a:r>
              <a:rPr lang="en-US" b="1" dirty="0">
                <a:solidFill>
                  <a:schemeClr val="accent1">
                    <a:lumMod val="75000"/>
                  </a:schemeClr>
                </a:solidFill>
              </a:rPr>
              <a:t>Introduction to programming</a:t>
            </a:r>
          </a:p>
        </p:txBody>
      </p:sp>
      <p:sp>
        <p:nvSpPr>
          <p:cNvPr id="3" name="Subtitle 2">
            <a:extLst>
              <a:ext uri="{FF2B5EF4-FFF2-40B4-BE49-F238E27FC236}">
                <a16:creationId xmlns:a16="http://schemas.microsoft.com/office/drawing/2014/main" id="{547AE536-9883-6625-705A-61D8DEA2FEFE}"/>
              </a:ext>
            </a:extLst>
          </p:cNvPr>
          <p:cNvSpPr>
            <a:spLocks noGrp="1"/>
          </p:cNvSpPr>
          <p:nvPr>
            <p:ph type="subTitle" idx="1"/>
          </p:nvPr>
        </p:nvSpPr>
        <p:spPr/>
        <p:txBody>
          <a:bodyPr/>
          <a:lstStyle/>
          <a:p>
            <a:r>
              <a:rPr lang="en-US" dirty="0"/>
              <a:t>Valentina Giunchiglia and Dragos </a:t>
            </a:r>
            <a:r>
              <a:rPr lang="en-US" dirty="0" err="1"/>
              <a:t>Gruia</a:t>
            </a:r>
            <a:endParaRPr lang="en-US" dirty="0"/>
          </a:p>
        </p:txBody>
      </p:sp>
      <p:pic>
        <p:nvPicPr>
          <p:cNvPr id="4" name="Picture 3">
            <a:extLst>
              <a:ext uri="{FF2B5EF4-FFF2-40B4-BE49-F238E27FC236}">
                <a16:creationId xmlns:a16="http://schemas.microsoft.com/office/drawing/2014/main" id="{D9AC164E-737E-E40A-21BF-1A50EAF36302}"/>
              </a:ext>
            </a:extLst>
          </p:cNvPr>
          <p:cNvPicPr>
            <a:picLocks noChangeAspect="1"/>
          </p:cNvPicPr>
          <p:nvPr/>
        </p:nvPicPr>
        <p:blipFill>
          <a:blip r:embed="rId2"/>
          <a:stretch>
            <a:fillRect/>
          </a:stretch>
        </p:blipFill>
        <p:spPr>
          <a:xfrm>
            <a:off x="504396" y="412888"/>
            <a:ext cx="2696005" cy="709475"/>
          </a:xfrm>
          <a:prstGeom prst="rect">
            <a:avLst/>
          </a:prstGeom>
        </p:spPr>
      </p:pic>
      <p:cxnSp>
        <p:nvCxnSpPr>
          <p:cNvPr id="6" name="Straight Connector 5">
            <a:extLst>
              <a:ext uri="{FF2B5EF4-FFF2-40B4-BE49-F238E27FC236}">
                <a16:creationId xmlns:a16="http://schemas.microsoft.com/office/drawing/2014/main" id="{8C75F6DC-CDD7-7981-CE29-06FEBC16F83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Slide Number Placeholder 6">
            <a:extLst>
              <a:ext uri="{FF2B5EF4-FFF2-40B4-BE49-F238E27FC236}">
                <a16:creationId xmlns:a16="http://schemas.microsoft.com/office/drawing/2014/main" id="{3E1051A8-BA0E-F875-037E-1CA037484348}"/>
              </a:ext>
            </a:extLst>
          </p:cNvPr>
          <p:cNvSpPr>
            <a:spLocks noGrp="1"/>
          </p:cNvSpPr>
          <p:nvPr>
            <p:ph type="sldNum" sz="quarter" idx="12"/>
          </p:nvPr>
        </p:nvSpPr>
        <p:spPr/>
        <p:txBody>
          <a:bodyPr/>
          <a:lstStyle/>
          <a:p>
            <a:fld id="{491CF4B3-B97C-1B49-985A-93725184CD23}" type="slidenum">
              <a:rPr lang="en-US" sz="1800" smtClean="0"/>
              <a:t>1</a:t>
            </a:fld>
            <a:endParaRPr lang="en-US" sz="1800"/>
          </a:p>
        </p:txBody>
      </p:sp>
      <p:sp>
        <p:nvSpPr>
          <p:cNvPr id="5" name="TextBox 4">
            <a:extLst>
              <a:ext uri="{FF2B5EF4-FFF2-40B4-BE49-F238E27FC236}">
                <a16:creationId xmlns:a16="http://schemas.microsoft.com/office/drawing/2014/main" id="{CD735234-0D99-5E37-F350-40195DBB1E09}"/>
              </a:ext>
            </a:extLst>
          </p:cNvPr>
          <p:cNvSpPr txBox="1"/>
          <p:nvPr/>
        </p:nvSpPr>
        <p:spPr>
          <a:xfrm>
            <a:off x="10668000" y="112304"/>
            <a:ext cx="2410691" cy="369332"/>
          </a:xfrm>
          <a:prstGeom prst="rect">
            <a:avLst/>
          </a:prstGeom>
          <a:noFill/>
        </p:spPr>
        <p:txBody>
          <a:bodyPr wrap="square" rtlCol="0">
            <a:spAutoFit/>
          </a:bodyPr>
          <a:lstStyle/>
          <a:p>
            <a:r>
              <a:rPr lang="en-US" dirty="0"/>
              <a:t>2022/2023</a:t>
            </a:r>
          </a:p>
        </p:txBody>
      </p:sp>
    </p:spTree>
    <p:extLst>
      <p:ext uri="{BB962C8B-B14F-4D97-AF65-F5344CB8AC3E}">
        <p14:creationId xmlns:p14="http://schemas.microsoft.com/office/powerpoint/2010/main" val="253383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2: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10</a:t>
            </a:fld>
            <a:endParaRPr lang="en-US" sz="1800"/>
          </a:p>
        </p:txBody>
      </p:sp>
      <p:cxnSp>
        <p:nvCxnSpPr>
          <p:cNvPr id="5" name="Straight Connector 4">
            <a:extLst>
              <a:ext uri="{FF2B5EF4-FFF2-40B4-BE49-F238E27FC236}">
                <a16:creationId xmlns:a16="http://schemas.microsoft.com/office/drawing/2014/main" id="{B0302CC5-405B-1FC5-8305-32AE8EB28DB4}"/>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23A1B98-D611-3248-0F89-1DBBC4EFA569}"/>
              </a:ext>
            </a:extLst>
          </p:cNvPr>
          <p:cNvSpPr txBox="1"/>
          <p:nvPr/>
        </p:nvSpPr>
        <p:spPr>
          <a:xfrm>
            <a:off x="838200" y="1690688"/>
            <a:ext cx="7959436" cy="3693319"/>
          </a:xfrm>
          <a:prstGeom prst="rect">
            <a:avLst/>
          </a:prstGeom>
          <a:noFill/>
        </p:spPr>
        <p:txBody>
          <a:bodyPr wrap="square">
            <a:spAutoFit/>
          </a:bodyPr>
          <a:lstStyle/>
          <a:p>
            <a:r>
              <a:rPr lang="en-GB" b="0" dirty="0">
                <a:effectLst/>
                <a:latin typeface="Menlo" panose="020B0609030804020204" pitchFamily="49" charset="0"/>
              </a:rPr>
              <a:t>Import numpy as np</a:t>
            </a:r>
          </a:p>
          <a:p>
            <a:r>
              <a:rPr lang="en-GB" dirty="0">
                <a:latin typeface="Menlo" panose="020B0609030804020204" pitchFamily="49" charset="0"/>
              </a:rPr>
              <a:t>Import pandas as pd</a:t>
            </a:r>
          </a:p>
          <a:p>
            <a:endParaRPr lang="en-GB" b="0" i="1" dirty="0">
              <a:effectLst/>
              <a:latin typeface="Menlo" panose="020B0609030804020204" pitchFamily="49" charset="0"/>
            </a:endParaRPr>
          </a:p>
          <a:p>
            <a:r>
              <a:rPr lang="en-GB" b="0" i="1" dirty="0">
                <a:effectLst/>
                <a:latin typeface="Menlo" panose="020B0609030804020204" pitchFamily="49" charset="0"/>
              </a:rPr>
              <a:t>def</a:t>
            </a:r>
            <a:r>
              <a:rPr lang="en-GB" b="0" dirty="0">
                <a:effectLst/>
                <a:latin typeface="Menlo" panose="020B0609030804020204" pitchFamily="49" charset="0"/>
              </a:rPr>
              <a:t> character_songs(</a:t>
            </a:r>
            <a:r>
              <a:rPr lang="en-GB" b="0" i="1" dirty="0">
                <a:effectLst/>
                <a:latin typeface="Menlo" panose="020B0609030804020204" pitchFamily="49" charset="0"/>
              </a:rPr>
              <a:t>path_to_file</a:t>
            </a:r>
            <a:r>
              <a:rPr lang="en-GB" b="0" dirty="0">
                <a:effectLst/>
                <a:latin typeface="Menlo" panose="020B0609030804020204" pitchFamily="49" charset="0"/>
              </a:rPr>
              <a:t>, </a:t>
            </a:r>
            <a:r>
              <a:rPr lang="en-GB" b="0" i="1" dirty="0">
                <a:effectLst/>
                <a:latin typeface="Menlo" panose="020B0609030804020204" pitchFamily="49" charset="0"/>
              </a:rPr>
              <a:t>col_title</a:t>
            </a:r>
            <a:r>
              <a:rPr lang="en-GB" b="0" dirty="0">
                <a:effectLst/>
                <a:latin typeface="Menlo" panose="020B0609030804020204" pitchFamily="49" charset="0"/>
              </a:rPr>
              <a:t>):</a:t>
            </a:r>
          </a:p>
          <a:p>
            <a:r>
              <a:rPr lang="en-GB" b="0" dirty="0">
                <a:effectLst/>
                <a:latin typeface="Menlo" panose="020B0609030804020204" pitchFamily="49" charset="0"/>
              </a:rPr>
              <a:t>	df = pd.read_csv(</a:t>
            </a:r>
            <a:r>
              <a:rPr lang="en-GB" b="0" i="1" dirty="0">
                <a:effectLst/>
                <a:latin typeface="Menlo" panose="020B0609030804020204" pitchFamily="49" charset="0"/>
              </a:rPr>
              <a:t>path_to_file</a:t>
            </a:r>
            <a:r>
              <a:rPr lang="en-GB" b="0" dirty="0">
                <a:effectLst/>
                <a:latin typeface="Menlo" panose="020B0609030804020204" pitchFamily="49" charset="0"/>
              </a:rPr>
              <a:t>)</a:t>
            </a:r>
          </a:p>
          <a:p>
            <a:r>
              <a:rPr lang="en-GB" b="0" dirty="0">
                <a:effectLst/>
                <a:latin typeface="Menlo" panose="020B0609030804020204" pitchFamily="49" charset="0"/>
              </a:rPr>
              <a:t>	songs_title = df[</a:t>
            </a:r>
            <a:r>
              <a:rPr lang="en-GB" b="0" i="1" dirty="0">
                <a:effectLst/>
                <a:latin typeface="Menlo" panose="020B0609030804020204" pitchFamily="49" charset="0"/>
              </a:rPr>
              <a:t>col_title</a:t>
            </a:r>
            <a:r>
              <a:rPr lang="en-GB" b="0" dirty="0">
                <a:effectLst/>
                <a:latin typeface="Menlo" panose="020B0609030804020204" pitchFamily="49" charset="0"/>
              </a:rPr>
              <a:t>]</a:t>
            </a:r>
          </a:p>
          <a:p>
            <a:r>
              <a:rPr lang="en-GB" b="0" dirty="0">
                <a:effectLst/>
                <a:latin typeface="Menlo" panose="020B0609030804020204" pitchFamily="49" charset="0"/>
              </a:rPr>
              <a:t>	lengths_songs = []</a:t>
            </a:r>
          </a:p>
          <a:p>
            <a:r>
              <a:rPr lang="en-GB" b="0" dirty="0">
                <a:effectLst/>
                <a:latin typeface="Menlo" panose="020B0609030804020204" pitchFamily="49" charset="0"/>
              </a:rPr>
              <a:t>	for song in songs_title:</a:t>
            </a:r>
          </a:p>
          <a:p>
            <a:r>
              <a:rPr lang="en-GB" b="0" dirty="0">
                <a:effectLst/>
                <a:latin typeface="Menlo" panose="020B0609030804020204" pitchFamily="49" charset="0"/>
              </a:rPr>
              <a:t>		lengths_songs.append(len(song))</a:t>
            </a:r>
          </a:p>
          <a:p>
            <a:r>
              <a:rPr lang="en-GB" b="0" dirty="0">
                <a:effectLst/>
                <a:latin typeface="Menlo" panose="020B0609030804020204" pitchFamily="49" charset="0"/>
              </a:rPr>
              <a:t>	print(pd.Series(lengths_songs))</a:t>
            </a:r>
          </a:p>
          <a:p>
            <a:r>
              <a:rPr lang="en-GB" b="0" dirty="0">
                <a:effectLst/>
                <a:latin typeface="Menlo" panose="020B0609030804020204" pitchFamily="49" charset="0"/>
              </a:rPr>
              <a:t>	print(np.max(lengths_songs))</a:t>
            </a:r>
          </a:p>
          <a:p>
            <a:br>
              <a:rPr lang="en-GB" b="0" dirty="0">
                <a:effectLst/>
                <a:latin typeface="Menlo" panose="020B0609030804020204" pitchFamily="49" charset="0"/>
              </a:rPr>
            </a:br>
            <a:r>
              <a:rPr lang="en-GB" b="0" dirty="0">
                <a:effectLst/>
                <a:latin typeface="Menlo" panose="020B0609030804020204" pitchFamily="49" charset="0"/>
              </a:rPr>
              <a:t>character_songs("Data/spotify_taylorswift.csv", "name")</a:t>
            </a:r>
          </a:p>
        </p:txBody>
      </p:sp>
    </p:spTree>
    <p:extLst>
      <p:ext uri="{BB962C8B-B14F-4D97-AF65-F5344CB8AC3E}">
        <p14:creationId xmlns:p14="http://schemas.microsoft.com/office/powerpoint/2010/main" val="96638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a:xfrm>
            <a:off x="838199" y="365125"/>
            <a:ext cx="10949247" cy="1325563"/>
          </a:xfrm>
        </p:spPr>
        <p:txBody>
          <a:bodyPr/>
          <a:lstStyle/>
          <a:p>
            <a:r>
              <a:rPr lang="en-US" b="1" dirty="0">
                <a:solidFill>
                  <a:schemeClr val="accent1">
                    <a:lumMod val="75000"/>
                  </a:schemeClr>
                </a:solidFill>
              </a:rPr>
              <a:t>Exercise 3: popularity more than average</a:t>
            </a:r>
            <a:r>
              <a:rPr lang="en-US" dirty="0"/>
              <a:t>⭐️ ⭐️</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a:xfrm>
            <a:off x="838200" y="1673783"/>
            <a:ext cx="11132127" cy="4351338"/>
          </a:xfrm>
        </p:spPr>
        <p:txBody>
          <a:bodyPr>
            <a:normAutofit/>
          </a:bodyPr>
          <a:lstStyle/>
          <a:p>
            <a:pPr marL="0" indent="0">
              <a:buNone/>
            </a:pPr>
            <a:r>
              <a:rPr lang="en-US" sz="2400" dirty="0"/>
              <a:t>Write a function that goes through each one of Taylor’s songs and prints the names of all the ones which have higher than average popularity.</a:t>
            </a:r>
          </a:p>
          <a:p>
            <a:pPr marL="0" indent="0">
              <a:buNone/>
            </a:pPr>
            <a:endParaRPr lang="en-US" sz="2400" dirty="0"/>
          </a:p>
          <a:p>
            <a:pPr marL="0" indent="0">
              <a:buNone/>
            </a:pPr>
            <a:r>
              <a:rPr lang="en-US" sz="2400" b="1" dirty="0">
                <a:solidFill>
                  <a:srgbClr val="002060"/>
                </a:solidFill>
              </a:rPr>
              <a:t>Input: </a:t>
            </a:r>
            <a:r>
              <a:rPr lang="en-US" sz="2400" dirty="0"/>
              <a:t>("Data/spotify_taylorswift.csv", "popularity", "name”)</a:t>
            </a:r>
          </a:p>
          <a:p>
            <a:pPr marL="0" indent="0">
              <a:buNone/>
            </a:pPr>
            <a:r>
              <a:rPr lang="en-US" sz="2400" dirty="0"/>
              <a:t>Example songs = pd.Series(['Clean', 'All Too Well', 'Lover', 'Ivy’])</a:t>
            </a:r>
          </a:p>
          <a:p>
            <a:pPr marL="0" indent="0">
              <a:buNone/>
            </a:pPr>
            <a:r>
              <a:rPr lang="en-US" sz="2400" dirty="0"/>
              <a:t>Example popularity = pd.Series([0.2, 0.6, 0.8, 0.4])</a:t>
            </a:r>
            <a:br>
              <a:rPr lang="en-US" sz="2400" dirty="0"/>
            </a:br>
            <a:endParaRPr lang="en-US" sz="2400" dirty="0"/>
          </a:p>
          <a:p>
            <a:pPr marL="0" indent="0">
              <a:buNone/>
            </a:pPr>
            <a:r>
              <a:rPr lang="en-US" sz="2400" b="1" dirty="0">
                <a:solidFill>
                  <a:srgbClr val="002060"/>
                </a:solidFill>
              </a:rPr>
              <a:t>Desired output:</a:t>
            </a:r>
          </a:p>
          <a:p>
            <a:pPr marL="0" indent="0">
              <a:buNone/>
            </a:pPr>
            <a:r>
              <a:rPr lang="en-US" sz="2400" dirty="0"/>
              <a:t>All Too Well, Lover</a:t>
            </a:r>
          </a:p>
          <a:p>
            <a:pPr marL="0" indent="0">
              <a:buNone/>
            </a:pPr>
            <a:endParaRPr lang="en-US" sz="2400" dirty="0"/>
          </a:p>
          <a:p>
            <a:endParaRPr lang="en-US" sz="2400"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z="1800" smtClean="0"/>
              <a:t>11</a:t>
            </a:fld>
            <a:endParaRPr lang="en-US" sz="1800"/>
          </a:p>
        </p:txBody>
      </p:sp>
      <p:cxnSp>
        <p:nvCxnSpPr>
          <p:cNvPr id="5" name="Straight Connector 4">
            <a:extLst>
              <a:ext uri="{FF2B5EF4-FFF2-40B4-BE49-F238E27FC236}">
                <a16:creationId xmlns:a16="http://schemas.microsoft.com/office/drawing/2014/main" id="{3A145ECE-D882-C127-EF2A-989CD742C91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04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3: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12</a:t>
            </a:fld>
            <a:endParaRPr lang="en-US" sz="1800"/>
          </a:p>
        </p:txBody>
      </p:sp>
      <p:cxnSp>
        <p:nvCxnSpPr>
          <p:cNvPr id="5" name="Straight Connector 4">
            <a:extLst>
              <a:ext uri="{FF2B5EF4-FFF2-40B4-BE49-F238E27FC236}">
                <a16:creationId xmlns:a16="http://schemas.microsoft.com/office/drawing/2014/main" id="{2B0F9282-D53A-1635-D56F-2BFB06C2D21D}"/>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F29ADB77-FF7B-CB7B-1874-1F19CFACB79B}"/>
              </a:ext>
            </a:extLst>
          </p:cNvPr>
          <p:cNvSpPr txBox="1"/>
          <p:nvPr/>
        </p:nvSpPr>
        <p:spPr>
          <a:xfrm>
            <a:off x="964276" y="1980060"/>
            <a:ext cx="10389524" cy="2862322"/>
          </a:xfrm>
          <a:prstGeom prst="rect">
            <a:avLst/>
          </a:prstGeom>
          <a:noFill/>
        </p:spPr>
        <p:txBody>
          <a:bodyPr wrap="square">
            <a:spAutoFit/>
          </a:bodyPr>
          <a:lstStyle/>
          <a:p>
            <a:r>
              <a:rPr lang="en-GB" b="0" dirty="0">
                <a:effectLst/>
                <a:latin typeface="Menlo" panose="020B0609030804020204" pitchFamily="49" charset="0"/>
              </a:rPr>
              <a:t>Import pandas as pd</a:t>
            </a:r>
          </a:p>
          <a:p>
            <a:r>
              <a:rPr lang="en-GB" dirty="0">
                <a:latin typeface="Menlo" panose="020B0609030804020204" pitchFamily="49" charset="0"/>
              </a:rPr>
              <a:t>Import numpy as np</a:t>
            </a:r>
          </a:p>
          <a:p>
            <a:endParaRPr lang="en-GB" b="0" i="1" dirty="0">
              <a:effectLst/>
              <a:latin typeface="Menlo" panose="020B0609030804020204" pitchFamily="49" charset="0"/>
            </a:endParaRPr>
          </a:p>
          <a:p>
            <a:r>
              <a:rPr lang="en-GB" b="0" i="1" dirty="0">
                <a:effectLst/>
                <a:latin typeface="Menlo" panose="020B0609030804020204" pitchFamily="49" charset="0"/>
              </a:rPr>
              <a:t>def</a:t>
            </a:r>
            <a:r>
              <a:rPr lang="en-GB" b="0" dirty="0">
                <a:effectLst/>
                <a:latin typeface="Menlo" panose="020B0609030804020204" pitchFamily="49" charset="0"/>
              </a:rPr>
              <a:t> more_popular(</a:t>
            </a:r>
            <a:r>
              <a:rPr lang="en-GB" b="0" i="1" dirty="0">
                <a:effectLst/>
                <a:latin typeface="Menlo" panose="020B0609030804020204" pitchFamily="49" charset="0"/>
              </a:rPr>
              <a:t>path_to_file</a:t>
            </a:r>
            <a:r>
              <a:rPr lang="en-GB" b="0" dirty="0">
                <a:effectLst/>
                <a:latin typeface="Menlo" panose="020B0609030804020204" pitchFamily="49" charset="0"/>
              </a:rPr>
              <a:t>, </a:t>
            </a:r>
            <a:r>
              <a:rPr lang="en-GB" b="0" i="1" dirty="0">
                <a:effectLst/>
                <a:latin typeface="Menlo" panose="020B0609030804020204" pitchFamily="49" charset="0"/>
              </a:rPr>
              <a:t>col_popularity</a:t>
            </a:r>
            <a:r>
              <a:rPr lang="en-GB" b="0" dirty="0">
                <a:effectLst/>
                <a:latin typeface="Menlo" panose="020B0609030804020204" pitchFamily="49" charset="0"/>
              </a:rPr>
              <a:t>, </a:t>
            </a:r>
            <a:r>
              <a:rPr lang="en-GB" b="0" i="1" dirty="0">
                <a:effectLst/>
                <a:latin typeface="Menlo" panose="020B0609030804020204" pitchFamily="49" charset="0"/>
              </a:rPr>
              <a:t>col_title</a:t>
            </a:r>
            <a:r>
              <a:rPr lang="en-GB" b="0" dirty="0">
                <a:effectLst/>
                <a:latin typeface="Menlo" panose="020B0609030804020204" pitchFamily="49" charset="0"/>
              </a:rPr>
              <a:t>):</a:t>
            </a:r>
          </a:p>
          <a:p>
            <a:r>
              <a:rPr lang="en-GB" b="0" dirty="0">
                <a:effectLst/>
                <a:latin typeface="Menlo" panose="020B0609030804020204" pitchFamily="49" charset="0"/>
              </a:rPr>
              <a:t>	df = pd.read_csv(</a:t>
            </a:r>
            <a:r>
              <a:rPr lang="en-GB" b="0" i="1" dirty="0">
                <a:effectLst/>
                <a:latin typeface="Menlo" panose="020B0609030804020204" pitchFamily="49" charset="0"/>
              </a:rPr>
              <a:t>path_to_file</a:t>
            </a:r>
            <a:r>
              <a:rPr lang="en-GB" b="0" dirty="0">
                <a:effectLst/>
                <a:latin typeface="Menlo" panose="020B0609030804020204" pitchFamily="49" charset="0"/>
              </a:rPr>
              <a:t>)</a:t>
            </a:r>
          </a:p>
          <a:p>
            <a:r>
              <a:rPr lang="en-GB" b="0" dirty="0">
                <a:effectLst/>
                <a:latin typeface="Menlo" panose="020B0609030804020204" pitchFamily="49" charset="0"/>
              </a:rPr>
              <a:t>	average = np.mean(df[</a:t>
            </a:r>
            <a:r>
              <a:rPr lang="en-GB" b="0" i="1" dirty="0">
                <a:effectLst/>
                <a:latin typeface="Menlo" panose="020B0609030804020204" pitchFamily="49" charset="0"/>
              </a:rPr>
              <a:t>col_popularity</a:t>
            </a:r>
            <a:r>
              <a:rPr lang="en-GB" b="0" dirty="0">
                <a:effectLst/>
                <a:latin typeface="Menlo" panose="020B0609030804020204" pitchFamily="49" charset="0"/>
              </a:rPr>
              <a:t>])</a:t>
            </a:r>
          </a:p>
          <a:p>
            <a:r>
              <a:rPr lang="en-GB" b="0" dirty="0">
                <a:effectLst/>
                <a:latin typeface="Menlo" panose="020B0609030804020204" pitchFamily="49" charset="0"/>
              </a:rPr>
              <a:t>	df_popular = df[df[</a:t>
            </a:r>
            <a:r>
              <a:rPr lang="en-GB" b="0" i="1" dirty="0">
                <a:effectLst/>
                <a:latin typeface="Menlo" panose="020B0609030804020204" pitchFamily="49" charset="0"/>
              </a:rPr>
              <a:t>col_popularity</a:t>
            </a:r>
            <a:r>
              <a:rPr lang="en-GB" b="0" dirty="0">
                <a:effectLst/>
                <a:latin typeface="Menlo" panose="020B0609030804020204" pitchFamily="49" charset="0"/>
              </a:rPr>
              <a:t>] &gt; average][</a:t>
            </a:r>
            <a:r>
              <a:rPr lang="en-GB" b="0" i="1" dirty="0">
                <a:effectLst/>
                <a:latin typeface="Menlo" panose="020B0609030804020204" pitchFamily="49" charset="0"/>
              </a:rPr>
              <a:t>col_title</a:t>
            </a:r>
            <a:r>
              <a:rPr lang="en-GB" b="0" dirty="0">
                <a:effectLst/>
                <a:latin typeface="Menlo" panose="020B0609030804020204" pitchFamily="49" charset="0"/>
              </a:rPr>
              <a:t>]</a:t>
            </a:r>
          </a:p>
          <a:p>
            <a:r>
              <a:rPr lang="en-GB" b="0" dirty="0">
                <a:effectLst/>
                <a:latin typeface="Menlo" panose="020B0609030804020204" pitchFamily="49" charset="0"/>
              </a:rPr>
              <a:t>	print(df_popular.tolist())</a:t>
            </a:r>
          </a:p>
          <a:p>
            <a:br>
              <a:rPr lang="en-GB" b="0" dirty="0">
                <a:effectLst/>
                <a:latin typeface="Menlo" panose="020B0609030804020204" pitchFamily="49" charset="0"/>
              </a:rPr>
            </a:br>
            <a:r>
              <a:rPr lang="en-GB" b="0" dirty="0">
                <a:effectLst/>
                <a:latin typeface="Menlo" panose="020B0609030804020204" pitchFamily="49" charset="0"/>
              </a:rPr>
              <a:t>more_popular("Data/spotify_taylorswift.csv", "popularity", "name")</a:t>
            </a:r>
          </a:p>
        </p:txBody>
      </p:sp>
    </p:spTree>
    <p:extLst>
      <p:ext uri="{BB962C8B-B14F-4D97-AF65-F5344CB8AC3E}">
        <p14:creationId xmlns:p14="http://schemas.microsoft.com/office/powerpoint/2010/main" val="38517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p:txBody>
          <a:bodyPr/>
          <a:lstStyle/>
          <a:p>
            <a:r>
              <a:rPr lang="en-US" b="1" dirty="0">
                <a:solidFill>
                  <a:schemeClr val="accent1">
                    <a:lumMod val="75000"/>
                  </a:schemeClr>
                </a:solidFill>
              </a:rPr>
              <a:t>Exercise 4: Find the Vowels</a:t>
            </a:r>
            <a:r>
              <a:rPr lang="en-US" dirty="0"/>
              <a:t>⭐️ ⭐️</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a:xfrm>
            <a:off x="954578" y="2015889"/>
            <a:ext cx="10515600" cy="4351338"/>
          </a:xfrm>
        </p:spPr>
        <p:txBody>
          <a:bodyPr>
            <a:normAutofit/>
          </a:bodyPr>
          <a:lstStyle/>
          <a:p>
            <a:pPr marL="0" indent="0">
              <a:buNone/>
            </a:pPr>
            <a:r>
              <a:rPr lang="en-US" sz="2400" dirty="0"/>
              <a:t>Write a function that prints the words that contain at least 2 vowels from a series.</a:t>
            </a:r>
            <a:br>
              <a:rPr lang="en-US" sz="2400" dirty="0"/>
            </a:br>
            <a:endParaRPr lang="en-US" sz="2400" dirty="0"/>
          </a:p>
          <a:p>
            <a:pPr marL="0" indent="0">
              <a:buNone/>
            </a:pPr>
            <a:r>
              <a:rPr lang="en-US" sz="2400" b="1" dirty="0">
                <a:solidFill>
                  <a:srgbClr val="002060"/>
                </a:solidFill>
              </a:rPr>
              <a:t>Input: </a:t>
            </a:r>
            <a:r>
              <a:rPr lang="en-US" sz="2400" dirty="0"/>
              <a:t>ser = pd.Series(['Apple', 'Orange', 'Plan', 'Python', 'Money'])</a:t>
            </a:r>
            <a:br>
              <a:rPr lang="en-US" sz="2400" dirty="0"/>
            </a:br>
            <a:endParaRPr lang="en-US" sz="2400" dirty="0"/>
          </a:p>
          <a:p>
            <a:pPr marL="0" indent="0">
              <a:buNone/>
            </a:pPr>
            <a:r>
              <a:rPr lang="en-US" sz="2400" b="1" dirty="0">
                <a:solidFill>
                  <a:srgbClr val="002060"/>
                </a:solidFill>
              </a:rPr>
              <a:t>Desired output</a:t>
            </a:r>
          </a:p>
          <a:p>
            <a:pPr marL="0" indent="0">
              <a:buNone/>
            </a:pPr>
            <a:r>
              <a:rPr lang="en-US" sz="2400" dirty="0"/>
              <a:t>Apple, Orange, Money</a:t>
            </a:r>
          </a:p>
          <a:p>
            <a:endParaRPr lang="en-US" sz="2400"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z="1800" smtClean="0"/>
              <a:t>13</a:t>
            </a:fld>
            <a:endParaRPr lang="en-US" sz="1800"/>
          </a:p>
        </p:txBody>
      </p:sp>
      <p:cxnSp>
        <p:nvCxnSpPr>
          <p:cNvPr id="5" name="Straight Connector 4">
            <a:extLst>
              <a:ext uri="{FF2B5EF4-FFF2-40B4-BE49-F238E27FC236}">
                <a16:creationId xmlns:a16="http://schemas.microsoft.com/office/drawing/2014/main" id="{D10A9C89-6C7A-4A51-271A-DB1A6968915C}"/>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69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4: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14</a:t>
            </a:fld>
            <a:endParaRPr lang="en-US" sz="1800"/>
          </a:p>
        </p:txBody>
      </p:sp>
      <p:cxnSp>
        <p:nvCxnSpPr>
          <p:cNvPr id="5" name="Straight Connector 4">
            <a:extLst>
              <a:ext uri="{FF2B5EF4-FFF2-40B4-BE49-F238E27FC236}">
                <a16:creationId xmlns:a16="http://schemas.microsoft.com/office/drawing/2014/main" id="{438E7261-6828-9A38-425E-278E23203EEB}"/>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575432F-39C4-378A-AE45-E139ADEFB3FB}"/>
              </a:ext>
            </a:extLst>
          </p:cNvPr>
          <p:cNvSpPr txBox="1"/>
          <p:nvPr/>
        </p:nvSpPr>
        <p:spPr>
          <a:xfrm>
            <a:off x="971204" y="1690688"/>
            <a:ext cx="9958646" cy="3693319"/>
          </a:xfrm>
          <a:prstGeom prst="rect">
            <a:avLst/>
          </a:prstGeom>
          <a:noFill/>
        </p:spPr>
        <p:txBody>
          <a:bodyPr wrap="square">
            <a:spAutoFit/>
          </a:bodyPr>
          <a:lstStyle/>
          <a:p>
            <a:r>
              <a:rPr lang="en-GB" b="0" i="1" dirty="0">
                <a:effectLst/>
                <a:latin typeface="Menlo" panose="020B0609030804020204" pitchFamily="49" charset="0"/>
              </a:rPr>
              <a:t>def</a:t>
            </a:r>
            <a:r>
              <a:rPr lang="en-GB" b="0" dirty="0">
                <a:effectLst/>
                <a:latin typeface="Menlo" panose="020B0609030804020204" pitchFamily="49" charset="0"/>
              </a:rPr>
              <a:t> findVowels(</a:t>
            </a:r>
            <a:r>
              <a:rPr lang="en-GB" b="0" i="1" dirty="0">
                <a:effectLst/>
                <a:latin typeface="Menlo" panose="020B0609030804020204" pitchFamily="49" charset="0"/>
              </a:rPr>
              <a:t>ser</a:t>
            </a:r>
            <a:r>
              <a:rPr lang="en-GB" b="0" dirty="0">
                <a:effectLst/>
                <a:latin typeface="Menlo" panose="020B0609030804020204" pitchFamily="49" charset="0"/>
              </a:rPr>
              <a:t>):</a:t>
            </a:r>
          </a:p>
          <a:p>
            <a:r>
              <a:rPr lang="en-GB" b="0" dirty="0">
                <a:effectLst/>
                <a:latin typeface="Menlo" panose="020B0609030804020204" pitchFamily="49" charset="0"/>
              </a:rPr>
              <a:t>	vowels = ["a", "</a:t>
            </a:r>
            <a:r>
              <a:rPr lang="en-GB" b="0" dirty="0" err="1">
                <a:effectLst/>
                <a:latin typeface="Menlo" panose="020B0609030804020204" pitchFamily="49" charset="0"/>
              </a:rPr>
              <a:t>e","i</a:t>
            </a:r>
            <a:r>
              <a:rPr lang="en-GB" b="0" dirty="0">
                <a:effectLst/>
                <a:latin typeface="Menlo" panose="020B0609030804020204" pitchFamily="49" charset="0"/>
              </a:rPr>
              <a:t>", "o", "u"]</a:t>
            </a:r>
          </a:p>
          <a:p>
            <a:r>
              <a:rPr lang="en-GB" b="0" dirty="0">
                <a:effectLst/>
                <a:latin typeface="Menlo" panose="020B0609030804020204" pitchFamily="49" charset="0"/>
              </a:rPr>
              <a:t>	for ind, word in enumerate(</a:t>
            </a:r>
            <a:r>
              <a:rPr lang="en-GB" b="0" i="1" dirty="0">
                <a:effectLst/>
                <a:latin typeface="Menlo" panose="020B0609030804020204" pitchFamily="49" charset="0"/>
              </a:rPr>
              <a:t>ser</a:t>
            </a:r>
            <a:r>
              <a:rPr lang="en-GB" b="0" dirty="0">
                <a:effectLst/>
                <a:latin typeface="Menlo" panose="020B0609030804020204" pitchFamily="49" charset="0"/>
              </a:rPr>
              <a:t>):</a:t>
            </a:r>
          </a:p>
          <a:p>
            <a:r>
              <a:rPr lang="en-GB" b="0" dirty="0">
                <a:effectLst/>
                <a:latin typeface="Menlo" panose="020B0609030804020204" pitchFamily="49" charset="0"/>
              </a:rPr>
              <a:t>		vow_counts = 0</a:t>
            </a:r>
          </a:p>
          <a:p>
            <a:r>
              <a:rPr lang="en-GB" b="0" dirty="0">
                <a:effectLst/>
                <a:latin typeface="Menlo" panose="020B0609030804020204" pitchFamily="49" charset="0"/>
              </a:rPr>
              <a:t>		for letter in word:</a:t>
            </a:r>
          </a:p>
          <a:p>
            <a:r>
              <a:rPr lang="en-GB" b="0" dirty="0">
                <a:effectLst/>
                <a:latin typeface="Menlo" panose="020B0609030804020204" pitchFamily="49" charset="0"/>
              </a:rPr>
              <a:t>			if letter.lower() in vowels:</a:t>
            </a:r>
          </a:p>
          <a:p>
            <a:r>
              <a:rPr lang="en-GB" b="0" dirty="0">
                <a:effectLst/>
                <a:latin typeface="Menlo" panose="020B0609030804020204" pitchFamily="49" charset="0"/>
              </a:rPr>
              <a:t>				vow_counts = vow_counts +1</a:t>
            </a:r>
          </a:p>
          <a:p>
            <a:r>
              <a:rPr lang="en-GB" b="0" dirty="0">
                <a:effectLst/>
                <a:latin typeface="Menlo" panose="020B0609030804020204" pitchFamily="49" charset="0"/>
              </a:rPr>
              <a:t>		if vow_counts &gt;= 2:</a:t>
            </a:r>
          </a:p>
          <a:p>
            <a:r>
              <a:rPr lang="en-GB" b="0" dirty="0">
                <a:effectLst/>
                <a:latin typeface="Menlo" panose="020B0609030804020204" pitchFamily="49" charset="0"/>
              </a:rPr>
              <a:t>			print(ind, " ", word)</a:t>
            </a:r>
          </a:p>
          <a:p>
            <a:br>
              <a:rPr lang="en-GB" b="0" dirty="0">
                <a:effectLst/>
                <a:latin typeface="Menlo" panose="020B0609030804020204" pitchFamily="49" charset="0"/>
              </a:rPr>
            </a:br>
            <a:r>
              <a:rPr lang="en-GB" b="0" dirty="0">
                <a:effectLst/>
                <a:latin typeface="Menlo" panose="020B0609030804020204" pitchFamily="49" charset="0"/>
              </a:rPr>
              <a:t>words = pd.Series(['Apple', 'Orange', 'Plan', 'Python', 'Money’])</a:t>
            </a:r>
          </a:p>
          <a:p>
            <a:endParaRPr lang="en-GB" b="0" dirty="0">
              <a:effectLst/>
              <a:latin typeface="Menlo" panose="020B0609030804020204" pitchFamily="49" charset="0"/>
            </a:endParaRPr>
          </a:p>
          <a:p>
            <a:r>
              <a:rPr lang="en-GB" b="0" dirty="0">
                <a:effectLst/>
                <a:latin typeface="Menlo" panose="020B0609030804020204" pitchFamily="49" charset="0"/>
              </a:rPr>
              <a:t>findVowels(words)</a:t>
            </a:r>
          </a:p>
        </p:txBody>
      </p:sp>
    </p:spTree>
    <p:extLst>
      <p:ext uri="{BB962C8B-B14F-4D97-AF65-F5344CB8AC3E}">
        <p14:creationId xmlns:p14="http://schemas.microsoft.com/office/powerpoint/2010/main" val="277843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F703-C6F3-15F9-1311-CDB4CCA1D90E}"/>
              </a:ext>
            </a:extLst>
          </p:cNvPr>
          <p:cNvSpPr>
            <a:spLocks noGrp="1"/>
          </p:cNvSpPr>
          <p:nvPr>
            <p:ph type="title"/>
          </p:nvPr>
        </p:nvSpPr>
        <p:spPr/>
        <p:txBody>
          <a:bodyPr/>
          <a:lstStyle/>
          <a:p>
            <a:r>
              <a:rPr lang="en-US" b="1" dirty="0">
                <a:solidFill>
                  <a:schemeClr val="accent1">
                    <a:lumMod val="75000"/>
                  </a:schemeClr>
                </a:solidFill>
              </a:rPr>
              <a:t>Exercise 5: Pig Latin</a:t>
            </a:r>
            <a:r>
              <a:rPr lang="en-US" dirty="0"/>
              <a:t>⭐️ ⭐️</a:t>
            </a:r>
          </a:p>
        </p:txBody>
      </p:sp>
      <p:sp>
        <p:nvSpPr>
          <p:cNvPr id="3" name="Content Placeholder 2">
            <a:extLst>
              <a:ext uri="{FF2B5EF4-FFF2-40B4-BE49-F238E27FC236}">
                <a16:creationId xmlns:a16="http://schemas.microsoft.com/office/drawing/2014/main" id="{AC57F3EF-4B4A-0279-F444-E5F08302E681}"/>
              </a:ext>
            </a:extLst>
          </p:cNvPr>
          <p:cNvSpPr>
            <a:spLocks noGrp="1"/>
          </p:cNvSpPr>
          <p:nvPr>
            <p:ph idx="1"/>
          </p:nvPr>
        </p:nvSpPr>
        <p:spPr>
          <a:xfrm>
            <a:off x="971204" y="1673783"/>
            <a:ext cx="10515600" cy="4351338"/>
          </a:xfrm>
        </p:spPr>
        <p:txBody>
          <a:bodyPr>
            <a:noAutofit/>
          </a:bodyPr>
          <a:lstStyle/>
          <a:p>
            <a:pPr marL="0" indent="0">
              <a:buNone/>
            </a:pPr>
            <a:r>
              <a:rPr lang="en-US" sz="2400" dirty="0"/>
              <a:t>Write function that translates a text to Pig Latin and back. English is translated to Pig Latin by taking the first letter of every word, moving it to the end of the word and adding ‘ay’.</a:t>
            </a:r>
          </a:p>
          <a:p>
            <a:pPr marL="0" indent="0">
              <a:buNone/>
            </a:pPr>
            <a:endParaRPr lang="en-US" sz="2400" dirty="0"/>
          </a:p>
          <a:p>
            <a:pPr marL="0" indent="0">
              <a:buNone/>
            </a:pPr>
            <a:r>
              <a:rPr lang="en-US" sz="2400" b="1" dirty="0">
                <a:solidFill>
                  <a:srgbClr val="002060"/>
                </a:solidFill>
              </a:rPr>
              <a:t>Input: </a:t>
            </a:r>
            <a:r>
              <a:rPr lang="en-US" sz="2400" dirty="0"/>
              <a:t>“The quick brown fox” </a:t>
            </a:r>
          </a:p>
          <a:p>
            <a:pPr marL="0" indent="0">
              <a:buNone/>
            </a:pPr>
            <a:endParaRPr lang="en-US" sz="2400" dirty="0"/>
          </a:p>
          <a:p>
            <a:pPr marL="0" indent="0">
              <a:buNone/>
            </a:pPr>
            <a:r>
              <a:rPr lang="en-US" sz="2400" b="1" dirty="0">
                <a:solidFill>
                  <a:srgbClr val="002060"/>
                </a:solidFill>
              </a:rPr>
              <a:t>Desired output </a:t>
            </a:r>
            <a:endParaRPr lang="en-US" sz="2400" dirty="0"/>
          </a:p>
          <a:p>
            <a:pPr marL="0" indent="0">
              <a:buNone/>
            </a:pPr>
            <a:r>
              <a:rPr lang="en-US" sz="2400" dirty="0"/>
              <a:t>“</a:t>
            </a:r>
            <a:r>
              <a:rPr lang="en-US" sz="2400" dirty="0" err="1"/>
              <a:t>Hetay</a:t>
            </a:r>
            <a:r>
              <a:rPr lang="en-US" sz="2400" dirty="0"/>
              <a:t> </a:t>
            </a:r>
            <a:r>
              <a:rPr lang="en-US" sz="2400" dirty="0" err="1"/>
              <a:t>uickqay</a:t>
            </a:r>
            <a:r>
              <a:rPr lang="en-US" sz="2400" dirty="0"/>
              <a:t> </a:t>
            </a:r>
            <a:r>
              <a:rPr lang="en-US" sz="2400" dirty="0" err="1"/>
              <a:t>rownbay</a:t>
            </a:r>
            <a:r>
              <a:rPr lang="en-US" sz="2400" dirty="0"/>
              <a:t> </a:t>
            </a:r>
            <a:r>
              <a:rPr lang="en-US" sz="2400" dirty="0" err="1"/>
              <a:t>oxfay</a:t>
            </a:r>
            <a:r>
              <a:rPr lang="en-US" sz="2400" dirty="0"/>
              <a:t>”</a:t>
            </a:r>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D86A482B-F7C0-CF99-A20E-51634A56B6EF}"/>
              </a:ext>
            </a:extLst>
          </p:cNvPr>
          <p:cNvSpPr>
            <a:spLocks noGrp="1"/>
          </p:cNvSpPr>
          <p:nvPr>
            <p:ph type="sldNum" sz="quarter" idx="12"/>
          </p:nvPr>
        </p:nvSpPr>
        <p:spPr/>
        <p:txBody>
          <a:bodyPr/>
          <a:lstStyle/>
          <a:p>
            <a:fld id="{491CF4B3-B97C-1B49-985A-93725184CD23}" type="slidenum">
              <a:rPr lang="en-US" sz="1800" smtClean="0"/>
              <a:t>15</a:t>
            </a:fld>
            <a:endParaRPr lang="en-US" sz="1800"/>
          </a:p>
        </p:txBody>
      </p:sp>
      <p:cxnSp>
        <p:nvCxnSpPr>
          <p:cNvPr id="5" name="Straight Connector 4">
            <a:extLst>
              <a:ext uri="{FF2B5EF4-FFF2-40B4-BE49-F238E27FC236}">
                <a16:creationId xmlns:a16="http://schemas.microsoft.com/office/drawing/2014/main" id="{02D46E1A-2D5F-F96A-A825-640B5DB1F661}"/>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08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5: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16</a:t>
            </a:fld>
            <a:endParaRPr lang="en-US" sz="1800"/>
          </a:p>
        </p:txBody>
      </p:sp>
      <p:cxnSp>
        <p:nvCxnSpPr>
          <p:cNvPr id="5" name="Straight Connector 4">
            <a:extLst>
              <a:ext uri="{FF2B5EF4-FFF2-40B4-BE49-F238E27FC236}">
                <a16:creationId xmlns:a16="http://schemas.microsoft.com/office/drawing/2014/main" id="{5E8A202A-743F-3424-40BD-5CA0AA2A3E44}"/>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BBB9E8D-1DEB-3B95-B6E5-B4D47883BF35}"/>
              </a:ext>
            </a:extLst>
          </p:cNvPr>
          <p:cNvSpPr txBox="1"/>
          <p:nvPr/>
        </p:nvSpPr>
        <p:spPr>
          <a:xfrm>
            <a:off x="968432" y="1859339"/>
            <a:ext cx="8408324" cy="3139321"/>
          </a:xfrm>
          <a:prstGeom prst="rect">
            <a:avLst/>
          </a:prstGeom>
          <a:noFill/>
        </p:spPr>
        <p:txBody>
          <a:bodyPr wrap="square">
            <a:spAutoFit/>
          </a:bodyPr>
          <a:lstStyle/>
          <a:p>
            <a:r>
              <a:rPr lang="en-GB" b="0" i="1" dirty="0">
                <a:effectLst/>
                <a:latin typeface="Menlo" panose="020B0609030804020204" pitchFamily="49" charset="0"/>
              </a:rPr>
              <a:t>def</a:t>
            </a:r>
            <a:r>
              <a:rPr lang="en-GB" b="0" dirty="0">
                <a:effectLst/>
                <a:latin typeface="Menlo" panose="020B0609030804020204" pitchFamily="49" charset="0"/>
              </a:rPr>
              <a:t> piglatin(</a:t>
            </a:r>
            <a:r>
              <a:rPr lang="en-GB" b="0" i="1" dirty="0">
                <a:effectLst/>
                <a:latin typeface="Menlo" panose="020B0609030804020204" pitchFamily="49" charset="0"/>
              </a:rPr>
              <a:t>sentence</a:t>
            </a:r>
            <a:r>
              <a:rPr lang="en-GB" b="0" dirty="0">
                <a:effectLst/>
                <a:latin typeface="Menlo" panose="020B0609030804020204" pitchFamily="49" charset="0"/>
              </a:rPr>
              <a:t>):</a:t>
            </a:r>
          </a:p>
          <a:p>
            <a:r>
              <a:rPr lang="en-GB" b="0" dirty="0">
                <a:effectLst/>
                <a:latin typeface="Menlo" panose="020B0609030804020204" pitchFamily="49" charset="0"/>
              </a:rPr>
              <a:t>	list_words = </a:t>
            </a:r>
            <a:r>
              <a:rPr lang="en-GB" b="0" i="1" dirty="0">
                <a:effectLst/>
                <a:latin typeface="Menlo" panose="020B0609030804020204" pitchFamily="49" charset="0"/>
              </a:rPr>
              <a:t>sentence</a:t>
            </a:r>
            <a:r>
              <a:rPr lang="en-GB" b="0" dirty="0">
                <a:effectLst/>
                <a:latin typeface="Menlo" panose="020B0609030804020204" pitchFamily="49" charset="0"/>
              </a:rPr>
              <a:t>.split(" ")</a:t>
            </a:r>
          </a:p>
          <a:p>
            <a:r>
              <a:rPr lang="en-GB" b="0" dirty="0">
                <a:effectLst/>
                <a:latin typeface="Menlo" panose="020B0609030804020204" pitchFamily="49" charset="0"/>
              </a:rPr>
              <a:t>	new_sent = ""</a:t>
            </a:r>
          </a:p>
          <a:p>
            <a:r>
              <a:rPr lang="en-GB" b="0" dirty="0">
                <a:effectLst/>
                <a:latin typeface="Menlo" panose="020B0609030804020204" pitchFamily="49" charset="0"/>
              </a:rPr>
              <a:t>	for word in list_words:</a:t>
            </a:r>
          </a:p>
          <a:p>
            <a:r>
              <a:rPr lang="en-GB" b="0" dirty="0">
                <a:effectLst/>
                <a:latin typeface="Menlo" panose="020B0609030804020204" pitchFamily="49" charset="0"/>
              </a:rPr>
              <a:t>		new_word = word[1:]+word[0].lower()+"ay"</a:t>
            </a:r>
          </a:p>
          <a:p>
            <a:r>
              <a:rPr lang="en-GB" b="0" dirty="0">
                <a:effectLst/>
                <a:latin typeface="Menlo" panose="020B0609030804020204" pitchFamily="49" charset="0"/>
              </a:rPr>
              <a:t>		new_sent = new_sent + new_word + " "</a:t>
            </a:r>
          </a:p>
          <a:p>
            <a:r>
              <a:rPr lang="en-GB" b="0" dirty="0">
                <a:effectLst/>
                <a:latin typeface="Menlo" panose="020B0609030804020204" pitchFamily="49" charset="0"/>
              </a:rPr>
              <a:t>	return new_sent</a:t>
            </a:r>
          </a:p>
          <a:p>
            <a:endParaRPr lang="en-GB" b="0" dirty="0">
              <a:effectLst/>
              <a:latin typeface="Menlo" panose="020B0609030804020204" pitchFamily="49" charset="0"/>
            </a:endParaRPr>
          </a:p>
          <a:p>
            <a:br>
              <a:rPr lang="en-GB" b="0" dirty="0">
                <a:effectLst/>
                <a:latin typeface="Menlo" panose="020B0609030804020204" pitchFamily="49" charset="0"/>
              </a:rPr>
            </a:br>
            <a:r>
              <a:rPr lang="en-GB" b="0" dirty="0">
                <a:effectLst/>
                <a:latin typeface="Menlo" panose="020B0609030804020204" pitchFamily="49" charset="0"/>
              </a:rPr>
              <a:t>example = "The quick brown fox"</a:t>
            </a:r>
          </a:p>
          <a:p>
            <a:r>
              <a:rPr lang="en-GB" b="0" dirty="0">
                <a:effectLst/>
                <a:latin typeface="Menlo" panose="020B0609030804020204" pitchFamily="49" charset="0"/>
              </a:rPr>
              <a:t>piglatin(example)</a:t>
            </a:r>
          </a:p>
        </p:txBody>
      </p:sp>
    </p:spTree>
    <p:extLst>
      <p:ext uri="{BB962C8B-B14F-4D97-AF65-F5344CB8AC3E}">
        <p14:creationId xmlns:p14="http://schemas.microsoft.com/office/powerpoint/2010/main" val="75370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6: top 10 songs </a:t>
            </a:r>
            <a:r>
              <a:rPr lang="en-US" dirty="0"/>
              <a:t>⭐️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a:xfrm>
            <a:off x="1004455" y="1743308"/>
            <a:ext cx="10515600" cy="4351338"/>
          </a:xfrm>
        </p:spPr>
        <p:txBody>
          <a:bodyPr>
            <a:normAutofit/>
          </a:bodyPr>
          <a:lstStyle/>
          <a:p>
            <a:pPr marL="0" indent="0">
              <a:buNone/>
            </a:pPr>
            <a:r>
              <a:rPr lang="en-US" sz="2400" dirty="0"/>
              <a:t>Write a function that finds the top 10 songs with the highest danceability and then prints the one with the highest popularity.</a:t>
            </a:r>
          </a:p>
          <a:p>
            <a:pPr marL="0" indent="0">
              <a:buNone/>
            </a:pPr>
            <a:endParaRPr lang="en-US" sz="2400" dirty="0"/>
          </a:p>
          <a:p>
            <a:pPr marL="0" indent="0">
              <a:buNone/>
            </a:pPr>
            <a:r>
              <a:rPr lang="en-US" sz="2400" b="1" dirty="0">
                <a:solidFill>
                  <a:srgbClr val="002060"/>
                </a:solidFill>
              </a:rPr>
              <a:t>Input: </a:t>
            </a:r>
            <a:r>
              <a:rPr lang="en-US" sz="2400" dirty="0"/>
              <a:t>("Data/spotify_taylorswift.csv", </a:t>
            </a:r>
            <a:r>
              <a:rPr lang="en-GB" sz="2400" dirty="0"/>
              <a:t>"name", "danceability", "popularity")</a:t>
            </a:r>
          </a:p>
          <a:p>
            <a:pPr marL="0" indent="0">
              <a:buNone/>
            </a:pPr>
            <a:endParaRPr lang="en-US" sz="2400" dirty="0"/>
          </a:p>
          <a:p>
            <a:pPr marL="0" indent="0">
              <a:buNone/>
            </a:pPr>
            <a:r>
              <a:rPr lang="en-US" sz="2400" b="1" dirty="0">
                <a:solidFill>
                  <a:srgbClr val="002060"/>
                </a:solidFill>
              </a:rPr>
              <a:t>Desired output </a:t>
            </a:r>
            <a:endParaRPr lang="en-US" sz="2400" dirty="0"/>
          </a:p>
          <a:p>
            <a:pPr marL="0" indent="0">
              <a:buNone/>
            </a:pPr>
            <a:r>
              <a:rPr lang="en-GB" sz="2400" dirty="0"/>
              <a:t>['I Think He Knows', 'Treacherous - Original Demo Recording’ …]</a:t>
            </a:r>
          </a:p>
          <a:p>
            <a:pPr marL="0" indent="0">
              <a:buNone/>
            </a:pPr>
            <a:r>
              <a:rPr lang="en-GB" sz="2400" dirty="0"/>
              <a:t>Most popular song: Paper Rings</a:t>
            </a:r>
            <a:endParaRPr lang="en-US" sz="2400"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z="1800" smtClean="0"/>
              <a:t>17</a:t>
            </a:fld>
            <a:endParaRPr lang="en-US" sz="1800"/>
          </a:p>
        </p:txBody>
      </p:sp>
      <p:cxnSp>
        <p:nvCxnSpPr>
          <p:cNvPr id="5" name="Straight Connector 4">
            <a:extLst>
              <a:ext uri="{FF2B5EF4-FFF2-40B4-BE49-F238E27FC236}">
                <a16:creationId xmlns:a16="http://schemas.microsoft.com/office/drawing/2014/main" id="{4F3151C7-5C21-0D6D-6EA9-8665092DAD85}"/>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10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6: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18</a:t>
            </a:fld>
            <a:endParaRPr lang="en-US" sz="1800" dirty="0"/>
          </a:p>
        </p:txBody>
      </p:sp>
      <p:cxnSp>
        <p:nvCxnSpPr>
          <p:cNvPr id="5" name="Straight Connector 4">
            <a:extLst>
              <a:ext uri="{FF2B5EF4-FFF2-40B4-BE49-F238E27FC236}">
                <a16:creationId xmlns:a16="http://schemas.microsoft.com/office/drawing/2014/main" id="{13C53204-2FB8-6054-42DD-20F366597EE3}"/>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0CB712A-3083-AD9F-BF1B-C629F693835C}"/>
              </a:ext>
            </a:extLst>
          </p:cNvPr>
          <p:cNvSpPr txBox="1"/>
          <p:nvPr/>
        </p:nvSpPr>
        <p:spPr>
          <a:xfrm>
            <a:off x="598516" y="1526968"/>
            <a:ext cx="11743113" cy="4247317"/>
          </a:xfrm>
          <a:prstGeom prst="rect">
            <a:avLst/>
          </a:prstGeom>
          <a:noFill/>
        </p:spPr>
        <p:txBody>
          <a:bodyPr wrap="square">
            <a:spAutoFit/>
          </a:bodyPr>
          <a:lstStyle/>
          <a:p>
            <a:r>
              <a:rPr lang="en-GB" b="0" i="1" dirty="0">
                <a:effectLst/>
                <a:latin typeface="Menlo" panose="020B0609030804020204" pitchFamily="49" charset="0"/>
              </a:rPr>
              <a:t>Import numpy as np</a:t>
            </a:r>
          </a:p>
          <a:p>
            <a:r>
              <a:rPr lang="en-GB" i="1" dirty="0">
                <a:latin typeface="Menlo" panose="020B0609030804020204" pitchFamily="49" charset="0"/>
              </a:rPr>
              <a:t>Import pandas as pd</a:t>
            </a:r>
          </a:p>
          <a:p>
            <a:endParaRPr lang="en-GB" b="0" i="1" dirty="0">
              <a:effectLst/>
              <a:latin typeface="Menlo" panose="020B0609030804020204" pitchFamily="49" charset="0"/>
            </a:endParaRPr>
          </a:p>
          <a:p>
            <a:r>
              <a:rPr lang="en-GB" b="0" i="1" dirty="0">
                <a:effectLst/>
                <a:latin typeface="Menlo" panose="020B0609030804020204" pitchFamily="49" charset="0"/>
              </a:rPr>
              <a:t>def</a:t>
            </a:r>
            <a:r>
              <a:rPr lang="en-GB" b="0" dirty="0">
                <a:effectLst/>
                <a:latin typeface="Menlo" panose="020B0609030804020204" pitchFamily="49" charset="0"/>
              </a:rPr>
              <a:t> top10_songs(</a:t>
            </a:r>
            <a:r>
              <a:rPr lang="en-GB" b="0" i="1" dirty="0">
                <a:effectLst/>
                <a:latin typeface="Menlo" panose="020B0609030804020204" pitchFamily="49" charset="0"/>
              </a:rPr>
              <a:t>path_to_file</a:t>
            </a:r>
            <a:r>
              <a:rPr lang="en-GB" b="0" dirty="0">
                <a:effectLst/>
                <a:latin typeface="Menlo" panose="020B0609030804020204" pitchFamily="49" charset="0"/>
              </a:rPr>
              <a:t>, </a:t>
            </a:r>
            <a:r>
              <a:rPr lang="en-GB" b="0" i="1" dirty="0">
                <a:effectLst/>
                <a:latin typeface="Menlo" panose="020B0609030804020204" pitchFamily="49" charset="0"/>
              </a:rPr>
              <a:t>col_name</a:t>
            </a:r>
            <a:r>
              <a:rPr lang="en-GB" b="0" dirty="0">
                <a:effectLst/>
                <a:latin typeface="Menlo" panose="020B0609030804020204" pitchFamily="49" charset="0"/>
              </a:rPr>
              <a:t>, </a:t>
            </a:r>
            <a:r>
              <a:rPr lang="en-GB" b="0" i="1" dirty="0">
                <a:effectLst/>
                <a:latin typeface="Menlo" panose="020B0609030804020204" pitchFamily="49" charset="0"/>
              </a:rPr>
              <a:t>col_beats</a:t>
            </a:r>
            <a:r>
              <a:rPr lang="en-GB" b="0" dirty="0">
                <a:effectLst/>
                <a:latin typeface="Menlo" panose="020B0609030804020204" pitchFamily="49" charset="0"/>
              </a:rPr>
              <a:t>, </a:t>
            </a:r>
            <a:r>
              <a:rPr lang="en-GB" b="0" i="1" dirty="0">
                <a:effectLst/>
                <a:latin typeface="Menlo" panose="020B0609030804020204" pitchFamily="49" charset="0"/>
              </a:rPr>
              <a:t>col_popular</a:t>
            </a:r>
            <a:r>
              <a:rPr lang="en-GB" b="0" dirty="0">
                <a:effectLst/>
                <a:latin typeface="Menlo" panose="020B0609030804020204" pitchFamily="49" charset="0"/>
              </a:rPr>
              <a:t>):</a:t>
            </a:r>
          </a:p>
          <a:p>
            <a:r>
              <a:rPr lang="en-GB" b="0" dirty="0">
                <a:effectLst/>
                <a:latin typeface="Menlo" panose="020B0609030804020204" pitchFamily="49" charset="0"/>
              </a:rPr>
              <a:t>	df = pd.read_csv(</a:t>
            </a:r>
            <a:r>
              <a:rPr lang="en-GB" b="0" i="1" dirty="0">
                <a:effectLst/>
                <a:latin typeface="Menlo" panose="020B0609030804020204" pitchFamily="49" charset="0"/>
              </a:rPr>
              <a:t>path_to_file</a:t>
            </a:r>
            <a:r>
              <a:rPr lang="en-GB" b="0" dirty="0">
                <a:effectLst/>
                <a:latin typeface="Menlo" panose="020B0609030804020204" pitchFamily="49" charset="0"/>
              </a:rPr>
              <a:t>)</a:t>
            </a:r>
          </a:p>
          <a:p>
            <a:r>
              <a:rPr lang="en-GB" b="0" dirty="0">
                <a:effectLst/>
                <a:latin typeface="Menlo" panose="020B0609030804020204" pitchFamily="49" charset="0"/>
              </a:rPr>
              <a:t>	dfsort = df.sort_values(</a:t>
            </a:r>
            <a:r>
              <a:rPr lang="en-GB" b="0" i="1" dirty="0">
                <a:effectLst/>
                <a:latin typeface="Menlo" panose="020B0609030804020204" pitchFamily="49" charset="0"/>
              </a:rPr>
              <a:t>by</a:t>
            </a:r>
            <a:r>
              <a:rPr lang="en-GB" b="0" dirty="0">
                <a:effectLst/>
                <a:latin typeface="Menlo" panose="020B0609030804020204" pitchFamily="49" charset="0"/>
              </a:rPr>
              <a:t> = </a:t>
            </a:r>
            <a:r>
              <a:rPr lang="en-GB" b="0" i="1" dirty="0">
                <a:effectLst/>
                <a:latin typeface="Menlo" panose="020B0609030804020204" pitchFamily="49" charset="0"/>
              </a:rPr>
              <a:t>col_beats</a:t>
            </a:r>
            <a:r>
              <a:rPr lang="en-GB" b="0" dirty="0">
                <a:effectLst/>
                <a:latin typeface="Menlo" panose="020B0609030804020204" pitchFamily="49" charset="0"/>
              </a:rPr>
              <a:t>, </a:t>
            </a:r>
            <a:r>
              <a:rPr lang="en-GB" b="0" i="1" dirty="0">
                <a:effectLst/>
                <a:latin typeface="Menlo" panose="020B0609030804020204" pitchFamily="49" charset="0"/>
              </a:rPr>
              <a:t>ascending</a:t>
            </a:r>
            <a:r>
              <a:rPr lang="en-GB" b="0" dirty="0">
                <a:effectLst/>
                <a:latin typeface="Menlo" panose="020B0609030804020204" pitchFamily="49" charset="0"/>
              </a:rPr>
              <a:t> = False)</a:t>
            </a:r>
          </a:p>
          <a:p>
            <a:r>
              <a:rPr lang="en-GB" b="0" dirty="0">
                <a:effectLst/>
                <a:latin typeface="Menlo" panose="020B0609030804020204" pitchFamily="49" charset="0"/>
              </a:rPr>
              <a:t>	top10 = dfsort[0:10]</a:t>
            </a:r>
          </a:p>
          <a:p>
            <a:r>
              <a:rPr lang="en-GB" b="0" dirty="0">
                <a:effectLst/>
                <a:latin typeface="Menlo" panose="020B0609030804020204" pitchFamily="49" charset="0"/>
              </a:rPr>
              <a:t>	top10_names = top10[</a:t>
            </a:r>
            <a:r>
              <a:rPr lang="en-GB" b="0" i="1" dirty="0">
                <a:effectLst/>
                <a:latin typeface="Menlo" panose="020B0609030804020204" pitchFamily="49" charset="0"/>
              </a:rPr>
              <a:t>col_name</a:t>
            </a:r>
            <a:r>
              <a:rPr lang="en-GB" b="0" dirty="0">
                <a:effectLst/>
                <a:latin typeface="Menlo" panose="020B0609030804020204" pitchFamily="49" charset="0"/>
              </a:rPr>
              <a:t>].</a:t>
            </a:r>
            <a:r>
              <a:rPr lang="en-GB" dirty="0">
                <a:effectLst/>
                <a:latin typeface="Menlo" panose="020B0609030804020204" pitchFamily="49" charset="0"/>
              </a:rPr>
              <a:t>tolist()</a:t>
            </a:r>
          </a:p>
          <a:p>
            <a:r>
              <a:rPr lang="en-GB" dirty="0">
                <a:effectLst/>
                <a:latin typeface="Menlo" panose="020B0609030804020204" pitchFamily="49" charset="0"/>
              </a:rPr>
              <a:t>	print(top10_names)</a:t>
            </a:r>
          </a:p>
          <a:p>
            <a:r>
              <a:rPr lang="en-GB" dirty="0">
                <a:effectLst/>
                <a:latin typeface="Menlo" panose="020B0609030804020204" pitchFamily="49" charset="0"/>
              </a:rPr>
              <a:t>	most_pop_song = top10[top10[</a:t>
            </a:r>
            <a:r>
              <a:rPr lang="en-GB" i="1" dirty="0">
                <a:effectLst/>
                <a:latin typeface="Menlo" panose="020B0609030804020204" pitchFamily="49" charset="0"/>
              </a:rPr>
              <a:t>col_popular</a:t>
            </a:r>
            <a:r>
              <a:rPr lang="en-GB" dirty="0">
                <a:effectLst/>
                <a:latin typeface="Menlo" panose="020B0609030804020204" pitchFamily="49" charset="0"/>
              </a:rPr>
              <a:t>] == np.max(top10[</a:t>
            </a:r>
            <a:r>
              <a:rPr lang="en-GB" i="1" dirty="0">
                <a:effectLst/>
                <a:latin typeface="Menlo" panose="020B0609030804020204" pitchFamily="49" charset="0"/>
              </a:rPr>
              <a:t>col_popular</a:t>
            </a:r>
            <a:r>
              <a:rPr lang="en-GB" dirty="0">
                <a:effectLst/>
                <a:latin typeface="Menlo" panose="020B0609030804020204" pitchFamily="49" charset="0"/>
              </a:rPr>
              <a:t>])]</a:t>
            </a:r>
          </a:p>
          <a:p>
            <a:r>
              <a:rPr lang="en-GB" dirty="0">
                <a:effectLst/>
                <a:latin typeface="Menlo" panose="020B0609030804020204" pitchFamily="49" charset="0"/>
              </a:rPr>
              <a:t>	most_pop_song =[</a:t>
            </a:r>
            <a:r>
              <a:rPr lang="en-GB" i="1" dirty="0">
                <a:effectLst/>
                <a:latin typeface="Menlo" panose="020B0609030804020204" pitchFamily="49" charset="0"/>
              </a:rPr>
              <a:t>col_name</a:t>
            </a:r>
            <a:r>
              <a:rPr lang="en-GB" dirty="0">
                <a:effectLst/>
                <a:latin typeface="Menlo" panose="020B0609030804020204" pitchFamily="49" charset="0"/>
              </a:rPr>
              <a:t>]</a:t>
            </a:r>
          </a:p>
          <a:p>
            <a:r>
              <a:rPr lang="en-GB" b="0" dirty="0">
                <a:effectLst/>
                <a:latin typeface="Menlo" panose="020B0609030804020204" pitchFamily="49" charset="0"/>
              </a:rPr>
              <a:t>	print("\n")</a:t>
            </a:r>
          </a:p>
          <a:p>
            <a:r>
              <a:rPr lang="en-GB" b="0" dirty="0">
                <a:effectLst/>
                <a:latin typeface="Menlo" panose="020B0609030804020204" pitchFamily="49" charset="0"/>
              </a:rPr>
              <a:t>	print("Most popular song:", most_pop_song.item())</a:t>
            </a:r>
          </a:p>
          <a:p>
            <a:br>
              <a:rPr lang="en-GB" b="0" dirty="0">
                <a:effectLst/>
                <a:latin typeface="Menlo" panose="020B0609030804020204" pitchFamily="49" charset="0"/>
              </a:rPr>
            </a:br>
            <a:r>
              <a:rPr lang="en-GB" b="0" dirty="0">
                <a:effectLst/>
                <a:latin typeface="Menlo" panose="020B0609030804020204" pitchFamily="49" charset="0"/>
              </a:rPr>
              <a:t>top10_songs("Data/spotify_taylorswift.csv", "name", "danceability", "popularity")</a:t>
            </a:r>
          </a:p>
        </p:txBody>
      </p:sp>
    </p:spTree>
    <p:extLst>
      <p:ext uri="{BB962C8B-B14F-4D97-AF65-F5344CB8AC3E}">
        <p14:creationId xmlns:p14="http://schemas.microsoft.com/office/powerpoint/2010/main" val="257237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7: what day is it? </a:t>
            </a:r>
            <a:r>
              <a:rPr lang="en-US" dirty="0"/>
              <a:t>⭐️ ⭐️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a:xfrm>
            <a:off x="838200" y="1553067"/>
            <a:ext cx="10515600" cy="4351338"/>
          </a:xfrm>
        </p:spPr>
        <p:txBody>
          <a:bodyPr>
            <a:normAutofit/>
          </a:bodyPr>
          <a:lstStyle/>
          <a:p>
            <a:pPr marL="0" indent="0">
              <a:buNone/>
            </a:pPr>
            <a:r>
              <a:rPr lang="en-US" sz="2400" dirty="0"/>
              <a:t>Create a function that outputs the day of the week in which each of Taylor Swift’s songs were published.</a:t>
            </a:r>
          </a:p>
          <a:p>
            <a:pPr marL="0" indent="0">
              <a:buNone/>
            </a:pPr>
            <a:endParaRPr lang="en-US" sz="2400" b="1" dirty="0">
              <a:solidFill>
                <a:srgbClr val="002060"/>
              </a:solidFill>
            </a:endParaRPr>
          </a:p>
          <a:p>
            <a:pPr marL="0" indent="0">
              <a:buNone/>
            </a:pPr>
            <a:r>
              <a:rPr lang="en-US" sz="2400" b="1" dirty="0">
                <a:solidFill>
                  <a:srgbClr val="002060"/>
                </a:solidFill>
              </a:rPr>
              <a:t>Input: </a:t>
            </a:r>
            <a:r>
              <a:rPr lang="en-US" sz="2400" dirty="0"/>
              <a:t>("Data/spotify_taylorswift.csv", </a:t>
            </a:r>
            <a:r>
              <a:rPr lang="en-GB" sz="2400" dirty="0"/>
              <a:t>”</a:t>
            </a:r>
            <a:r>
              <a:rPr lang="en-GB" sz="2400" dirty="0" err="1"/>
              <a:t>release_date</a:t>
            </a:r>
            <a:r>
              <a:rPr lang="en-GB" sz="2400" dirty="0"/>
              <a:t>")</a:t>
            </a:r>
            <a:endParaRPr lang="en-US" sz="2400" b="1" dirty="0">
              <a:solidFill>
                <a:srgbClr val="002060"/>
              </a:solidFill>
            </a:endParaRPr>
          </a:p>
          <a:p>
            <a:pPr marL="0" indent="0">
              <a:buNone/>
            </a:pPr>
            <a:r>
              <a:rPr lang="en-US" sz="2400" b="1" dirty="0">
                <a:solidFill>
                  <a:srgbClr val="002060"/>
                </a:solidFill>
              </a:rPr>
              <a:t>Example dates </a:t>
            </a:r>
            <a:r>
              <a:rPr lang="en-US" sz="2400" dirty="0"/>
              <a:t>= pd.Series(['01 Jan 2010', '02-02-2011', '20120303', '2013/04/04', '2014-05-05'])</a:t>
            </a:r>
            <a:br>
              <a:rPr lang="en-US" sz="2400" dirty="0"/>
            </a:br>
            <a:endParaRPr lang="en-US" sz="2400" dirty="0"/>
          </a:p>
          <a:p>
            <a:pPr marL="0" indent="0">
              <a:buNone/>
            </a:pPr>
            <a:r>
              <a:rPr lang="en-US" sz="2400" b="1" dirty="0">
                <a:solidFill>
                  <a:srgbClr val="002060"/>
                </a:solidFill>
              </a:rPr>
              <a:t>Desired output</a:t>
            </a:r>
          </a:p>
          <a:p>
            <a:pPr marL="0" indent="0">
              <a:buNone/>
            </a:pPr>
            <a:r>
              <a:rPr lang="en-US" sz="2400" dirty="0"/>
              <a:t>Date: [0, 1, 2, 3, 4, 5…]</a:t>
            </a:r>
          </a:p>
          <a:p>
            <a:pPr marL="0" indent="0">
              <a:buNone/>
            </a:pPr>
            <a:r>
              <a:rPr lang="en-US" sz="2400" dirty="0"/>
              <a:t>Day of week:  [</a:t>
            </a:r>
            <a:r>
              <a:rPr lang="en-GB" sz="2400" dirty="0"/>
              <a:t>friday', 'friday', 'friday', 'friday', 'friday’, </a:t>
            </a:r>
            <a:r>
              <a:rPr lang="en-US" sz="2400" dirty="0"/>
              <a:t>…]</a:t>
            </a:r>
          </a:p>
          <a:p>
            <a:endParaRPr lang="en-US" sz="2400"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z="1800" smtClean="0"/>
              <a:t>19</a:t>
            </a:fld>
            <a:endParaRPr lang="en-US" sz="1800" dirty="0"/>
          </a:p>
        </p:txBody>
      </p:sp>
      <p:cxnSp>
        <p:nvCxnSpPr>
          <p:cNvPr id="5" name="Straight Connector 4">
            <a:extLst>
              <a:ext uri="{FF2B5EF4-FFF2-40B4-BE49-F238E27FC236}">
                <a16:creationId xmlns:a16="http://schemas.microsoft.com/office/drawing/2014/main" id="{55986CF0-7DD5-09EE-9FA6-C0E5D6A94CA4}"/>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16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D009-1666-84C2-6AE0-981BB3C9F11C}"/>
              </a:ext>
            </a:extLst>
          </p:cNvPr>
          <p:cNvSpPr>
            <a:spLocks noGrp="1"/>
          </p:cNvSpPr>
          <p:nvPr>
            <p:ph type="title"/>
          </p:nvPr>
        </p:nvSpPr>
        <p:spPr/>
        <p:txBody>
          <a:bodyPr>
            <a:normAutofit/>
          </a:bodyPr>
          <a:lstStyle/>
          <a:p>
            <a:r>
              <a:rPr lang="en-US" sz="4800" b="1" dirty="0">
                <a:solidFill>
                  <a:schemeClr val="accent1">
                    <a:lumMod val="75000"/>
                  </a:schemeClr>
                </a:solidFill>
              </a:rPr>
              <a:t>Pre-material</a:t>
            </a:r>
          </a:p>
        </p:txBody>
      </p:sp>
      <p:cxnSp>
        <p:nvCxnSpPr>
          <p:cNvPr id="4" name="Straight Connector 3">
            <a:extLst>
              <a:ext uri="{FF2B5EF4-FFF2-40B4-BE49-F238E27FC236}">
                <a16:creationId xmlns:a16="http://schemas.microsoft.com/office/drawing/2014/main" id="{75A65556-3909-F3B1-5F13-FBFF659196F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6631FD15-A800-584F-65EC-E786608A0627}"/>
              </a:ext>
            </a:extLst>
          </p:cNvPr>
          <p:cNvSpPr txBox="1"/>
          <p:nvPr/>
        </p:nvSpPr>
        <p:spPr>
          <a:xfrm>
            <a:off x="6096000" y="381575"/>
            <a:ext cx="6115050" cy="646331"/>
          </a:xfrm>
          <a:prstGeom prst="rect">
            <a:avLst/>
          </a:prstGeom>
          <a:noFill/>
        </p:spPr>
        <p:txBody>
          <a:bodyPr wrap="square">
            <a:spAutoFit/>
          </a:bodyPr>
          <a:lstStyle/>
          <a:p>
            <a:r>
              <a:rPr lang="en-US" dirty="0"/>
              <a:t>https://</a:t>
            </a:r>
            <a:r>
              <a:rPr lang="en-US" dirty="0" err="1"/>
              <a:t>github.com</a:t>
            </a:r>
            <a:r>
              <a:rPr lang="en-US" dirty="0"/>
              <a:t>/</a:t>
            </a:r>
            <a:r>
              <a:rPr lang="en-US" dirty="0" err="1"/>
              <a:t>dragos-gruia</a:t>
            </a:r>
            <a:r>
              <a:rPr lang="en-US" dirty="0"/>
              <a:t>/MSc-Neuroscience-Python-Course-Development</a:t>
            </a:r>
          </a:p>
        </p:txBody>
      </p:sp>
      <p:sp>
        <p:nvSpPr>
          <p:cNvPr id="7" name="Slide Number Placeholder 6">
            <a:extLst>
              <a:ext uri="{FF2B5EF4-FFF2-40B4-BE49-F238E27FC236}">
                <a16:creationId xmlns:a16="http://schemas.microsoft.com/office/drawing/2014/main" id="{9E57F898-1F84-28CA-6E4C-A933526A517E}"/>
              </a:ext>
            </a:extLst>
          </p:cNvPr>
          <p:cNvSpPr>
            <a:spLocks noGrp="1"/>
          </p:cNvSpPr>
          <p:nvPr>
            <p:ph type="sldNum" sz="quarter" idx="12"/>
          </p:nvPr>
        </p:nvSpPr>
        <p:spPr/>
        <p:txBody>
          <a:bodyPr/>
          <a:lstStyle/>
          <a:p>
            <a:fld id="{491CF4B3-B97C-1B49-985A-93725184CD23}" type="slidenum">
              <a:rPr lang="en-US" sz="1800" smtClean="0"/>
              <a:t>2</a:t>
            </a:fld>
            <a:endParaRPr lang="en-US" sz="1800"/>
          </a:p>
        </p:txBody>
      </p:sp>
      <p:sp>
        <p:nvSpPr>
          <p:cNvPr id="8" name="TextBox 7">
            <a:extLst>
              <a:ext uri="{FF2B5EF4-FFF2-40B4-BE49-F238E27FC236}">
                <a16:creationId xmlns:a16="http://schemas.microsoft.com/office/drawing/2014/main" id="{290E69F5-886D-1386-6369-D911DF3B3054}"/>
              </a:ext>
            </a:extLst>
          </p:cNvPr>
          <p:cNvSpPr txBox="1"/>
          <p:nvPr/>
        </p:nvSpPr>
        <p:spPr>
          <a:xfrm>
            <a:off x="7927808" y="3147043"/>
            <a:ext cx="4283242" cy="830997"/>
          </a:xfrm>
          <a:prstGeom prst="rect">
            <a:avLst/>
          </a:prstGeom>
          <a:noFill/>
        </p:spPr>
        <p:txBody>
          <a:bodyPr wrap="square" rtlCol="0">
            <a:spAutoFit/>
          </a:bodyPr>
          <a:lstStyle/>
          <a:p>
            <a:r>
              <a:rPr lang="en-US" sz="2400" dirty="0"/>
              <a:t>We expect you to have completed </a:t>
            </a:r>
            <a:r>
              <a:rPr lang="en-US" sz="2400" b="1" dirty="0"/>
              <a:t>ALL</a:t>
            </a:r>
            <a:r>
              <a:rPr lang="en-US" sz="2400" dirty="0"/>
              <a:t> the lectures </a:t>
            </a:r>
          </a:p>
        </p:txBody>
      </p:sp>
      <p:pic>
        <p:nvPicPr>
          <p:cNvPr id="2050" name="Picture 2" descr="Exclamation Point Blue Images – Browse 21,596 Stock Photos, Vectors, and  Video | Adobe Stock">
            <a:extLst>
              <a:ext uri="{FF2B5EF4-FFF2-40B4-BE49-F238E27FC236}">
                <a16:creationId xmlns:a16="http://schemas.microsoft.com/office/drawing/2014/main" id="{CE1A630B-368C-58F5-2BF6-E9E308FFD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687" y="2852982"/>
            <a:ext cx="1419121" cy="14191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Graphical user interface, table&#10;&#10;Description automatically generated">
            <a:extLst>
              <a:ext uri="{FF2B5EF4-FFF2-40B4-BE49-F238E27FC236}">
                <a16:creationId xmlns:a16="http://schemas.microsoft.com/office/drawing/2014/main" id="{86C0D4AD-CE71-8EB1-7C82-536C8B0F4070}"/>
              </a:ext>
            </a:extLst>
          </p:cNvPr>
          <p:cNvPicPr>
            <a:picLocks noChangeAspect="1"/>
          </p:cNvPicPr>
          <p:nvPr/>
        </p:nvPicPr>
        <p:blipFill rotWithShape="1">
          <a:blip r:embed="rId3"/>
          <a:srcRect t="1370"/>
          <a:stretch/>
        </p:blipFill>
        <p:spPr>
          <a:xfrm>
            <a:off x="348077" y="1540063"/>
            <a:ext cx="5909914" cy="4485058"/>
          </a:xfrm>
          <a:prstGeom prst="rect">
            <a:avLst/>
          </a:prstGeom>
        </p:spPr>
      </p:pic>
    </p:spTree>
    <p:extLst>
      <p:ext uri="{BB962C8B-B14F-4D97-AF65-F5344CB8AC3E}">
        <p14:creationId xmlns:p14="http://schemas.microsoft.com/office/powerpoint/2010/main" val="20847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a:xfrm>
            <a:off x="7105358" y="437531"/>
            <a:ext cx="10515600" cy="1325563"/>
          </a:xfrm>
        </p:spPr>
        <p:txBody>
          <a:bodyPr/>
          <a:lstStyle/>
          <a:p>
            <a:r>
              <a:rPr lang="en-US" b="1" dirty="0">
                <a:solidFill>
                  <a:schemeClr val="accent1">
                    <a:lumMod val="75000"/>
                  </a:schemeClr>
                </a:solidFill>
              </a:rPr>
              <a:t>Exercise 7: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20</a:t>
            </a:fld>
            <a:endParaRPr lang="en-US" sz="1800"/>
          </a:p>
        </p:txBody>
      </p:sp>
      <p:cxnSp>
        <p:nvCxnSpPr>
          <p:cNvPr id="5" name="Straight Connector 4">
            <a:extLst>
              <a:ext uri="{FF2B5EF4-FFF2-40B4-BE49-F238E27FC236}">
                <a16:creationId xmlns:a16="http://schemas.microsoft.com/office/drawing/2014/main" id="{0E61EEDA-BCB6-91EF-177E-74A756021D77}"/>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6" name="Picture 2" descr="Exclamation Point Blue Images – Browse 21,596 Stock Photos, Vectors, and  Video | Adobe Stock">
            <a:extLst>
              <a:ext uri="{FF2B5EF4-FFF2-40B4-BE49-F238E27FC236}">
                <a16:creationId xmlns:a16="http://schemas.microsoft.com/office/drawing/2014/main" id="{BCB8966A-5A3F-E1CA-84C1-02C269B27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47" y="4290000"/>
            <a:ext cx="1322362" cy="13223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CA3993-8C8D-DFF2-05A9-A4AB88F300F4}"/>
              </a:ext>
            </a:extLst>
          </p:cNvPr>
          <p:cNvSpPr txBox="1"/>
          <p:nvPr/>
        </p:nvSpPr>
        <p:spPr>
          <a:xfrm>
            <a:off x="437804" y="797510"/>
            <a:ext cx="7709307" cy="5262979"/>
          </a:xfrm>
          <a:prstGeom prst="rect">
            <a:avLst/>
          </a:prstGeom>
          <a:noFill/>
        </p:spPr>
        <p:txBody>
          <a:bodyPr wrap="square">
            <a:spAutoFit/>
          </a:bodyPr>
          <a:lstStyle/>
          <a:p>
            <a:r>
              <a:rPr lang="en-GB" sz="1200" b="0" i="1" dirty="0">
                <a:effectLst/>
                <a:latin typeface="Menlo" panose="020B0609030804020204" pitchFamily="49" charset="0"/>
              </a:rPr>
              <a:t>def</a:t>
            </a:r>
            <a:r>
              <a:rPr lang="en-GB" sz="1200" b="0" dirty="0">
                <a:effectLst/>
                <a:latin typeface="Menlo" panose="020B0609030804020204" pitchFamily="49" charset="0"/>
              </a:rPr>
              <a:t> day_of_week(</a:t>
            </a:r>
            <a:r>
              <a:rPr lang="en-GB" sz="1200" b="0" i="1" dirty="0">
                <a:effectLst/>
                <a:latin typeface="Menlo" panose="020B0609030804020204" pitchFamily="49" charset="0"/>
              </a:rPr>
              <a:t>path_to_file</a:t>
            </a:r>
            <a:r>
              <a:rPr lang="en-GB" sz="1200" b="0" dirty="0">
                <a:effectLst/>
                <a:latin typeface="Menlo" panose="020B0609030804020204" pitchFamily="49" charset="0"/>
              </a:rPr>
              <a:t>, </a:t>
            </a:r>
            <a:r>
              <a:rPr lang="en-GB" sz="1200" b="0" i="1" dirty="0">
                <a:effectLst/>
                <a:latin typeface="Menlo" panose="020B0609030804020204" pitchFamily="49" charset="0"/>
              </a:rPr>
              <a:t>col_date</a:t>
            </a:r>
            <a:r>
              <a:rPr lang="en-GB" sz="1200" b="0" dirty="0">
                <a:effectLst/>
                <a:latin typeface="Menlo" panose="020B0609030804020204" pitchFamily="49" charset="0"/>
              </a:rPr>
              <a:t>):</a:t>
            </a:r>
          </a:p>
          <a:p>
            <a:r>
              <a:rPr lang="en-GB" sz="1200" b="0" dirty="0">
                <a:effectLst/>
                <a:latin typeface="Menlo" panose="020B0609030804020204" pitchFamily="49" charset="0"/>
              </a:rPr>
              <a:t>	df = </a:t>
            </a:r>
            <a:r>
              <a:rPr lang="en-GB" sz="1200" b="0" u="sng" dirty="0">
                <a:effectLst/>
                <a:latin typeface="Menlo" panose="020B0609030804020204" pitchFamily="49" charset="0"/>
              </a:rPr>
              <a:t>pd</a:t>
            </a:r>
            <a:r>
              <a:rPr lang="en-GB" sz="1200" b="0" dirty="0">
                <a:effectLst/>
                <a:latin typeface="Menlo" panose="020B0609030804020204" pitchFamily="49" charset="0"/>
              </a:rPr>
              <a:t>.read_csv(</a:t>
            </a:r>
            <a:r>
              <a:rPr lang="en-GB" sz="1200" b="0" i="1" dirty="0">
                <a:effectLst/>
                <a:latin typeface="Menlo" panose="020B0609030804020204" pitchFamily="49" charset="0"/>
              </a:rPr>
              <a:t>path_to_file</a:t>
            </a:r>
            <a:r>
              <a:rPr lang="en-GB" sz="1200" b="0" dirty="0">
                <a:effectLst/>
                <a:latin typeface="Menlo" panose="020B0609030804020204" pitchFamily="49" charset="0"/>
              </a:rPr>
              <a:t>)</a:t>
            </a:r>
          </a:p>
          <a:p>
            <a:r>
              <a:rPr lang="en-GB" sz="1200" b="0" dirty="0">
                <a:effectLst/>
                <a:latin typeface="Menlo" panose="020B0609030804020204" pitchFamily="49" charset="0"/>
              </a:rPr>
              <a:t>	dates = df[</a:t>
            </a:r>
            <a:r>
              <a:rPr lang="en-GB" sz="1200" b="0" i="1" dirty="0">
                <a:effectLst/>
                <a:latin typeface="Menlo" panose="020B0609030804020204" pitchFamily="49" charset="0"/>
              </a:rPr>
              <a:t>col_date</a:t>
            </a:r>
            <a:r>
              <a:rPr lang="en-GB" sz="1200" b="0" dirty="0">
                <a:effectLst/>
                <a:latin typeface="Menlo" panose="020B0609030804020204" pitchFamily="49" charset="0"/>
              </a:rPr>
              <a:t>]</a:t>
            </a:r>
          </a:p>
          <a:p>
            <a:r>
              <a:rPr lang="en-GB" sz="1200" b="0" dirty="0">
                <a:effectLst/>
                <a:latin typeface="Menlo" panose="020B0609030804020204" pitchFamily="49" charset="0"/>
              </a:rPr>
              <a:t>	days_dict = {0: "Sunday", 1: "Monday", 2: "Tuesday",</a:t>
            </a:r>
          </a:p>
          <a:p>
            <a:r>
              <a:rPr lang="en-GB" sz="1200" dirty="0">
                <a:latin typeface="Menlo" panose="020B0609030804020204" pitchFamily="49" charset="0"/>
              </a:rPr>
              <a:t>		  </a:t>
            </a:r>
            <a:r>
              <a:rPr lang="en-GB" sz="1200" b="0" dirty="0">
                <a:effectLst/>
                <a:latin typeface="Menlo" panose="020B0609030804020204" pitchFamily="49" charset="0"/>
              </a:rPr>
              <a:t> 3: "Wednesday", 4: "Thursday", 5: "friday", 6: "Saturday"}</a:t>
            </a:r>
          </a:p>
          <a:p>
            <a:r>
              <a:rPr lang="en-GB" sz="1200" b="0" dirty="0">
                <a:effectLst/>
                <a:latin typeface="Menlo" panose="020B0609030804020204" pitchFamily="49" charset="0"/>
              </a:rPr>
              <a:t>	dates_num = [], days_week = []</a:t>
            </a:r>
          </a:p>
          <a:p>
            <a:r>
              <a:rPr lang="en-GB" sz="1200" b="0" dirty="0">
                <a:effectLst/>
                <a:latin typeface="Menlo" panose="020B0609030804020204" pitchFamily="49" charset="0"/>
              </a:rPr>
              <a:t>	for n, d in </a:t>
            </a:r>
            <a:r>
              <a:rPr lang="en-GB" sz="1200" b="0" u="sng" dirty="0">
                <a:effectLst/>
                <a:latin typeface="Menlo" panose="020B0609030804020204" pitchFamily="49" charset="0"/>
              </a:rPr>
              <a:t>enumerate</a:t>
            </a:r>
            <a:r>
              <a:rPr lang="en-GB" sz="1200" b="0" dirty="0">
                <a:effectLst/>
                <a:latin typeface="Menlo" panose="020B0609030804020204" pitchFamily="49" charset="0"/>
              </a:rPr>
              <a:t>(dates):</a:t>
            </a:r>
          </a:p>
          <a:p>
            <a:r>
              <a:rPr lang="en-GB" sz="1200" b="0" dirty="0">
                <a:effectLst/>
                <a:latin typeface="Menlo" panose="020B0609030804020204" pitchFamily="49" charset="0"/>
              </a:rPr>
              <a:t>		leap_year_this = False</a:t>
            </a:r>
          </a:p>
          <a:p>
            <a:r>
              <a:rPr lang="en-GB" sz="1200" b="0" dirty="0">
                <a:effectLst/>
                <a:latin typeface="Menlo" panose="020B0609030804020204" pitchFamily="49" charset="0"/>
              </a:rPr>
              <a:t>		year =(</a:t>
            </a:r>
            <a:r>
              <a:rPr lang="en-GB" sz="1200" b="0" u="sng" dirty="0">
                <a:effectLst/>
                <a:latin typeface="Menlo" panose="020B0609030804020204" pitchFamily="49" charset="0"/>
              </a:rPr>
              <a:t>int</a:t>
            </a:r>
            <a:r>
              <a:rPr lang="en-GB" sz="1200" b="0" dirty="0">
                <a:effectLst/>
                <a:latin typeface="Menlo" panose="020B0609030804020204" pitchFamily="49" charset="0"/>
              </a:rPr>
              <a:t>(d[2:4]) + (</a:t>
            </a:r>
            <a:r>
              <a:rPr lang="en-GB" sz="1200" b="0" u="sng" dirty="0">
                <a:effectLst/>
                <a:latin typeface="Menlo" panose="020B0609030804020204" pitchFamily="49" charset="0"/>
              </a:rPr>
              <a:t>int</a:t>
            </a:r>
            <a:r>
              <a:rPr lang="en-GB" sz="1200" b="0" dirty="0">
                <a:effectLst/>
                <a:latin typeface="Menlo" panose="020B0609030804020204" pitchFamily="49" charset="0"/>
              </a:rPr>
              <a:t>(d[2:4])//4)) % 7</a:t>
            </a:r>
          </a:p>
          <a:p>
            <a:r>
              <a:rPr lang="en-GB" sz="1200" b="0" dirty="0">
                <a:effectLst/>
                <a:latin typeface="Menlo" panose="020B0609030804020204" pitchFamily="49" charset="0"/>
              </a:rPr>
              <a:t>		monthcode = "033614625035"</a:t>
            </a:r>
          </a:p>
          <a:p>
            <a:r>
              <a:rPr lang="en-GB" sz="1200" b="0" dirty="0">
                <a:effectLst/>
                <a:latin typeface="Menlo" panose="020B0609030804020204" pitchFamily="49" charset="0"/>
              </a:rPr>
              <a:t>		month = </a:t>
            </a:r>
            <a:r>
              <a:rPr lang="en-GB" sz="1200" b="0" u="sng" dirty="0">
                <a:effectLst/>
                <a:latin typeface="Menlo" panose="020B0609030804020204" pitchFamily="49" charset="0"/>
              </a:rPr>
              <a:t>int</a:t>
            </a:r>
            <a:r>
              <a:rPr lang="en-GB" sz="1200" b="0" dirty="0">
                <a:effectLst/>
                <a:latin typeface="Menlo" panose="020B0609030804020204" pitchFamily="49" charset="0"/>
              </a:rPr>
              <a:t>(monthcode[</a:t>
            </a:r>
            <a:r>
              <a:rPr lang="en-GB" sz="1200" b="0" u="sng" dirty="0">
                <a:effectLst/>
                <a:latin typeface="Menlo" panose="020B0609030804020204" pitchFamily="49" charset="0"/>
              </a:rPr>
              <a:t>int</a:t>
            </a:r>
            <a:r>
              <a:rPr lang="en-GB" sz="1200" b="0" dirty="0">
                <a:effectLst/>
                <a:latin typeface="Menlo" panose="020B0609030804020204" pitchFamily="49" charset="0"/>
              </a:rPr>
              <a:t>(d[5:7])])</a:t>
            </a:r>
          </a:p>
          <a:p>
            <a:br>
              <a:rPr lang="en-GB" sz="1200" b="0" dirty="0">
                <a:effectLst/>
                <a:latin typeface="Menlo" panose="020B0609030804020204" pitchFamily="49" charset="0"/>
              </a:rPr>
            </a:br>
            <a:r>
              <a:rPr lang="en-GB" sz="1200" b="0" dirty="0">
                <a:effectLst/>
                <a:latin typeface="Menlo" panose="020B0609030804020204" pitchFamily="49" charset="0"/>
              </a:rPr>
              <a:t>	if </a:t>
            </a:r>
            <a:r>
              <a:rPr lang="en-GB" sz="1200" b="0" u="sng" dirty="0">
                <a:effectLst/>
                <a:latin typeface="Menlo" panose="020B0609030804020204" pitchFamily="49" charset="0"/>
              </a:rPr>
              <a:t>int</a:t>
            </a:r>
            <a:r>
              <a:rPr lang="en-GB" sz="1200" b="0" dirty="0">
                <a:effectLst/>
                <a:latin typeface="Menlo" panose="020B0609030804020204" pitchFamily="49" charset="0"/>
              </a:rPr>
              <a:t>(d[0:4]) &gt; 1900 and </a:t>
            </a:r>
            <a:r>
              <a:rPr lang="en-GB" sz="1200" b="0" u="sng" dirty="0">
                <a:effectLst/>
                <a:latin typeface="Menlo" panose="020B0609030804020204" pitchFamily="49" charset="0"/>
              </a:rPr>
              <a:t>int</a:t>
            </a:r>
            <a:r>
              <a:rPr lang="en-GB" sz="1200" b="0" dirty="0">
                <a:effectLst/>
                <a:latin typeface="Menlo" panose="020B0609030804020204" pitchFamily="49" charset="0"/>
              </a:rPr>
              <a:t>(d[0:4]) &lt; 2000:</a:t>
            </a:r>
          </a:p>
          <a:p>
            <a:r>
              <a:rPr lang="en-GB" sz="1200" b="0" dirty="0">
                <a:effectLst/>
                <a:latin typeface="Menlo" panose="020B0609030804020204" pitchFamily="49" charset="0"/>
              </a:rPr>
              <a:t>		century = 0</a:t>
            </a:r>
          </a:p>
          <a:p>
            <a:r>
              <a:rPr lang="en-GB" sz="1200" b="0" dirty="0">
                <a:effectLst/>
                <a:latin typeface="Menlo" panose="020B0609030804020204" pitchFamily="49" charset="0"/>
              </a:rPr>
              <a:t>	elif </a:t>
            </a:r>
            <a:r>
              <a:rPr lang="en-GB" sz="1200" b="0" u="sng" dirty="0">
                <a:effectLst/>
                <a:latin typeface="Menlo" panose="020B0609030804020204" pitchFamily="49" charset="0"/>
              </a:rPr>
              <a:t>int</a:t>
            </a:r>
            <a:r>
              <a:rPr lang="en-GB" sz="1200" b="0" dirty="0">
                <a:effectLst/>
                <a:latin typeface="Menlo" panose="020B0609030804020204" pitchFamily="49" charset="0"/>
              </a:rPr>
              <a:t>(d[0:4]) &gt; 2000:</a:t>
            </a:r>
          </a:p>
          <a:p>
            <a:r>
              <a:rPr lang="en-GB" sz="1200" b="0" dirty="0">
                <a:effectLst/>
                <a:latin typeface="Menlo" panose="020B0609030804020204" pitchFamily="49" charset="0"/>
              </a:rPr>
              <a:t>		century = 6</a:t>
            </a:r>
          </a:p>
          <a:p>
            <a:r>
              <a:rPr lang="en-GB" sz="1200" dirty="0">
                <a:latin typeface="Menlo" panose="020B0609030804020204" pitchFamily="49" charset="0"/>
              </a:rPr>
              <a:t>	</a:t>
            </a:r>
            <a:r>
              <a:rPr lang="en-GB" sz="1200" b="0" dirty="0">
                <a:effectLst/>
                <a:latin typeface="Menlo" panose="020B0609030804020204" pitchFamily="49" charset="0"/>
              </a:rPr>
              <a:t>if </a:t>
            </a:r>
            <a:r>
              <a:rPr lang="en-GB" sz="1200" b="0" u="sng" dirty="0">
                <a:effectLst/>
                <a:latin typeface="Menlo" panose="020B0609030804020204" pitchFamily="49" charset="0"/>
              </a:rPr>
              <a:t>int</a:t>
            </a:r>
            <a:r>
              <a:rPr lang="en-GB" sz="1200" b="0" dirty="0">
                <a:effectLst/>
                <a:latin typeface="Menlo" panose="020B0609030804020204" pitchFamily="49" charset="0"/>
              </a:rPr>
              <a:t>(d[0:4]) in leap_year(1990, 30):</a:t>
            </a:r>
          </a:p>
          <a:p>
            <a:r>
              <a:rPr lang="en-GB" sz="1200" b="0" dirty="0">
                <a:effectLst/>
                <a:latin typeface="Menlo" panose="020B0609030804020204" pitchFamily="49" charset="0"/>
              </a:rPr>
              <a:t>		leap_year_this = True</a:t>
            </a:r>
          </a:p>
          <a:p>
            <a:r>
              <a:rPr lang="en-GB" sz="1200" dirty="0">
                <a:latin typeface="Menlo" panose="020B0609030804020204" pitchFamily="49" charset="0"/>
              </a:rPr>
              <a:t>	</a:t>
            </a:r>
            <a:r>
              <a:rPr lang="en-GB" sz="1200" b="0" dirty="0">
                <a:effectLst/>
                <a:latin typeface="Menlo" panose="020B0609030804020204" pitchFamily="49" charset="0"/>
              </a:rPr>
              <a:t>total = year + month + century + </a:t>
            </a:r>
            <a:r>
              <a:rPr lang="en-GB" sz="1200" b="0" u="sng" dirty="0">
                <a:effectLst/>
                <a:latin typeface="Menlo" panose="020B0609030804020204" pitchFamily="49" charset="0"/>
              </a:rPr>
              <a:t>int</a:t>
            </a:r>
            <a:r>
              <a:rPr lang="en-GB" sz="1200" b="0" dirty="0">
                <a:effectLst/>
                <a:latin typeface="Menlo" panose="020B0609030804020204" pitchFamily="49" charset="0"/>
              </a:rPr>
              <a:t>(d[8:10])</a:t>
            </a:r>
          </a:p>
          <a:p>
            <a:r>
              <a:rPr lang="en-GB" sz="1200" b="0" dirty="0">
                <a:effectLst/>
                <a:latin typeface="Menlo" panose="020B0609030804020204" pitchFamily="49" charset="0"/>
              </a:rPr>
              <a:t>	if leap_year_this:</a:t>
            </a:r>
          </a:p>
          <a:p>
            <a:r>
              <a:rPr lang="en-GB" sz="1200" b="0" dirty="0">
                <a:effectLst/>
                <a:latin typeface="Menlo" panose="020B0609030804020204" pitchFamily="49" charset="0"/>
              </a:rPr>
              <a:t>		total = total - 1</a:t>
            </a:r>
          </a:p>
          <a:p>
            <a:r>
              <a:rPr lang="en-GB" sz="1200" b="0" dirty="0">
                <a:effectLst/>
                <a:latin typeface="Menlo" panose="020B0609030804020204" pitchFamily="49" charset="0"/>
              </a:rPr>
              <a:t>	total = total % 7</a:t>
            </a:r>
          </a:p>
          <a:p>
            <a:r>
              <a:rPr lang="en-GB" sz="1200" b="0" dirty="0">
                <a:effectLst/>
                <a:latin typeface="Menlo" panose="020B0609030804020204" pitchFamily="49" charset="0"/>
              </a:rPr>
              <a:t>	day_week = days_dict[total]</a:t>
            </a:r>
          </a:p>
          <a:p>
            <a:r>
              <a:rPr lang="en-GB" sz="1200" b="0" dirty="0">
                <a:effectLst/>
                <a:latin typeface="Menlo" panose="020B0609030804020204" pitchFamily="49" charset="0"/>
              </a:rPr>
              <a:t>	dates_num.append(n)</a:t>
            </a:r>
          </a:p>
          <a:p>
            <a:r>
              <a:rPr lang="en-GB" sz="1200" b="0" dirty="0">
                <a:effectLst/>
                <a:latin typeface="Menlo" panose="020B0609030804020204" pitchFamily="49" charset="0"/>
              </a:rPr>
              <a:t>	days_week.append(day_week)</a:t>
            </a:r>
          </a:p>
          <a:p>
            <a:r>
              <a:rPr lang="en-GB" sz="1200" b="0" dirty="0">
                <a:effectLst/>
                <a:latin typeface="Menlo" panose="020B0609030804020204" pitchFamily="49" charset="0"/>
              </a:rPr>
              <a:t>	print("Dates:", dates_num)</a:t>
            </a:r>
          </a:p>
          <a:p>
            <a:r>
              <a:rPr lang="en-GB" sz="1200" b="0" dirty="0">
                <a:effectLst/>
                <a:latin typeface="Menlo" panose="020B0609030804020204" pitchFamily="49" charset="0"/>
              </a:rPr>
              <a:t>	print("Day of week", days_week)</a:t>
            </a:r>
          </a:p>
        </p:txBody>
      </p:sp>
      <p:sp>
        <p:nvSpPr>
          <p:cNvPr id="9" name="TextBox 8">
            <a:extLst>
              <a:ext uri="{FF2B5EF4-FFF2-40B4-BE49-F238E27FC236}">
                <a16:creationId xmlns:a16="http://schemas.microsoft.com/office/drawing/2014/main" id="{48F9A8B7-AB9D-25CB-70C3-C3145B8DCD00}"/>
              </a:ext>
            </a:extLst>
          </p:cNvPr>
          <p:cNvSpPr txBox="1"/>
          <p:nvPr/>
        </p:nvSpPr>
        <p:spPr>
          <a:xfrm>
            <a:off x="8028709" y="4412033"/>
            <a:ext cx="4006734" cy="1200329"/>
          </a:xfrm>
          <a:prstGeom prst="rect">
            <a:avLst/>
          </a:prstGeom>
          <a:noFill/>
        </p:spPr>
        <p:txBody>
          <a:bodyPr wrap="square" rtlCol="0">
            <a:spAutoFit/>
          </a:bodyPr>
          <a:lstStyle/>
          <a:p>
            <a:r>
              <a:rPr lang="en-US" sz="2400" dirty="0"/>
              <a:t>You need to use the leap_year function that you already defined</a:t>
            </a:r>
          </a:p>
        </p:txBody>
      </p:sp>
    </p:spTree>
    <p:extLst>
      <p:ext uri="{BB962C8B-B14F-4D97-AF65-F5344CB8AC3E}">
        <p14:creationId xmlns:p14="http://schemas.microsoft.com/office/powerpoint/2010/main" val="211433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C5C4-5BF0-1771-6E64-CE50F1A41C8A}"/>
              </a:ext>
            </a:extLst>
          </p:cNvPr>
          <p:cNvSpPr>
            <a:spLocks noGrp="1"/>
          </p:cNvSpPr>
          <p:nvPr>
            <p:ph type="title"/>
          </p:nvPr>
        </p:nvSpPr>
        <p:spPr/>
        <p:txBody>
          <a:bodyPr/>
          <a:lstStyle/>
          <a:p>
            <a:r>
              <a:rPr lang="en-US" b="1" dirty="0">
                <a:solidFill>
                  <a:schemeClr val="accent1">
                    <a:lumMod val="75000"/>
                  </a:schemeClr>
                </a:solidFill>
              </a:rPr>
              <a:t>Exercise 8: Building a pyramid</a:t>
            </a:r>
            <a:r>
              <a:rPr lang="en-US" dirty="0"/>
              <a:t>⭐️ ⭐️ ⭐️</a:t>
            </a:r>
          </a:p>
        </p:txBody>
      </p:sp>
      <p:sp>
        <p:nvSpPr>
          <p:cNvPr id="3" name="Content Placeholder 2">
            <a:extLst>
              <a:ext uri="{FF2B5EF4-FFF2-40B4-BE49-F238E27FC236}">
                <a16:creationId xmlns:a16="http://schemas.microsoft.com/office/drawing/2014/main" id="{B0F97B5E-1DBA-C20C-66C2-FF0EEA6C8DE0}"/>
              </a:ext>
            </a:extLst>
          </p:cNvPr>
          <p:cNvSpPr>
            <a:spLocks noGrp="1"/>
          </p:cNvSpPr>
          <p:nvPr>
            <p:ph idx="1"/>
          </p:nvPr>
        </p:nvSpPr>
        <p:spPr>
          <a:xfrm>
            <a:off x="987829" y="1551656"/>
            <a:ext cx="10515600" cy="4351338"/>
          </a:xfrm>
        </p:spPr>
        <p:txBody>
          <a:bodyPr>
            <a:normAutofit/>
          </a:bodyPr>
          <a:lstStyle/>
          <a:p>
            <a:pPr marL="0" indent="0">
              <a:buNone/>
            </a:pPr>
            <a:r>
              <a:rPr lang="en-GB" sz="2400" dirty="0"/>
              <a:t>Write a function that prints a pyramid-like pattern with numbers starting from 1 and increasing by one each time you go down the pyramid (up to 8)</a:t>
            </a:r>
          </a:p>
          <a:p>
            <a:pPr marL="0" indent="0">
              <a:buNone/>
            </a:pPr>
            <a:endParaRPr lang="en-GB" sz="2400" dirty="0"/>
          </a:p>
          <a:p>
            <a:pPr marL="0" indent="0">
              <a:buNone/>
            </a:pPr>
            <a:r>
              <a:rPr lang="en-GB" sz="2400" b="1" dirty="0">
                <a:solidFill>
                  <a:srgbClr val="002060"/>
                </a:solidFill>
              </a:rPr>
              <a:t>Input: </a:t>
            </a:r>
            <a:r>
              <a:rPr lang="en-GB" sz="2400" dirty="0"/>
              <a:t>8</a:t>
            </a:r>
          </a:p>
          <a:p>
            <a:pPr marL="0" indent="0">
              <a:buNone/>
            </a:pPr>
            <a:r>
              <a:rPr lang="en-GB" sz="2400" b="1" dirty="0">
                <a:solidFill>
                  <a:srgbClr val="002060"/>
                </a:solidFill>
              </a:rPr>
              <a:t>Desired output</a:t>
            </a:r>
            <a:br>
              <a:rPr lang="en-GB" sz="2400" dirty="0"/>
            </a:br>
            <a:endParaRPr lang="en-GB" sz="2400" dirty="0"/>
          </a:p>
          <a:p>
            <a:pPr marL="0" indent="0">
              <a:buNone/>
            </a:pPr>
            <a:r>
              <a:rPr lang="en-GB" sz="2400" dirty="0"/>
              <a:t>   1</a:t>
            </a:r>
          </a:p>
          <a:p>
            <a:pPr marL="0" indent="0">
              <a:buNone/>
            </a:pPr>
            <a:r>
              <a:rPr lang="en-GB" sz="2400" dirty="0"/>
              <a:t>  2 2</a:t>
            </a:r>
          </a:p>
          <a:p>
            <a:pPr marL="0" indent="0">
              <a:buNone/>
            </a:pPr>
            <a:r>
              <a:rPr lang="en-GB" sz="2400" dirty="0"/>
              <a:t> 3 3 3</a:t>
            </a:r>
          </a:p>
          <a:p>
            <a:pPr marL="0" indent="0">
              <a:buNone/>
            </a:pPr>
            <a:r>
              <a:rPr lang="en-GB" sz="2400" dirty="0"/>
              <a:t>4 4 4 4</a:t>
            </a:r>
          </a:p>
          <a:p>
            <a:endParaRPr lang="en-US" sz="2400" dirty="0"/>
          </a:p>
        </p:txBody>
      </p:sp>
      <p:sp>
        <p:nvSpPr>
          <p:cNvPr id="4" name="Slide Number Placeholder 3">
            <a:extLst>
              <a:ext uri="{FF2B5EF4-FFF2-40B4-BE49-F238E27FC236}">
                <a16:creationId xmlns:a16="http://schemas.microsoft.com/office/drawing/2014/main" id="{5069E6F0-D63E-3B8B-A559-19357FDC4823}"/>
              </a:ext>
            </a:extLst>
          </p:cNvPr>
          <p:cNvSpPr>
            <a:spLocks noGrp="1"/>
          </p:cNvSpPr>
          <p:nvPr>
            <p:ph type="sldNum" sz="quarter" idx="12"/>
          </p:nvPr>
        </p:nvSpPr>
        <p:spPr/>
        <p:txBody>
          <a:bodyPr/>
          <a:lstStyle/>
          <a:p>
            <a:fld id="{491CF4B3-B97C-1B49-985A-93725184CD23}" type="slidenum">
              <a:rPr lang="en-US" sz="1800" smtClean="0"/>
              <a:t>21</a:t>
            </a:fld>
            <a:endParaRPr lang="en-US" sz="1800"/>
          </a:p>
        </p:txBody>
      </p:sp>
      <p:cxnSp>
        <p:nvCxnSpPr>
          <p:cNvPr id="5" name="Straight Connector 4">
            <a:extLst>
              <a:ext uri="{FF2B5EF4-FFF2-40B4-BE49-F238E27FC236}">
                <a16:creationId xmlns:a16="http://schemas.microsoft.com/office/drawing/2014/main" id="{B044901C-93C9-AA16-B2FE-D94BACDA7528}"/>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56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8: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22</a:t>
            </a:fld>
            <a:endParaRPr lang="en-US" sz="1800" dirty="0"/>
          </a:p>
        </p:txBody>
      </p:sp>
      <p:cxnSp>
        <p:nvCxnSpPr>
          <p:cNvPr id="5" name="Straight Connector 4">
            <a:extLst>
              <a:ext uri="{FF2B5EF4-FFF2-40B4-BE49-F238E27FC236}">
                <a16:creationId xmlns:a16="http://schemas.microsoft.com/office/drawing/2014/main" id="{7BDAAA8F-77DB-150C-0DFA-A598482ABD30}"/>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232BC45F-F91F-CC03-1C1C-8C38C78DF772}"/>
              </a:ext>
            </a:extLst>
          </p:cNvPr>
          <p:cNvSpPr txBox="1"/>
          <p:nvPr/>
        </p:nvSpPr>
        <p:spPr>
          <a:xfrm>
            <a:off x="1051560" y="1975718"/>
            <a:ext cx="6126480" cy="3139321"/>
          </a:xfrm>
          <a:prstGeom prst="rect">
            <a:avLst/>
          </a:prstGeom>
          <a:noFill/>
        </p:spPr>
        <p:txBody>
          <a:bodyPr wrap="square">
            <a:spAutoFit/>
          </a:bodyPr>
          <a:lstStyle/>
          <a:p>
            <a:r>
              <a:rPr lang="en-GB" b="0" i="1" dirty="0">
                <a:effectLst/>
                <a:latin typeface="Menlo" panose="020B0609030804020204" pitchFamily="49" charset="0"/>
              </a:rPr>
              <a:t>def</a:t>
            </a:r>
            <a:r>
              <a:rPr lang="en-GB" b="0" dirty="0">
                <a:effectLst/>
                <a:latin typeface="Menlo" panose="020B0609030804020204" pitchFamily="49" charset="0"/>
              </a:rPr>
              <a:t> pyramid(</a:t>
            </a:r>
            <a:r>
              <a:rPr lang="en-GB" b="0" i="1" dirty="0">
                <a:effectLst/>
                <a:latin typeface="Menlo" panose="020B0609030804020204" pitchFamily="49" charset="0"/>
              </a:rPr>
              <a:t>range_pyr</a:t>
            </a:r>
            <a:r>
              <a:rPr lang="en-GB" b="0" dirty="0">
                <a:effectLst/>
                <a:latin typeface="Menlo" panose="020B0609030804020204" pitchFamily="49" charset="0"/>
              </a:rPr>
              <a:t>):</a:t>
            </a:r>
          </a:p>
          <a:p>
            <a:r>
              <a:rPr lang="en-GB" b="0" dirty="0">
                <a:effectLst/>
                <a:latin typeface="Menlo" panose="020B0609030804020204" pitchFamily="49" charset="0"/>
              </a:rPr>
              <a:t>	k = </a:t>
            </a:r>
            <a:r>
              <a:rPr lang="en-GB" b="0" i="1" dirty="0">
                <a:effectLst/>
                <a:latin typeface="Menlo" panose="020B0609030804020204" pitchFamily="49" charset="0"/>
              </a:rPr>
              <a:t>range_pyr</a:t>
            </a:r>
            <a:r>
              <a:rPr lang="en-GB" b="0" dirty="0">
                <a:effectLst/>
                <a:latin typeface="Menlo" panose="020B0609030804020204" pitchFamily="49" charset="0"/>
              </a:rPr>
              <a:t> - 1</a:t>
            </a:r>
          </a:p>
          <a:p>
            <a:r>
              <a:rPr lang="en-GB" dirty="0">
                <a:latin typeface="Menlo" panose="020B0609030804020204" pitchFamily="49" charset="0"/>
              </a:rPr>
              <a:t>	f</a:t>
            </a:r>
            <a:r>
              <a:rPr lang="en-GB" b="0" dirty="0">
                <a:effectLst/>
                <a:latin typeface="Menlo" panose="020B0609030804020204" pitchFamily="49" charset="0"/>
              </a:rPr>
              <a:t>or i in range(0, </a:t>
            </a:r>
            <a:r>
              <a:rPr lang="en-GB" b="0" i="1" dirty="0">
                <a:effectLst/>
                <a:latin typeface="Menlo" panose="020B0609030804020204" pitchFamily="49" charset="0"/>
              </a:rPr>
              <a:t>range_pyr</a:t>
            </a:r>
            <a:r>
              <a:rPr lang="en-GB" b="0" dirty="0">
                <a:effectLst/>
                <a:latin typeface="Menlo" panose="020B0609030804020204" pitchFamily="49" charset="0"/>
              </a:rPr>
              <a:t>):</a:t>
            </a:r>
          </a:p>
          <a:p>
            <a:r>
              <a:rPr lang="en-GB" b="0" dirty="0">
                <a:effectLst/>
                <a:latin typeface="Menlo" panose="020B0609030804020204" pitchFamily="49" charset="0"/>
              </a:rPr>
              <a:t>		for j in range(0, k):</a:t>
            </a:r>
          </a:p>
          <a:p>
            <a:r>
              <a:rPr lang="en-GB" b="0" dirty="0">
                <a:effectLst/>
                <a:latin typeface="Menlo" panose="020B0609030804020204" pitchFamily="49" charset="0"/>
              </a:rPr>
              <a:t>			print(</a:t>
            </a:r>
            <a:r>
              <a:rPr lang="en-GB" b="0" i="1" dirty="0">
                <a:effectLst/>
                <a:latin typeface="Menlo" panose="020B0609030804020204" pitchFamily="49" charset="0"/>
              </a:rPr>
              <a:t>end</a:t>
            </a:r>
            <a:r>
              <a:rPr lang="en-GB" b="0" dirty="0">
                <a:effectLst/>
                <a:latin typeface="Menlo" panose="020B0609030804020204" pitchFamily="49" charset="0"/>
              </a:rPr>
              <a:t>=" ")</a:t>
            </a:r>
          </a:p>
          <a:p>
            <a:r>
              <a:rPr lang="en-GB" b="0" dirty="0">
                <a:effectLst/>
                <a:latin typeface="Menlo" panose="020B0609030804020204" pitchFamily="49" charset="0"/>
              </a:rPr>
              <a:t>		k = k - 1</a:t>
            </a:r>
          </a:p>
          <a:p>
            <a:r>
              <a:rPr lang="en-GB" b="0" dirty="0">
                <a:effectLst/>
                <a:latin typeface="Menlo" panose="020B0609030804020204" pitchFamily="49" charset="0"/>
              </a:rPr>
              <a:t>		for j in range(0, i+1):</a:t>
            </a:r>
          </a:p>
          <a:p>
            <a:r>
              <a:rPr lang="en-GB" b="0" dirty="0">
                <a:effectLst/>
                <a:latin typeface="Menlo" panose="020B0609030804020204" pitchFamily="49" charset="0"/>
              </a:rPr>
              <a:t>			print(i, </a:t>
            </a:r>
            <a:r>
              <a:rPr lang="en-GB" b="0" i="1" dirty="0">
                <a:effectLst/>
                <a:latin typeface="Menlo" panose="020B0609030804020204" pitchFamily="49" charset="0"/>
              </a:rPr>
              <a:t>end</a:t>
            </a:r>
            <a:r>
              <a:rPr lang="en-GB" b="0" dirty="0">
                <a:effectLst/>
                <a:latin typeface="Menlo" panose="020B0609030804020204" pitchFamily="49" charset="0"/>
              </a:rPr>
              <a:t>=" ")</a:t>
            </a:r>
          </a:p>
          <a:p>
            <a:r>
              <a:rPr lang="en-GB" b="0" dirty="0">
                <a:effectLst/>
                <a:latin typeface="Menlo" panose="020B0609030804020204" pitchFamily="49" charset="0"/>
              </a:rPr>
              <a:t>		print("\r")</a:t>
            </a:r>
          </a:p>
          <a:p>
            <a:br>
              <a:rPr lang="en-GB" b="0" dirty="0">
                <a:effectLst/>
                <a:latin typeface="Menlo" panose="020B0609030804020204" pitchFamily="49" charset="0"/>
              </a:rPr>
            </a:br>
            <a:r>
              <a:rPr lang="en-GB" b="0" dirty="0">
                <a:effectLst/>
                <a:latin typeface="Menlo" panose="020B0609030804020204" pitchFamily="49" charset="0"/>
              </a:rPr>
              <a:t>pyramid(8)</a:t>
            </a:r>
          </a:p>
        </p:txBody>
      </p:sp>
    </p:spTree>
    <p:extLst>
      <p:ext uri="{BB962C8B-B14F-4D97-AF65-F5344CB8AC3E}">
        <p14:creationId xmlns:p14="http://schemas.microsoft.com/office/powerpoint/2010/main" val="252232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9C60B2-86C1-509D-B0B7-44345D58711B}"/>
              </a:ext>
            </a:extLst>
          </p:cNvPr>
          <p:cNvSpPr>
            <a:spLocks noGrp="1"/>
          </p:cNvSpPr>
          <p:nvPr>
            <p:ph type="sldNum" sz="quarter" idx="12"/>
          </p:nvPr>
        </p:nvSpPr>
        <p:spPr/>
        <p:txBody>
          <a:bodyPr/>
          <a:lstStyle/>
          <a:p>
            <a:fld id="{491CF4B3-B97C-1B49-985A-93725184CD23}" type="slidenum">
              <a:rPr lang="en-US" sz="1800" smtClean="0"/>
              <a:t>3</a:t>
            </a:fld>
            <a:endParaRPr lang="en-US" sz="1800"/>
          </a:p>
        </p:txBody>
      </p:sp>
      <p:sp>
        <p:nvSpPr>
          <p:cNvPr id="5" name="Title 1">
            <a:extLst>
              <a:ext uri="{FF2B5EF4-FFF2-40B4-BE49-F238E27FC236}">
                <a16:creationId xmlns:a16="http://schemas.microsoft.com/office/drawing/2014/main" id="{045B6051-BF37-698A-6C64-67004BCC6D8F}"/>
              </a:ext>
            </a:extLst>
          </p:cNvPr>
          <p:cNvSpPr>
            <a:spLocks noGrp="1"/>
          </p:cNvSpPr>
          <p:nvPr>
            <p:ph type="title"/>
          </p:nvPr>
        </p:nvSpPr>
        <p:spPr>
          <a:xfrm>
            <a:off x="838200" y="365125"/>
            <a:ext cx="10515600" cy="1325563"/>
          </a:xfrm>
        </p:spPr>
        <p:txBody>
          <a:bodyPr>
            <a:normAutofit/>
          </a:bodyPr>
          <a:lstStyle/>
          <a:p>
            <a:r>
              <a:rPr lang="en-US" sz="4800" b="1" dirty="0">
                <a:solidFill>
                  <a:schemeClr val="accent1">
                    <a:lumMod val="75000"/>
                  </a:schemeClr>
                </a:solidFill>
              </a:rPr>
              <a:t>Pre-material</a:t>
            </a:r>
          </a:p>
        </p:txBody>
      </p:sp>
      <p:sp>
        <p:nvSpPr>
          <p:cNvPr id="6" name="TextBox 5">
            <a:extLst>
              <a:ext uri="{FF2B5EF4-FFF2-40B4-BE49-F238E27FC236}">
                <a16:creationId xmlns:a16="http://schemas.microsoft.com/office/drawing/2014/main" id="{C1F56D3F-9B2A-3EF7-4894-3D57E66EA477}"/>
              </a:ext>
            </a:extLst>
          </p:cNvPr>
          <p:cNvSpPr txBox="1"/>
          <p:nvPr/>
        </p:nvSpPr>
        <p:spPr>
          <a:xfrm>
            <a:off x="6096000" y="381575"/>
            <a:ext cx="6115050" cy="646331"/>
          </a:xfrm>
          <a:prstGeom prst="rect">
            <a:avLst/>
          </a:prstGeom>
          <a:noFill/>
        </p:spPr>
        <p:txBody>
          <a:bodyPr wrap="square">
            <a:spAutoFit/>
          </a:bodyPr>
          <a:lstStyle/>
          <a:p>
            <a:r>
              <a:rPr lang="en-US" dirty="0"/>
              <a:t>https://</a:t>
            </a:r>
            <a:r>
              <a:rPr lang="en-US" dirty="0" err="1"/>
              <a:t>github.com</a:t>
            </a:r>
            <a:r>
              <a:rPr lang="en-US" dirty="0"/>
              <a:t>/</a:t>
            </a:r>
            <a:r>
              <a:rPr lang="en-US" dirty="0" err="1"/>
              <a:t>dragos-gruia</a:t>
            </a:r>
            <a:r>
              <a:rPr lang="en-US" dirty="0"/>
              <a:t>/MSc-Neuroscience-Python-Course-Development</a:t>
            </a:r>
          </a:p>
        </p:txBody>
      </p:sp>
      <p:pic>
        <p:nvPicPr>
          <p:cNvPr id="7" name="Picture 6" descr="Graphical user interface, text, application&#10;&#10;Description automatically generated">
            <a:extLst>
              <a:ext uri="{FF2B5EF4-FFF2-40B4-BE49-F238E27FC236}">
                <a16:creationId xmlns:a16="http://schemas.microsoft.com/office/drawing/2014/main" id="{9CEE75B1-5039-2A4D-C872-0A61411586F8}"/>
              </a:ext>
            </a:extLst>
          </p:cNvPr>
          <p:cNvPicPr>
            <a:picLocks noChangeAspect="1"/>
          </p:cNvPicPr>
          <p:nvPr/>
        </p:nvPicPr>
        <p:blipFill rotWithShape="1">
          <a:blip r:embed="rId2"/>
          <a:srcRect l="4037" r="4427"/>
          <a:stretch/>
        </p:blipFill>
        <p:spPr>
          <a:xfrm>
            <a:off x="5999469" y="2056974"/>
            <a:ext cx="6133852" cy="2969236"/>
          </a:xfrm>
          <a:prstGeom prst="rect">
            <a:avLst/>
          </a:prstGeom>
        </p:spPr>
      </p:pic>
      <p:sp>
        <p:nvSpPr>
          <p:cNvPr id="8" name="TextBox 7">
            <a:extLst>
              <a:ext uri="{FF2B5EF4-FFF2-40B4-BE49-F238E27FC236}">
                <a16:creationId xmlns:a16="http://schemas.microsoft.com/office/drawing/2014/main" id="{92102326-73FF-2F0D-C149-D7E0F32390FF}"/>
              </a:ext>
            </a:extLst>
          </p:cNvPr>
          <p:cNvSpPr txBox="1"/>
          <p:nvPr/>
        </p:nvSpPr>
        <p:spPr>
          <a:xfrm>
            <a:off x="838200" y="2088671"/>
            <a:ext cx="4885092" cy="1200329"/>
          </a:xfrm>
          <a:prstGeom prst="rect">
            <a:avLst/>
          </a:prstGeom>
          <a:noFill/>
        </p:spPr>
        <p:txBody>
          <a:bodyPr wrap="square" rtlCol="0">
            <a:spAutoFit/>
          </a:bodyPr>
          <a:lstStyle/>
          <a:p>
            <a:r>
              <a:rPr lang="en-US" sz="2400" dirty="0"/>
              <a:t>If you didn’t complete all the exercise, it’s fine. </a:t>
            </a:r>
            <a:r>
              <a:rPr lang="en-US" sz="2400" b="1" dirty="0">
                <a:solidFill>
                  <a:schemeClr val="accent1">
                    <a:lumMod val="75000"/>
                  </a:schemeClr>
                </a:solidFill>
              </a:rPr>
              <a:t>BUT</a:t>
            </a:r>
            <a:r>
              <a:rPr lang="en-US" sz="2400" dirty="0"/>
              <a:t> </a:t>
            </a:r>
            <a:r>
              <a:rPr lang="en-US" sz="2400" dirty="0">
                <a:solidFill>
                  <a:schemeClr val="accent1">
                    <a:lumMod val="75000"/>
                  </a:schemeClr>
                </a:solidFill>
              </a:rPr>
              <a:t>the only way to learn how to code is by coding yourself</a:t>
            </a:r>
          </a:p>
        </p:txBody>
      </p:sp>
      <p:pic>
        <p:nvPicPr>
          <p:cNvPr id="9" name="Picture 2" descr="Exclamation Point Blue Images – Browse 21,596 Stock Photos, Vectors, and  Video | Adobe Stock">
            <a:extLst>
              <a:ext uri="{FF2B5EF4-FFF2-40B4-BE49-F238E27FC236}">
                <a16:creationId xmlns:a16="http://schemas.microsoft.com/office/drawing/2014/main" id="{C6B11633-039E-565E-4A2B-2D7FCAFA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19" y="3637303"/>
            <a:ext cx="1322362" cy="13223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023B99-65BC-4C0B-D8C5-6BA4820ED39E}"/>
              </a:ext>
            </a:extLst>
          </p:cNvPr>
          <p:cNvSpPr txBox="1"/>
          <p:nvPr/>
        </p:nvSpPr>
        <p:spPr>
          <a:xfrm>
            <a:off x="1656069" y="3885769"/>
            <a:ext cx="4283242" cy="830997"/>
          </a:xfrm>
          <a:prstGeom prst="rect">
            <a:avLst/>
          </a:prstGeom>
          <a:noFill/>
        </p:spPr>
        <p:txBody>
          <a:bodyPr wrap="square" rtlCol="0">
            <a:spAutoFit/>
          </a:bodyPr>
          <a:lstStyle/>
          <a:p>
            <a:r>
              <a:rPr lang="en-US" sz="2400" dirty="0"/>
              <a:t>You </a:t>
            </a:r>
            <a:r>
              <a:rPr lang="en-US" sz="2400" b="1" dirty="0"/>
              <a:t>NEED</a:t>
            </a:r>
            <a:r>
              <a:rPr lang="en-US" sz="2400" dirty="0"/>
              <a:t> to understand coding to be able to complete M3</a:t>
            </a:r>
          </a:p>
        </p:txBody>
      </p:sp>
      <p:cxnSp>
        <p:nvCxnSpPr>
          <p:cNvPr id="11" name="Straight Connector 10">
            <a:extLst>
              <a:ext uri="{FF2B5EF4-FFF2-40B4-BE49-F238E27FC236}">
                <a16:creationId xmlns:a16="http://schemas.microsoft.com/office/drawing/2014/main" id="{20C96BFE-1B56-21C7-D5E9-006C2842DBEC}"/>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17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7B78-7A78-F31A-3131-593A3520AE0E}"/>
              </a:ext>
            </a:extLst>
          </p:cNvPr>
          <p:cNvSpPr>
            <a:spLocks noGrp="1"/>
          </p:cNvSpPr>
          <p:nvPr>
            <p:ph type="title"/>
          </p:nvPr>
        </p:nvSpPr>
        <p:spPr/>
        <p:txBody>
          <a:bodyPr>
            <a:normAutofit/>
          </a:bodyPr>
          <a:lstStyle/>
          <a:p>
            <a:r>
              <a:rPr lang="en-US" sz="4800" b="1" dirty="0">
                <a:solidFill>
                  <a:schemeClr val="accent1">
                    <a:lumMod val="75000"/>
                  </a:schemeClr>
                </a:solidFill>
              </a:rPr>
              <a:t>Schedule of today</a:t>
            </a:r>
          </a:p>
        </p:txBody>
      </p:sp>
      <p:sp>
        <p:nvSpPr>
          <p:cNvPr id="3" name="Content Placeholder 2">
            <a:extLst>
              <a:ext uri="{FF2B5EF4-FFF2-40B4-BE49-F238E27FC236}">
                <a16:creationId xmlns:a16="http://schemas.microsoft.com/office/drawing/2014/main" id="{1D14F180-8F0F-EF1E-39B1-6BD5373EF831}"/>
              </a:ext>
            </a:extLst>
          </p:cNvPr>
          <p:cNvSpPr>
            <a:spLocks noGrp="1"/>
          </p:cNvSpPr>
          <p:nvPr>
            <p:ph idx="1"/>
          </p:nvPr>
        </p:nvSpPr>
        <p:spPr>
          <a:xfrm>
            <a:off x="6509952" y="1839397"/>
            <a:ext cx="5257800" cy="4351338"/>
          </a:xfrm>
        </p:spPr>
        <p:txBody>
          <a:bodyPr/>
          <a:lstStyle/>
          <a:p>
            <a:pPr marL="0" indent="0">
              <a:buNone/>
            </a:pPr>
            <a:endParaRPr lang="en-US" dirty="0"/>
          </a:p>
          <a:p>
            <a:pPr marL="0" indent="0">
              <a:buNone/>
            </a:pPr>
            <a:endParaRPr lang="en-US" dirty="0"/>
          </a:p>
          <a:p>
            <a:pPr marL="0" indent="0">
              <a:buNone/>
            </a:pPr>
            <a:r>
              <a:rPr lang="en-US" dirty="0"/>
              <a:t>Let’s code!!</a:t>
            </a:r>
          </a:p>
          <a:p>
            <a:pPr lvl="1"/>
            <a:r>
              <a:rPr lang="en-US" dirty="0"/>
              <a:t>8 exercises that review the material you completed in the primer</a:t>
            </a:r>
          </a:p>
          <a:p>
            <a:pPr lvl="1"/>
            <a:r>
              <a:rPr lang="en-US" dirty="0"/>
              <a:t>You have 20 minutes to solve each exercise</a:t>
            </a:r>
          </a:p>
          <a:p>
            <a:pPr lvl="1"/>
            <a:r>
              <a:rPr lang="en-US" dirty="0"/>
              <a:t>Don’t worry!! We are here to help</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42A9CD29-1463-131E-F75D-0D9AE33299BD}"/>
              </a:ext>
            </a:extLst>
          </p:cNvPr>
          <p:cNvSpPr txBox="1">
            <a:spLocks/>
          </p:cNvSpPr>
          <p:nvPr/>
        </p:nvSpPr>
        <p:spPr>
          <a:xfrm>
            <a:off x="838200" y="176504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r>
              <a:rPr lang="en-US" dirty="0"/>
              <a:t>Two alternatives:</a:t>
            </a:r>
          </a:p>
          <a:p>
            <a:pPr lvl="1">
              <a:buFont typeface="Wingdings" pitchFamily="2" charset="2"/>
              <a:buChar char="Ø"/>
            </a:pPr>
            <a:r>
              <a:rPr lang="en-US" u="sng" dirty="0"/>
              <a:t>Option 1</a:t>
            </a:r>
            <a:r>
              <a:rPr lang="en-US" dirty="0"/>
              <a:t>: Review of primer 	coding exercises + Q&amp;A</a:t>
            </a:r>
          </a:p>
          <a:p>
            <a:pPr lvl="1">
              <a:buFont typeface="Wingdings" pitchFamily="2" charset="2"/>
              <a:buChar char="Ø"/>
            </a:pPr>
            <a:r>
              <a:rPr lang="en-US" u="sng" dirty="0"/>
              <a:t>Option 2: </a:t>
            </a:r>
            <a:r>
              <a:rPr lang="en-US" dirty="0"/>
              <a:t>visualization with 	seaborn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5" name="Straight Connector 4">
            <a:extLst>
              <a:ext uri="{FF2B5EF4-FFF2-40B4-BE49-F238E27FC236}">
                <a16:creationId xmlns:a16="http://schemas.microsoft.com/office/drawing/2014/main" id="{6C8293B8-2410-03F3-0225-1002E8B79A99}"/>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3074" name="Picture 2" descr="No Pressure GIFs - Get the best GIF on GIPHY">
            <a:extLst>
              <a:ext uri="{FF2B5EF4-FFF2-40B4-BE49-F238E27FC236}">
                <a16:creationId xmlns:a16="http://schemas.microsoft.com/office/drawing/2014/main" id="{672D25AA-1132-5C69-1798-EDCC24E6A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876" y="242331"/>
            <a:ext cx="3175000" cy="1784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D72215-18EE-2516-C8D7-C652707ACF7F}"/>
              </a:ext>
            </a:extLst>
          </p:cNvPr>
          <p:cNvSpPr txBox="1"/>
          <p:nvPr/>
        </p:nvSpPr>
        <p:spPr>
          <a:xfrm>
            <a:off x="980567" y="1728027"/>
            <a:ext cx="3734909" cy="584775"/>
          </a:xfrm>
          <a:prstGeom prst="rect">
            <a:avLst/>
          </a:prstGeom>
          <a:noFill/>
        </p:spPr>
        <p:txBody>
          <a:bodyPr wrap="square" rtlCol="0">
            <a:spAutoFit/>
          </a:bodyPr>
          <a:lstStyle/>
          <a:p>
            <a:r>
              <a:rPr lang="en-US" sz="3200" b="1" dirty="0">
                <a:solidFill>
                  <a:schemeClr val="accent1">
                    <a:lumMod val="75000"/>
                  </a:schemeClr>
                </a:solidFill>
              </a:rPr>
              <a:t>Morning</a:t>
            </a:r>
          </a:p>
        </p:txBody>
      </p:sp>
      <p:sp>
        <p:nvSpPr>
          <p:cNvPr id="7" name="TextBox 6">
            <a:extLst>
              <a:ext uri="{FF2B5EF4-FFF2-40B4-BE49-F238E27FC236}">
                <a16:creationId xmlns:a16="http://schemas.microsoft.com/office/drawing/2014/main" id="{06524A7D-6581-EFC7-0189-A0536EEEF34C}"/>
              </a:ext>
            </a:extLst>
          </p:cNvPr>
          <p:cNvSpPr txBox="1"/>
          <p:nvPr/>
        </p:nvSpPr>
        <p:spPr>
          <a:xfrm>
            <a:off x="6519190" y="1728027"/>
            <a:ext cx="3734909" cy="584775"/>
          </a:xfrm>
          <a:prstGeom prst="rect">
            <a:avLst/>
          </a:prstGeom>
          <a:noFill/>
        </p:spPr>
        <p:txBody>
          <a:bodyPr wrap="square" rtlCol="0">
            <a:spAutoFit/>
          </a:bodyPr>
          <a:lstStyle/>
          <a:p>
            <a:r>
              <a:rPr lang="en-US" sz="3200" b="1" dirty="0">
                <a:solidFill>
                  <a:schemeClr val="accent1">
                    <a:lumMod val="75000"/>
                  </a:schemeClr>
                </a:solidFill>
              </a:rPr>
              <a:t>Afternoon</a:t>
            </a:r>
          </a:p>
        </p:txBody>
      </p:sp>
      <p:sp>
        <p:nvSpPr>
          <p:cNvPr id="8" name="Slide Number Placeholder 7">
            <a:extLst>
              <a:ext uri="{FF2B5EF4-FFF2-40B4-BE49-F238E27FC236}">
                <a16:creationId xmlns:a16="http://schemas.microsoft.com/office/drawing/2014/main" id="{3CA32BF3-7176-3A07-D561-F9F4A4E95227}"/>
              </a:ext>
            </a:extLst>
          </p:cNvPr>
          <p:cNvSpPr>
            <a:spLocks noGrp="1"/>
          </p:cNvSpPr>
          <p:nvPr>
            <p:ph type="sldNum" sz="quarter" idx="12"/>
          </p:nvPr>
        </p:nvSpPr>
        <p:spPr/>
        <p:txBody>
          <a:bodyPr/>
          <a:lstStyle/>
          <a:p>
            <a:fld id="{491CF4B3-B97C-1B49-985A-93725184CD23}" type="slidenum">
              <a:rPr lang="en-US" sz="1800" smtClean="0"/>
              <a:t>4</a:t>
            </a:fld>
            <a:endParaRPr lang="en-US" sz="1800" dirty="0"/>
          </a:p>
        </p:txBody>
      </p:sp>
    </p:spTree>
    <p:extLst>
      <p:ext uri="{BB962C8B-B14F-4D97-AF65-F5344CB8AC3E}">
        <p14:creationId xmlns:p14="http://schemas.microsoft.com/office/powerpoint/2010/main" val="80306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C25-FB1C-D8E3-7BD9-F179D82E0401}"/>
              </a:ext>
            </a:extLst>
          </p:cNvPr>
          <p:cNvSpPr>
            <a:spLocks noGrp="1"/>
          </p:cNvSpPr>
          <p:nvPr>
            <p:ph type="title"/>
          </p:nvPr>
        </p:nvSpPr>
        <p:spPr/>
        <p:txBody>
          <a:bodyPr>
            <a:normAutofit/>
          </a:bodyPr>
          <a:lstStyle/>
          <a:p>
            <a:r>
              <a:rPr lang="en-US" sz="4800" b="1" dirty="0">
                <a:solidFill>
                  <a:schemeClr val="accent1">
                    <a:lumMod val="75000"/>
                  </a:schemeClr>
                </a:solidFill>
              </a:rPr>
              <a:t>Option 1 or Option 2?</a:t>
            </a:r>
          </a:p>
        </p:txBody>
      </p:sp>
      <p:sp>
        <p:nvSpPr>
          <p:cNvPr id="4" name="Slide Number Placeholder 3">
            <a:extLst>
              <a:ext uri="{FF2B5EF4-FFF2-40B4-BE49-F238E27FC236}">
                <a16:creationId xmlns:a16="http://schemas.microsoft.com/office/drawing/2014/main" id="{402AB067-D13B-7C09-8024-3B04A7A47077}"/>
              </a:ext>
            </a:extLst>
          </p:cNvPr>
          <p:cNvSpPr>
            <a:spLocks noGrp="1"/>
          </p:cNvSpPr>
          <p:nvPr>
            <p:ph type="sldNum" sz="quarter" idx="12"/>
          </p:nvPr>
        </p:nvSpPr>
        <p:spPr/>
        <p:txBody>
          <a:bodyPr/>
          <a:lstStyle/>
          <a:p>
            <a:fld id="{491CF4B3-B97C-1B49-985A-93725184CD23}" type="slidenum">
              <a:rPr lang="en-US" sz="1800" smtClean="0"/>
              <a:t>5</a:t>
            </a:fld>
            <a:endParaRPr lang="en-US" sz="1800" dirty="0"/>
          </a:p>
        </p:txBody>
      </p:sp>
      <p:sp>
        <p:nvSpPr>
          <p:cNvPr id="5" name="TextBox 4">
            <a:extLst>
              <a:ext uri="{FF2B5EF4-FFF2-40B4-BE49-F238E27FC236}">
                <a16:creationId xmlns:a16="http://schemas.microsoft.com/office/drawing/2014/main" id="{001F591A-B647-917C-93C6-BCE961300642}"/>
              </a:ext>
            </a:extLst>
          </p:cNvPr>
          <p:cNvSpPr txBox="1"/>
          <p:nvPr/>
        </p:nvSpPr>
        <p:spPr>
          <a:xfrm>
            <a:off x="6737683" y="2072493"/>
            <a:ext cx="4780548" cy="2308324"/>
          </a:xfrm>
          <a:prstGeom prst="rect">
            <a:avLst/>
          </a:prstGeom>
          <a:noFill/>
        </p:spPr>
        <p:txBody>
          <a:bodyPr wrap="square" rtlCol="0">
            <a:spAutoFit/>
          </a:bodyPr>
          <a:lstStyle/>
          <a:p>
            <a:pPr marL="342900" indent="-342900">
              <a:buAutoNum type="arabicPeriod"/>
            </a:pPr>
            <a:r>
              <a:rPr lang="en-US" sz="2400" dirty="0"/>
              <a:t>Completed all lectures</a:t>
            </a:r>
            <a:br>
              <a:rPr lang="en-US" sz="2400" dirty="0"/>
            </a:br>
            <a:endParaRPr lang="en-US" sz="2400" dirty="0"/>
          </a:p>
          <a:p>
            <a:pPr marL="342900" indent="-342900">
              <a:buAutoNum type="arabicPeriod"/>
            </a:pPr>
            <a:r>
              <a:rPr lang="en-US" sz="2400" dirty="0"/>
              <a:t>Completed all primer exercises</a:t>
            </a:r>
            <a:br>
              <a:rPr lang="en-US" sz="2400" dirty="0"/>
            </a:br>
            <a:endParaRPr lang="en-US" sz="2400" dirty="0"/>
          </a:p>
          <a:p>
            <a:pPr marL="342900" indent="-342900">
              <a:buAutoNum type="arabicPeriod"/>
            </a:pPr>
            <a:r>
              <a:rPr lang="en-US" sz="2400" dirty="0"/>
              <a:t>No questions about the lectures nor the exercises</a:t>
            </a:r>
          </a:p>
        </p:txBody>
      </p:sp>
      <p:cxnSp>
        <p:nvCxnSpPr>
          <p:cNvPr id="6" name="Straight Connector 5">
            <a:extLst>
              <a:ext uri="{FF2B5EF4-FFF2-40B4-BE49-F238E27FC236}">
                <a16:creationId xmlns:a16="http://schemas.microsoft.com/office/drawing/2014/main" id="{5D807F34-D7CF-10AD-363B-66BBB2E286B1}"/>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7" name="Right Arrow 6">
            <a:extLst>
              <a:ext uri="{FF2B5EF4-FFF2-40B4-BE49-F238E27FC236}">
                <a16:creationId xmlns:a16="http://schemas.microsoft.com/office/drawing/2014/main" id="{AE4350FD-A870-3FA6-7526-88821A7217BA}"/>
              </a:ext>
            </a:extLst>
          </p:cNvPr>
          <p:cNvSpPr/>
          <p:nvPr/>
        </p:nvSpPr>
        <p:spPr>
          <a:xfrm>
            <a:off x="6978315" y="4620750"/>
            <a:ext cx="1138990" cy="7860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TextBox 7">
            <a:extLst>
              <a:ext uri="{FF2B5EF4-FFF2-40B4-BE49-F238E27FC236}">
                <a16:creationId xmlns:a16="http://schemas.microsoft.com/office/drawing/2014/main" id="{E6FBC9F2-636E-A743-AF25-F2BC9FAD02F8}"/>
              </a:ext>
            </a:extLst>
          </p:cNvPr>
          <p:cNvSpPr txBox="1"/>
          <p:nvPr/>
        </p:nvSpPr>
        <p:spPr>
          <a:xfrm>
            <a:off x="994610" y="2001719"/>
            <a:ext cx="4780548" cy="2677656"/>
          </a:xfrm>
          <a:prstGeom prst="rect">
            <a:avLst/>
          </a:prstGeom>
          <a:noFill/>
        </p:spPr>
        <p:txBody>
          <a:bodyPr wrap="square" rtlCol="0">
            <a:spAutoFit/>
          </a:bodyPr>
          <a:lstStyle/>
          <a:p>
            <a:endParaRPr lang="en-US" sz="2400" dirty="0"/>
          </a:p>
          <a:p>
            <a:pPr marL="457200" indent="-457200">
              <a:buFont typeface="+mj-lt"/>
              <a:buAutoNum type="arabicPeriod"/>
            </a:pPr>
            <a:r>
              <a:rPr lang="en-US" sz="2400" dirty="0"/>
              <a:t>Unfinished primer exercises</a:t>
            </a:r>
            <a:br>
              <a:rPr lang="en-US" sz="2400" dirty="0"/>
            </a:br>
            <a:endParaRPr lang="en-US" sz="2400" dirty="0"/>
          </a:p>
          <a:p>
            <a:pPr marL="342900" indent="-342900">
              <a:buAutoNum type="arabicPeriod"/>
            </a:pPr>
            <a:r>
              <a:rPr lang="en-US" sz="2400" dirty="0"/>
              <a:t>Questions about the lectures or the exercises</a:t>
            </a:r>
          </a:p>
          <a:p>
            <a:pPr marL="342900" indent="-342900">
              <a:buAutoNum type="arabicPeriod"/>
            </a:pPr>
            <a:endParaRPr lang="en-US" sz="2400" dirty="0"/>
          </a:p>
          <a:p>
            <a:pPr marL="342900" indent="-342900">
              <a:buAutoNum type="arabicPeriod"/>
            </a:pPr>
            <a:endParaRPr lang="en-US" sz="2400" dirty="0"/>
          </a:p>
        </p:txBody>
      </p:sp>
      <p:sp>
        <p:nvSpPr>
          <p:cNvPr id="9" name="TextBox 8">
            <a:extLst>
              <a:ext uri="{FF2B5EF4-FFF2-40B4-BE49-F238E27FC236}">
                <a16:creationId xmlns:a16="http://schemas.microsoft.com/office/drawing/2014/main" id="{10ED1909-7E50-7DA9-7AF3-7C07E130D8A3}"/>
              </a:ext>
            </a:extLst>
          </p:cNvPr>
          <p:cNvSpPr txBox="1"/>
          <p:nvPr/>
        </p:nvSpPr>
        <p:spPr>
          <a:xfrm>
            <a:off x="8281737" y="4690615"/>
            <a:ext cx="3400926" cy="646331"/>
          </a:xfrm>
          <a:prstGeom prst="rect">
            <a:avLst/>
          </a:prstGeom>
          <a:noFill/>
        </p:spPr>
        <p:txBody>
          <a:bodyPr wrap="square" rtlCol="0">
            <a:spAutoFit/>
          </a:bodyPr>
          <a:lstStyle/>
          <a:p>
            <a:r>
              <a:rPr lang="en-US" sz="3600" i="1" dirty="0">
                <a:solidFill>
                  <a:schemeClr val="accent1">
                    <a:lumMod val="75000"/>
                  </a:schemeClr>
                </a:solidFill>
              </a:rPr>
              <a:t>OPTION 2</a:t>
            </a:r>
          </a:p>
        </p:txBody>
      </p:sp>
      <p:sp>
        <p:nvSpPr>
          <p:cNvPr id="10" name="Right Arrow 9">
            <a:extLst>
              <a:ext uri="{FF2B5EF4-FFF2-40B4-BE49-F238E27FC236}">
                <a16:creationId xmlns:a16="http://schemas.microsoft.com/office/drawing/2014/main" id="{EE6CD0AA-63A9-8C0C-25FD-8DA57A9A4927}"/>
              </a:ext>
            </a:extLst>
          </p:cNvPr>
          <p:cNvSpPr/>
          <p:nvPr/>
        </p:nvSpPr>
        <p:spPr>
          <a:xfrm>
            <a:off x="1142999" y="4620750"/>
            <a:ext cx="1138990" cy="78606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1" name="TextBox 10">
            <a:extLst>
              <a:ext uri="{FF2B5EF4-FFF2-40B4-BE49-F238E27FC236}">
                <a16:creationId xmlns:a16="http://schemas.microsoft.com/office/drawing/2014/main" id="{85420ABB-08E8-123F-CC00-4369427D6E69}"/>
              </a:ext>
            </a:extLst>
          </p:cNvPr>
          <p:cNvSpPr txBox="1"/>
          <p:nvPr/>
        </p:nvSpPr>
        <p:spPr>
          <a:xfrm>
            <a:off x="2446421" y="4690615"/>
            <a:ext cx="3400926" cy="646331"/>
          </a:xfrm>
          <a:prstGeom prst="rect">
            <a:avLst/>
          </a:prstGeom>
          <a:noFill/>
        </p:spPr>
        <p:txBody>
          <a:bodyPr wrap="square" rtlCol="0">
            <a:spAutoFit/>
          </a:bodyPr>
          <a:lstStyle/>
          <a:p>
            <a:r>
              <a:rPr lang="en-US" sz="3600" i="1" dirty="0">
                <a:solidFill>
                  <a:schemeClr val="accent1">
                    <a:lumMod val="75000"/>
                  </a:schemeClr>
                </a:solidFill>
              </a:rPr>
              <a:t>OPTION 1</a:t>
            </a:r>
          </a:p>
        </p:txBody>
      </p:sp>
    </p:spTree>
    <p:extLst>
      <p:ext uri="{BB962C8B-B14F-4D97-AF65-F5344CB8AC3E}">
        <p14:creationId xmlns:p14="http://schemas.microsoft.com/office/powerpoint/2010/main" val="52641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3D2B-380D-65F0-73A7-74D46FCC1281}"/>
              </a:ext>
            </a:extLst>
          </p:cNvPr>
          <p:cNvSpPr>
            <a:spLocks noGrp="1"/>
          </p:cNvSpPr>
          <p:nvPr>
            <p:ph type="title"/>
          </p:nvPr>
        </p:nvSpPr>
        <p:spPr/>
        <p:txBody>
          <a:bodyPr/>
          <a:lstStyle/>
          <a:p>
            <a:r>
              <a:rPr lang="en-US" b="1" dirty="0">
                <a:solidFill>
                  <a:schemeClr val="accent1">
                    <a:lumMod val="75000"/>
                  </a:schemeClr>
                </a:solidFill>
              </a:rPr>
              <a:t>Time to code!</a:t>
            </a:r>
          </a:p>
        </p:txBody>
      </p:sp>
      <p:sp>
        <p:nvSpPr>
          <p:cNvPr id="3" name="Content Placeholder 2">
            <a:extLst>
              <a:ext uri="{FF2B5EF4-FFF2-40B4-BE49-F238E27FC236}">
                <a16:creationId xmlns:a16="http://schemas.microsoft.com/office/drawing/2014/main" id="{95C69CE5-C076-F614-FBFA-1748AD4D97E1}"/>
              </a:ext>
            </a:extLst>
          </p:cNvPr>
          <p:cNvSpPr>
            <a:spLocks noGrp="1"/>
          </p:cNvSpPr>
          <p:nvPr>
            <p:ph idx="1"/>
          </p:nvPr>
        </p:nvSpPr>
        <p:spPr/>
        <p:txBody>
          <a:bodyPr/>
          <a:lstStyle/>
          <a:p>
            <a:r>
              <a:rPr lang="en-US" dirty="0"/>
              <a:t>8 exercises</a:t>
            </a:r>
          </a:p>
          <a:p>
            <a:r>
              <a:rPr lang="en-US" dirty="0"/>
              <a:t>3 levels of complexity </a:t>
            </a:r>
          </a:p>
          <a:p>
            <a:r>
              <a:rPr lang="en-US" dirty="0"/>
              <a:t>3</a:t>
            </a:r>
            <a:r>
              <a:rPr lang="en-US"/>
              <a:t>0 </a:t>
            </a:r>
            <a:r>
              <a:rPr lang="en-US" dirty="0"/>
              <a:t>minutes per exercise</a:t>
            </a:r>
          </a:p>
          <a:p>
            <a:r>
              <a:rPr lang="en-US" dirty="0"/>
              <a:t>Work alone or in pairs (the more you code alone, the more you learn)</a:t>
            </a:r>
          </a:p>
        </p:txBody>
      </p:sp>
      <p:sp>
        <p:nvSpPr>
          <p:cNvPr id="4" name="Slide Number Placeholder 3">
            <a:extLst>
              <a:ext uri="{FF2B5EF4-FFF2-40B4-BE49-F238E27FC236}">
                <a16:creationId xmlns:a16="http://schemas.microsoft.com/office/drawing/2014/main" id="{796E84EE-4715-BA8E-5BF5-E4AD27B66BF1}"/>
              </a:ext>
            </a:extLst>
          </p:cNvPr>
          <p:cNvSpPr>
            <a:spLocks noGrp="1"/>
          </p:cNvSpPr>
          <p:nvPr>
            <p:ph type="sldNum" sz="quarter" idx="12"/>
          </p:nvPr>
        </p:nvSpPr>
        <p:spPr/>
        <p:txBody>
          <a:bodyPr/>
          <a:lstStyle/>
          <a:p>
            <a:fld id="{491CF4B3-B97C-1B49-985A-93725184CD23}" type="slidenum">
              <a:rPr lang="en-US" sz="1800" smtClean="0"/>
              <a:t>6</a:t>
            </a:fld>
            <a:endParaRPr lang="en-US" sz="1800"/>
          </a:p>
        </p:txBody>
      </p:sp>
      <p:sp>
        <p:nvSpPr>
          <p:cNvPr id="5" name="TextBox 4">
            <a:extLst>
              <a:ext uri="{FF2B5EF4-FFF2-40B4-BE49-F238E27FC236}">
                <a16:creationId xmlns:a16="http://schemas.microsoft.com/office/drawing/2014/main" id="{BE95AECD-1487-57EB-E841-4EF81D373242}"/>
              </a:ext>
            </a:extLst>
          </p:cNvPr>
          <p:cNvSpPr txBox="1"/>
          <p:nvPr/>
        </p:nvSpPr>
        <p:spPr>
          <a:xfrm>
            <a:off x="3920067" y="4515555"/>
            <a:ext cx="6062133" cy="707886"/>
          </a:xfrm>
          <a:prstGeom prst="rect">
            <a:avLst/>
          </a:prstGeom>
          <a:noFill/>
        </p:spPr>
        <p:txBody>
          <a:bodyPr wrap="square" rtlCol="0">
            <a:spAutoFit/>
          </a:bodyPr>
          <a:lstStyle/>
          <a:p>
            <a:r>
              <a:rPr lang="en-US" sz="4000" i="1" dirty="0">
                <a:solidFill>
                  <a:schemeClr val="accent1">
                    <a:lumMod val="75000"/>
                  </a:schemeClr>
                </a:solidFill>
              </a:rPr>
              <a:t>We are here to help!</a:t>
            </a:r>
          </a:p>
        </p:txBody>
      </p:sp>
      <p:cxnSp>
        <p:nvCxnSpPr>
          <p:cNvPr id="6" name="Straight Connector 5">
            <a:extLst>
              <a:ext uri="{FF2B5EF4-FFF2-40B4-BE49-F238E27FC236}">
                <a16:creationId xmlns:a16="http://schemas.microsoft.com/office/drawing/2014/main" id="{0666A145-E5DA-2855-B100-06AD93C03B64}"/>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76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1: the leap years </a:t>
            </a:r>
            <a:r>
              <a:rPr lang="en-US" dirty="0"/>
              <a:t>⭐️</a:t>
            </a:r>
          </a:p>
        </p:txBody>
      </p:sp>
      <p:sp>
        <p:nvSpPr>
          <p:cNvPr id="3" name="Content Placeholder 2">
            <a:extLst>
              <a:ext uri="{FF2B5EF4-FFF2-40B4-BE49-F238E27FC236}">
                <a16:creationId xmlns:a16="http://schemas.microsoft.com/office/drawing/2014/main" id="{C525A007-A8EE-CD6D-6800-C06E6CB49CB0}"/>
              </a:ext>
            </a:extLst>
          </p:cNvPr>
          <p:cNvSpPr>
            <a:spLocks noGrp="1"/>
          </p:cNvSpPr>
          <p:nvPr>
            <p:ph idx="1"/>
          </p:nvPr>
        </p:nvSpPr>
        <p:spPr>
          <a:xfrm>
            <a:off x="838200" y="1767786"/>
            <a:ext cx="10515600" cy="4351338"/>
          </a:xfrm>
        </p:spPr>
        <p:txBody>
          <a:bodyPr>
            <a:normAutofit/>
          </a:bodyPr>
          <a:lstStyle/>
          <a:p>
            <a:pPr marL="0" indent="0">
              <a:buNone/>
            </a:pPr>
            <a:r>
              <a:rPr lang="en-US" sz="2400" dirty="0"/>
              <a:t>Write a function that prints the next 20 leap years starting from 2022.</a:t>
            </a:r>
          </a:p>
          <a:p>
            <a:pPr marL="0" indent="0">
              <a:buNone/>
            </a:pPr>
            <a:endParaRPr lang="en-US" sz="2400" dirty="0"/>
          </a:p>
          <a:p>
            <a:pPr marL="0" indent="0">
              <a:buNone/>
            </a:pPr>
            <a:r>
              <a:rPr lang="en-US" sz="2400" b="1" dirty="0">
                <a:solidFill>
                  <a:srgbClr val="002060"/>
                </a:solidFill>
              </a:rPr>
              <a:t>Input: </a:t>
            </a:r>
            <a:r>
              <a:rPr lang="en-US" sz="2400" dirty="0"/>
              <a:t>(2022, 20)</a:t>
            </a:r>
          </a:p>
          <a:p>
            <a:pPr marL="0" indent="0">
              <a:buNone/>
            </a:pPr>
            <a:endParaRPr lang="en-US" sz="2400" dirty="0"/>
          </a:p>
          <a:p>
            <a:pPr marL="0" indent="0">
              <a:buNone/>
            </a:pPr>
            <a:r>
              <a:rPr lang="en-US" sz="2400" b="1" dirty="0">
                <a:solidFill>
                  <a:srgbClr val="002060"/>
                </a:solidFill>
              </a:rPr>
              <a:t>Desired output</a:t>
            </a:r>
            <a:br>
              <a:rPr lang="en-US" sz="2400" dirty="0"/>
            </a:br>
            <a:endParaRPr lang="en-US" sz="2400" dirty="0"/>
          </a:p>
          <a:p>
            <a:pPr marL="0" indent="0">
              <a:buNone/>
            </a:pPr>
            <a:r>
              <a:rPr lang="en-US" sz="2400" dirty="0"/>
              <a:t>2024, 2028, 2032, 2036, 2040, 2044, 2048 ….</a:t>
            </a:r>
          </a:p>
          <a:p>
            <a:pPr marL="0" indent="0">
              <a:buNone/>
            </a:pPr>
            <a:endParaRPr lang="en-US" sz="2400"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7</a:t>
            </a:fld>
            <a:endParaRPr lang="en-US" sz="1800"/>
          </a:p>
        </p:txBody>
      </p:sp>
      <p:cxnSp>
        <p:nvCxnSpPr>
          <p:cNvPr id="5" name="Straight Connector 4">
            <a:extLst>
              <a:ext uri="{FF2B5EF4-FFF2-40B4-BE49-F238E27FC236}">
                <a16:creationId xmlns:a16="http://schemas.microsoft.com/office/drawing/2014/main" id="{DFA42691-2293-3E40-3FD3-A9637915A64F}"/>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28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C7F-83F8-7014-61D3-A290E4AFB297}"/>
              </a:ext>
            </a:extLst>
          </p:cNvPr>
          <p:cNvSpPr>
            <a:spLocks noGrp="1"/>
          </p:cNvSpPr>
          <p:nvPr>
            <p:ph type="title"/>
          </p:nvPr>
        </p:nvSpPr>
        <p:spPr/>
        <p:txBody>
          <a:bodyPr/>
          <a:lstStyle/>
          <a:p>
            <a:r>
              <a:rPr lang="en-US" b="1" dirty="0">
                <a:solidFill>
                  <a:schemeClr val="accent1">
                    <a:lumMod val="75000"/>
                  </a:schemeClr>
                </a:solidFill>
              </a:rPr>
              <a:t>Exercise 1: Solution</a:t>
            </a:r>
            <a:endParaRPr lang="en-US" dirty="0"/>
          </a:p>
        </p:txBody>
      </p:sp>
      <p:sp>
        <p:nvSpPr>
          <p:cNvPr id="4" name="Slide Number Placeholder 3">
            <a:extLst>
              <a:ext uri="{FF2B5EF4-FFF2-40B4-BE49-F238E27FC236}">
                <a16:creationId xmlns:a16="http://schemas.microsoft.com/office/drawing/2014/main" id="{536DC667-8273-C810-1058-FB32AFE64120}"/>
              </a:ext>
            </a:extLst>
          </p:cNvPr>
          <p:cNvSpPr>
            <a:spLocks noGrp="1"/>
          </p:cNvSpPr>
          <p:nvPr>
            <p:ph type="sldNum" sz="quarter" idx="12"/>
          </p:nvPr>
        </p:nvSpPr>
        <p:spPr/>
        <p:txBody>
          <a:bodyPr/>
          <a:lstStyle/>
          <a:p>
            <a:fld id="{491CF4B3-B97C-1B49-985A-93725184CD23}" type="slidenum">
              <a:rPr lang="en-US" sz="1800" smtClean="0"/>
              <a:t>8</a:t>
            </a:fld>
            <a:endParaRPr lang="en-US" sz="1800"/>
          </a:p>
        </p:txBody>
      </p:sp>
      <p:cxnSp>
        <p:nvCxnSpPr>
          <p:cNvPr id="5" name="Straight Connector 4">
            <a:extLst>
              <a:ext uri="{FF2B5EF4-FFF2-40B4-BE49-F238E27FC236}">
                <a16:creationId xmlns:a16="http://schemas.microsoft.com/office/drawing/2014/main" id="{ED0D6B94-97F6-BA7D-1600-E80C9C477658}"/>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9582FFA-7409-50B9-1881-F86787ABD012}"/>
              </a:ext>
            </a:extLst>
          </p:cNvPr>
          <p:cNvSpPr txBox="1"/>
          <p:nvPr/>
        </p:nvSpPr>
        <p:spPr>
          <a:xfrm>
            <a:off x="987830" y="1944255"/>
            <a:ext cx="10755284" cy="3385542"/>
          </a:xfrm>
          <a:prstGeom prst="rect">
            <a:avLst/>
          </a:prstGeom>
          <a:noFill/>
        </p:spPr>
        <p:txBody>
          <a:bodyPr wrap="square">
            <a:spAutoFit/>
          </a:bodyPr>
          <a:lstStyle/>
          <a:p>
            <a:r>
              <a:rPr lang="en-GB" sz="1600" b="0" i="1" dirty="0">
                <a:effectLst/>
                <a:latin typeface="Menlo" panose="020B0609030804020204" pitchFamily="49" charset="0"/>
              </a:rPr>
              <a:t>def</a:t>
            </a:r>
            <a:r>
              <a:rPr lang="en-GB" sz="1600" b="0" dirty="0">
                <a:effectLst/>
                <a:latin typeface="Menlo" panose="020B0609030804020204" pitchFamily="49" charset="0"/>
              </a:rPr>
              <a:t> leap_year(</a:t>
            </a:r>
            <a:r>
              <a:rPr lang="en-GB" sz="1600" b="0" i="1" dirty="0">
                <a:effectLst/>
                <a:latin typeface="Menlo" panose="020B0609030804020204" pitchFamily="49" charset="0"/>
              </a:rPr>
              <a:t>year_start</a:t>
            </a:r>
            <a:r>
              <a:rPr lang="en-GB" sz="1600" b="0" dirty="0">
                <a:effectLst/>
                <a:latin typeface="Menlo" panose="020B0609030804020204" pitchFamily="49" charset="0"/>
              </a:rPr>
              <a:t>, </a:t>
            </a:r>
            <a:r>
              <a:rPr lang="en-GB" sz="1600" b="0" i="1" dirty="0">
                <a:effectLst/>
                <a:latin typeface="Menlo" panose="020B0609030804020204" pitchFamily="49" charset="0"/>
              </a:rPr>
              <a:t>nyears</a:t>
            </a:r>
            <a:r>
              <a:rPr lang="en-GB" sz="1600" b="0" dirty="0">
                <a:effectLst/>
                <a:latin typeface="Menlo" panose="020B0609030804020204" pitchFamily="49" charset="0"/>
              </a:rPr>
              <a:t>):</a:t>
            </a:r>
          </a:p>
          <a:p>
            <a:r>
              <a:rPr lang="en-GB" sz="1600" b="0" dirty="0">
                <a:effectLst/>
                <a:latin typeface="Menlo" panose="020B0609030804020204" pitchFamily="49" charset="0"/>
              </a:rPr>
              <a:t>	years = []</a:t>
            </a:r>
          </a:p>
          <a:p>
            <a:r>
              <a:rPr lang="en-GB" sz="1600" b="0" dirty="0">
                <a:effectLst/>
                <a:latin typeface="Menlo" panose="020B0609030804020204" pitchFamily="49" charset="0"/>
              </a:rPr>
              <a:t>	count_year = 0</a:t>
            </a:r>
          </a:p>
          <a:p>
            <a:r>
              <a:rPr lang="en-GB" sz="1600" b="0" dirty="0">
                <a:effectLst/>
                <a:latin typeface="Menlo" panose="020B0609030804020204" pitchFamily="49" charset="0"/>
              </a:rPr>
              <a:t>	count_leap_year = 0</a:t>
            </a:r>
          </a:p>
          <a:p>
            <a:r>
              <a:rPr lang="en-GB" sz="1600" b="0" dirty="0">
                <a:effectLst/>
                <a:latin typeface="Menlo" panose="020B0609030804020204" pitchFamily="49" charset="0"/>
              </a:rPr>
              <a:t>	while count_leap_year &lt; </a:t>
            </a:r>
            <a:r>
              <a:rPr lang="en-GB" sz="1600" b="0" i="1" dirty="0">
                <a:effectLst/>
                <a:latin typeface="Menlo" panose="020B0609030804020204" pitchFamily="49" charset="0"/>
              </a:rPr>
              <a:t>nyears</a:t>
            </a:r>
            <a:r>
              <a:rPr lang="en-GB" sz="1600" b="0" dirty="0">
                <a:effectLst/>
                <a:latin typeface="Menlo" panose="020B0609030804020204" pitchFamily="49" charset="0"/>
              </a:rPr>
              <a:t>:</a:t>
            </a:r>
          </a:p>
          <a:p>
            <a:r>
              <a:rPr lang="en-GB" sz="1600" b="0" dirty="0">
                <a:effectLst/>
                <a:latin typeface="Menlo" panose="020B0609030804020204" pitchFamily="49" charset="0"/>
              </a:rPr>
              <a:t>		year = </a:t>
            </a:r>
            <a:r>
              <a:rPr lang="en-GB" sz="1600" b="0" i="1" dirty="0">
                <a:effectLst/>
                <a:latin typeface="Menlo" panose="020B0609030804020204" pitchFamily="49" charset="0"/>
              </a:rPr>
              <a:t>year_start</a:t>
            </a:r>
            <a:r>
              <a:rPr lang="en-GB" sz="1600" b="0" dirty="0">
                <a:effectLst/>
                <a:latin typeface="Menlo" panose="020B0609030804020204" pitchFamily="49" charset="0"/>
              </a:rPr>
              <a:t> + count_year</a:t>
            </a:r>
          </a:p>
          <a:p>
            <a:r>
              <a:rPr lang="en-GB" sz="1600" b="0" dirty="0">
                <a:effectLst/>
                <a:latin typeface="Menlo" panose="020B0609030804020204" pitchFamily="49" charset="0"/>
              </a:rPr>
              <a:t>		if year % 4 == 0 and (year % 100 != 0 or year % 400 == 0):</a:t>
            </a:r>
          </a:p>
          <a:p>
            <a:r>
              <a:rPr lang="en-GB" sz="1600" b="0" dirty="0">
                <a:effectLst/>
                <a:latin typeface="Menlo" panose="020B0609030804020204" pitchFamily="49" charset="0"/>
              </a:rPr>
              <a:t>			years.append(year)</a:t>
            </a:r>
          </a:p>
          <a:p>
            <a:r>
              <a:rPr lang="en-GB" sz="1600" b="0" dirty="0">
                <a:effectLst/>
                <a:latin typeface="Menlo" panose="020B0609030804020204" pitchFamily="49" charset="0"/>
              </a:rPr>
              <a:t>			count_leap_year = count_leap_year+1</a:t>
            </a:r>
          </a:p>
          <a:p>
            <a:r>
              <a:rPr lang="en-GB" sz="1600" b="0" dirty="0">
                <a:effectLst/>
                <a:latin typeface="Menlo" panose="020B0609030804020204" pitchFamily="49" charset="0"/>
              </a:rPr>
              <a:t>	count_year = count_year+1</a:t>
            </a:r>
          </a:p>
          <a:p>
            <a:r>
              <a:rPr lang="en-GB" sz="1600" b="0" dirty="0">
                <a:effectLst/>
                <a:latin typeface="Menlo" panose="020B0609030804020204" pitchFamily="49" charset="0"/>
              </a:rPr>
              <a:t>	return years</a:t>
            </a:r>
          </a:p>
          <a:p>
            <a:br>
              <a:rPr lang="en-GB" sz="1600" b="0" dirty="0">
                <a:effectLst/>
                <a:latin typeface="Menlo" panose="020B0609030804020204" pitchFamily="49" charset="0"/>
              </a:rPr>
            </a:br>
            <a:r>
              <a:rPr lang="en-GB" sz="1600" b="0" dirty="0">
                <a:effectLst/>
                <a:latin typeface="Menlo" panose="020B0609030804020204" pitchFamily="49" charset="0"/>
              </a:rPr>
              <a:t>leap_year(2022, 20)</a:t>
            </a:r>
          </a:p>
        </p:txBody>
      </p:sp>
    </p:spTree>
    <p:extLst>
      <p:ext uri="{BB962C8B-B14F-4D97-AF65-F5344CB8AC3E}">
        <p14:creationId xmlns:p14="http://schemas.microsoft.com/office/powerpoint/2010/main" val="365851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C72F-3D40-8EAD-F261-CFAB0E5611C1}"/>
              </a:ext>
            </a:extLst>
          </p:cNvPr>
          <p:cNvSpPr>
            <a:spLocks noGrp="1"/>
          </p:cNvSpPr>
          <p:nvPr>
            <p:ph type="title"/>
          </p:nvPr>
        </p:nvSpPr>
        <p:spPr/>
        <p:txBody>
          <a:bodyPr/>
          <a:lstStyle/>
          <a:p>
            <a:r>
              <a:rPr lang="en-US" b="1" dirty="0">
                <a:solidFill>
                  <a:schemeClr val="accent1">
                    <a:lumMod val="75000"/>
                  </a:schemeClr>
                </a:solidFill>
              </a:rPr>
              <a:t>Exercise 2: characters numbers </a:t>
            </a:r>
            <a:r>
              <a:rPr lang="en-US" dirty="0"/>
              <a:t>⭐️</a:t>
            </a:r>
          </a:p>
        </p:txBody>
      </p:sp>
      <p:sp>
        <p:nvSpPr>
          <p:cNvPr id="3" name="Content Placeholder 2">
            <a:extLst>
              <a:ext uri="{FF2B5EF4-FFF2-40B4-BE49-F238E27FC236}">
                <a16:creationId xmlns:a16="http://schemas.microsoft.com/office/drawing/2014/main" id="{DD5FB579-A0E3-9131-FDE0-9923615C1FF9}"/>
              </a:ext>
            </a:extLst>
          </p:cNvPr>
          <p:cNvSpPr>
            <a:spLocks noGrp="1"/>
          </p:cNvSpPr>
          <p:nvPr>
            <p:ph idx="1"/>
          </p:nvPr>
        </p:nvSpPr>
        <p:spPr>
          <a:xfrm>
            <a:off x="838200" y="1476491"/>
            <a:ext cx="11353800" cy="4351338"/>
          </a:xfrm>
        </p:spPr>
        <p:txBody>
          <a:bodyPr>
            <a:normAutofit/>
          </a:bodyPr>
          <a:lstStyle/>
          <a:p>
            <a:pPr marL="0" indent="0">
              <a:buNone/>
            </a:pPr>
            <a:r>
              <a:rPr lang="en-US" sz="2400" dirty="0"/>
              <a:t>Write a function that calculates the number of characters in each song written by Taylor Swift. Save these in a different series and print them. Also print the highest number of characters that a song had.</a:t>
            </a:r>
          </a:p>
          <a:p>
            <a:pPr marL="0" indent="0">
              <a:buNone/>
            </a:pPr>
            <a:endParaRPr lang="en-US" sz="2400" dirty="0"/>
          </a:p>
          <a:p>
            <a:pPr marL="0" indent="0">
              <a:buNone/>
            </a:pPr>
            <a:r>
              <a:rPr lang="en-US" sz="2400" b="1" dirty="0">
                <a:solidFill>
                  <a:srgbClr val="002060"/>
                </a:solidFill>
              </a:rPr>
              <a:t>Input: </a:t>
            </a:r>
            <a:r>
              <a:rPr lang="en-US" sz="2400" dirty="0"/>
              <a:t>("Data/</a:t>
            </a:r>
            <a:r>
              <a:rPr lang="en-US" sz="2400" dirty="0" err="1"/>
              <a:t>spotify_taylorswift.csv</a:t>
            </a:r>
            <a:r>
              <a:rPr lang="en-US" sz="2400" dirty="0"/>
              <a:t>", "popularity", "name”)</a:t>
            </a:r>
          </a:p>
          <a:p>
            <a:pPr marL="0" indent="0">
              <a:buNone/>
            </a:pPr>
            <a:r>
              <a:rPr lang="en-US" sz="2400" dirty="0"/>
              <a:t>Example songs = pd.Series(['Clean', 'All Too Well', 'Lover', 'Ivy'])</a:t>
            </a:r>
          </a:p>
          <a:p>
            <a:pPr marL="0" indent="0">
              <a:buNone/>
            </a:pPr>
            <a:endParaRPr lang="en-US" sz="2400" dirty="0"/>
          </a:p>
          <a:p>
            <a:pPr marL="0" indent="0">
              <a:buNone/>
            </a:pPr>
            <a:r>
              <a:rPr lang="en-US" sz="2400" b="1" dirty="0">
                <a:solidFill>
                  <a:srgbClr val="002060"/>
                </a:solidFill>
              </a:rPr>
              <a:t>Desired output</a:t>
            </a:r>
          </a:p>
          <a:p>
            <a:pPr marL="0" indent="0">
              <a:buNone/>
            </a:pPr>
            <a:r>
              <a:rPr lang="en-US" sz="2400" dirty="0"/>
              <a:t>5, 12, 5, 3</a:t>
            </a:r>
          </a:p>
          <a:p>
            <a:pPr marL="0" indent="0">
              <a:buNone/>
            </a:pPr>
            <a:r>
              <a:rPr lang="en-US" sz="2400" dirty="0"/>
              <a:t>12</a:t>
            </a:r>
          </a:p>
          <a:p>
            <a:pPr marL="0" indent="0">
              <a:buNone/>
            </a:pPr>
            <a:endParaRPr lang="en-US" sz="2400" dirty="0"/>
          </a:p>
          <a:p>
            <a:endParaRPr lang="en-US" sz="2400" dirty="0"/>
          </a:p>
        </p:txBody>
      </p:sp>
      <p:sp>
        <p:nvSpPr>
          <p:cNvPr id="4" name="Slide Number Placeholder 3">
            <a:extLst>
              <a:ext uri="{FF2B5EF4-FFF2-40B4-BE49-F238E27FC236}">
                <a16:creationId xmlns:a16="http://schemas.microsoft.com/office/drawing/2014/main" id="{AE79DCC1-E911-24A4-1197-782092FF1E2E}"/>
              </a:ext>
            </a:extLst>
          </p:cNvPr>
          <p:cNvSpPr>
            <a:spLocks noGrp="1"/>
          </p:cNvSpPr>
          <p:nvPr>
            <p:ph type="sldNum" sz="quarter" idx="12"/>
          </p:nvPr>
        </p:nvSpPr>
        <p:spPr/>
        <p:txBody>
          <a:bodyPr/>
          <a:lstStyle/>
          <a:p>
            <a:fld id="{491CF4B3-B97C-1B49-985A-93725184CD23}" type="slidenum">
              <a:rPr lang="en-US" sz="1800" smtClean="0"/>
              <a:t>9</a:t>
            </a:fld>
            <a:endParaRPr lang="en-US" sz="1800"/>
          </a:p>
        </p:txBody>
      </p:sp>
      <p:cxnSp>
        <p:nvCxnSpPr>
          <p:cNvPr id="5" name="Straight Connector 4">
            <a:extLst>
              <a:ext uri="{FF2B5EF4-FFF2-40B4-BE49-F238E27FC236}">
                <a16:creationId xmlns:a16="http://schemas.microsoft.com/office/drawing/2014/main" id="{8B549692-5BED-6087-C7B6-D67E23DFD885}"/>
              </a:ext>
            </a:extLst>
          </p:cNvPr>
          <p:cNvCxnSpPr/>
          <p:nvPr/>
        </p:nvCxnSpPr>
        <p:spPr>
          <a:xfrm>
            <a:off x="0" y="6190735"/>
            <a:ext cx="12192000" cy="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29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1942</Words>
  <Application>Microsoft Macintosh PowerPoint</Application>
  <PresentationFormat>Widescreen</PresentationFormat>
  <Paragraphs>238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Menlo</vt:lpstr>
      <vt:lpstr>Wingdings</vt:lpstr>
      <vt:lpstr>Office Theme</vt:lpstr>
      <vt:lpstr>Introduction to programming</vt:lpstr>
      <vt:lpstr>Pre-material</vt:lpstr>
      <vt:lpstr>Pre-material</vt:lpstr>
      <vt:lpstr>Schedule of today</vt:lpstr>
      <vt:lpstr>Option 1 or Option 2?</vt:lpstr>
      <vt:lpstr>Time to code!</vt:lpstr>
      <vt:lpstr>Exercise 1: the leap years ⭐️</vt:lpstr>
      <vt:lpstr>Exercise 1: Solution</vt:lpstr>
      <vt:lpstr>Exercise 2: characters numbers ⭐️</vt:lpstr>
      <vt:lpstr>Exercise 2: Solution</vt:lpstr>
      <vt:lpstr>Exercise 3: popularity more than average⭐️ ⭐️</vt:lpstr>
      <vt:lpstr>Exercise 3: Solution</vt:lpstr>
      <vt:lpstr>Exercise 4: Find the Vowels⭐️ ⭐️</vt:lpstr>
      <vt:lpstr>Exercise 4: Solution</vt:lpstr>
      <vt:lpstr>Exercise 5: Pig Latin⭐️ ⭐️</vt:lpstr>
      <vt:lpstr>Exercise 5: Solution</vt:lpstr>
      <vt:lpstr>Exercise 6: top 10 songs ⭐️ ⭐️</vt:lpstr>
      <vt:lpstr>Exercise 6: Solution</vt:lpstr>
      <vt:lpstr>Exercise 7: what day is it? ⭐️ ⭐️ ⭐️</vt:lpstr>
      <vt:lpstr>Exercise 7: Solution</vt:lpstr>
      <vt:lpstr>Exercise 8: Building a pyramid⭐️ ⭐️ ⭐️</vt:lpstr>
      <vt:lpstr>Exercise 8: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Giunchiglia, Valentina</dc:creator>
  <cp:lastModifiedBy>Giunchiglia, Valentina</cp:lastModifiedBy>
  <cp:revision>22</cp:revision>
  <dcterms:created xsi:type="dcterms:W3CDTF">2022-10-17T11:22:39Z</dcterms:created>
  <dcterms:modified xsi:type="dcterms:W3CDTF">2022-10-21T17:36:58Z</dcterms:modified>
</cp:coreProperties>
</file>