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/>
    <p:restoredTop sz="95872"/>
  </p:normalViewPr>
  <p:slideViewPr>
    <p:cSldViewPr snapToGrid="0">
      <p:cViewPr>
        <p:scale>
          <a:sx n="64" d="100"/>
          <a:sy n="64" d="100"/>
        </p:scale>
        <p:origin x="20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1A-2D40-8850-20BF35566B0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1A-2D40-8850-20BF35566B09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C1A-2D40-8850-20BF35566B09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C1A-2D40-8850-20BF35566B09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C1A-2D40-8850-20BF35566B09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C1A-2D40-8850-20BF35566B09}"/>
              </c:ext>
            </c:extLst>
          </c:dPt>
          <c:dPt>
            <c:idx val="6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C1A-2D40-8850-20BF35566B09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C1A-2D40-8850-20BF35566B09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C1A-2D40-8850-20BF35566B0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C1A-2D40-8850-20BF35566B0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C1A-2D40-8850-20BF35566B0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C1A-2D40-8850-20BF35566B0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C1A-2D40-8850-20BF35566B0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C1A-2D40-8850-20BF35566B0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C1A-2D40-8850-20BF35566B0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C1A-2D40-8850-20BF35566B09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C1A-2D40-8850-20BF35566B09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C1A-2D40-8850-20BF35566B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C1A-2D40-8850-20BF35566B09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0C-6C42-B8F3-A3B5F5B1864B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0C-6C42-B8F3-A3B5F5B1864B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0C-6C42-B8F3-A3B5F5B1864B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0C-6C42-B8F3-A3B5F5B1864B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90C-6C42-B8F3-A3B5F5B1864B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90C-6C42-B8F3-A3B5F5B1864B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90C-6C42-B8F3-A3B5F5B1864B}"/>
              </c:ext>
            </c:extLst>
          </c:dPt>
          <c:dPt>
            <c:idx val="7"/>
            <c:bubble3D val="0"/>
            <c:explosion val="13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90C-6C42-B8F3-A3B5F5B1864B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90C-6C42-B8F3-A3B5F5B1864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0C-6C42-B8F3-A3B5F5B1864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90C-6C42-B8F3-A3B5F5B1864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90C-6C42-B8F3-A3B5F5B186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90C-6C42-B8F3-A3B5F5B1864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90C-6C42-B8F3-A3B5F5B1864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90C-6C42-B8F3-A3B5F5B1864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90C-6C42-B8F3-A3B5F5B1864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90C-6C42-B8F3-A3B5F5B1864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90C-6C42-B8F3-A3B5F5B186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90C-6C42-B8F3-A3B5F5B1864B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36-3842-96B4-71A33483067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36-3842-96B4-71A33483067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36-3842-96B4-71A33483067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036-3842-96B4-71A33483067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036-3842-96B4-71A33483067A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036-3842-96B4-71A3348306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036-3842-96B4-71A33483067A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036-3842-96B4-71A33483067A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036-3842-96B4-71A33483067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36-3842-96B4-71A33483067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036-3842-96B4-71A33483067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036-3842-96B4-71A33483067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036-3842-96B4-71A33483067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036-3842-96B4-71A33483067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036-3842-96B4-71A33483067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036-3842-96B4-71A33483067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036-3842-96B4-71A33483067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036-3842-96B4-71A3348306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036-3842-96B4-71A33483067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explosion val="11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6BF-9145-BDE5-369B9F4011CD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BF-9145-BDE5-369B9F4011CD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6BF-9145-BDE5-369B9F4011CD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BF-9145-BDE5-369B9F4011CD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6BF-9145-BDE5-369B9F4011CD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BF-9145-BDE5-369B9F4011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6BF-9145-BDE5-369B9F4011CD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6BF-9145-BDE5-369B9F4011CD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6BF-9145-BDE5-369B9F4011C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6BF-9145-BDE5-369B9F4011C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6BF-9145-BDE5-369B9F4011C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6BF-9145-BDE5-369B9F4011C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6BF-9145-BDE5-369B9F4011C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6BF-9145-BDE5-369B9F4011C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6BF-9145-BDE5-369B9F4011C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6BF-9145-BDE5-369B9F4011C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6BF-9145-BDE5-369B9F4011C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6BF-9145-BDE5-369B9F4011CD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9145-BDE5-369B9F4011C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25-C545-830E-46026B79DF5B}"/>
              </c:ext>
            </c:extLst>
          </c:dPt>
          <c:dPt>
            <c:idx val="1"/>
            <c:bubble3D val="0"/>
            <c:explosion val="12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25-C545-830E-46026B79DF5B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25-C545-830E-46026B79DF5B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25-C545-830E-46026B79DF5B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25-C545-830E-46026B79DF5B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25-C545-830E-46026B79DF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A25-C545-830E-46026B79DF5B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A25-C545-830E-46026B79DF5B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A25-C545-830E-46026B79DF5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A25-C545-830E-46026B79DF5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A25-C545-830E-46026B79DF5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A25-C545-830E-46026B79DF5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A25-C545-830E-46026B79DF5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A25-C545-830E-46026B79DF5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A25-C545-830E-46026B79DF5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A25-C545-830E-46026B79DF5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DA25-C545-830E-46026B79DF5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DA25-C545-830E-46026B79DF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A25-C545-830E-46026B79DF5B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C3-5F4E-9396-FA391110F21A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C3-5F4E-9396-FA391110F21A}"/>
              </c:ext>
            </c:extLst>
          </c:dPt>
          <c:dPt>
            <c:idx val="2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C3-5F4E-9396-FA391110F21A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EC3-5F4E-9396-FA391110F21A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EC3-5F4E-9396-FA391110F21A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EC3-5F4E-9396-FA391110F21A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EC3-5F4E-9396-FA391110F21A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EC3-5F4E-9396-FA391110F21A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EC3-5F4E-9396-FA391110F21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EC3-5F4E-9396-FA391110F21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EC3-5F4E-9396-FA391110F21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EC3-5F4E-9396-FA391110F21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EC3-5F4E-9396-FA391110F21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EC3-5F4E-9396-FA391110F21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EC3-5F4E-9396-FA391110F21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2EC3-5F4E-9396-FA391110F21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2EC3-5F4E-9396-FA391110F21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2EC3-5F4E-9396-FA391110F2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EC3-5F4E-9396-FA391110F21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99-D846-9C3F-4B466BDC6B16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99-D846-9C3F-4B466BDC6B16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99-D846-9C3F-4B466BDC6B16}"/>
              </c:ext>
            </c:extLst>
          </c:dPt>
          <c:dPt>
            <c:idx val="3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99-D846-9C3F-4B466BDC6B16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399-D846-9C3F-4B466BDC6B16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399-D846-9C3F-4B466BDC6B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399-D846-9C3F-4B466BDC6B16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399-D846-9C3F-4B466BDC6B16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399-D846-9C3F-4B466BDC6B1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99-D846-9C3F-4B466BDC6B1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399-D846-9C3F-4B466BDC6B1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399-D846-9C3F-4B466BDC6B1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399-D846-9C3F-4B466BDC6B1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399-D846-9C3F-4B466BDC6B1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399-D846-9C3F-4B466BDC6B1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399-D846-9C3F-4B466BDC6B1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399-D846-9C3F-4B466BDC6B1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399-D846-9C3F-4B466BDC6B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399-D846-9C3F-4B466BDC6B1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9E-924B-8236-AB00031EC9F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9E-924B-8236-AB00031EC9FC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9E-924B-8236-AB00031EC9FC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9E-924B-8236-AB00031EC9FC}"/>
              </c:ext>
            </c:extLst>
          </c:dPt>
          <c:dPt>
            <c:idx val="4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F9E-924B-8236-AB00031EC9FC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F9E-924B-8236-AB00031EC9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F9E-924B-8236-AB00031EC9FC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F9E-924B-8236-AB00031EC9FC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F9E-924B-8236-AB00031EC9F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9E-924B-8236-AB00031EC9F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F9E-924B-8236-AB00031EC9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F9E-924B-8236-AB00031EC9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F9E-924B-8236-AB00031EC9F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F9E-924B-8236-AB00031EC9F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F9E-924B-8236-AB00031EC9F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F9E-924B-8236-AB00031EC9F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F9E-924B-8236-AB00031EC9F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3F9E-924B-8236-AB00031EC9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F9E-924B-8236-AB00031EC9FC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7F-7A43-A354-20D23C8E2A5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7F-7A43-A354-20D23C8E2A58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7F-7A43-A354-20D23C8E2A58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7F-7A43-A354-20D23C8E2A58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37F-7A43-A354-20D23C8E2A58}"/>
              </c:ext>
            </c:extLst>
          </c:dPt>
          <c:dPt>
            <c:idx val="5"/>
            <c:bubble3D val="0"/>
            <c:explosion val="11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37F-7A43-A354-20D23C8E2A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37F-7A43-A354-20D23C8E2A58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37F-7A43-A354-20D23C8E2A58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37F-7A43-A354-20D23C8E2A5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7F-7A43-A354-20D23C8E2A5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37F-7A43-A354-20D23C8E2A5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37F-7A43-A354-20D23C8E2A5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37F-7A43-A354-20D23C8E2A5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37F-7A43-A354-20D23C8E2A5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37F-7A43-A354-20D23C8E2A5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37F-7A43-A354-20D23C8E2A5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37F-7A43-A354-20D23C8E2A5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37F-7A43-A354-20D23C8E2A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37F-7A43-A354-20D23C8E2A58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49-5D0D-79E1-8792-B8994CE0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B630E-0C63-DE2C-1C5D-AE3C003B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C6DB-71AB-3C36-FF78-F26BE094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7C2A-EC75-8E73-29E4-BBBA335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BDE-BCBD-F76A-0F24-860452B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FB9F-E637-3278-F4BD-760BF9AD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E7C6-48C0-D542-2E56-64613DF6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BCC6-3250-D989-4D39-3A747C5C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577-43A5-A7D2-6221-5BA0935F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2C9C-D4F5-316F-42BF-D6B5DC0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FFBD-E06F-47C1-9B77-E5688CE8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0050-858E-A35A-59E5-92BD3B9D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D499-F796-C77E-4781-4CD4403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0C4C-0181-96AE-630E-11B29CB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52FC-F31E-367A-5DAF-E499338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F0E-9FCF-D2EA-2C16-3DB7A0BE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2EF4-DE70-CCBC-DBE0-AE7F84FA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A140-7E7C-88DA-EF65-F2FE53A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453F-D053-41F3-A278-BDE55F5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71F2-E994-EB66-2C63-C5F2252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C8-6B9B-203E-515E-5FDA0DC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69A4-A6BC-750F-BD87-CD97B9C8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6C91-BC89-C05B-E8BD-DC9E676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C123-9BE9-57EA-A285-9A877D4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2BE-E525-0DA0-9DBE-ABAA2F4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1C0-325C-5DAA-BF5A-D027210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5240-10BD-8D75-8B20-10625C86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2A01-6859-1E55-1738-CC519C44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A743-8968-037B-A1B6-B355B30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0C88-5AAD-D6D5-C207-94B3BA6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A9FE5-799C-6BAF-EDCC-64AB3E7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BF1-20BF-5164-7831-DC74016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A28E-A44B-73D4-3B4F-8449BDA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66D1-C181-35D4-B914-5E6564D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A61F-30A9-FA7F-B1CC-97D43A56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C95C2-2639-8EC5-B38A-05071E98A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161A-35AD-473E-99A5-D405F4E8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12F8-547B-3F0E-CEB7-F3E106A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D3C8A-BCA2-AD13-2A48-EA011C5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4F0E-9BC8-1ACF-6F7F-691A51E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1B5B2-FED1-28A5-BB5E-C8537B6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BC8E-65AE-59DF-62EC-0DE722A9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18B0-6D46-7D60-F9EE-4221AA2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7FAB-5D2F-2DEC-54F1-561B4DC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805B-3CB8-4CFA-BD61-FAF972B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445-DB45-4696-1D0E-667669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9D5-DECD-B7C5-15D0-4225424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8A48-76FE-0DE4-5572-991F4147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7E58-22CD-C4E9-55B3-4C8BD97B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3714-D348-E68A-7EDE-6D71A4F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60A-7966-F24B-9A09-FB744DE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2056-EDE4-2B81-46F0-0F67EC9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53E-4488-F974-5561-A786FFD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9936-2E0B-1067-CE00-2BDB24A5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2F753-79EB-887C-1334-0A4D10F3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6E3C-6E24-1246-29DC-E83336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D822-D38F-05F3-9679-70B24CA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6504-D952-A11B-86A7-C748EECD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4DFD-449D-C500-4C49-FEA7F9E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4361-CE42-8B0F-8EA4-CF0C8A17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10A1-A8AE-E6B3-2C15-1D769234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6AC4-64F1-1CB8-B157-A9979021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E4A6-E74E-DD0B-CCA2-6C1DC1DC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5.jpe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5.jpe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image" Target="../media/image6.tiff"/><Relationship Id="rId4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E7D-B63D-696A-5792-753F81A4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data processing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8868D-1961-C8FD-CC66-0569656A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35"/>
            <a:ext cx="9144000" cy="1655762"/>
          </a:xfrm>
        </p:spPr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9F8E8-2F1A-19BF-5D54-6B96AB86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DAB67-BAC5-DD13-0D9C-E6D69088C7F5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F8541F-3154-3E41-B3EF-7571AF819F63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205741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1" y="412681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duplicates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7101922" y="1608681"/>
            <a:ext cx="5019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De-</a:t>
            </a:r>
            <a:r>
              <a:rPr lang="it-IT" b="1" dirty="0" err="1"/>
              <a:t>duplication</a:t>
            </a:r>
            <a:endParaRPr lang="it-IT" b="1" dirty="0"/>
          </a:p>
          <a:p>
            <a:endParaRPr lang="it-IT" b="1" dirty="0"/>
          </a:p>
          <a:p>
            <a:r>
              <a:rPr lang="it-IT" u="sng" dirty="0"/>
              <a:t>-&gt; </a:t>
            </a:r>
            <a:r>
              <a:rPr lang="it-IT" u="sng" dirty="0" err="1"/>
              <a:t>Why</a:t>
            </a:r>
            <a:r>
              <a:rPr lang="it-IT" u="sng" dirty="0"/>
              <a:t> do </a:t>
            </a:r>
            <a:r>
              <a:rPr lang="it-IT" u="sng" dirty="0" err="1"/>
              <a:t>you</a:t>
            </a:r>
            <a:r>
              <a:rPr lang="it-IT" u="sng" dirty="0"/>
              <a:t> </a:t>
            </a:r>
            <a:r>
              <a:rPr lang="it-IT" u="sng" dirty="0" err="1"/>
              <a:t>have</a:t>
            </a:r>
            <a:r>
              <a:rPr lang="it-IT" u="sng" dirty="0"/>
              <a:t> </a:t>
            </a:r>
            <a:r>
              <a:rPr lang="it-IT" u="sng" dirty="0" err="1"/>
              <a:t>duplicates</a:t>
            </a:r>
            <a:r>
              <a:rPr lang="it-IT" u="sng" dirty="0"/>
              <a:t>?</a:t>
            </a:r>
            <a:endParaRPr lang="en-IT" u="sng" dirty="0"/>
          </a:p>
          <a:p>
            <a:endParaRPr lang="en-IT" dirty="0"/>
          </a:p>
          <a:p>
            <a:pPr marL="342900" indent="-342900">
              <a:buAutoNum type="arabicPeriod"/>
            </a:pPr>
            <a:r>
              <a:rPr lang="en-IT" dirty="0"/>
              <a:t>Are there fully duplicated rows?</a:t>
            </a:r>
          </a:p>
          <a:p>
            <a:pPr marL="342900" indent="-342900">
              <a:buAutoNum type="arabicPeriod"/>
            </a:pPr>
            <a:r>
              <a:rPr lang="en-IT" dirty="0"/>
              <a:t>Are there partially duplicates rows?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41" y="2549272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801368" y="3989305"/>
            <a:ext cx="5319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Removal of duplicates</a:t>
            </a:r>
          </a:p>
          <a:p>
            <a:pPr marL="800100" lvl="1" indent="-342900">
              <a:buAutoNum type="arabicPeriod"/>
            </a:pPr>
            <a:r>
              <a:rPr lang="en-IT" dirty="0"/>
              <a:t>Different solutions (depend on WHY):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Merge the partial duplicates</a:t>
            </a:r>
            <a:endParaRPr lang="en-IT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Remove the partial duplicates</a:t>
            </a:r>
            <a:endParaRPr lang="en-IT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Select one of the partial duplicates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Keep entry that are duplicates and set rest as </a:t>
            </a:r>
            <a:r>
              <a:rPr lang="en-IT" i="1" dirty="0"/>
              <a:t>NA</a:t>
            </a:r>
          </a:p>
          <a:p>
            <a:pPr marL="1257300" lvl="2" indent="-342900">
              <a:buAutoNum type="arabicPeriod"/>
            </a:pPr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08" y="4701532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05A10-F97E-E543-B593-C2422FA9CB78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5D9E9EF-6526-E149-861F-1F79E7DD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728413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06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formatting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561306" y="1417842"/>
            <a:ext cx="563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Data formatting</a:t>
            </a:r>
          </a:p>
          <a:p>
            <a:endParaRPr lang="en-GB" b="1"/>
          </a:p>
          <a:p>
            <a:pPr marL="342900" indent="-342900">
              <a:buFont typeface="+mj-lt"/>
              <a:buAutoNum type="arabicPeriod"/>
            </a:pPr>
            <a:r>
              <a:rPr lang="en-GB"/>
              <a:t>Are there unique names for each category (e.g. Education?)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Are text data consistently formatted? (Ex: dates)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Are there special characters?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77" y="2144664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144126" y="3429000"/>
            <a:ext cx="5710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 based on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T" dirty="0"/>
              <a:t>Map different categories to unique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T" dirty="0"/>
              <a:t>Set as NA categories with different formatting (if right category not clear)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T" dirty="0"/>
              <a:t>Infer right category from different data entries</a:t>
            </a:r>
          </a:p>
          <a:p>
            <a:pPr lvl="2"/>
            <a:endParaRPr lang="en-IT" dirty="0"/>
          </a:p>
          <a:p>
            <a:pPr lvl="2"/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92" y="4853512"/>
            <a:ext cx="512914" cy="586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CB9A1-7C6D-BC4C-84EF-06A5FD31EF73}"/>
              </a:ext>
            </a:extLst>
          </p:cNvPr>
          <p:cNvSpPr txBox="1"/>
          <p:nvPr/>
        </p:nvSpPr>
        <p:spPr>
          <a:xfrm>
            <a:off x="6176209" y="5114964"/>
            <a:ext cx="6144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T" dirty="0"/>
              <a:t>Match right formatting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T" dirty="0"/>
              <a:t>Set as NA (if not interpretable)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T" dirty="0"/>
              <a:t>Infer from other data points 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IT" dirty="0"/>
              <a:t>Remove special characters (iMPORTANT for free text)</a:t>
            </a:r>
          </a:p>
          <a:p>
            <a:pPr lvl="2"/>
            <a:endParaRPr lang="en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636F3-4ABA-C743-A7F3-455AD9272F08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A30D5E5-C9C4-924C-8DBD-C6F8A13C5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548551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0772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uniformity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977875" y="2220923"/>
            <a:ext cx="439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Uniformity</a:t>
            </a:r>
          </a:p>
          <a:p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 all numerical values have the same units (Ex: </a:t>
            </a:r>
            <a:r>
              <a:rPr lang="en-GB" dirty="0" err="1"/>
              <a:t>ms</a:t>
            </a:r>
            <a:r>
              <a:rPr lang="en-GB" dirty="0"/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Are columns with similar information consistent (Ex: age and age in decade)?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561306" y="4268470"/>
            <a:ext cx="5710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Standardise units (if easy to understand)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Set as NA</a:t>
            </a:r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Correct the inconsistent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Set as NA</a:t>
            </a:r>
          </a:p>
          <a:p>
            <a:pPr lvl="2"/>
            <a:endParaRPr lang="en-IT" dirty="0"/>
          </a:p>
          <a:p>
            <a:pPr lvl="2"/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849" y="4974485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728938C-B67A-4E40-8C61-7F188FE1F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524219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34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898544" y="1591295"/>
            <a:ext cx="5077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Missing data</a:t>
            </a:r>
          </a:p>
          <a:p>
            <a:endParaRPr lang="en-GB" b="1" dirty="0"/>
          </a:p>
          <a:p>
            <a:r>
              <a:rPr lang="en-GB" u="sng" dirty="0"/>
              <a:t>-&gt; Are the data missing at random or not? Why are they missing?</a:t>
            </a:r>
          </a:p>
          <a:p>
            <a:endParaRPr lang="en-GB" dirty="0"/>
          </a:p>
          <a:p>
            <a:r>
              <a:rPr lang="en-GB" dirty="0"/>
              <a:t>1. Are there missing data? How many? (IMPORTANT: Always check the number of missing data)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481976" y="3739252"/>
            <a:ext cx="571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Drop participants with more than N </a:t>
            </a:r>
            <a:r>
              <a:rPr lang="en-IT" i="1" dirty="0"/>
              <a:t>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Drop columns with more than N </a:t>
            </a:r>
            <a:r>
              <a:rPr lang="en-IT" i="1" dirty="0"/>
              <a:t>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Impute missing data with mean/median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Impute missing data with ML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Infer missing data from other data points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9" y="4281357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pic>
        <p:nvPicPr>
          <p:cNvPr id="11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750DA958-80DA-7343-9C6B-01116823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58" y="5744980"/>
            <a:ext cx="930787" cy="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5AD71-F846-944E-B2FF-0DC50B148FBA}"/>
              </a:ext>
            </a:extLst>
          </p:cNvPr>
          <p:cNvSpPr txBox="1"/>
          <p:nvPr/>
        </p:nvSpPr>
        <p:spPr>
          <a:xfrm>
            <a:off x="6240707" y="5887207"/>
            <a:ext cx="338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You cannot analyse data if there are missing values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25D351E-035D-0346-8939-9680935AA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331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0587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241800" y="399947"/>
            <a:ext cx="761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898544" y="1591295"/>
            <a:ext cx="5077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Outliers detection</a:t>
            </a:r>
          </a:p>
          <a:p>
            <a:endParaRPr lang="en-GB" dirty="0"/>
          </a:p>
          <a:p>
            <a:r>
              <a:rPr lang="en-GB" dirty="0"/>
              <a:t>1. Are there outliers? (WHY?)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481976" y="3739252"/>
            <a:ext cx="571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Filter out the outliers (e.g. set as NA)</a:t>
            </a:r>
            <a:endParaRPr lang="en-IT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Winsorize the outliers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Set as mean/median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9" y="4447698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pic>
        <p:nvPicPr>
          <p:cNvPr id="11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750DA958-80DA-7343-9C6B-01116823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94" y="5438753"/>
            <a:ext cx="930787" cy="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5AD71-F846-944E-B2FF-0DC50B148FBA}"/>
              </a:ext>
            </a:extLst>
          </p:cNvPr>
          <p:cNvSpPr txBox="1"/>
          <p:nvPr/>
        </p:nvSpPr>
        <p:spPr>
          <a:xfrm>
            <a:off x="8270522" y="5540214"/>
            <a:ext cx="338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It really depends on the type of outliers!!</a:t>
            </a:r>
          </a:p>
        </p:txBody>
      </p:sp>
      <p:pic>
        <p:nvPicPr>
          <p:cNvPr id="18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4614FF65-3242-BF45-B9CB-5BD192E1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94" y="2626183"/>
            <a:ext cx="804799" cy="8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10D77E-8393-7E43-96F4-CEA160D6CDF0}"/>
              </a:ext>
            </a:extLst>
          </p:cNvPr>
          <p:cNvSpPr txBox="1"/>
          <p:nvPr/>
        </p:nvSpPr>
        <p:spPr>
          <a:xfrm>
            <a:off x="8134693" y="2843916"/>
            <a:ext cx="33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Are they really outliers?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50B1A40-6E97-9D41-9C56-C96DC7988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829259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1682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AD6129-64FA-1248-AA58-1FF405386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256162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241800" y="399947"/>
            <a:ext cx="761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feature scaling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898544" y="2302792"/>
            <a:ext cx="5077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scaling</a:t>
            </a:r>
          </a:p>
          <a:p>
            <a:endParaRPr lang="en-GB" dirty="0"/>
          </a:p>
          <a:p>
            <a:r>
              <a:rPr lang="en-GB" dirty="0"/>
              <a:t>1. Are the numerical data properly scaled?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481975" y="3631256"/>
            <a:ext cx="5710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002060"/>
                </a:solidFill>
              </a:rPr>
              <a:t>Data stadardisation: </a:t>
            </a:r>
            <a:r>
              <a:rPr lang="en-IT" dirty="0"/>
              <a:t>rescale data to have a mean of 0 and standard deviation of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002060"/>
                </a:solidFill>
              </a:rPr>
              <a:t>Data normalisation</a:t>
            </a:r>
            <a:r>
              <a:rPr lang="en-IT" dirty="0"/>
              <a:t>: rescale values in a range between 0 and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519" y="4447698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435F45F-7D11-5449-B0E8-20C679F59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413560"/>
              </p:ext>
            </p:extLst>
          </p:nvPr>
        </p:nvGraphicFramePr>
        <p:xfrm>
          <a:off x="-938463" y="11347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2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4AE033F4-C21C-754A-A9CF-2DFFE587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01" y="5489683"/>
            <a:ext cx="930787" cy="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1A90BC-5386-3F40-B419-B4E47A38255A}"/>
              </a:ext>
            </a:extLst>
          </p:cNvPr>
          <p:cNvSpPr txBox="1"/>
          <p:nvPr/>
        </p:nvSpPr>
        <p:spPr>
          <a:xfrm>
            <a:off x="8273888" y="5628087"/>
            <a:ext cx="338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Scaling is really important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5422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26C-55AE-DD4D-9891-00D305F8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25"/>
            <a:ext cx="10515600" cy="1325563"/>
          </a:xfrm>
        </p:spPr>
        <p:txBody>
          <a:bodyPr/>
          <a:lstStyle/>
          <a:p>
            <a:r>
              <a:rPr lang="en-IT" b="1" i="1" dirty="0">
                <a:solidFill>
                  <a:srgbClr val="002060"/>
                </a:solidFill>
              </a:rPr>
              <a:t>Let’s apply what you have learnt to real data!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E1AEF0-87AC-E447-8AB8-9C86D261271E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AFE02-81C6-8149-8FA3-58C7A5F9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2C41-34B5-5543-8BD6-D97F17A59274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9292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09C4-CCE8-BB43-803C-8A9C383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363" y="459581"/>
            <a:ext cx="10515600" cy="1325563"/>
          </a:xfrm>
        </p:spPr>
        <p:txBody>
          <a:bodyPr/>
          <a:lstStyle/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3855-2EA2-D248-894D-D7E1248A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8" y="2093774"/>
            <a:ext cx="5727853" cy="4351338"/>
          </a:xfrm>
        </p:spPr>
        <p:txBody>
          <a:bodyPr/>
          <a:lstStyle/>
          <a:p>
            <a:pPr marL="0" indent="0"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PRESENTATION: </a:t>
            </a:r>
            <a:r>
              <a:rPr lang="en-IT" dirty="0"/>
              <a:t>What is data cleaning and processing?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GUIDED WORKSHOP: </a:t>
            </a:r>
            <a:r>
              <a:rPr lang="en-IT" dirty="0"/>
              <a:t>COVID and Cognition </a:t>
            </a:r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E2E8C-F7FE-1646-8FCB-C972BBEC9F90}"/>
              </a:ext>
            </a:extLst>
          </p:cNvPr>
          <p:cNvSpPr txBox="1">
            <a:spLocks/>
          </p:cNvSpPr>
          <p:nvPr/>
        </p:nvSpPr>
        <p:spPr>
          <a:xfrm>
            <a:off x="6362471" y="2093774"/>
            <a:ext cx="5727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T" dirty="0"/>
          </a:p>
          <a:p>
            <a:r>
              <a:rPr lang="en-IT" i="1" dirty="0"/>
              <a:t>INDIVIDUAL WORKSHOP</a:t>
            </a:r>
            <a:r>
              <a:rPr lang="en-IT" dirty="0"/>
              <a:t>: Dementia and Cognition</a:t>
            </a:r>
            <a:br>
              <a:rPr lang="en-IT" dirty="0"/>
            </a:br>
            <a:endParaRPr lang="en-IT" dirty="0"/>
          </a:p>
          <a:p>
            <a:r>
              <a:rPr lang="en-IT" i="1" dirty="0"/>
              <a:t>PRESENTATION</a:t>
            </a:r>
            <a:r>
              <a:rPr lang="en-IT" dirty="0"/>
              <a:t>: How to write a report?</a:t>
            </a:r>
          </a:p>
          <a:p>
            <a:endParaRPr lang="en-I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8FB20-8EF3-BC48-9191-C5EC0348866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6FC5A5-757B-AA4F-95D1-C0BA1053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5A2A6-93FE-4240-A58A-75CF43143381}"/>
              </a:ext>
            </a:extLst>
          </p:cNvPr>
          <p:cNvSpPr txBox="1"/>
          <p:nvPr/>
        </p:nvSpPr>
        <p:spPr>
          <a:xfrm>
            <a:off x="10234411" y="213628"/>
            <a:ext cx="18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26359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574C9-C57D-9A4C-B0F4-84B6B69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E7B62-F43F-8742-AE3E-76F67812CA5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5B38CC1-3E91-ED4E-821F-97551EB2F068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FD59D-0665-2048-AD81-A4C10263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0" y="1783557"/>
            <a:ext cx="4695278" cy="3118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18CB4-0302-9D4E-8869-2053E56D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35" y="1783557"/>
            <a:ext cx="4695278" cy="3118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F6072F-41D2-3C45-B5DE-65979C0D3923}"/>
              </a:ext>
            </a:extLst>
          </p:cNvPr>
          <p:cNvSpPr txBox="1"/>
          <p:nvPr/>
        </p:nvSpPr>
        <p:spPr>
          <a:xfrm>
            <a:off x="3523561" y="5223053"/>
            <a:ext cx="51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Machine learning algorithm predicts the marking rather than the melanoma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D9D34-D7B6-554B-A8FA-AA8957937833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Winkler et al. 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4A3FA-6104-A84E-B297-B2D386D792D3}"/>
              </a:ext>
            </a:extLst>
          </p:cNvPr>
          <p:cNvSpPr/>
          <p:nvPr/>
        </p:nvSpPr>
        <p:spPr>
          <a:xfrm>
            <a:off x="7689773" y="2302525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82FD5-BD0A-4340-9E40-67102A735F8E}"/>
              </a:ext>
            </a:extLst>
          </p:cNvPr>
          <p:cNvSpPr/>
          <p:nvPr/>
        </p:nvSpPr>
        <p:spPr>
          <a:xfrm>
            <a:off x="8282848" y="2908923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AFF29-9962-7A48-BD75-ECA8BB8F2C8C}"/>
              </a:ext>
            </a:extLst>
          </p:cNvPr>
          <p:cNvSpPr/>
          <p:nvPr/>
        </p:nvSpPr>
        <p:spPr>
          <a:xfrm>
            <a:off x="10001479" y="2755059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8A2DC-60F7-1740-B7A2-02354DF95AB3}"/>
              </a:ext>
            </a:extLst>
          </p:cNvPr>
          <p:cNvSpPr/>
          <p:nvPr/>
        </p:nvSpPr>
        <p:spPr>
          <a:xfrm>
            <a:off x="10515242" y="3012917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797A4-8EE3-B04B-8387-DDD1DFDD84D5}"/>
              </a:ext>
            </a:extLst>
          </p:cNvPr>
          <p:cNvSpPr/>
          <p:nvPr/>
        </p:nvSpPr>
        <p:spPr>
          <a:xfrm>
            <a:off x="10692990" y="2358361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07534-1CBE-E048-B074-6550E35877C4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13964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784D2C-2E4B-8944-90E7-C9D1CA62AB81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B3B65-6965-ED49-AD32-0752DC3D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E790-6FA9-BE42-9134-29DA4700A198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Sebastianelli et al. 2020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8F56BD-FA8E-F542-A5F0-B66E068F11C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85F49D-D2A2-E347-8A92-5C97B411FDEE}"/>
              </a:ext>
            </a:extLst>
          </p:cNvPr>
          <p:cNvSpPr txBox="1"/>
          <p:nvPr/>
        </p:nvSpPr>
        <p:spPr>
          <a:xfrm>
            <a:off x="677536" y="1937536"/>
            <a:ext cx="1685581" cy="6463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Data quality cost pyramid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7133F9-A268-524E-AF54-F9E1B25C8CCD}"/>
              </a:ext>
            </a:extLst>
          </p:cNvPr>
          <p:cNvGrpSpPr/>
          <p:nvPr/>
        </p:nvGrpSpPr>
        <p:grpSpPr>
          <a:xfrm>
            <a:off x="959203" y="1825301"/>
            <a:ext cx="4482395" cy="3913314"/>
            <a:chOff x="959203" y="1825301"/>
            <a:chExt cx="4482395" cy="391331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7FFDF4A-51F4-D546-B807-22619DF3B762}"/>
                </a:ext>
              </a:extLst>
            </p:cNvPr>
            <p:cNvSpPr/>
            <p:nvPr/>
          </p:nvSpPr>
          <p:spPr>
            <a:xfrm>
              <a:off x="2453334" y="1825301"/>
              <a:ext cx="1494131" cy="1304438"/>
            </a:xfrm>
            <a:custGeom>
              <a:avLst/>
              <a:gdLst>
                <a:gd name="connsiteX0" fmla="*/ 0 w 1494131"/>
                <a:gd name="connsiteY0" fmla="*/ 1304438 h 1304438"/>
                <a:gd name="connsiteX1" fmla="*/ 747065 w 1494131"/>
                <a:gd name="connsiteY1" fmla="*/ 0 h 1304438"/>
                <a:gd name="connsiteX2" fmla="*/ 747066 w 1494131"/>
                <a:gd name="connsiteY2" fmla="*/ 0 h 1304438"/>
                <a:gd name="connsiteX3" fmla="*/ 1494131 w 1494131"/>
                <a:gd name="connsiteY3" fmla="*/ 1304438 h 1304438"/>
                <a:gd name="connsiteX4" fmla="*/ 0 w 1494131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131" h="1304438">
                  <a:moveTo>
                    <a:pt x="0" y="1304438"/>
                  </a:moveTo>
                  <a:lnTo>
                    <a:pt x="747065" y="0"/>
                  </a:lnTo>
                  <a:lnTo>
                    <a:pt x="747066" y="0"/>
                  </a:lnTo>
                  <a:lnTo>
                    <a:pt x="1494131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21B366-010D-0D48-A75B-71F732617C60}"/>
                </a:ext>
              </a:extLst>
            </p:cNvPr>
            <p:cNvSpPr/>
            <p:nvPr/>
          </p:nvSpPr>
          <p:spPr>
            <a:xfrm>
              <a:off x="1706268" y="3129739"/>
              <a:ext cx="2988263" cy="1304438"/>
            </a:xfrm>
            <a:custGeom>
              <a:avLst/>
              <a:gdLst>
                <a:gd name="connsiteX0" fmla="*/ 0 w 2988263"/>
                <a:gd name="connsiteY0" fmla="*/ 1304438 h 1304438"/>
                <a:gd name="connsiteX1" fmla="*/ 747065 w 2988263"/>
                <a:gd name="connsiteY1" fmla="*/ 0 h 1304438"/>
                <a:gd name="connsiteX2" fmla="*/ 2241198 w 2988263"/>
                <a:gd name="connsiteY2" fmla="*/ 0 h 1304438"/>
                <a:gd name="connsiteX3" fmla="*/ 2988263 w 2988263"/>
                <a:gd name="connsiteY3" fmla="*/ 1304438 h 1304438"/>
                <a:gd name="connsiteX4" fmla="*/ 0 w 2988263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263" h="1304438">
                  <a:moveTo>
                    <a:pt x="0" y="1304438"/>
                  </a:moveTo>
                  <a:lnTo>
                    <a:pt x="747065" y="0"/>
                  </a:lnTo>
                  <a:lnTo>
                    <a:pt x="2241198" y="0"/>
                  </a:lnTo>
                  <a:lnTo>
                    <a:pt x="2988263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696" tIns="31750" rIns="554696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379954-54CA-1D4D-91CC-2008887B89F3}"/>
                </a:ext>
              </a:extLst>
            </p:cNvPr>
            <p:cNvSpPr/>
            <p:nvPr/>
          </p:nvSpPr>
          <p:spPr>
            <a:xfrm>
              <a:off x="959203" y="4434177"/>
              <a:ext cx="4482395" cy="1304438"/>
            </a:xfrm>
            <a:custGeom>
              <a:avLst/>
              <a:gdLst>
                <a:gd name="connsiteX0" fmla="*/ 0 w 4482395"/>
                <a:gd name="connsiteY0" fmla="*/ 1304438 h 1304438"/>
                <a:gd name="connsiteX1" fmla="*/ 747065 w 4482395"/>
                <a:gd name="connsiteY1" fmla="*/ 0 h 1304438"/>
                <a:gd name="connsiteX2" fmla="*/ 3735330 w 4482395"/>
                <a:gd name="connsiteY2" fmla="*/ 0 h 1304438"/>
                <a:gd name="connsiteX3" fmla="*/ 4482395 w 4482395"/>
                <a:gd name="connsiteY3" fmla="*/ 1304438 h 1304438"/>
                <a:gd name="connsiteX4" fmla="*/ 0 w 4482395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2395" h="1304438">
                  <a:moveTo>
                    <a:pt x="0" y="1304438"/>
                  </a:moveTo>
                  <a:lnTo>
                    <a:pt x="747065" y="0"/>
                  </a:lnTo>
                  <a:lnTo>
                    <a:pt x="3735330" y="0"/>
                  </a:lnTo>
                  <a:lnTo>
                    <a:pt x="4482395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169" tIns="31750" rIns="81617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4031EC-3DE3-444E-826E-36FE2DFBD3EF}"/>
              </a:ext>
            </a:extLst>
          </p:cNvPr>
          <p:cNvSpPr txBox="1"/>
          <p:nvPr/>
        </p:nvSpPr>
        <p:spPr>
          <a:xfrm>
            <a:off x="2002306" y="2389656"/>
            <a:ext cx="239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1 </a:t>
            </a:r>
          </a:p>
          <a:p>
            <a:pPr algn="ctr"/>
            <a:r>
              <a:rPr lang="en-IT" dirty="0"/>
              <a:t>Prevention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4DD6F-F137-0B4E-BADC-F0AB1B5F0834}"/>
              </a:ext>
            </a:extLst>
          </p:cNvPr>
          <p:cNvSpPr txBox="1"/>
          <p:nvPr/>
        </p:nvSpPr>
        <p:spPr>
          <a:xfrm>
            <a:off x="2002306" y="3657472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 Data cleaning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65628-F911-E04C-A84F-2C939B0F3C8A}"/>
              </a:ext>
            </a:extLst>
          </p:cNvPr>
          <p:cNvSpPr txBox="1"/>
          <p:nvPr/>
        </p:nvSpPr>
        <p:spPr>
          <a:xfrm>
            <a:off x="2002306" y="4903700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x100 Problem fixing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8179CC50-92CC-F543-9730-398D597F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68" y="1652705"/>
            <a:ext cx="4617912" cy="461791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FE4BADFE-B29F-2F41-8D4B-8CC4337EC9B9}"/>
              </a:ext>
            </a:extLst>
          </p:cNvPr>
          <p:cNvSpPr/>
          <p:nvPr/>
        </p:nvSpPr>
        <p:spPr>
          <a:xfrm>
            <a:off x="5278830" y="2393444"/>
            <a:ext cx="1108710" cy="64633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11EA2-EBEE-1941-BA5B-E4E47300CCFD}"/>
              </a:ext>
            </a:extLst>
          </p:cNvPr>
          <p:cNvSpPr/>
          <p:nvPr/>
        </p:nvSpPr>
        <p:spPr>
          <a:xfrm>
            <a:off x="6766368" y="5657857"/>
            <a:ext cx="1463232" cy="308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4E51E-99FB-9540-911E-CF8DF350F84C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10815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C97E07-A54C-954A-970D-7CCF4757B777}"/>
              </a:ext>
            </a:extLst>
          </p:cNvPr>
          <p:cNvSpPr/>
          <p:nvPr/>
        </p:nvSpPr>
        <p:spPr>
          <a:xfrm>
            <a:off x="539336" y="1785144"/>
            <a:ext cx="5063490" cy="381795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482240" y="2314120"/>
            <a:ext cx="3051672" cy="52322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33F-CC73-2E46-90D4-C08B293558CE}"/>
              </a:ext>
            </a:extLst>
          </p:cNvPr>
          <p:cNvSpPr txBox="1"/>
          <p:nvPr/>
        </p:nvSpPr>
        <p:spPr>
          <a:xfrm>
            <a:off x="6994168" y="3734942"/>
            <a:ext cx="402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data conversion from a given form to a more easy-to-use one based on the aims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5D0F-9B3F-E74D-9DE5-F73D952143D6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6938-FFE1-E240-8817-06C5BFEC5F33}"/>
              </a:ext>
            </a:extLst>
          </p:cNvPr>
          <p:cNvSpPr/>
          <p:nvPr/>
        </p:nvSpPr>
        <p:spPr>
          <a:xfrm>
            <a:off x="6585041" y="1785144"/>
            <a:ext cx="5063490" cy="3817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FCDEBE-D046-4541-98E0-D27E58F8A59D}"/>
              </a:ext>
            </a:extLst>
          </p:cNvPr>
          <p:cNvSpPr txBox="1">
            <a:spLocks/>
          </p:cNvSpPr>
          <p:nvPr/>
        </p:nvSpPr>
        <p:spPr>
          <a:xfrm>
            <a:off x="4551530" y="459581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 and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363B-A750-0A4F-8C89-243719D70C58}"/>
              </a:ext>
            </a:extLst>
          </p:cNvPr>
          <p:cNvSpPr txBox="1"/>
          <p:nvPr/>
        </p:nvSpPr>
        <p:spPr>
          <a:xfrm>
            <a:off x="5812340" y="3211721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rgbClr val="002060"/>
                </a:solidFill>
              </a:rPr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DC57-7026-5D48-849F-D7ED1F07E32A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938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C97E07-A54C-954A-970D-7CCF4757B777}"/>
              </a:ext>
            </a:extLst>
          </p:cNvPr>
          <p:cNvSpPr/>
          <p:nvPr/>
        </p:nvSpPr>
        <p:spPr>
          <a:xfrm>
            <a:off x="539336" y="1785144"/>
            <a:ext cx="5063490" cy="38179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482240" y="2314120"/>
            <a:ext cx="3051672" cy="52322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33F-CC73-2E46-90D4-C08B293558CE}"/>
              </a:ext>
            </a:extLst>
          </p:cNvPr>
          <p:cNvSpPr txBox="1"/>
          <p:nvPr/>
        </p:nvSpPr>
        <p:spPr>
          <a:xfrm>
            <a:off x="6994168" y="3734942"/>
            <a:ext cx="402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data conversion from a given form to a more easy-to-use one based on the aims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5D0F-9B3F-E74D-9DE5-F73D952143D6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6938-FFE1-E240-8817-06C5BFEC5F33}"/>
              </a:ext>
            </a:extLst>
          </p:cNvPr>
          <p:cNvSpPr/>
          <p:nvPr/>
        </p:nvSpPr>
        <p:spPr>
          <a:xfrm>
            <a:off x="6585041" y="1785144"/>
            <a:ext cx="5063490" cy="3817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FCDEBE-D046-4541-98E0-D27E58F8A59D}"/>
              </a:ext>
            </a:extLst>
          </p:cNvPr>
          <p:cNvSpPr txBox="1">
            <a:spLocks/>
          </p:cNvSpPr>
          <p:nvPr/>
        </p:nvSpPr>
        <p:spPr>
          <a:xfrm>
            <a:off x="4551530" y="459581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 and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363B-A750-0A4F-8C89-243719D70C58}"/>
              </a:ext>
            </a:extLst>
          </p:cNvPr>
          <p:cNvSpPr txBox="1"/>
          <p:nvPr/>
        </p:nvSpPr>
        <p:spPr>
          <a:xfrm>
            <a:off x="5812340" y="3211721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rgbClr val="002060"/>
                </a:solidFill>
              </a:rPr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33E81-88B8-6D43-9A60-7E8BCC057288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7939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277E7-FFD6-AD4E-8055-9DC92D7DD094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A6D65-5A08-8543-8D28-64D5D3C31285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3FA00-951A-894F-89EE-016F342C2E95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30F402C-2BD0-D745-B4CA-EF49ACE3C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032892"/>
              </p:ext>
            </p:extLst>
          </p:nvPr>
        </p:nvGraphicFramePr>
        <p:xfrm>
          <a:off x="4097341" y="302545"/>
          <a:ext cx="8608005" cy="564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FACF469-A9FC-544C-AF36-53B265771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004112"/>
              </p:ext>
            </p:extLst>
          </p:nvPr>
        </p:nvGraphicFramePr>
        <p:xfrm>
          <a:off x="4540455" y="1099463"/>
          <a:ext cx="8255977" cy="527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CEC2BC8B-D91E-424C-B15E-9E2BFD95166A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70C71E-ADB5-C048-BC8F-F28F17D4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D8DF5B-94AA-A048-921A-1E2550463F12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A6F7BA5-6886-9A41-8BC1-73DB0B482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780073"/>
              </p:ext>
            </p:extLst>
          </p:nvPr>
        </p:nvGraphicFramePr>
        <p:xfrm>
          <a:off x="4379137" y="1018122"/>
          <a:ext cx="8255977" cy="535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3385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AD6129-64FA-1248-AA58-1FF405386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229028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543DF-D9F7-5642-AE5D-382B9D9D14A3}"/>
              </a:ext>
            </a:extLst>
          </p:cNvPr>
          <p:cNvSpPr txBox="1"/>
          <p:nvPr/>
        </p:nvSpPr>
        <p:spPr>
          <a:xfrm>
            <a:off x="6534304" y="1946586"/>
            <a:ext cx="5319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T" b="1" dirty="0"/>
              <a:t>Irrelevant data and data structure</a:t>
            </a:r>
          </a:p>
          <a:p>
            <a:pPr lvl="1"/>
            <a:endParaRPr lang="en-IT" b="1" dirty="0"/>
          </a:p>
          <a:p>
            <a:pPr marL="800100" lvl="1" indent="-342900">
              <a:buFont typeface="+mj-lt"/>
              <a:buAutoNum type="arabicPeriod"/>
            </a:pPr>
            <a:r>
              <a:rPr lang="en-IT" dirty="0"/>
              <a:t>Do you have row and column names?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dirty="0"/>
              <a:t>Are column and row names interpretable?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dirty="0"/>
              <a:t>Which data do you need for your analysis?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irrelevant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F4263-ECA2-B04D-B071-82258C0BC4E1}"/>
              </a:ext>
            </a:extLst>
          </p:cNvPr>
          <p:cNvSpPr txBox="1"/>
          <p:nvPr/>
        </p:nvSpPr>
        <p:spPr>
          <a:xfrm>
            <a:off x="8646211" y="5363681"/>
            <a:ext cx="287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Computational resources and interpretability</a:t>
            </a:r>
          </a:p>
        </p:txBody>
      </p:sp>
      <p:pic>
        <p:nvPicPr>
          <p:cNvPr id="16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EF3CBD7F-02A6-E944-A6F9-7D032906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81" y="5096919"/>
            <a:ext cx="1106542" cy="11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953CC2-677D-9441-8755-4F86A52BF864}"/>
              </a:ext>
            </a:extLst>
          </p:cNvPr>
          <p:cNvSpPr txBox="1"/>
          <p:nvPr/>
        </p:nvSpPr>
        <p:spPr>
          <a:xfrm>
            <a:off x="6534304" y="3585356"/>
            <a:ext cx="5319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Add column and row names</a:t>
            </a:r>
          </a:p>
          <a:p>
            <a:pPr marL="800100" lvl="1" indent="-342900">
              <a:buAutoNum type="arabicPeriod"/>
            </a:pPr>
            <a:r>
              <a:rPr lang="en-IT" dirty="0"/>
              <a:t>Modify column and row names</a:t>
            </a:r>
          </a:p>
          <a:p>
            <a:pPr marL="800100" lvl="1" indent="-342900">
              <a:buAutoNum type="arabicPeriod"/>
            </a:pPr>
            <a:r>
              <a:rPr lang="en-IT" dirty="0"/>
              <a:t>Filter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CEC6B1-63B3-8E4A-A251-B3FFD9DE0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847" y="3993409"/>
            <a:ext cx="512914" cy="586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B62D34-E3AD-B84D-B565-AAE99B2E3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379" y="2685998"/>
            <a:ext cx="586646" cy="5866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607AB-F3A6-4F42-AB76-645893ED677F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18433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data constraints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7101922" y="1608681"/>
            <a:ext cx="5019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</a:t>
            </a:r>
            <a:r>
              <a:rPr lang="en-IT" b="1" dirty="0"/>
              <a:t>ata Constraints</a:t>
            </a:r>
          </a:p>
          <a:p>
            <a:endParaRPr lang="en-IT" dirty="0"/>
          </a:p>
          <a:p>
            <a:r>
              <a:rPr lang="en-IT" dirty="0"/>
              <a:t>1. </a:t>
            </a:r>
            <a:r>
              <a:rPr lang="en-IT" dirty="0">
                <a:solidFill>
                  <a:srgbClr val="002060"/>
                </a:solidFill>
              </a:rPr>
              <a:t>Data Type: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dirty="0"/>
              <a:t>Are numerical columns </a:t>
            </a:r>
            <a:r>
              <a:rPr lang="en-IT" i="1" dirty="0"/>
              <a:t>int</a:t>
            </a:r>
            <a:r>
              <a:rPr lang="en-IT" dirty="0"/>
              <a:t> or </a:t>
            </a:r>
            <a:r>
              <a:rPr lang="en-IT" i="1" dirty="0"/>
              <a:t>float</a:t>
            </a:r>
            <a:r>
              <a:rPr lang="en-IT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dirty="0"/>
              <a:t>Are categorical variables </a:t>
            </a:r>
            <a:r>
              <a:rPr lang="en-IT" i="1" dirty="0"/>
              <a:t>str</a:t>
            </a:r>
            <a:r>
              <a:rPr lang="en-IT" dirty="0"/>
              <a:t>?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68957-84C2-CA42-AF2F-7B56F602D2A9}"/>
              </a:ext>
            </a:extLst>
          </p:cNvPr>
          <p:cNvSpPr/>
          <p:nvPr/>
        </p:nvSpPr>
        <p:spPr>
          <a:xfrm>
            <a:off x="6667864" y="3286171"/>
            <a:ext cx="5485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IT" dirty="0">
                <a:solidFill>
                  <a:srgbClr val="002060"/>
                </a:solidFill>
              </a:rPr>
              <a:t>Data Range: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Are the numerical columns within the expected range? (Ex: Age)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41" y="2549272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750658" y="4359754"/>
            <a:ext cx="5319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Convert to proper data types</a:t>
            </a:r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AutoNum type="arabicPeriod"/>
            </a:pPr>
            <a:r>
              <a:rPr lang="en-IT" dirty="0"/>
              <a:t>Set to </a:t>
            </a:r>
            <a:r>
              <a:rPr lang="en-IT" i="1" dirty="0"/>
              <a:t>NA</a:t>
            </a:r>
          </a:p>
          <a:p>
            <a:pPr marL="1257300" lvl="2" indent="-342900">
              <a:buAutoNum type="arabicPeriod"/>
            </a:pPr>
            <a:r>
              <a:rPr lang="en-IT" dirty="0"/>
              <a:t>Set equal to </a:t>
            </a:r>
            <a:r>
              <a:rPr lang="en-IT" i="1" dirty="0"/>
              <a:t>max </a:t>
            </a:r>
            <a:r>
              <a:rPr lang="en-IT" dirty="0"/>
              <a:t>or</a:t>
            </a:r>
            <a:r>
              <a:rPr lang="en-IT" i="1" dirty="0"/>
              <a:t> min</a:t>
            </a:r>
          </a:p>
          <a:p>
            <a:pPr marL="1257300" lvl="2" indent="-342900">
              <a:buAutoNum type="arabicPeriod"/>
            </a:pPr>
            <a:r>
              <a:rPr lang="en-IT" dirty="0"/>
              <a:t>Remove participants</a:t>
            </a:r>
          </a:p>
          <a:p>
            <a:pPr marL="1257300" lvl="2" indent="-342900">
              <a:buAutoNum type="arabicPeriod"/>
            </a:pPr>
            <a:r>
              <a:rPr lang="en-IT" dirty="0"/>
              <a:t>Check for typing error</a:t>
            </a:r>
          </a:p>
          <a:p>
            <a:pPr marL="1257300" lvl="2" indent="-342900">
              <a:buAutoNum type="arabicPeriod"/>
            </a:pPr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25" y="5081838"/>
            <a:ext cx="512914" cy="586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D22A6C-CD45-F744-BF9C-7CACE0AA3F75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F4ED232-480D-A04B-8B44-0D1BFFD9E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424219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3310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889</Words>
  <Application>Microsoft Macintosh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data processing and cleaning</vt:lpstr>
      <vt:lpstr>Schedule of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apply what you have learnt to real data!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processing and cleaning</dc:title>
  <dc:creator>Giunchiglia, Valentina</dc:creator>
  <cp:lastModifiedBy>Giunchiglia, Valentina</cp:lastModifiedBy>
  <cp:revision>35</cp:revision>
  <dcterms:created xsi:type="dcterms:W3CDTF">2022-10-17T11:30:59Z</dcterms:created>
  <dcterms:modified xsi:type="dcterms:W3CDTF">2022-10-22T11:30:51Z</dcterms:modified>
</cp:coreProperties>
</file>