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3" r:id="rId6"/>
    <p:sldId id="269" r:id="rId7"/>
    <p:sldId id="260" r:id="rId8"/>
    <p:sldId id="267" r:id="rId9"/>
    <p:sldId id="261" r:id="rId10"/>
    <p:sldId id="262" r:id="rId11"/>
    <p:sldId id="264" r:id="rId12"/>
    <p:sldId id="266" r:id="rId13"/>
    <p:sldId id="265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ente aleixos" userId="d1a1f1d5db62a25f" providerId="LiveId" clId="{0258A560-CB13-4AB8-8D43-7DE183BE609C}"/>
    <pc:docChg chg="custSel modSld">
      <pc:chgData name="vicente aleixos" userId="d1a1f1d5db62a25f" providerId="LiveId" clId="{0258A560-CB13-4AB8-8D43-7DE183BE609C}" dt="2018-04-07T16:34:23.034" v="29"/>
      <pc:docMkLst>
        <pc:docMk/>
      </pc:docMkLst>
      <pc:sldChg chg="modSp">
        <pc:chgData name="vicente aleixos" userId="d1a1f1d5db62a25f" providerId="LiveId" clId="{0258A560-CB13-4AB8-8D43-7DE183BE609C}" dt="2018-04-07T16:09:42.571" v="9" actId="2"/>
        <pc:sldMkLst>
          <pc:docMk/>
          <pc:sldMk cId="3688244745" sldId="260"/>
        </pc:sldMkLst>
        <pc:spChg chg="mod">
          <ac:chgData name="vicente aleixos" userId="d1a1f1d5db62a25f" providerId="LiveId" clId="{0258A560-CB13-4AB8-8D43-7DE183BE609C}" dt="2018-04-07T16:09:42.571" v="9" actId="2"/>
          <ac:spMkLst>
            <pc:docMk/>
            <pc:sldMk cId="3688244745" sldId="260"/>
            <ac:spMk id="3" creationId="{F3B69346-2B27-40AB-A7BB-AD08B4DA2D3F}"/>
          </ac:spMkLst>
        </pc:spChg>
      </pc:sldChg>
      <pc:sldChg chg="modSp">
        <pc:chgData name="vicente aleixos" userId="d1a1f1d5db62a25f" providerId="LiveId" clId="{0258A560-CB13-4AB8-8D43-7DE183BE609C}" dt="2018-04-07T16:09:40.807" v="8" actId="2"/>
        <pc:sldMkLst>
          <pc:docMk/>
          <pc:sldMk cId="3791503290" sldId="263"/>
        </pc:sldMkLst>
        <pc:spChg chg="mod">
          <ac:chgData name="vicente aleixos" userId="d1a1f1d5db62a25f" providerId="LiveId" clId="{0258A560-CB13-4AB8-8D43-7DE183BE609C}" dt="2018-04-07T16:09:40.807" v="8" actId="2"/>
          <ac:spMkLst>
            <pc:docMk/>
            <pc:sldMk cId="3791503290" sldId="263"/>
            <ac:spMk id="3" creationId="{92FDFB15-B606-41D9-9A85-CE6BA13DF7F0}"/>
          </ac:spMkLst>
        </pc:spChg>
      </pc:sldChg>
      <pc:sldChg chg="delSp delDesignElem">
        <pc:chgData name="vicente aleixos" userId="d1a1f1d5db62a25f" providerId="LiveId" clId="{0258A560-CB13-4AB8-8D43-7DE183BE609C}" dt="2018-04-07T16:34:23.034" v="29"/>
        <pc:sldMkLst>
          <pc:docMk/>
          <pc:sldMk cId="305310381" sldId="267"/>
        </pc:sldMkLst>
        <pc:spChg chg="del">
          <ac:chgData name="vicente aleixos" userId="d1a1f1d5db62a25f" providerId="LiveId" clId="{0258A560-CB13-4AB8-8D43-7DE183BE609C}" dt="2018-04-07T16:34:23.034" v="29"/>
          <ac:spMkLst>
            <pc:docMk/>
            <pc:sldMk cId="305310381" sldId="267"/>
            <ac:spMk id="47" creationId="{44CC594A-A820-450F-B363-C19201FCFEC6}"/>
          </ac:spMkLst>
        </pc:spChg>
        <pc:spChg chg="del">
          <ac:chgData name="vicente aleixos" userId="d1a1f1d5db62a25f" providerId="LiveId" clId="{0258A560-CB13-4AB8-8D43-7DE183BE609C}" dt="2018-04-07T16:34:23.034" v="29"/>
          <ac:spMkLst>
            <pc:docMk/>
            <pc:sldMk cId="305310381" sldId="267"/>
            <ac:spMk id="48" creationId="{59FAB3DA-E9ED-4574-ABCC-378BC0FF1BBC}"/>
          </ac:spMkLst>
        </pc:spChg>
        <pc:spChg chg="del">
          <ac:chgData name="vicente aleixos" userId="d1a1f1d5db62a25f" providerId="LiveId" clId="{0258A560-CB13-4AB8-8D43-7DE183BE609C}" dt="2018-04-07T16:34:23.034" v="29"/>
          <ac:spMkLst>
            <pc:docMk/>
            <pc:sldMk cId="305310381" sldId="267"/>
            <ac:spMk id="49" creationId="{53B8D6B0-55D6-48DC-86D8-FD95D5F118AB}"/>
          </ac:spMkLst>
        </pc:spChg>
      </pc:sldChg>
      <pc:sldChg chg="modSp">
        <pc:chgData name="vicente aleixos" userId="d1a1f1d5db62a25f" providerId="LiveId" clId="{0258A560-CB13-4AB8-8D43-7DE183BE609C}" dt="2018-04-07T16:09:51.061" v="25" actId="2"/>
        <pc:sldMkLst>
          <pc:docMk/>
          <pc:sldMk cId="2751349959" sldId="268"/>
        </pc:sldMkLst>
        <pc:spChg chg="mod">
          <ac:chgData name="vicente aleixos" userId="d1a1f1d5db62a25f" providerId="LiveId" clId="{0258A560-CB13-4AB8-8D43-7DE183BE609C}" dt="2018-04-07T16:09:51.061" v="25" actId="2"/>
          <ac:spMkLst>
            <pc:docMk/>
            <pc:sldMk cId="2751349959" sldId="268"/>
            <ac:spMk id="3" creationId="{D4B0B99A-1697-4403-9DFE-C7DAA22C7CA9}"/>
          </ac:spMkLst>
        </pc:spChg>
      </pc:sldChg>
      <pc:sldChg chg="modSp">
        <pc:chgData name="vicente aleixos" userId="d1a1f1d5db62a25f" providerId="LiveId" clId="{0258A560-CB13-4AB8-8D43-7DE183BE609C}" dt="2018-04-07T16:09:52.630" v="27" actId="2"/>
        <pc:sldMkLst>
          <pc:docMk/>
          <pc:sldMk cId="2887323584" sldId="272"/>
        </pc:sldMkLst>
        <pc:spChg chg="mod">
          <ac:chgData name="vicente aleixos" userId="d1a1f1d5db62a25f" providerId="LiveId" clId="{0258A560-CB13-4AB8-8D43-7DE183BE609C}" dt="2018-04-07T16:09:52.630" v="27" actId="2"/>
          <ac:spMkLst>
            <pc:docMk/>
            <pc:sldMk cId="2887323584" sldId="272"/>
            <ac:spMk id="3" creationId="{3A43E8D7-1F86-4BA0-ACF4-A4ADA9AEE47C}"/>
          </ac:spMkLst>
        </pc:spChg>
      </pc:sldChg>
      <pc:sldChg chg="modSp">
        <pc:chgData name="vicente aleixos" userId="d1a1f1d5db62a25f" providerId="LiveId" clId="{0258A560-CB13-4AB8-8D43-7DE183BE609C}" dt="2018-04-07T16:09:22.471" v="1" actId="313"/>
        <pc:sldMkLst>
          <pc:docMk/>
          <pc:sldMk cId="2500174106" sldId="282"/>
        </pc:sldMkLst>
        <pc:spChg chg="mod">
          <ac:chgData name="vicente aleixos" userId="d1a1f1d5db62a25f" providerId="LiveId" clId="{0258A560-CB13-4AB8-8D43-7DE183BE609C}" dt="2018-04-07T16:09:22.471" v="1" actId="313"/>
          <ac:spMkLst>
            <pc:docMk/>
            <pc:sldMk cId="2500174106" sldId="282"/>
            <ac:spMk id="3" creationId="{AE52CE94-22BB-421B-B92A-26082B91F1FD}"/>
          </ac:spMkLst>
        </pc:spChg>
      </pc:sldChg>
      <pc:sldChg chg="modSp">
        <pc:chgData name="vicente aleixos" userId="d1a1f1d5db62a25f" providerId="LiveId" clId="{0258A560-CB13-4AB8-8D43-7DE183BE609C}" dt="2018-04-07T16:09:29.429" v="2" actId="2"/>
        <pc:sldMkLst>
          <pc:docMk/>
          <pc:sldMk cId="4136637685" sldId="283"/>
        </pc:sldMkLst>
        <pc:spChg chg="mod">
          <ac:chgData name="vicente aleixos" userId="d1a1f1d5db62a25f" providerId="LiveId" clId="{0258A560-CB13-4AB8-8D43-7DE183BE609C}" dt="2018-04-07T16:09:29.429" v="2" actId="2"/>
          <ac:spMkLst>
            <pc:docMk/>
            <pc:sldMk cId="4136637685" sldId="283"/>
            <ac:spMk id="2" creationId="{03741F1B-3126-4F3C-8E95-D2C87463A803}"/>
          </ac:spMkLst>
        </pc:spChg>
      </pc:sldChg>
      <pc:sldChg chg="modSp">
        <pc:chgData name="vicente aleixos" userId="d1a1f1d5db62a25f" providerId="LiveId" clId="{0258A560-CB13-4AB8-8D43-7DE183BE609C}" dt="2018-04-07T16:09:37.717" v="6" actId="313"/>
        <pc:sldMkLst>
          <pc:docMk/>
          <pc:sldMk cId="1490522290" sldId="284"/>
        </pc:sldMkLst>
        <pc:spChg chg="mod">
          <ac:chgData name="vicente aleixos" userId="d1a1f1d5db62a25f" providerId="LiveId" clId="{0258A560-CB13-4AB8-8D43-7DE183BE609C}" dt="2018-04-07T16:09:37.717" v="6" actId="313"/>
          <ac:spMkLst>
            <pc:docMk/>
            <pc:sldMk cId="1490522290" sldId="284"/>
            <ac:spMk id="3" creationId="{2FB1D9A9-6D87-4018-8964-0476EB8195C3}"/>
          </ac:spMkLst>
        </pc:spChg>
      </pc:sldChg>
    </pc:docChg>
  </pc:docChgLst>
  <pc:docChgLst>
    <pc:chgData userId="d1a1f1d5db62a25f" providerId="LiveId" clId="{5292E424-8A03-4865-90DE-062A21C5C81F}"/>
    <pc:docChg chg="custSel modSld">
      <pc:chgData name="" userId="d1a1f1d5db62a25f" providerId="LiveId" clId="{5292E424-8A03-4865-90DE-062A21C5C81F}" dt="2018-04-09T17:14:52.883" v="159" actId="113"/>
      <pc:docMkLst>
        <pc:docMk/>
      </pc:docMkLst>
      <pc:sldChg chg="modSp">
        <pc:chgData name="" userId="d1a1f1d5db62a25f" providerId="LiveId" clId="{5292E424-8A03-4865-90DE-062A21C5C81F}" dt="2018-04-09T16:59:21.681" v="1" actId="20577"/>
        <pc:sldMkLst>
          <pc:docMk/>
          <pc:sldMk cId="4274485727" sldId="270"/>
        </pc:sldMkLst>
        <pc:spChg chg="mod">
          <ac:chgData name="" userId="d1a1f1d5db62a25f" providerId="LiveId" clId="{5292E424-8A03-4865-90DE-062A21C5C81F}" dt="2018-04-09T16:59:21.681" v="1" actId="20577"/>
          <ac:spMkLst>
            <pc:docMk/>
            <pc:sldMk cId="4274485727" sldId="270"/>
            <ac:spMk id="3" creationId="{E3D45092-5CAC-4BEF-841F-DFD0E19C5F52}"/>
          </ac:spMkLst>
        </pc:spChg>
      </pc:sldChg>
      <pc:sldChg chg="modSp">
        <pc:chgData name="" userId="d1a1f1d5db62a25f" providerId="LiveId" clId="{5292E424-8A03-4865-90DE-062A21C5C81F}" dt="2018-04-09T17:01:13.463" v="9" actId="20577"/>
        <pc:sldMkLst>
          <pc:docMk/>
          <pc:sldMk cId="631095727" sldId="271"/>
        </pc:sldMkLst>
        <pc:spChg chg="mod">
          <ac:chgData name="" userId="d1a1f1d5db62a25f" providerId="LiveId" clId="{5292E424-8A03-4865-90DE-062A21C5C81F}" dt="2018-04-09T17:01:13.463" v="9" actId="20577"/>
          <ac:spMkLst>
            <pc:docMk/>
            <pc:sldMk cId="631095727" sldId="271"/>
            <ac:spMk id="3" creationId="{3820D2BB-58F6-4EC7-86E5-E779E6DDCFB2}"/>
          </ac:spMkLst>
        </pc:spChg>
      </pc:sldChg>
      <pc:sldChg chg="modSp">
        <pc:chgData name="" userId="d1a1f1d5db62a25f" providerId="LiveId" clId="{5292E424-8A03-4865-90DE-062A21C5C81F}" dt="2018-04-09T17:03:17.829" v="83" actId="20577"/>
        <pc:sldMkLst>
          <pc:docMk/>
          <pc:sldMk cId="2887323584" sldId="272"/>
        </pc:sldMkLst>
        <pc:spChg chg="mod">
          <ac:chgData name="" userId="d1a1f1d5db62a25f" providerId="LiveId" clId="{5292E424-8A03-4865-90DE-062A21C5C81F}" dt="2018-04-09T17:03:17.829" v="83" actId="20577"/>
          <ac:spMkLst>
            <pc:docMk/>
            <pc:sldMk cId="2887323584" sldId="272"/>
            <ac:spMk id="3" creationId="{3A43E8D7-1F86-4BA0-ACF4-A4ADA9AEE47C}"/>
          </ac:spMkLst>
        </pc:spChg>
      </pc:sldChg>
      <pc:sldChg chg="modSp">
        <pc:chgData name="" userId="d1a1f1d5db62a25f" providerId="LiveId" clId="{5292E424-8A03-4865-90DE-062A21C5C81F}" dt="2018-04-09T17:04:07.340" v="154" actId="20577"/>
        <pc:sldMkLst>
          <pc:docMk/>
          <pc:sldMk cId="3737035864" sldId="273"/>
        </pc:sldMkLst>
        <pc:spChg chg="mod">
          <ac:chgData name="" userId="d1a1f1d5db62a25f" providerId="LiveId" clId="{5292E424-8A03-4865-90DE-062A21C5C81F}" dt="2018-04-09T17:04:07.340" v="154" actId="20577"/>
          <ac:spMkLst>
            <pc:docMk/>
            <pc:sldMk cId="3737035864" sldId="273"/>
            <ac:spMk id="3" creationId="{651724EB-A5D0-4240-83BE-97EBC4301CAD}"/>
          </ac:spMkLst>
        </pc:spChg>
      </pc:sldChg>
      <pc:sldChg chg="addSp modSp mod setBg">
        <pc:chgData name="" userId="d1a1f1d5db62a25f" providerId="LiveId" clId="{5292E424-8A03-4865-90DE-062A21C5C81F}" dt="2018-04-09T17:08:48.675" v="156" actId="26606"/>
        <pc:sldMkLst>
          <pc:docMk/>
          <pc:sldMk cId="567746877" sldId="276"/>
        </pc:sldMkLst>
        <pc:spChg chg="mod">
          <ac:chgData name="" userId="d1a1f1d5db62a25f" providerId="LiveId" clId="{5292E424-8A03-4865-90DE-062A21C5C81F}" dt="2018-04-09T17:08:48.675" v="156" actId="26606"/>
          <ac:spMkLst>
            <pc:docMk/>
            <pc:sldMk cId="567746877" sldId="276"/>
            <ac:spMk id="2" creationId="{A3DADD64-0D0D-4D5B-A39D-9336DB622D1A}"/>
          </ac:spMkLst>
        </pc:spChg>
        <pc:spChg chg="mod">
          <ac:chgData name="" userId="d1a1f1d5db62a25f" providerId="LiveId" clId="{5292E424-8A03-4865-90DE-062A21C5C81F}" dt="2018-04-09T17:08:48.675" v="156" actId="26606"/>
          <ac:spMkLst>
            <pc:docMk/>
            <pc:sldMk cId="567746877" sldId="276"/>
            <ac:spMk id="3" creationId="{A67FA015-4B7C-4954-9F07-2662A70C107C}"/>
          </ac:spMkLst>
        </pc:spChg>
        <pc:picChg chg="add mod ord">
          <ac:chgData name="" userId="d1a1f1d5db62a25f" providerId="LiveId" clId="{5292E424-8A03-4865-90DE-062A21C5C81F}" dt="2018-04-09T17:08:48.675" v="156" actId="26606"/>
          <ac:picMkLst>
            <pc:docMk/>
            <pc:sldMk cId="567746877" sldId="276"/>
            <ac:picMk id="4" creationId="{F6DDC8EE-65C2-4553-9389-61E3DE021C2C}"/>
          </ac:picMkLst>
        </pc:picChg>
      </pc:sldChg>
      <pc:sldChg chg="modSp">
        <pc:chgData name="" userId="d1a1f1d5db62a25f" providerId="LiveId" clId="{5292E424-8A03-4865-90DE-062A21C5C81F}" dt="2018-04-09T17:14:52.883" v="159" actId="113"/>
        <pc:sldMkLst>
          <pc:docMk/>
          <pc:sldMk cId="1910165418" sldId="278"/>
        </pc:sldMkLst>
        <pc:spChg chg="mod">
          <ac:chgData name="" userId="d1a1f1d5db62a25f" providerId="LiveId" clId="{5292E424-8A03-4865-90DE-062A21C5C81F}" dt="2018-04-09T17:14:52.883" v="159" actId="113"/>
          <ac:spMkLst>
            <pc:docMk/>
            <pc:sldMk cId="1910165418" sldId="278"/>
            <ac:spMk id="3" creationId="{F17E3EFB-1443-474A-BCAB-DA461E894F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B43F6-80FF-4FF8-A8A7-20B45FD169F5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CE464-3884-4FDE-9BD1-57C5BA5B60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953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CE464-3884-4FDE-9BD1-57C5BA5B60D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26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724-E3BE-4B45-B9E4-8921E88163E9}" type="datetimeFigureOut">
              <a:rPr lang="es-ES" smtClean="0"/>
              <a:t>09/04/2018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BDAE-6FD1-45CE-80CE-2C947A134D95}" type="slidenum">
              <a:rPr lang="es-ES" smtClean="0"/>
              <a:t>‹Nº›</a:t>
            </a:fld>
            <a:endParaRPr lang="es-E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19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724-E3BE-4B45-B9E4-8921E88163E9}" type="datetimeFigureOut">
              <a:rPr lang="es-ES" smtClean="0"/>
              <a:t>09/04/2018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BDAE-6FD1-45CE-80CE-2C947A134D9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14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724-E3BE-4B45-B9E4-8921E88163E9}" type="datetimeFigureOut">
              <a:rPr lang="es-ES" smtClean="0"/>
              <a:t>09/04/2018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BDAE-6FD1-45CE-80CE-2C947A134D9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011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724-E3BE-4B45-B9E4-8921E88163E9}" type="datetimeFigureOut">
              <a:rPr lang="es-ES" smtClean="0"/>
              <a:t>09/04/2018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BDAE-6FD1-45CE-80CE-2C947A134D9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336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724-E3BE-4B45-B9E4-8921E88163E9}" type="datetimeFigureOut">
              <a:rPr lang="es-ES" smtClean="0"/>
              <a:t>09/04/2018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BDAE-6FD1-45CE-80CE-2C947A134D95}" type="slidenum">
              <a:rPr lang="es-ES" smtClean="0"/>
              <a:t>‹Nº›</a:t>
            </a:fld>
            <a:endParaRPr lang="es-E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96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724-E3BE-4B45-B9E4-8921E88163E9}" type="datetimeFigureOut">
              <a:rPr lang="es-ES" smtClean="0"/>
              <a:t>09/04/2018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BDAE-6FD1-45CE-80CE-2C947A134D9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859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724-E3BE-4B45-B9E4-8921E88163E9}" type="datetimeFigureOut">
              <a:rPr lang="es-ES" smtClean="0"/>
              <a:t>09/04/2018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BDAE-6FD1-45CE-80CE-2C947A134D9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864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724-E3BE-4B45-B9E4-8921E88163E9}" type="datetimeFigureOut">
              <a:rPr lang="es-ES" smtClean="0"/>
              <a:t>09/04/2018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BDAE-6FD1-45CE-80CE-2C947A134D9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436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724-E3BE-4B45-B9E4-8921E88163E9}" type="datetimeFigureOut">
              <a:rPr lang="es-ES" smtClean="0"/>
              <a:t>09/04/2018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BDAE-6FD1-45CE-80CE-2C947A134D9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864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FBA724-E3BE-4B45-B9E4-8921E88163E9}" type="datetimeFigureOut">
              <a:rPr lang="es-ES" smtClean="0"/>
              <a:t>09/04/2018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01BDAE-6FD1-45CE-80CE-2C947A134D9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942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A724-E3BE-4B45-B9E4-8921E88163E9}" type="datetimeFigureOut">
              <a:rPr lang="es-ES" smtClean="0"/>
              <a:t>09/04/2018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BDAE-6FD1-45CE-80CE-2C947A134D9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91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FBA724-E3BE-4B45-B9E4-8921E88163E9}" type="datetimeFigureOut">
              <a:rPr lang="es-ES" smtClean="0"/>
              <a:t>09/04/2018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01BDAE-6FD1-45CE-80CE-2C947A134D95}" type="slidenum">
              <a:rPr lang="es-ES" smtClean="0"/>
              <a:t>‹Nº›</a:t>
            </a:fld>
            <a:endParaRPr lang="es-E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52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Pointeur_(programmation)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uperuser.com/questions/763417/what-is-the-difference-between-raid10-and-raid1-with-more-than-2-disk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edagogie.ac-limoges.fr/sti_si/accueil/FichesConnaissances/Sequence2SSi/co/Code_ASCII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informatico.wikispaces.com/Elementos+de+la+Placa+Base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0D173-22EA-4FCD-B235-3B130E865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75377"/>
            <a:ext cx="8825658" cy="2696761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20.</a:t>
            </a:r>
            <a:br>
              <a:rPr lang="es-ES" dirty="0"/>
            </a:br>
            <a:r>
              <a:rPr lang="es-ES" dirty="0"/>
              <a:t>Informática básica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C4B7FE-B1F3-4125-B499-8F3F52286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585863"/>
            <a:ext cx="8825658" cy="861420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s-ES" dirty="0"/>
              <a:t>Conceptos fundamentales sobre el hardware y el software. Sistemas de almacenamiento de datos. Sistemas operativos. Nociones básicas de seguridad informática</a:t>
            </a:r>
          </a:p>
        </p:txBody>
      </p:sp>
    </p:spTree>
    <p:extLst>
      <p:ext uri="{BB962C8B-B14F-4D97-AF65-F5344CB8AC3E}">
        <p14:creationId xmlns:p14="http://schemas.microsoft.com/office/powerpoint/2010/main" val="203692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545DB-0C63-40FA-9FD5-A4C6375C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Componentes de un ordenador.</a:t>
            </a:r>
            <a:br>
              <a:rPr lang="es-ES" dirty="0"/>
            </a:br>
            <a:r>
              <a:rPr lang="es-ES" dirty="0"/>
              <a:t>Placa 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549E6-540D-4048-B6A0-2124FD777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Elementos situados en la placa base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 - Buses: </a:t>
            </a:r>
            <a:r>
              <a:rPr lang="es-ES" dirty="0"/>
              <a:t>Conjunto de cables que nos permiten transferir información de un lugar a otro. Existen 3 tipos</a:t>
            </a:r>
          </a:p>
          <a:p>
            <a:pPr marL="0" indent="0">
              <a:buNone/>
            </a:pPr>
            <a:r>
              <a:rPr lang="es-ES" b="1" dirty="0"/>
              <a:t>     * Datos: </a:t>
            </a:r>
            <a:r>
              <a:rPr lang="es-ES" dirty="0"/>
              <a:t>Encargados de llevar la información</a:t>
            </a:r>
          </a:p>
          <a:p>
            <a:pPr marL="0" indent="0">
              <a:buNone/>
            </a:pPr>
            <a:r>
              <a:rPr lang="es-ES" b="1" dirty="0"/>
              <a:t>     * Dirección:</a:t>
            </a:r>
            <a:r>
              <a:rPr lang="es-ES" dirty="0"/>
              <a:t> Encargados de llevar las direcciones.</a:t>
            </a:r>
          </a:p>
          <a:p>
            <a:pPr marL="0" indent="0">
              <a:buNone/>
            </a:pPr>
            <a:r>
              <a:rPr lang="es-ES" b="1" dirty="0"/>
              <a:t>     * Control:</a:t>
            </a:r>
            <a:r>
              <a:rPr lang="es-ES" dirty="0"/>
              <a:t> Encargados de llevar señales que sirven para controlar los componentes del ordenador</a:t>
            </a:r>
          </a:p>
          <a:p>
            <a:pPr marL="0" indent="0">
              <a:buNone/>
            </a:pPr>
            <a:r>
              <a:rPr lang="es-ES" b="1" dirty="0"/>
              <a:t> - Slots o ranuras de expansión: </a:t>
            </a:r>
            <a:r>
              <a:rPr lang="es-ES" dirty="0"/>
              <a:t>Lugar donde insertaremos las tarjetas que necesitaremos en nuestro ordenador, varios tipos: </a:t>
            </a:r>
            <a:r>
              <a:rPr lang="es-ES" b="1" dirty="0"/>
              <a:t>PCI, AGP, PCI EXPRESS</a:t>
            </a:r>
          </a:p>
          <a:p>
            <a:pPr marL="0" indent="0">
              <a:buNone/>
            </a:pPr>
            <a:r>
              <a:rPr lang="es-ES" b="1" dirty="0"/>
              <a:t> - Chipset: </a:t>
            </a:r>
            <a:r>
              <a:rPr lang="es-ES" dirty="0"/>
              <a:t>Conjunto de chips que se encargan de controlar y coordinar el resto de componentes. En la actualidad se divide en dos componentes, </a:t>
            </a:r>
            <a:r>
              <a:rPr lang="es-ES" b="1" dirty="0"/>
              <a:t>North Bridge</a:t>
            </a:r>
            <a:r>
              <a:rPr lang="es-ES" dirty="0"/>
              <a:t>, y </a:t>
            </a:r>
            <a:r>
              <a:rPr lang="es-ES" b="1" dirty="0"/>
              <a:t>South Bridge</a:t>
            </a:r>
          </a:p>
          <a:p>
            <a:pPr marL="0" indent="0">
              <a:buNone/>
            </a:pPr>
            <a:r>
              <a:rPr lang="es-ES" b="1" dirty="0"/>
              <a:t> - Memoria principal (RAM y ROM): </a:t>
            </a:r>
            <a:r>
              <a:rPr lang="es-ES" dirty="0"/>
              <a:t>Detalladas mas adelante</a:t>
            </a:r>
          </a:p>
          <a:p>
            <a:pPr marL="0" indent="0">
              <a:buNone/>
            </a:pPr>
            <a:r>
              <a:rPr lang="es-ES" b="1" dirty="0"/>
              <a:t> - Microprocesador: </a:t>
            </a:r>
            <a:r>
              <a:rPr lang="es-ES" dirty="0"/>
              <a:t>Elemento encargado de realizar todas las operaciones</a:t>
            </a:r>
          </a:p>
          <a:p>
            <a:pPr marL="0" indent="0">
              <a:buNone/>
            </a:pPr>
            <a:r>
              <a:rPr lang="es-ES" b="1" dirty="0"/>
              <a:t> - Disipador y ventilador: </a:t>
            </a:r>
            <a:r>
              <a:rPr lang="es-ES" dirty="0"/>
              <a:t>Elementos situados para refrigerar ciertos componentes.</a:t>
            </a:r>
            <a:endParaRPr lang="es-ES" b="1" dirty="0"/>
          </a:p>
          <a:p>
            <a:pPr lvl="1"/>
            <a:endParaRPr lang="es-ES" b="1" dirty="0"/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006696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7D992-E53B-4AD6-B858-B730D93F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Componentes de un ordenador.</a:t>
            </a:r>
            <a:br>
              <a:rPr lang="es-ES" dirty="0"/>
            </a:br>
            <a:r>
              <a:rPr lang="es-ES" dirty="0"/>
              <a:t>CPU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EFAC8A-0C51-4F7D-8D9C-8525304F6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También conocido como </a:t>
            </a:r>
            <a:r>
              <a:rPr lang="es-ES" b="1" dirty="0"/>
              <a:t>microprocesador</a:t>
            </a:r>
            <a:r>
              <a:rPr lang="es-ES" dirty="0"/>
              <a:t>, esta alojado en el </a:t>
            </a:r>
            <a:r>
              <a:rPr lang="es-ES" b="1" i="1" dirty="0"/>
              <a:t>Socket</a:t>
            </a:r>
            <a:r>
              <a:rPr lang="es-ES" i="1" dirty="0"/>
              <a:t> </a:t>
            </a:r>
            <a:r>
              <a:rPr lang="es-ES" dirty="0"/>
              <a:t>sobre la place base, es el encargado de realizar todas las operaciones.</a:t>
            </a:r>
          </a:p>
          <a:p>
            <a:endParaRPr lang="es-ES" dirty="0"/>
          </a:p>
          <a:p>
            <a:r>
              <a:rPr lang="es-ES" dirty="0"/>
              <a:t>Se compone de</a:t>
            </a:r>
          </a:p>
          <a:p>
            <a:pPr marL="0" indent="0">
              <a:buNone/>
            </a:pPr>
            <a:r>
              <a:rPr lang="es-ES" dirty="0"/>
              <a:t> - </a:t>
            </a:r>
            <a:r>
              <a:rPr lang="es-ES" b="1" dirty="0"/>
              <a:t>Unidad algoritmo lógica (ALU): </a:t>
            </a:r>
            <a:r>
              <a:rPr lang="es-ES" dirty="0"/>
              <a:t>Unidad encargada de realizar operaciones elementales de tipo aritmético.</a:t>
            </a:r>
            <a:r>
              <a:rPr lang="es-ES" b="1" dirty="0"/>
              <a:t> </a:t>
            </a:r>
          </a:p>
          <a:p>
            <a:r>
              <a:rPr lang="es-ES" dirty="0"/>
              <a:t>- </a:t>
            </a:r>
            <a:r>
              <a:rPr lang="es-ES" b="1" dirty="0"/>
              <a:t>Unidad de control: </a:t>
            </a:r>
            <a:r>
              <a:rPr lang="es-ES" dirty="0"/>
              <a:t>Encargada de indicar a la ALU que operaciones debe hacer y recoger los resultados. Se compone de: </a:t>
            </a:r>
            <a:r>
              <a:rPr lang="es-ES" b="1" dirty="0"/>
              <a:t>Registro de instrucción, Registro contador de programa, decodificador, secuenciador y reloj</a:t>
            </a:r>
          </a:p>
          <a:p>
            <a:r>
              <a:rPr lang="es-ES" dirty="0"/>
              <a:t>- </a:t>
            </a:r>
            <a:r>
              <a:rPr lang="es-ES" b="1" dirty="0"/>
              <a:t>Memoria cache: </a:t>
            </a:r>
            <a:r>
              <a:rPr lang="es-ES" dirty="0"/>
              <a:t> Memoria de rápido acceso situado dentro del </a:t>
            </a:r>
            <a:r>
              <a:rPr lang="es-ES" b="1" dirty="0"/>
              <a:t>microprocesador</a:t>
            </a:r>
            <a:r>
              <a:rPr lang="es-ES" dirty="0"/>
              <a:t> que sirve de puente entre la CPU y la Memoria principal.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39517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39302-C8F1-4C18-9EAF-43131ACC5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Componentes de un ordenador</a:t>
            </a:r>
            <a:br>
              <a:rPr lang="es-ES" dirty="0"/>
            </a:br>
            <a:r>
              <a:rPr lang="es-ES" dirty="0"/>
              <a:t>CPU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B2B10B-81C0-4286-AF32-2D3654010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Características de la CPU:</a:t>
            </a:r>
          </a:p>
          <a:p>
            <a:r>
              <a:rPr lang="es-ES" dirty="0"/>
              <a:t>- </a:t>
            </a:r>
            <a:r>
              <a:rPr lang="es-ES" b="1" dirty="0"/>
              <a:t>Velocidad</a:t>
            </a:r>
            <a:r>
              <a:rPr lang="es-ES" dirty="0"/>
              <a:t>: Numero de operaciones que realiza en un segundo. Se mide en </a:t>
            </a:r>
            <a:r>
              <a:rPr lang="es-ES" i="1" dirty="0"/>
              <a:t>MEGAHERTZIOS</a:t>
            </a:r>
            <a:r>
              <a:rPr lang="es-ES" dirty="0"/>
              <a:t> o </a:t>
            </a:r>
            <a:r>
              <a:rPr lang="es-ES" i="1" dirty="0"/>
              <a:t>GIGAHERTZIOS.</a:t>
            </a:r>
          </a:p>
          <a:p>
            <a:r>
              <a:rPr lang="es-ES" i="1" dirty="0"/>
              <a:t>-</a:t>
            </a:r>
            <a:r>
              <a:rPr lang="es-ES" b="1" i="1" dirty="0"/>
              <a:t> </a:t>
            </a:r>
            <a:r>
              <a:rPr lang="es-ES" b="1" dirty="0"/>
              <a:t>Longitud de palabra: </a:t>
            </a:r>
            <a:r>
              <a:rPr lang="es-ES" dirty="0"/>
              <a:t>Cantidad de información que es capaz de manejar el microprocesador en cada ciclo.</a:t>
            </a:r>
          </a:p>
          <a:p>
            <a:endParaRPr lang="es-ES" i="1" dirty="0"/>
          </a:p>
          <a:p>
            <a:endParaRPr lang="es-ES" i="1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6B7F2CBD-1564-4910-9453-A82A0496D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971" y="3744471"/>
            <a:ext cx="4880057" cy="223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5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6741A70-58DC-4002-A168-B7390EF98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1981" y="2191526"/>
            <a:ext cx="2412286" cy="34710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F286DB8-0538-4B18-A498-58515441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/>
              <a:t>Componentes de un ordenador.</a:t>
            </a:r>
            <a:br>
              <a:rPr lang="es-ES" dirty="0"/>
            </a:br>
            <a:r>
              <a:rPr lang="es-ES" dirty="0"/>
              <a:t>Memoria principal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89B60F-5ED8-4FEA-9B20-838744EF5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La memoria principal es la encargada de almacenar datos e instrucciones de programa de forma temporal. </a:t>
            </a:r>
          </a:p>
          <a:p>
            <a:endParaRPr lang="es-ES" dirty="0"/>
          </a:p>
          <a:p>
            <a:r>
              <a:rPr lang="es-ES" dirty="0"/>
              <a:t>Esta conformada por una colecciones de celdas, en cada una de las cuales existe una unidad especifica de información equivalente al tamaño de la palabra. </a:t>
            </a:r>
          </a:p>
          <a:p>
            <a:endParaRPr lang="es-ES" dirty="0"/>
          </a:p>
          <a:p>
            <a:r>
              <a:rPr lang="es-ES" dirty="0"/>
              <a:t>En cada celda se puede almacenar tanto un </a:t>
            </a:r>
            <a:r>
              <a:rPr lang="es-ES" b="1" dirty="0"/>
              <a:t>dato</a:t>
            </a:r>
            <a:r>
              <a:rPr lang="es-ES" dirty="0"/>
              <a:t> como una </a:t>
            </a:r>
            <a:r>
              <a:rPr lang="es-ES" b="1" dirty="0"/>
              <a:t>instrucción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Cada celda posee una </a:t>
            </a:r>
            <a:r>
              <a:rPr lang="es-ES" b="1" dirty="0"/>
              <a:t>dirección</a:t>
            </a:r>
            <a:r>
              <a:rPr lang="es-ES" dirty="0"/>
              <a:t> única en el sistema pero no contiene dicho valor.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81A4B3B-FB2A-451B-8CCF-6A3D74ACEB99}"/>
              </a:ext>
            </a:extLst>
          </p:cNvPr>
          <p:cNvSpPr txBox="1"/>
          <p:nvPr/>
        </p:nvSpPr>
        <p:spPr>
          <a:xfrm>
            <a:off x="10609536" y="5187275"/>
            <a:ext cx="18473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endParaRPr lang="es-E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036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5903D-98B1-4770-B391-512AD26E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Componentes de un ordenador.</a:t>
            </a:r>
            <a:br>
              <a:rPr lang="es-ES" dirty="0"/>
            </a:br>
            <a:r>
              <a:rPr lang="es-ES" dirty="0"/>
              <a:t>Tipos de memoria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B0B99A-1697-4403-9DFE-C7DAA22C7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- </a:t>
            </a:r>
            <a:r>
              <a:rPr lang="es-ES" b="1" dirty="0"/>
              <a:t>RAM: </a:t>
            </a:r>
            <a:r>
              <a:rPr lang="es-ES" dirty="0"/>
              <a:t>(</a:t>
            </a:r>
            <a:r>
              <a:rPr lang="es-ES" i="1" dirty="0"/>
              <a:t>Random Access Memory</a:t>
            </a:r>
            <a:r>
              <a:rPr lang="es-ES" dirty="0"/>
              <a:t>). Memoria de acceso aleatorio, es una memoria </a:t>
            </a:r>
            <a:r>
              <a:rPr lang="es-ES" b="1" dirty="0"/>
              <a:t>volátil </a:t>
            </a:r>
            <a:r>
              <a:rPr lang="es-ES" dirty="0"/>
              <a:t>(Se pierde la información contenida cuando se pierde el suministro eléctrico). Cuando hablamos de </a:t>
            </a:r>
            <a:r>
              <a:rPr lang="es-ES" b="1" dirty="0"/>
              <a:t>Memoria principal </a:t>
            </a:r>
            <a:r>
              <a:rPr lang="es-ES" dirty="0"/>
              <a:t>nos solemos referir a este tipo de memoria.</a:t>
            </a:r>
            <a:endParaRPr lang="es-ES" b="1" dirty="0"/>
          </a:p>
          <a:p>
            <a:r>
              <a:rPr lang="es-ES" dirty="0"/>
              <a:t>- </a:t>
            </a:r>
            <a:r>
              <a:rPr lang="es-ES" b="1" dirty="0"/>
              <a:t>Cache: </a:t>
            </a:r>
            <a:r>
              <a:rPr lang="es-ES" dirty="0"/>
              <a:t> Memoria muy rápido llamada </a:t>
            </a:r>
            <a:r>
              <a:rPr lang="es-ES" b="1" dirty="0"/>
              <a:t>SRAM </a:t>
            </a:r>
            <a:r>
              <a:rPr lang="es-ES" dirty="0"/>
              <a:t>(RAM Estática) que se coloca entre la memoria principal y la CPU</a:t>
            </a:r>
            <a:endParaRPr lang="es-ES" b="1" dirty="0"/>
          </a:p>
          <a:p>
            <a:r>
              <a:rPr lang="es-ES" dirty="0"/>
              <a:t>- </a:t>
            </a:r>
            <a:r>
              <a:rPr lang="es-ES" b="1" dirty="0"/>
              <a:t>ROM: </a:t>
            </a:r>
            <a:r>
              <a:rPr lang="es-ES" dirty="0"/>
              <a:t>(</a:t>
            </a:r>
            <a:r>
              <a:rPr lang="es-ES" i="1" dirty="0"/>
              <a:t>Read-Only Memory</a:t>
            </a:r>
            <a:r>
              <a:rPr lang="es-ES" dirty="0"/>
              <a:t>). Memoria de solo lectura, es </a:t>
            </a:r>
            <a:r>
              <a:rPr lang="es-ES" b="1" dirty="0"/>
              <a:t>permanente </a:t>
            </a:r>
            <a:r>
              <a:rPr lang="es-ES" dirty="0"/>
              <a:t> (No se pierde la información cuando se desconecta). Uso habitual para la </a:t>
            </a:r>
            <a:r>
              <a:rPr lang="es-ES" b="1" dirty="0"/>
              <a:t>BIOS.</a:t>
            </a:r>
          </a:p>
          <a:p>
            <a:r>
              <a:rPr lang="es-ES" dirty="0"/>
              <a:t>- </a:t>
            </a:r>
            <a:r>
              <a:rPr lang="es-ES" b="1" dirty="0"/>
              <a:t>PROM: </a:t>
            </a:r>
            <a:r>
              <a:rPr lang="es-ES" dirty="0"/>
              <a:t>(</a:t>
            </a:r>
            <a:r>
              <a:rPr lang="es-ES" i="1" dirty="0"/>
              <a:t>Programmable Read-Only Memory</a:t>
            </a:r>
            <a:r>
              <a:rPr lang="es-ES" dirty="0"/>
              <a:t>)</a:t>
            </a:r>
            <a:r>
              <a:rPr lang="es-ES" b="1" dirty="0"/>
              <a:t> </a:t>
            </a:r>
            <a:r>
              <a:rPr lang="es-ES" dirty="0"/>
              <a:t>Similar a la anterior, salvo que permite que se pueda escribir </a:t>
            </a:r>
            <a:r>
              <a:rPr lang="es-ES" b="1" i="1" dirty="0"/>
              <a:t>una vez</a:t>
            </a:r>
            <a:r>
              <a:rPr lang="es-ES" i="1" dirty="0"/>
              <a:t> </a:t>
            </a:r>
            <a:r>
              <a:rPr lang="es-ES" dirty="0"/>
              <a:t>en ella. En el momento que escribimos en ella se convierte en solo lectura al igual que la memoria ROM</a:t>
            </a:r>
            <a:r>
              <a:rPr lang="es-ES" b="1" dirty="0"/>
              <a:t>.</a:t>
            </a:r>
          </a:p>
          <a:p>
            <a:r>
              <a:rPr lang="es-ES" b="1" dirty="0"/>
              <a:t>- EPROM: </a:t>
            </a:r>
            <a:r>
              <a:rPr lang="es-ES" dirty="0"/>
              <a:t>(</a:t>
            </a:r>
            <a:r>
              <a:rPr lang="es-ES" i="1" dirty="0"/>
              <a:t>Erasable Programmable Read-Only Memory</a:t>
            </a:r>
            <a:r>
              <a:rPr lang="es-ES" dirty="0"/>
              <a:t>) Se trata de una memoria ROM salvo que se permite reescribir en ella mediante medios no eléctricos.</a:t>
            </a:r>
          </a:p>
          <a:p>
            <a:r>
              <a:rPr lang="es-ES" b="1" dirty="0"/>
              <a:t>- EEPROM: </a:t>
            </a:r>
            <a:r>
              <a:rPr lang="es-ES" dirty="0"/>
              <a:t>(</a:t>
            </a:r>
            <a:r>
              <a:rPr lang="es-ES" i="1" dirty="0"/>
              <a:t>Electrical Erasable Programmable Read-Only Memory</a:t>
            </a:r>
            <a:r>
              <a:rPr lang="es-ES" dirty="0"/>
              <a:t>) Similar a la anterior salvo que la escritura se puede hacer por medios eléctricos.</a:t>
            </a:r>
            <a:endParaRPr lang="es-ES" b="1" dirty="0"/>
          </a:p>
          <a:p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751349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E9245-B0E8-4A92-85DD-F1E345EC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Periféricos o unidades de entrada/salida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D45092-5CAC-4BEF-841F-DFD0E19C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Elementos capaces de intercambiar información entra la CPU y un soporte. Hacen uso de </a:t>
            </a:r>
            <a:r>
              <a:rPr lang="es-ES" b="1" dirty="0"/>
              <a:t>drivers </a:t>
            </a:r>
            <a:r>
              <a:rPr lang="es-ES" dirty="0"/>
              <a:t> o controladores para que el sistema operativo pueda reconocerlos y utilizarlos.</a:t>
            </a:r>
          </a:p>
          <a:p>
            <a:endParaRPr lang="es-ES" dirty="0"/>
          </a:p>
          <a:p>
            <a:r>
              <a:rPr lang="es-ES" b="1" dirty="0"/>
              <a:t>Clasificación según el sentido en el que se transmite la información:</a:t>
            </a:r>
          </a:p>
          <a:p>
            <a:r>
              <a:rPr lang="es-ES" b="1" dirty="0"/>
              <a:t>- Unidades de entrada: </a:t>
            </a:r>
            <a:r>
              <a:rPr lang="es-ES" dirty="0"/>
              <a:t>Mediante estas unidades se introduce en el ordenador la información a procesar</a:t>
            </a:r>
            <a:endParaRPr lang="es-ES" b="1" dirty="0"/>
          </a:p>
          <a:p>
            <a:r>
              <a:rPr lang="es-ES" b="1" dirty="0"/>
              <a:t>- Unidades de salida: </a:t>
            </a:r>
            <a:r>
              <a:rPr lang="es-ES" dirty="0"/>
              <a:t>Mediante estas unidades se muestran los resultados obtenidos de las operaciones realizadas por el ordenador</a:t>
            </a:r>
            <a:endParaRPr lang="es-ES" b="1" dirty="0"/>
          </a:p>
          <a:p>
            <a:r>
              <a:rPr lang="es-ES" b="1" dirty="0"/>
              <a:t>- Unidades de e/s: </a:t>
            </a:r>
            <a:r>
              <a:rPr lang="es-ES" dirty="0"/>
              <a:t>Realizan los dos sentidos de la comunicación</a:t>
            </a:r>
            <a:endParaRPr lang="es-ES" b="1" dirty="0"/>
          </a:p>
          <a:p>
            <a:endParaRPr lang="es-ES" b="1" dirty="0"/>
          </a:p>
          <a:p>
            <a:r>
              <a:rPr lang="es-ES" b="1" dirty="0"/>
              <a:t>Clasificación según la distancia al ordenador:</a:t>
            </a:r>
          </a:p>
          <a:p>
            <a:r>
              <a:rPr lang="es-ES" b="1" dirty="0"/>
              <a:t>- Periféricos locales: </a:t>
            </a:r>
            <a:r>
              <a:rPr lang="es-ES" dirty="0"/>
              <a:t>Conectados directamente a la máquina</a:t>
            </a:r>
            <a:endParaRPr lang="es-ES" b="1" dirty="0"/>
          </a:p>
          <a:p>
            <a:r>
              <a:rPr lang="es-ES" b="1" dirty="0"/>
              <a:t>- Periféricos remotos: </a:t>
            </a:r>
            <a:r>
              <a:rPr lang="es-ES" dirty="0"/>
              <a:t>No conectados directamente a la máquina. 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27448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4B598-BB9E-41DF-BF71-10C8963B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Canales de E/S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20D2BB-58F6-4EC7-86E5-E779E6DDC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Mediante estos canales se conectan los periféricos al ordenador, pueden ser </a:t>
            </a:r>
            <a:r>
              <a:rPr lang="es-ES" b="1" dirty="0"/>
              <a:t>unidireccionales</a:t>
            </a:r>
            <a:r>
              <a:rPr lang="es-ES" dirty="0"/>
              <a:t> o </a:t>
            </a:r>
            <a:r>
              <a:rPr lang="es-ES" b="1" dirty="0"/>
              <a:t>bidireccionales.</a:t>
            </a:r>
          </a:p>
          <a:p>
            <a:r>
              <a:rPr lang="es-ES" dirty="0"/>
              <a:t>El punto de conexión al sistema se denomina </a:t>
            </a:r>
            <a:r>
              <a:rPr lang="es-ES" b="1" dirty="0"/>
              <a:t>puerto de comunicación.</a:t>
            </a:r>
            <a:r>
              <a:rPr lang="es-ES" dirty="0"/>
              <a:t> Existen dos tipos de puertos:</a:t>
            </a:r>
          </a:p>
          <a:p>
            <a:r>
              <a:rPr lang="es-ES" dirty="0"/>
              <a:t>- </a:t>
            </a:r>
            <a:r>
              <a:rPr lang="es-ES" b="1" dirty="0"/>
              <a:t>Puerto serie:</a:t>
            </a:r>
            <a:r>
              <a:rPr lang="es-ES" dirty="0"/>
              <a:t> Se realiza la comunicación bit a bit (USB, COM1, PS/2, SATA)</a:t>
            </a:r>
          </a:p>
          <a:p>
            <a:r>
              <a:rPr lang="es-ES" dirty="0"/>
              <a:t>- </a:t>
            </a:r>
            <a:r>
              <a:rPr lang="es-ES" b="1" dirty="0"/>
              <a:t>Puerto paralelo:</a:t>
            </a:r>
            <a:r>
              <a:rPr lang="es-ES" dirty="0"/>
              <a:t> Se realiza la comunicación en paquetes de 1 o más bytes (LPT, IDE)</a:t>
            </a:r>
          </a:p>
        </p:txBody>
      </p:sp>
    </p:spTree>
    <p:extLst>
      <p:ext uri="{BB962C8B-B14F-4D97-AF65-F5344CB8AC3E}">
        <p14:creationId xmlns:p14="http://schemas.microsoft.com/office/powerpoint/2010/main" val="631095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79AB6-96D5-4BA5-A325-814EB885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Periféricos de entrada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43E8D7-1F86-4BA0-ACF4-A4ADA9AEE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- Lectora de tarjetas perforadas</a:t>
            </a:r>
          </a:p>
          <a:p>
            <a:r>
              <a:rPr lang="es-ES" dirty="0"/>
              <a:t>- Lectora de cinta perforada</a:t>
            </a:r>
          </a:p>
          <a:p>
            <a:r>
              <a:rPr lang="es-ES" dirty="0"/>
              <a:t>- Teclado</a:t>
            </a:r>
          </a:p>
          <a:p>
            <a:r>
              <a:rPr lang="es-ES" dirty="0"/>
              <a:t>- Ratón o mouse</a:t>
            </a:r>
          </a:p>
          <a:p>
            <a:r>
              <a:rPr lang="es-ES" dirty="0"/>
              <a:t>- </a:t>
            </a:r>
            <a:r>
              <a:rPr lang="es-ES" dirty="0" err="1"/>
              <a:t>Trackaball</a:t>
            </a:r>
            <a:r>
              <a:rPr lang="es-ES" dirty="0"/>
              <a:t>: Especie de ratón con una bola enorme</a:t>
            </a:r>
          </a:p>
          <a:p>
            <a:r>
              <a:rPr lang="es-ES" dirty="0"/>
              <a:t>- Touchpad: Mouse de los portátiles</a:t>
            </a:r>
          </a:p>
          <a:p>
            <a:r>
              <a:rPr lang="es-ES" dirty="0"/>
              <a:t>- Joystick</a:t>
            </a:r>
          </a:p>
          <a:p>
            <a:r>
              <a:rPr lang="es-ES" dirty="0"/>
              <a:t>- Escáner</a:t>
            </a:r>
          </a:p>
          <a:p>
            <a:r>
              <a:rPr lang="es-ES" dirty="0"/>
              <a:t>- Webcam</a:t>
            </a:r>
          </a:p>
          <a:p>
            <a:r>
              <a:rPr lang="es-ES" dirty="0"/>
              <a:t>- Microfono</a:t>
            </a:r>
          </a:p>
        </p:txBody>
      </p:sp>
    </p:spTree>
    <p:extLst>
      <p:ext uri="{BB962C8B-B14F-4D97-AF65-F5344CB8AC3E}">
        <p14:creationId xmlns:p14="http://schemas.microsoft.com/office/powerpoint/2010/main" val="2887323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0B9E3-4B4D-4FDB-A020-E2C4A6A7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Periféricos de salida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1724EB-A5D0-4240-83BE-97EBC430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 Pantalla</a:t>
            </a:r>
          </a:p>
          <a:p>
            <a:r>
              <a:rPr lang="es-ES" dirty="0"/>
              <a:t>- Impresora</a:t>
            </a:r>
          </a:p>
          <a:p>
            <a:r>
              <a:rPr lang="es-ES" dirty="0"/>
              <a:t>- </a:t>
            </a:r>
            <a:r>
              <a:rPr lang="es-ES" dirty="0" err="1"/>
              <a:t>Ploter</a:t>
            </a:r>
            <a:r>
              <a:rPr lang="es-ES" dirty="0"/>
              <a:t>: Impresora grande que permite imprimir planos o elementos muy grandes.</a:t>
            </a:r>
          </a:p>
          <a:p>
            <a:r>
              <a:rPr lang="es-ES" dirty="0"/>
              <a:t>- Altavoces</a:t>
            </a:r>
          </a:p>
          <a:p>
            <a:r>
              <a:rPr lang="es-ES" dirty="0"/>
              <a:t>- Proyector</a:t>
            </a:r>
          </a:p>
        </p:txBody>
      </p:sp>
    </p:spTree>
    <p:extLst>
      <p:ext uri="{BB962C8B-B14F-4D97-AF65-F5344CB8AC3E}">
        <p14:creationId xmlns:p14="http://schemas.microsoft.com/office/powerpoint/2010/main" val="3737035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79024-D0AF-4A81-90C3-04C65D8D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Periféricos de entrada y salida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6F645F-8CE8-46DA-B281-8F5316B0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 Pantalla táctil</a:t>
            </a:r>
          </a:p>
          <a:p>
            <a:r>
              <a:rPr lang="es-ES" dirty="0"/>
              <a:t>- Modem</a:t>
            </a:r>
          </a:p>
          <a:p>
            <a:r>
              <a:rPr lang="es-ES" dirty="0"/>
              <a:t>- Tarjeta de red</a:t>
            </a:r>
          </a:p>
        </p:txBody>
      </p:sp>
    </p:spTree>
    <p:extLst>
      <p:ext uri="{BB962C8B-B14F-4D97-AF65-F5344CB8AC3E}">
        <p14:creationId xmlns:p14="http://schemas.microsoft.com/office/powerpoint/2010/main" val="85020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5CC5691-67F6-42C2-9A53-9E998C52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Informática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3F11084-4B97-441B-954E-1ACD2D45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effectLst/>
              </a:rPr>
              <a:t>Ciencia que estudia el tratamiento </a:t>
            </a:r>
            <a:r>
              <a:rPr lang="es-ES" b="1" i="1" dirty="0">
                <a:effectLst/>
              </a:rPr>
              <a:t>automatizado</a:t>
            </a:r>
            <a:r>
              <a:rPr lang="es-ES" dirty="0">
                <a:effectLst/>
              </a:rPr>
              <a:t> de la </a:t>
            </a:r>
            <a:r>
              <a:rPr lang="es-ES" b="1" i="1" dirty="0">
                <a:effectLst/>
              </a:rPr>
              <a:t>información</a:t>
            </a:r>
            <a:r>
              <a:rPr lang="es-ES" b="1" i="1" dirty="0"/>
              <a:t>.</a:t>
            </a:r>
          </a:p>
          <a:p>
            <a:pPr marL="0" indent="0">
              <a:buNone/>
            </a:pPr>
            <a:endParaRPr lang="es-ES" b="1" i="1" dirty="0"/>
          </a:p>
          <a:p>
            <a:pPr marL="0" indent="0">
              <a:buNone/>
            </a:pPr>
            <a:r>
              <a:rPr lang="es-ES" b="1" dirty="0">
                <a:effectLst/>
              </a:rPr>
              <a:t>- Dato</a:t>
            </a:r>
            <a:r>
              <a:rPr lang="es-ES" dirty="0">
                <a:effectLst/>
              </a:rPr>
              <a:t>: Información concreta y no demasiado extensa</a:t>
            </a:r>
          </a:p>
          <a:p>
            <a:pPr marL="0" indent="0">
              <a:buNone/>
            </a:pPr>
            <a:r>
              <a:rPr lang="es-ES" b="1" dirty="0">
                <a:effectLst/>
              </a:rPr>
              <a:t>- Programa</a:t>
            </a:r>
            <a:r>
              <a:rPr lang="es-ES" dirty="0">
                <a:effectLst/>
              </a:rPr>
              <a:t>: Conjunto de instrucciones que le dicen al ordenador que tiene que hacer con los datos para obtener un resultado.</a:t>
            </a:r>
          </a:p>
          <a:p>
            <a:pPr marL="0" indent="0">
              <a:buNone/>
            </a:pPr>
            <a:r>
              <a:rPr lang="es-ES" b="1" dirty="0">
                <a:effectLst/>
              </a:rPr>
              <a:t>- Algoritmo: </a:t>
            </a:r>
            <a:r>
              <a:rPr lang="es-ES" dirty="0">
                <a:effectLst/>
              </a:rPr>
              <a:t>Conjunto de pasos.</a:t>
            </a:r>
          </a:p>
          <a:p>
            <a:pPr marL="0" indent="0">
              <a:buNone/>
            </a:pPr>
            <a:endParaRPr lang="es-E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400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67C69-6F11-4A50-8796-75DF4D26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Sistemas de almacenamiento secundario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265AE7-F255-4F84-969B-277085F38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Dispositivos que almacenan información a largo plazo</a:t>
            </a:r>
          </a:p>
          <a:p>
            <a:endParaRPr lang="es-ES" dirty="0"/>
          </a:p>
          <a:p>
            <a:r>
              <a:rPr lang="es-ES" dirty="0"/>
              <a:t>- Disquete</a:t>
            </a:r>
          </a:p>
          <a:p>
            <a:r>
              <a:rPr lang="es-ES" dirty="0"/>
              <a:t>- ZIP</a:t>
            </a:r>
          </a:p>
          <a:p>
            <a:r>
              <a:rPr lang="es-ES" dirty="0"/>
              <a:t>- Disco duro:</a:t>
            </a:r>
          </a:p>
          <a:p>
            <a:r>
              <a:rPr lang="es-ES" dirty="0"/>
              <a:t>- Cintas  magnéticas o </a:t>
            </a:r>
            <a:r>
              <a:rPr lang="es-ES" dirty="0" err="1"/>
              <a:t>streamer</a:t>
            </a:r>
            <a:endParaRPr lang="es-ES" dirty="0"/>
          </a:p>
          <a:p>
            <a:r>
              <a:rPr lang="es-ES" dirty="0"/>
              <a:t>- Pendrive</a:t>
            </a:r>
          </a:p>
          <a:p>
            <a:r>
              <a:rPr lang="es-ES" dirty="0"/>
              <a:t>- Magnético-óptico</a:t>
            </a:r>
          </a:p>
          <a:p>
            <a:r>
              <a:rPr lang="es-ES" dirty="0"/>
              <a:t>- Basados en tecnología laser: (CD, DVD, Blu-Ray, M-Disc)</a:t>
            </a:r>
          </a:p>
        </p:txBody>
      </p:sp>
    </p:spTree>
    <p:extLst>
      <p:ext uri="{BB962C8B-B14F-4D97-AF65-F5344CB8AC3E}">
        <p14:creationId xmlns:p14="http://schemas.microsoft.com/office/powerpoint/2010/main" val="2874795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 descr="Imagen que contiene texto&#10;&#10;Descripción generada con confianza muy alta">
            <a:extLst>
              <a:ext uri="{FF2B5EF4-FFF2-40B4-BE49-F238E27FC236}">
                <a16:creationId xmlns:a16="http://schemas.microsoft.com/office/drawing/2014/main" id="{F6DDC8EE-65C2-4553-9389-61E3DE02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485" y="1916318"/>
            <a:ext cx="2345278" cy="34710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DADD64-0D0D-4D5B-A39D-9336DB62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/>
              <a:t>Software o elemento lógico</a:t>
            </a:r>
            <a:br>
              <a:rPr lang="es-ES" dirty="0"/>
            </a:br>
            <a:r>
              <a:rPr lang="es-ES" dirty="0"/>
              <a:t>Clasificación según funcionalidad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7FA015-4B7C-4954-9F07-2662A70C1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s-ES" dirty="0"/>
              <a:t>- </a:t>
            </a:r>
            <a:r>
              <a:rPr lang="es-ES" b="1" dirty="0"/>
              <a:t>Programas de sistema: </a:t>
            </a:r>
            <a:r>
              <a:rPr lang="es-ES" dirty="0"/>
              <a:t>(Sistema operativo) Conjunto de programas que actúan de intermediario o </a:t>
            </a:r>
            <a:r>
              <a:rPr lang="es-ES" b="1" dirty="0"/>
              <a:t>interfaz</a:t>
            </a:r>
            <a:r>
              <a:rPr lang="es-ES" dirty="0"/>
              <a:t> entre el usuario y el hardware</a:t>
            </a:r>
            <a:endParaRPr lang="es-ES" b="1" dirty="0"/>
          </a:p>
          <a:p>
            <a:r>
              <a:rPr lang="es-ES" b="1" dirty="0"/>
              <a:t>- Programas de aplicación:  </a:t>
            </a:r>
            <a:r>
              <a:rPr lang="es-ES" dirty="0"/>
              <a:t>Indican a la maquina como resolver problemas específicos</a:t>
            </a:r>
            <a:endParaRPr lang="es-ES" b="1" dirty="0"/>
          </a:p>
          <a:p>
            <a:r>
              <a:rPr lang="es-ES" b="1" dirty="0"/>
              <a:t>- Lenguajes de programación: </a:t>
            </a:r>
            <a:r>
              <a:rPr lang="es-ES" dirty="0"/>
              <a:t>Lenguaje empleado para escribir un programa para ordenador.</a:t>
            </a:r>
          </a:p>
        </p:txBody>
      </p:sp>
    </p:spTree>
    <p:extLst>
      <p:ext uri="{BB962C8B-B14F-4D97-AF65-F5344CB8AC3E}">
        <p14:creationId xmlns:p14="http://schemas.microsoft.com/office/powerpoint/2010/main" val="567746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95079-2266-43B6-91FD-B81FAB96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Sistemas de seguridad</a:t>
            </a:r>
            <a:br>
              <a:rPr lang="es-ES" dirty="0"/>
            </a:br>
            <a:r>
              <a:rPr lang="es-ES" dirty="0"/>
              <a:t>Criptografía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6BC1C-57CC-48EA-B5C4-1307BABB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Estudio y practica de los sistemas de cifrado destinado a ocultar el contenido de los mensajes enviados entre dos partes: </a:t>
            </a:r>
            <a:r>
              <a:rPr lang="es-ES" b="1" dirty="0"/>
              <a:t>emisor </a:t>
            </a:r>
            <a:r>
              <a:rPr lang="es-ES" dirty="0"/>
              <a:t> y </a:t>
            </a:r>
            <a:r>
              <a:rPr lang="es-ES" b="1" dirty="0"/>
              <a:t> receptor.</a:t>
            </a:r>
          </a:p>
          <a:p>
            <a:endParaRPr lang="es-ES" b="1" dirty="0"/>
          </a:p>
          <a:p>
            <a:r>
              <a:rPr lang="es-ES" b="1" dirty="0"/>
              <a:t>- Cifrado simétrico: </a:t>
            </a:r>
            <a:r>
              <a:rPr lang="es-ES" dirty="0"/>
              <a:t>Se emplea la misma clave para cifrar y descifrar un documento.</a:t>
            </a:r>
          </a:p>
          <a:p>
            <a:r>
              <a:rPr lang="es-ES" dirty="0"/>
              <a:t>- </a:t>
            </a:r>
            <a:r>
              <a:rPr lang="es-ES" b="1" dirty="0"/>
              <a:t>Cifrado asimétrico: </a:t>
            </a:r>
            <a:r>
              <a:rPr lang="es-ES" dirty="0"/>
              <a:t>Sistema que usa dos claves distintas. </a:t>
            </a:r>
            <a:r>
              <a:rPr lang="es-ES" b="1" dirty="0"/>
              <a:t>Clave publica </a:t>
            </a:r>
            <a:r>
              <a:rPr lang="es-ES" dirty="0"/>
              <a:t>y </a:t>
            </a:r>
            <a:r>
              <a:rPr lang="es-ES" b="1" dirty="0"/>
              <a:t>Clave privada.</a:t>
            </a:r>
            <a:r>
              <a:rPr lang="es-ES" dirty="0"/>
              <a:t> El emisor usa la clave pública del receptor para cifrar el mensaje, el cual tendrá que usar su clave privada para descifrarlo.</a:t>
            </a:r>
          </a:p>
          <a:p>
            <a:r>
              <a:rPr lang="es-ES" dirty="0"/>
              <a:t>- </a:t>
            </a:r>
            <a:r>
              <a:rPr lang="es-ES" b="1" dirty="0"/>
              <a:t>Cifrado hibrido: </a:t>
            </a:r>
            <a:r>
              <a:rPr lang="es-ES" dirty="0"/>
              <a:t>Combinación de ambas técnicas, se usa un cifrado asimétrico para mandar una clave única que solo el emisor y el receptor conocerán. Pasando </a:t>
            </a:r>
            <a:r>
              <a:rPr lang="es-ES" dirty="0" err="1"/>
              <a:t>asi</a:t>
            </a:r>
            <a:r>
              <a:rPr lang="es-ES" dirty="0"/>
              <a:t> a usar un sistema simétrico para el resto de información</a:t>
            </a:r>
          </a:p>
        </p:txBody>
      </p:sp>
    </p:spTree>
    <p:extLst>
      <p:ext uri="{BB962C8B-B14F-4D97-AF65-F5344CB8AC3E}">
        <p14:creationId xmlns:p14="http://schemas.microsoft.com/office/powerpoint/2010/main" val="3619748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932BA-E44F-4BA0-A2A4-51C69D35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Sistemas de seguridad</a:t>
            </a:r>
            <a:br>
              <a:rPr lang="es-ES" dirty="0"/>
            </a:br>
            <a:r>
              <a:rPr lang="es-ES" dirty="0"/>
              <a:t>Firma digital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7E3EFB-1443-474A-BCAB-DA461E894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Bloque de caracteres que acompaña a un documento acreditando quien es su autor (</a:t>
            </a:r>
            <a:r>
              <a:rPr lang="es-ES" b="1" dirty="0"/>
              <a:t>autenticación</a:t>
            </a:r>
            <a:r>
              <a:rPr lang="es-ES" dirty="0"/>
              <a:t>), que no ha existido ninguna manipulación posterior de los datos (</a:t>
            </a:r>
            <a:r>
              <a:rPr lang="es-ES" b="1" dirty="0"/>
              <a:t>integridad</a:t>
            </a:r>
            <a:r>
              <a:rPr lang="es-ES" dirty="0"/>
              <a:t>) y que impide que pueda negar su autoría (</a:t>
            </a:r>
            <a:r>
              <a:rPr lang="es-ES" b="1" dirty="0"/>
              <a:t>no revocación</a:t>
            </a:r>
            <a:r>
              <a:rPr lang="es-E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10165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E31B6-D441-49E7-B78A-EC8544D7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Sistemas de seguridad</a:t>
            </a:r>
            <a:br>
              <a:rPr lang="es-ES" dirty="0"/>
            </a:br>
            <a:r>
              <a:rPr lang="es-ES" dirty="0"/>
              <a:t>Autoridades de certificación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E262D6-1586-483E-BBC9-0EB440D76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Organismos encargados de la gestión y atribución de claves públicas, atribuyendo autoridad a cada una de estas.</a:t>
            </a:r>
          </a:p>
          <a:p>
            <a:r>
              <a:rPr lang="es-ES" dirty="0"/>
              <a:t>Una autoridad de certificación es una tercera parte fiable de la comunicación que acredita la ligazón entre una determinada clave y su propietario real. Actuaria como una especie de </a:t>
            </a:r>
            <a:r>
              <a:rPr lang="es-ES" i="1" dirty="0"/>
              <a:t>notario electrónico</a:t>
            </a:r>
            <a:r>
              <a:rPr lang="es-ES" dirty="0"/>
              <a:t> que extiende un certificado de claves, el cual esta firmado  con su propia clave, para así garantizar la autenticidad de dicha información.</a:t>
            </a:r>
          </a:p>
          <a:p>
            <a:r>
              <a:rPr lang="es-ES" dirty="0"/>
              <a:t>Un </a:t>
            </a:r>
            <a:r>
              <a:rPr lang="es-ES" b="1" dirty="0"/>
              <a:t>certificado</a:t>
            </a:r>
            <a:r>
              <a:rPr lang="es-ES" dirty="0"/>
              <a:t> es un registro electrónico que atestigua que una clave publica pertenece a un determinado individuo o entidad.</a:t>
            </a:r>
          </a:p>
          <a:p>
            <a:endParaRPr lang="es-ES" dirty="0"/>
          </a:p>
          <a:p>
            <a:r>
              <a:rPr lang="es-ES" dirty="0"/>
              <a:t>Tipos de certificados:</a:t>
            </a:r>
          </a:p>
          <a:p>
            <a:r>
              <a:rPr lang="es-ES" dirty="0"/>
              <a:t>- </a:t>
            </a:r>
            <a:r>
              <a:rPr lang="es-ES" b="1" dirty="0"/>
              <a:t>Certificado en tarjeta (DNIe)</a:t>
            </a:r>
            <a:r>
              <a:rPr lang="es-ES" dirty="0"/>
              <a:t>: Certificado que se entrega directamente a cada usuario y ligado a la propia tarjeta.</a:t>
            </a:r>
          </a:p>
          <a:p>
            <a:r>
              <a:rPr lang="es-ES" dirty="0"/>
              <a:t>- </a:t>
            </a:r>
            <a:r>
              <a:rPr lang="es-ES" b="1" dirty="0"/>
              <a:t>Certificado de Software: </a:t>
            </a:r>
            <a:r>
              <a:rPr lang="es-ES" dirty="0"/>
              <a:t>Certificado que no esta ligado a la propia tarjeta. El proveedor de certificados de software es la </a:t>
            </a:r>
            <a:r>
              <a:rPr lang="es-ES" b="1" dirty="0"/>
              <a:t>Fabrica Nacional de Moneda y Timbre</a:t>
            </a:r>
            <a:r>
              <a:rPr lang="es-ES" dirty="0"/>
              <a:t> a través de su departamento </a:t>
            </a:r>
            <a:r>
              <a:rPr lang="es-ES" b="1" dirty="0"/>
              <a:t>CERES</a:t>
            </a:r>
            <a:r>
              <a:rPr lang="es-ES" dirty="0"/>
              <a:t> (</a:t>
            </a:r>
            <a:r>
              <a:rPr lang="es-ES" dirty="0" err="1"/>
              <a:t>CERtificación</a:t>
            </a:r>
            <a:r>
              <a:rPr lang="es-ES" dirty="0"/>
              <a:t> </a:t>
            </a:r>
            <a:r>
              <a:rPr lang="es-ES" dirty="0" err="1"/>
              <a:t>ESpañola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8562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9B546-944D-4C55-AE2A-5E9672D1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Sistemas de seguridad</a:t>
            </a:r>
            <a:br>
              <a:rPr lang="es-ES" dirty="0"/>
            </a:br>
            <a:r>
              <a:rPr lang="es-ES" dirty="0"/>
              <a:t>Identificación biométrica.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575BC0-4C3E-430C-BF76-069317BA8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Sistema de seguridad que usa una o varias características biológicas de un individuo a fin de validar su identidad. Ejemplos: </a:t>
            </a:r>
            <a:r>
              <a:rPr lang="es-ES" dirty="0" err="1"/>
              <a:t>Escaneres</a:t>
            </a:r>
            <a:r>
              <a:rPr lang="es-ES" dirty="0"/>
              <a:t> de retina, </a:t>
            </a:r>
            <a:r>
              <a:rPr lang="es-ES" dirty="0" err="1"/>
              <a:t>escaneres</a:t>
            </a:r>
            <a:r>
              <a:rPr lang="es-ES" dirty="0"/>
              <a:t> de huellas, etc.</a:t>
            </a:r>
          </a:p>
        </p:txBody>
      </p:sp>
    </p:spTree>
    <p:extLst>
      <p:ext uri="{BB962C8B-B14F-4D97-AF65-F5344CB8AC3E}">
        <p14:creationId xmlns:p14="http://schemas.microsoft.com/office/powerpoint/2010/main" val="1959584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F17E8-EF77-400C-8937-19F8358C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Sistemas de seguridad</a:t>
            </a:r>
            <a:br>
              <a:rPr lang="es-ES" dirty="0"/>
            </a:br>
            <a:r>
              <a:rPr lang="es-ES" dirty="0"/>
              <a:t>Herramientas de prevención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52CE94-22BB-421B-B92A-26082B91F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 </a:t>
            </a:r>
            <a:r>
              <a:rPr lang="es-ES" b="1" dirty="0"/>
              <a:t>Antivirus: </a:t>
            </a:r>
            <a:r>
              <a:rPr lang="es-ES" dirty="0"/>
              <a:t>Software que buscan y eliminan programas malintencionados</a:t>
            </a:r>
            <a:endParaRPr lang="es-ES" b="1" dirty="0"/>
          </a:p>
          <a:p>
            <a:r>
              <a:rPr lang="es-ES" b="1" dirty="0"/>
              <a:t>- Firewall: </a:t>
            </a:r>
            <a:r>
              <a:rPr lang="es-ES" dirty="0"/>
              <a:t>Software que permiten controlar el acceso a nuestro equipo o red.</a:t>
            </a:r>
            <a:endParaRPr lang="es-ES" b="1" dirty="0"/>
          </a:p>
          <a:p>
            <a:r>
              <a:rPr lang="es-ES" b="1" dirty="0"/>
              <a:t>- Actualizaciones y parches: </a:t>
            </a:r>
            <a:r>
              <a:rPr lang="es-ES" dirty="0"/>
              <a:t>Son nuevos conjuntos de funciones para el software almacenado en el sistema que pueden aportar componentes adicionales de seguridad sobre fallos ya detectados</a:t>
            </a:r>
            <a:endParaRPr lang="es-ES" b="1" dirty="0"/>
          </a:p>
          <a:p>
            <a:r>
              <a:rPr lang="es-ES" b="1" dirty="0"/>
              <a:t>- SAI: </a:t>
            </a:r>
            <a:r>
              <a:rPr lang="es-ES" dirty="0"/>
              <a:t>(Sistema de Alimentación Ininterrumpida) Es una batería que permite que el ordenador siga funcionando aunque no haya corriente eléctrica</a:t>
            </a:r>
            <a:endParaRPr lang="es-ES" b="1" dirty="0"/>
          </a:p>
          <a:p>
            <a:r>
              <a:rPr lang="es-ES" b="1" dirty="0"/>
              <a:t>- Copias de seguridad: </a:t>
            </a:r>
            <a:r>
              <a:rPr lang="es-ES" dirty="0"/>
              <a:t>Duplican la información contenida en los discos secundarios para que puedan ser recuperados en caso de fallo o borrado accidental</a:t>
            </a:r>
          </a:p>
        </p:txBody>
      </p:sp>
    </p:spTree>
    <p:extLst>
      <p:ext uri="{BB962C8B-B14F-4D97-AF65-F5344CB8AC3E}">
        <p14:creationId xmlns:p14="http://schemas.microsoft.com/office/powerpoint/2010/main" val="2500174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41F1B-3126-4F3C-8E95-D2C87463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Sistemas de seguridad</a:t>
            </a:r>
            <a:br>
              <a:rPr lang="es-ES" dirty="0"/>
            </a:br>
            <a:r>
              <a:rPr lang="es-ES" dirty="0"/>
              <a:t>Copias de información o </a:t>
            </a:r>
            <a:r>
              <a:rPr lang="es-ES" i="1" dirty="0"/>
              <a:t>Backups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400BB-277C-4801-BD14-4209AB6E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duplicados de la información que se guardan en </a:t>
            </a:r>
            <a:r>
              <a:rPr lang="es-ES" b="1" dirty="0"/>
              <a:t>Tape Drives </a:t>
            </a:r>
            <a:r>
              <a:rPr lang="es-ES" dirty="0"/>
              <a:t>(dispositivos magnéticos de almacenamiento) de alta capacidad. Para poder llevar a cabo estos se respaldos se utilizan herramientas de automatización que generan un </a:t>
            </a:r>
            <a:r>
              <a:rPr lang="es-ES" b="1" dirty="0"/>
              <a:t>punto de respaldo </a:t>
            </a:r>
            <a:r>
              <a:rPr lang="es-ES" dirty="0"/>
              <a:t> en cada archivo.</a:t>
            </a:r>
          </a:p>
          <a:p>
            <a:r>
              <a:rPr lang="es-ES" dirty="0"/>
              <a:t>Tipos de respaldo:</a:t>
            </a:r>
          </a:p>
          <a:p>
            <a:r>
              <a:rPr lang="es-ES" b="1" dirty="0"/>
              <a:t>- Respaldo completo:</a:t>
            </a:r>
            <a:r>
              <a:rPr lang="es-ES" dirty="0"/>
              <a:t> Guarda una copia completa del archivo</a:t>
            </a:r>
            <a:endParaRPr lang="es-ES" b="1" dirty="0"/>
          </a:p>
          <a:p>
            <a:r>
              <a:rPr lang="es-ES" b="1" dirty="0"/>
              <a:t>- Respaldo de incremento: </a:t>
            </a:r>
            <a:r>
              <a:rPr lang="es-ES" dirty="0"/>
              <a:t> Guarda los cambios que han sido efectuados en un respaldo desde su ultimo punto de respaldo</a:t>
            </a:r>
            <a:endParaRPr lang="es-ES" b="1" dirty="0"/>
          </a:p>
          <a:p>
            <a:r>
              <a:rPr lang="es-ES" b="1" dirty="0"/>
              <a:t>- Respaldo diferencial: </a:t>
            </a:r>
            <a:r>
              <a:rPr lang="es-ES" dirty="0"/>
              <a:t>Similar al anterior, pero únicamente almacena los cambios que difieren entre el punto de respaldo anterior y el actual.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6637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objeto&#10;&#10;Descripción generada con confianza alta">
            <a:extLst>
              <a:ext uri="{FF2B5EF4-FFF2-40B4-BE49-F238E27FC236}">
                <a16:creationId xmlns:a16="http://schemas.microsoft.com/office/drawing/2014/main" id="{97BBD1F2-0489-499D-9652-28DB05D76A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305" r="3" b="13804"/>
          <a:stretch/>
        </p:blipFill>
        <p:spPr>
          <a:xfrm>
            <a:off x="8020570" y="1916318"/>
            <a:ext cx="3135109" cy="34710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59E6258-587E-47E1-8F83-432FE1F6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Sistemas de seguridad</a:t>
            </a:r>
            <a:br>
              <a:rPr lang="es-ES" sz="4400" dirty="0"/>
            </a:br>
            <a:r>
              <a:rPr lang="es-ES" sz="4400" dirty="0"/>
              <a:t>Duplicados de información en línea (RAID)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1D9A9-6D87-4018-8964-0476EB81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(</a:t>
            </a:r>
            <a:r>
              <a:rPr lang="es-ES" i="1" dirty="0"/>
              <a:t>Redundant Array of Inexpensive Disks)</a:t>
            </a:r>
            <a:r>
              <a:rPr lang="es-ES" b="1" i="1" dirty="0"/>
              <a:t>. </a:t>
            </a:r>
            <a:r>
              <a:rPr lang="es-ES" dirty="0"/>
              <a:t>Es un sistema que empleara dos o mas discos duros que operaran de forma unísona para realizar un respaldo.</a:t>
            </a:r>
          </a:p>
          <a:p>
            <a:r>
              <a:rPr lang="es-ES" b="1" i="1" dirty="0"/>
              <a:t>- </a:t>
            </a:r>
            <a:r>
              <a:rPr lang="es-ES" b="1" dirty="0"/>
              <a:t>Raid 0: </a:t>
            </a:r>
            <a:r>
              <a:rPr lang="es-ES" dirty="0"/>
              <a:t>No se realiza ningún tipo de respaldo, simplemente 2 o mas discos duros operan como si fuera un único disco</a:t>
            </a:r>
            <a:endParaRPr lang="es-ES" b="1" i="1" dirty="0"/>
          </a:p>
          <a:p>
            <a:r>
              <a:rPr lang="es-ES" b="1" i="1" dirty="0"/>
              <a:t>- </a:t>
            </a:r>
            <a:r>
              <a:rPr lang="es-ES" b="1" dirty="0"/>
              <a:t>Raid 1: </a:t>
            </a:r>
            <a:r>
              <a:rPr lang="es-ES" dirty="0"/>
              <a:t>Toda la información es almacenada en todos los discos duros en la misma posición, creando así dos copias idénticas</a:t>
            </a:r>
            <a:endParaRPr lang="es-ES" b="1" dirty="0"/>
          </a:p>
          <a:p>
            <a:r>
              <a:rPr lang="es-ES" b="1" i="1" dirty="0"/>
              <a:t>- </a:t>
            </a:r>
            <a:r>
              <a:rPr lang="es-ES" b="1" dirty="0"/>
              <a:t>Raid 5: </a:t>
            </a:r>
            <a:r>
              <a:rPr lang="es-ES" dirty="0"/>
              <a:t>(División con paridad) tres o mas unidades de disco con datos dividido en bloques denominados divisiones, gracias al </a:t>
            </a:r>
            <a:r>
              <a:rPr lang="es-ES" b="1" dirty="0"/>
              <a:t>sistema de paridad </a:t>
            </a:r>
            <a:r>
              <a:rPr lang="es-ES" dirty="0"/>
              <a:t>si se perdiera la información de un disco seria posible recuperarla con el contenido del resto.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b="1" dirty="0"/>
              <a:t>Sistema de paridad: </a:t>
            </a:r>
            <a:r>
              <a:rPr lang="es-ES" dirty="0"/>
              <a:t>método matemático para la recreación de datos que se perdieron en una sola unidad, lo cual incrementa la tolerancia a fallos.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49052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ADD43-AA20-4712-8767-5B47B328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Ordenador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3FE821-C108-4A56-8D9E-D71573DA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- HARDWARE:</a:t>
            </a:r>
            <a:r>
              <a:rPr lang="es-ES" dirty="0"/>
              <a:t>  Partes físicas tangibles de un sistema informático, todos sus componentes eléctricos, electrónicos, electromecánicos y mecánicos.</a:t>
            </a:r>
          </a:p>
          <a:p>
            <a:r>
              <a:rPr lang="es-ES" b="1" dirty="0"/>
              <a:t>- SOFTWARE: </a:t>
            </a:r>
            <a:r>
              <a:rPr lang="es-ES" dirty="0"/>
              <a:t>Parte intangible del sistema. Construido por todos los programas.</a:t>
            </a:r>
          </a:p>
          <a:p>
            <a:r>
              <a:rPr lang="es-ES" b="1" dirty="0"/>
              <a:t>- FIRMWARE</a:t>
            </a:r>
            <a:r>
              <a:rPr lang="es-ES" dirty="0"/>
              <a:t>: “</a:t>
            </a:r>
            <a:r>
              <a:rPr lang="es-ES" i="1" dirty="0"/>
              <a:t>Software”</a:t>
            </a:r>
            <a:r>
              <a:rPr lang="es-ES" b="1" i="1" dirty="0"/>
              <a:t> </a:t>
            </a:r>
            <a:r>
              <a:rPr lang="es-ES" dirty="0"/>
              <a:t>que viene grabado de fabrica. Se refiere a los programas grabados en memorias </a:t>
            </a:r>
            <a:r>
              <a:rPr lang="es-ES" b="1" dirty="0"/>
              <a:t>ROM</a:t>
            </a:r>
            <a:r>
              <a:rPr lang="es-ES" dirty="0"/>
              <a:t>. Dentro de esta categoría encontramos la </a:t>
            </a:r>
            <a:r>
              <a:rPr lang="es-ES" b="1" dirty="0"/>
              <a:t>BIOS</a:t>
            </a:r>
          </a:p>
        </p:txBody>
      </p:sp>
    </p:spTree>
    <p:extLst>
      <p:ext uri="{BB962C8B-B14F-4D97-AF65-F5344CB8AC3E}">
        <p14:creationId xmlns:p14="http://schemas.microsoft.com/office/powerpoint/2010/main" val="318975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DA53A-8C9B-4C7C-B4C5-A825D1C2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Representación de la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E68B6-0225-4B1A-84C7-90776D96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- Sistema binario: </a:t>
            </a:r>
            <a:r>
              <a:rPr lang="es-ES" dirty="0"/>
              <a:t>Sistema numérico que trabaja en </a:t>
            </a:r>
            <a:r>
              <a:rPr lang="es-ES" b="1" dirty="0"/>
              <a:t>base dos </a:t>
            </a:r>
            <a:r>
              <a:rPr lang="es-ES" dirty="0"/>
              <a:t>(Nosotros solemos trabajar en base 10). Se caracteriza por que todas las representaciones numéricas se realizan empleando dos </a:t>
            </a:r>
            <a:r>
              <a:rPr lang="es-ES" b="1" dirty="0"/>
              <a:t>dígitos.</a:t>
            </a:r>
            <a:r>
              <a:rPr lang="es-ES" dirty="0"/>
              <a:t> El 1 y el 0.</a:t>
            </a:r>
            <a:endParaRPr lang="es-ES" b="1" dirty="0"/>
          </a:p>
          <a:p>
            <a:endParaRPr lang="es-ES" b="1" dirty="0"/>
          </a:p>
          <a:p>
            <a:r>
              <a:rPr lang="es-ES" b="1" dirty="0"/>
              <a:t>- Bit:</a:t>
            </a:r>
            <a:r>
              <a:rPr lang="es-ES" dirty="0"/>
              <a:t> Unidad mínima de información que puede tratar un ordenador. Solo puede tomar el valor de 0 y 1. Se representa mediante una “b” minúscula</a:t>
            </a:r>
          </a:p>
          <a:p>
            <a:r>
              <a:rPr lang="es-ES" b="1" dirty="0"/>
              <a:t>- Byte: </a:t>
            </a:r>
            <a:r>
              <a:rPr lang="es-ES" dirty="0"/>
              <a:t> Conjunto de 8 bits, es la unidad mínima de información con significado. Se representa con una “</a:t>
            </a:r>
            <a:r>
              <a:rPr lang="es-ES" i="1" dirty="0"/>
              <a:t>B</a:t>
            </a:r>
            <a:r>
              <a:rPr lang="es-ES" dirty="0"/>
              <a:t>” mayúscula.</a:t>
            </a:r>
          </a:p>
          <a:p>
            <a:endParaRPr lang="es-ES" b="1" dirty="0"/>
          </a:p>
          <a:p>
            <a:r>
              <a:rPr lang="es-ES" dirty="0"/>
              <a:t>- </a:t>
            </a:r>
            <a:r>
              <a:rPr lang="es-ES" b="1" dirty="0"/>
              <a:t>Palabra:</a:t>
            </a:r>
            <a:r>
              <a:rPr lang="es-ES" dirty="0"/>
              <a:t> También conocido como </a:t>
            </a:r>
            <a:r>
              <a:rPr lang="es-ES" b="1" dirty="0"/>
              <a:t>Longitud de la palabra</a:t>
            </a:r>
            <a:r>
              <a:rPr lang="es-ES" dirty="0"/>
              <a:t>. Conjunto de bits que el ordenador puede procesar en una operación. (Sistemas de 32 o 64 bits).</a:t>
            </a:r>
          </a:p>
        </p:txBody>
      </p:sp>
    </p:spTree>
    <p:extLst>
      <p:ext uri="{BB962C8B-B14F-4D97-AF65-F5344CB8AC3E}">
        <p14:creationId xmlns:p14="http://schemas.microsoft.com/office/powerpoint/2010/main" val="256589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482F9-7351-4076-B04C-585A32CD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Representación de la información</a:t>
            </a:r>
            <a:br>
              <a:rPr lang="es-ES" dirty="0"/>
            </a:br>
            <a:r>
              <a:rPr lang="es-ES" dirty="0"/>
              <a:t>Unidades de medida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FDFB15-B606-41D9-9A85-CE6BA13DF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1 bit (1b) = Valor que solo puede ser 1 o 0</a:t>
            </a:r>
          </a:p>
          <a:p>
            <a:r>
              <a:rPr lang="es-ES" dirty="0"/>
              <a:t>1 Byte (1B) = 8 bits. Se pueden representar números comprendidos entre 0 y 255.</a:t>
            </a:r>
          </a:p>
          <a:p>
            <a:r>
              <a:rPr lang="es-ES" dirty="0"/>
              <a:t>1 Kilobyte (1KB) = 1024 Bytes</a:t>
            </a:r>
          </a:p>
          <a:p>
            <a:r>
              <a:rPr lang="es-ES" dirty="0"/>
              <a:t>1 Megabyte (1MB) = 1024 Kilobytes</a:t>
            </a:r>
          </a:p>
          <a:p>
            <a:r>
              <a:rPr lang="es-ES" dirty="0"/>
              <a:t>1 Gigabyte (1GB) = 1024 Megabyte</a:t>
            </a:r>
          </a:p>
          <a:p>
            <a:r>
              <a:rPr lang="es-ES" dirty="0"/>
              <a:t>1 Terabyte (1TB) = 1024 Gygabyte</a:t>
            </a:r>
          </a:p>
          <a:p>
            <a:r>
              <a:rPr lang="es-ES" dirty="0"/>
              <a:t>1 Petabyte (1PB) = 1024 Terabyte</a:t>
            </a:r>
          </a:p>
        </p:txBody>
      </p:sp>
    </p:spTree>
    <p:extLst>
      <p:ext uri="{BB962C8B-B14F-4D97-AF65-F5344CB8AC3E}">
        <p14:creationId xmlns:p14="http://schemas.microsoft.com/office/powerpoint/2010/main" val="3791503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Marcador de contenido 9">
            <a:extLst>
              <a:ext uri="{FF2B5EF4-FFF2-40B4-BE49-F238E27FC236}">
                <a16:creationId xmlns:a16="http://schemas.microsoft.com/office/drawing/2014/main" id="{DF5CA7B3-25DA-4AA3-A9D9-9F8F4201E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13725" y="2045788"/>
            <a:ext cx="4416878" cy="374330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035F61-05C5-4D6F-9052-EFAACC3B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/>
              <a:t>Representación de la información.</a:t>
            </a:r>
            <a:br>
              <a:rPr lang="es-ES" dirty="0"/>
            </a:br>
            <a:r>
              <a:rPr lang="es-ES" dirty="0"/>
              <a:t>ASCII</a:t>
            </a:r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8DCA0D1F-D42E-488C-B00C-91132C150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s-ES" dirty="0"/>
              <a:t>La tabla de codificación ASCII es un sistema de representación que asigna un valor numérico a cada carácter de la tabla de forma que con </a:t>
            </a:r>
            <a:r>
              <a:rPr lang="es-ES" i="1" dirty="0"/>
              <a:t>1 byte </a:t>
            </a:r>
            <a:r>
              <a:rPr lang="es-ES" dirty="0"/>
              <a:t>de datos se puedan representar textos de distinta índole.</a:t>
            </a:r>
          </a:p>
        </p:txBody>
      </p:sp>
    </p:spTree>
    <p:extLst>
      <p:ext uri="{BB962C8B-B14F-4D97-AF65-F5344CB8AC3E}">
        <p14:creationId xmlns:p14="http://schemas.microsoft.com/office/powerpoint/2010/main" val="380596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9063B-8254-46D5-95EC-6067E16C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Clasificación de los ordenadores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69346-2B27-40AB-A7BB-AD08B4DA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- Supercomputadoras: </a:t>
            </a:r>
            <a:r>
              <a:rPr lang="es-ES" dirty="0"/>
              <a:t>Equipos con una gran capacidad de calculo, suelen componerse de varios procesadores trabajando en paralelo.</a:t>
            </a:r>
            <a:endParaRPr lang="es-ES" b="1" dirty="0"/>
          </a:p>
          <a:p>
            <a:r>
              <a:rPr lang="es-ES" b="1" dirty="0"/>
              <a:t>- Mainframes:  </a:t>
            </a:r>
            <a:r>
              <a:rPr lang="es-ES" dirty="0"/>
              <a:t>Equipos que funcionan como servidores y soportan la comunicación de muchos usuarios conectados a la vez.</a:t>
            </a:r>
            <a:endParaRPr lang="es-ES" b="1" dirty="0"/>
          </a:p>
          <a:p>
            <a:r>
              <a:rPr lang="es-ES" b="1" dirty="0"/>
              <a:t>- Miniordenadores: </a:t>
            </a:r>
            <a:r>
              <a:rPr lang="es-ES" dirty="0"/>
              <a:t>Similares a los mainframe pero de menor escala</a:t>
            </a:r>
            <a:endParaRPr lang="es-ES" b="1" dirty="0"/>
          </a:p>
          <a:p>
            <a:r>
              <a:rPr lang="es-ES" b="1" dirty="0"/>
              <a:t>- Ordenadores personales:  </a:t>
            </a:r>
            <a:r>
              <a:rPr lang="es-ES" dirty="0"/>
              <a:t>Equipos caracterizados por ser monousuario, pueden ser de </a:t>
            </a:r>
            <a:r>
              <a:rPr lang="es-ES" b="1" dirty="0"/>
              <a:t>sobremesa, portátiles , tables, smartphones.</a:t>
            </a:r>
          </a:p>
          <a:p>
            <a:r>
              <a:rPr lang="es-ES" b="1" dirty="0"/>
              <a:t>- Nanoordenadores:  </a:t>
            </a:r>
            <a:r>
              <a:rPr lang="es-ES" dirty="0"/>
              <a:t>Ordenadores muy específicos y pequeños. 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68824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n 2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06E8CBD7-2C70-4EA7-A833-2A8D9771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879719"/>
            <a:ext cx="6798082" cy="509856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73737D6-E351-4249-99F1-428933BF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solidFill>
                  <a:srgbClr val="FFFFFF"/>
                </a:solidFill>
              </a:rPr>
              <a:t>Componentes de un ordenador</a:t>
            </a:r>
          </a:p>
        </p:txBody>
      </p:sp>
      <p:sp>
        <p:nvSpPr>
          <p:cNvPr id="51" name="Content Placeholder 8">
            <a:extLst>
              <a:ext uri="{FF2B5EF4-FFF2-40B4-BE49-F238E27FC236}">
                <a16:creationId xmlns:a16="http://schemas.microsoft.com/office/drawing/2014/main" id="{96E9964E-6E0E-4657-AB2F-0537C2D35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134F7-D4AD-4006-8621-85CCB135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Componentes de un ordenador.</a:t>
            </a:r>
            <a:br>
              <a:rPr lang="es-ES" dirty="0"/>
            </a:br>
            <a:r>
              <a:rPr lang="es-ES" dirty="0"/>
              <a:t>Placa 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5B740A-8F0A-4039-B4E4-E53BA2AF5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Elemento principal de un ordenador donde se insertan y conectan el resto de componentes.</a:t>
            </a:r>
          </a:p>
          <a:p>
            <a:endParaRPr lang="es-ES" dirty="0"/>
          </a:p>
          <a:p>
            <a:r>
              <a:rPr lang="es-ES" dirty="0"/>
              <a:t>Según su tamaño se clasifican en:</a:t>
            </a:r>
          </a:p>
          <a:p>
            <a:r>
              <a:rPr lang="es-ES" dirty="0"/>
              <a:t>- </a:t>
            </a:r>
            <a:r>
              <a:rPr lang="es-ES" b="1" dirty="0"/>
              <a:t>Baby AT</a:t>
            </a:r>
          </a:p>
          <a:p>
            <a:r>
              <a:rPr lang="es-ES" b="1" dirty="0"/>
              <a:t>- ATX</a:t>
            </a:r>
          </a:p>
          <a:p>
            <a:r>
              <a:rPr lang="es-ES" b="1" dirty="0"/>
              <a:t>- LPX</a:t>
            </a:r>
            <a:endParaRPr lang="es-ES" dirty="0"/>
          </a:p>
          <a:p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72667BF-6870-49DE-A4A3-BF07A6B95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50090" y="2303242"/>
            <a:ext cx="5018150" cy="401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81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448</TotalTime>
  <Words>2231</Words>
  <Application>Microsoft Office PowerPoint</Application>
  <PresentationFormat>Panorámica</PresentationFormat>
  <Paragraphs>173</Paragraphs>
  <Slides>28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Retrospección</vt:lpstr>
      <vt:lpstr>20. Informática básica </vt:lpstr>
      <vt:lpstr>Informática</vt:lpstr>
      <vt:lpstr>Ordenador</vt:lpstr>
      <vt:lpstr>Representación de la información</vt:lpstr>
      <vt:lpstr>Representación de la información Unidades de medida</vt:lpstr>
      <vt:lpstr>Representación de la información. ASCII</vt:lpstr>
      <vt:lpstr>Clasificación de los ordenadores</vt:lpstr>
      <vt:lpstr>Componentes de un ordenador</vt:lpstr>
      <vt:lpstr>Componentes de un ordenador. Placa base</vt:lpstr>
      <vt:lpstr>Componentes de un ordenador. Placa base</vt:lpstr>
      <vt:lpstr>Componentes de un ordenador. CPU</vt:lpstr>
      <vt:lpstr>Componentes de un ordenador CPU</vt:lpstr>
      <vt:lpstr>Componentes de un ordenador. Memoria principal</vt:lpstr>
      <vt:lpstr>Componentes de un ordenador. Tipos de memoria</vt:lpstr>
      <vt:lpstr>Periféricos o unidades de entrada/salida</vt:lpstr>
      <vt:lpstr>Canales de E/S</vt:lpstr>
      <vt:lpstr>Periféricos de entrada</vt:lpstr>
      <vt:lpstr>Periféricos de salida</vt:lpstr>
      <vt:lpstr>Periféricos de entrada y salida</vt:lpstr>
      <vt:lpstr>Sistemas de almacenamiento secundario</vt:lpstr>
      <vt:lpstr>Software o elemento lógico Clasificación según funcionalidad</vt:lpstr>
      <vt:lpstr>Sistemas de seguridad Criptografía</vt:lpstr>
      <vt:lpstr>Sistemas de seguridad Firma digital</vt:lpstr>
      <vt:lpstr>Sistemas de seguridad Autoridades de certificación</vt:lpstr>
      <vt:lpstr>Sistemas de seguridad Identificación biométrica.</vt:lpstr>
      <vt:lpstr>Sistemas de seguridad Herramientas de prevención</vt:lpstr>
      <vt:lpstr>Sistemas de seguridad Copias de información o Backups</vt:lpstr>
      <vt:lpstr>Sistemas de seguridad Duplicados de información en línea (RAID)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20. Informática básica </dc:title>
  <dc:creator>vicente aleixos</dc:creator>
  <cp:lastModifiedBy>vicente aleixos</cp:lastModifiedBy>
  <cp:revision>21</cp:revision>
  <dcterms:created xsi:type="dcterms:W3CDTF">2018-04-07T10:13:33Z</dcterms:created>
  <dcterms:modified xsi:type="dcterms:W3CDTF">2018-04-09T17:47:49Z</dcterms:modified>
</cp:coreProperties>
</file>