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9742D-C4D6-4C48-8AD9-1866404D761A}" v="6376" dt="2018-04-24T18:51:19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7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3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7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0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3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07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1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5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37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1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/>
              </a:rPr>
              <a:t>25.</a:t>
            </a:r>
            <a:br>
              <a:rPr lang="es-ES" dirty="0">
                <a:solidFill>
                  <a:srgbClr val="262626"/>
                </a:solidFill>
                <a:ea typeface="+mj-lt"/>
                <a:cs typeface="+mj-lt"/>
              </a:rPr>
            </a:br>
            <a:r>
              <a:rPr lang="es-ES" dirty="0">
                <a:cs typeface="Calibri Light"/>
              </a:rPr>
              <a:t>Bases de datos: Access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 Light"/>
              </a:rPr>
              <a:t>Principales funciones y utilidades. Tablas. Consultas. Formularios. Informes. Relaciones. Importación, vinculación y exportación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0415-B781-402A-86EC-F41DFD84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EDA50-6BB0-4118-972B-603864DE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almacenar los datos en las tablas, primero deberemos definir cual va a ser la estructura que albergara los datos en la tabla.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F7A9690-0745-455A-815E-6AD1DDBF5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66989"/>
              </p:ext>
            </p:extLst>
          </p:nvPr>
        </p:nvGraphicFramePr>
        <p:xfrm>
          <a:off x="1097280" y="2474722"/>
          <a:ext cx="99974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480">
                  <a:extLst>
                    <a:ext uri="{9D8B030D-6E8A-4147-A177-3AD203B41FA5}">
                      <a16:colId xmlns:a16="http://schemas.microsoft.com/office/drawing/2014/main" val="1009345720"/>
                    </a:ext>
                  </a:extLst>
                </a:gridCol>
                <a:gridCol w="3332480">
                  <a:extLst>
                    <a:ext uri="{9D8B030D-6E8A-4147-A177-3AD203B41FA5}">
                      <a16:colId xmlns:a16="http://schemas.microsoft.com/office/drawing/2014/main" val="3301304461"/>
                    </a:ext>
                  </a:extLst>
                </a:gridCol>
                <a:gridCol w="3332480">
                  <a:extLst>
                    <a:ext uri="{9D8B030D-6E8A-4147-A177-3AD203B41FA5}">
                      <a16:colId xmlns:a16="http://schemas.microsoft.com/office/drawing/2014/main" val="398632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Utilizado para almacenar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6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Caracteres alfanuméricos.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Hasta 255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Caracteres alfanuméricos.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Hasta 1 gigabyte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9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numéricos (Enteros o fraccionarios)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 2, 4, 8 o bytes dependiendo del tamaño.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Fecha/hora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Fechas y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Moneda (</a:t>
                      </a:r>
                      <a:r>
                        <a:rPr lang="es-ES" dirty="0" err="1"/>
                        <a:t>Currency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Datos monetarios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0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Hiperviculo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Hipervicnulos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5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Autoenumeracion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 numérico único que se inserta de forma incremental al crear cada 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 o 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C3C77-1F7F-451A-876C-2F7B9DB6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B8C3C9B-23F1-4D66-9ECE-3BFF1D291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3851"/>
              </p:ext>
            </p:extLst>
          </p:nvPr>
        </p:nvGraphicFramePr>
        <p:xfrm>
          <a:off x="1096963" y="1846263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954422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6229008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9677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Utilizado para almacenar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Tamaño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9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booleanos (Si/no)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Objeto 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Objeto OLE u otros binarios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gigabyte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Datos adjuntos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Fotos, imágenes, archivos binarios, </a:t>
                      </a:r>
                      <a:r>
                        <a:rPr lang="es-ES" dirty="0" err="1"/>
                        <a:t>etc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gigabyte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2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6587E-F435-4EFF-ADAE-4FD4C9D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Tablas: Propiedades del campo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9E7AE-B0B4-4F71-BE9E-74E9DE95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- Tamaño del campo: </a:t>
            </a:r>
            <a:r>
              <a:rPr lang="es-ES" dirty="0"/>
              <a:t>Establece el tamaño máximo de los datos almacenados para dicho campo</a:t>
            </a:r>
            <a:endParaRPr lang="es-ES" b="1" dirty="0"/>
          </a:p>
          <a:p>
            <a:r>
              <a:rPr lang="es-ES" b="1" dirty="0"/>
              <a:t>- Formato: </a:t>
            </a:r>
            <a:r>
              <a:rPr lang="es-ES" dirty="0"/>
              <a:t>personalizar la forma en la que el campo se muestra de forma predeterminada cuando se visualiza o se imprime</a:t>
            </a:r>
            <a:endParaRPr lang="es-ES" b="1" dirty="0"/>
          </a:p>
          <a:p>
            <a:r>
              <a:rPr lang="es-ES" b="1" dirty="0"/>
              <a:t>- Posiciones decimales: </a:t>
            </a:r>
            <a:r>
              <a:rPr lang="es-ES" dirty="0"/>
              <a:t>Especificar el numero de posiciones decimales utilizadas al mostrar números</a:t>
            </a:r>
            <a:endParaRPr lang="es-ES" b="1" dirty="0"/>
          </a:p>
          <a:p>
            <a:r>
              <a:rPr lang="es-ES" b="1" dirty="0"/>
              <a:t>- Nuevos valores: </a:t>
            </a:r>
            <a:r>
              <a:rPr lang="es-ES" dirty="0"/>
              <a:t>Especificar si un campo auto numeración se incrementa o recibe un valor aleatorio al agregar un nuevo registro</a:t>
            </a:r>
            <a:endParaRPr lang="es-ES" b="1" dirty="0"/>
          </a:p>
          <a:p>
            <a:r>
              <a:rPr lang="es-ES" b="1" dirty="0"/>
              <a:t>- Mascara de entrada: </a:t>
            </a:r>
            <a:r>
              <a:rPr lang="es-ES" dirty="0"/>
              <a:t>Mostrar los caracteres que facilitan la entrada de datos</a:t>
            </a:r>
            <a:endParaRPr lang="es-ES" b="1" dirty="0"/>
          </a:p>
          <a:p>
            <a:r>
              <a:rPr lang="es-ES" b="1" dirty="0"/>
              <a:t>- Titulo: </a:t>
            </a:r>
            <a:r>
              <a:rPr lang="es-ES" dirty="0"/>
              <a:t>Texto que se muestra de forma predeterminada en las etiquetas de los formularios, informes y consultas</a:t>
            </a:r>
            <a:endParaRPr lang="es-ES" b="1" dirty="0"/>
          </a:p>
          <a:p>
            <a:r>
              <a:rPr lang="es-ES" b="1" dirty="0"/>
              <a:t>- Valor predeterminado: </a:t>
            </a:r>
            <a:r>
              <a:rPr lang="es-ES" dirty="0"/>
              <a:t>asignar automáticamente un valor predeterminado a un campo cuando se agregan nuevos registros</a:t>
            </a:r>
          </a:p>
          <a:p>
            <a:r>
              <a:rPr lang="es-ES" b="1" dirty="0"/>
              <a:t>- Regla de validación: </a:t>
            </a:r>
            <a:r>
              <a:rPr lang="es-ES" dirty="0"/>
              <a:t>Proporcionar una expresión que debe ser verdadera cuando se agrega o cambia el valor del campo.</a:t>
            </a:r>
            <a:endParaRPr lang="es-ES" b="1" dirty="0"/>
          </a:p>
          <a:p>
            <a:r>
              <a:rPr lang="es-ES" b="1" dirty="0"/>
              <a:t>- Texto de validación: </a:t>
            </a:r>
            <a:r>
              <a:rPr lang="es-ES" dirty="0"/>
              <a:t>Escribir un mensaje que se muestre cuando un valor infrinja la expresión en la propiedad Regla de validación</a:t>
            </a:r>
            <a:endParaRPr lang="es-ES" b="1" dirty="0"/>
          </a:p>
          <a:p>
            <a:r>
              <a:rPr lang="es-ES" b="1" dirty="0"/>
              <a:t>- Requerido:  </a:t>
            </a:r>
            <a:r>
              <a:rPr lang="es-ES" dirty="0"/>
              <a:t>Exigir que se especifiquen datos en un campo</a:t>
            </a:r>
            <a:endParaRPr lang="es-ES" b="1" dirty="0"/>
          </a:p>
          <a:p>
            <a:r>
              <a:rPr lang="es-ES" b="1" dirty="0"/>
              <a:t>- Permitir longitud cero: </a:t>
            </a:r>
            <a:r>
              <a:rPr lang="es-ES" dirty="0"/>
              <a:t>Permitir la entrada de una cadena de longitud cero “” en un campo Texto o Memo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6640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7ECE7-27FA-4DC6-9CFB-7EA9E91D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Tablas: Propiedades del campo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D21D7-5F6D-4027-BD4E-AE38342A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- Indizado: </a:t>
            </a:r>
            <a:r>
              <a:rPr lang="es-ES" dirty="0"/>
              <a:t>Agilizar el acceso a los datos de un campo mediante la creación y utilización de un índice</a:t>
            </a:r>
            <a:endParaRPr lang="es-ES" b="1" dirty="0"/>
          </a:p>
          <a:p>
            <a:r>
              <a:rPr lang="es-ES" b="1" dirty="0"/>
              <a:t>- Compresión Unicode:</a:t>
            </a:r>
            <a:r>
              <a:rPr lang="es-ES" dirty="0"/>
              <a:t> Comprimir el texto almacenado en este campo al almacenar una pequeña cantidad de texto</a:t>
            </a:r>
            <a:endParaRPr lang="es-ES" b="1" dirty="0"/>
          </a:p>
          <a:p>
            <a:r>
              <a:rPr lang="es-ES" b="1" dirty="0"/>
              <a:t>-  Modo IME: </a:t>
            </a:r>
            <a:r>
              <a:rPr lang="es-ES" dirty="0"/>
              <a:t>Controlar la conversión de caracteres en la versión Asiática de Windows</a:t>
            </a:r>
          </a:p>
          <a:p>
            <a:r>
              <a:rPr lang="es-ES" b="1" dirty="0"/>
              <a:t>- Etiquetas inteligentes:  </a:t>
            </a:r>
            <a:r>
              <a:rPr lang="es-ES" dirty="0"/>
              <a:t>Adjuntar una etiqueta inteligente al campo. Las etiquetas inteligentes son datos reconocidos y etiquetados como pertenecientes a un tipo determinado</a:t>
            </a:r>
            <a:endParaRPr lang="es-ES" b="1" dirty="0"/>
          </a:p>
          <a:p>
            <a:r>
              <a:rPr lang="es-ES" b="1" dirty="0"/>
              <a:t>- Solo anexar: </a:t>
            </a:r>
            <a:r>
              <a:rPr lang="es-ES" dirty="0"/>
              <a:t>Realizar un seguimiento del historial de valores del campo</a:t>
            </a:r>
            <a:endParaRPr lang="es-ES" b="1" dirty="0"/>
          </a:p>
          <a:p>
            <a:r>
              <a:rPr lang="es-ES" b="1" dirty="0"/>
              <a:t>- Formato del texto: </a:t>
            </a:r>
            <a:r>
              <a:rPr lang="es-ES" dirty="0"/>
              <a:t>Permite introducir el texto con formato HTML o no</a:t>
            </a:r>
            <a:endParaRPr lang="es-ES" b="1" dirty="0"/>
          </a:p>
          <a:p>
            <a:r>
              <a:rPr lang="es-ES" b="1" dirty="0"/>
              <a:t>- Alineación del texto: </a:t>
            </a:r>
            <a:r>
              <a:rPr lang="es-ES" dirty="0"/>
              <a:t>Especificar la alineación predeterminada del texto dentro de un control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5194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4409-4F3E-4072-871F-896E6752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Relaciones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0AE0C0-A0A6-4D8C-91DD-FA6C14FF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260" y="1935261"/>
            <a:ext cx="5561129" cy="29874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9AA0-4A45-4ED1-AA46-582A67060A99}"/>
              </a:ext>
            </a:extLst>
          </p:cNvPr>
          <p:cNvSpPr txBox="1"/>
          <p:nvPr/>
        </p:nvSpPr>
        <p:spPr>
          <a:xfrm>
            <a:off x="1020278" y="1737360"/>
            <a:ext cx="53997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Las relaciones permiten llevar la integridad de los datos entre tablas. Indicando que campos están relacionados entre ellas. </a:t>
            </a:r>
          </a:p>
          <a:p>
            <a:endParaRPr lang="es-ES" sz="1600" dirty="0"/>
          </a:p>
          <a:p>
            <a:r>
              <a:rPr lang="es-ES" sz="1600" dirty="0"/>
              <a:t>Existen 3 tipos de relaciones:</a:t>
            </a:r>
          </a:p>
          <a:p>
            <a:pPr marL="285750" indent="-285750">
              <a:buFontTx/>
              <a:buChar char="-"/>
            </a:pPr>
            <a:r>
              <a:rPr lang="es-ES" sz="1600" b="1" dirty="0"/>
              <a:t>Uno a uno: </a:t>
            </a:r>
            <a:r>
              <a:rPr lang="es-ES" sz="1600" dirty="0"/>
              <a:t>Un registro de la tabla se relaciona únicamente con un registro de la tabla relacionada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Uno a muchos: </a:t>
            </a:r>
            <a:r>
              <a:rPr lang="es-ES" sz="1600" dirty="0"/>
              <a:t>Un registro de la tabla se relaciona con muchos registros de la tabla relacionadas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Muchos a muchos: </a:t>
            </a:r>
            <a:r>
              <a:rPr lang="es-ES" sz="1600" dirty="0"/>
              <a:t>Muchos registros de la tabla se relacionan con muchos registros de la tabla relacionadas</a:t>
            </a:r>
          </a:p>
          <a:p>
            <a:pPr marL="285750" indent="-285750">
              <a:buFontTx/>
              <a:buChar char="-"/>
            </a:pPr>
            <a:endParaRPr lang="es-ES" sz="1600" b="1" dirty="0"/>
          </a:p>
          <a:p>
            <a:r>
              <a:rPr lang="es-ES" sz="1600" dirty="0"/>
              <a:t>Cuando se crea una relación se puede exigir </a:t>
            </a:r>
            <a:r>
              <a:rPr lang="es-ES" sz="1600" b="1" dirty="0"/>
              <a:t>integridad referencial</a:t>
            </a:r>
            <a:r>
              <a:rPr lang="es-ES" sz="1600" dirty="0"/>
              <a:t> provocando que exista un registro en la tabla relacionada. </a:t>
            </a:r>
            <a:r>
              <a:rPr lang="es-ES" sz="1600" dirty="0" err="1"/>
              <a:t>Ademas</a:t>
            </a:r>
            <a:r>
              <a:rPr lang="es-ES" sz="1600" dirty="0"/>
              <a:t> se puede decidir el comportamiento de dicha integridad, si deben eliminarse o modificarse los registros relacionados ante su eliminación o edición.</a:t>
            </a:r>
          </a:p>
        </p:txBody>
      </p:sp>
    </p:spTree>
    <p:extLst>
      <p:ext uri="{BB962C8B-B14F-4D97-AF65-F5344CB8AC3E}">
        <p14:creationId xmlns:p14="http://schemas.microsoft.com/office/powerpoint/2010/main" val="10424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E7C8E-6D85-4B1E-8291-EB042AAE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7250E-4D33-415C-8D82-CE930912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94922" cy="4023360"/>
          </a:xfrm>
        </p:spPr>
        <p:txBody>
          <a:bodyPr/>
          <a:lstStyle/>
          <a:p>
            <a:r>
              <a:rPr lang="es-ES" sz="1600" dirty="0"/>
              <a:t>Mediante las consultas podremos crear vistas rápidas y especificas de datos de la tabla, permitiendo establecer un sistema de ordenación o campos adicionales sobre el conjunto de tablas.</a:t>
            </a:r>
          </a:p>
          <a:p>
            <a:endParaRPr lang="es-ES" sz="1600" dirty="0"/>
          </a:p>
          <a:p>
            <a:r>
              <a:rPr lang="es-ES" sz="1600" dirty="0"/>
              <a:t>Aparte, mediante las consultas se pueden realizar estas operaciones especiales:</a:t>
            </a:r>
          </a:p>
          <a:p>
            <a:r>
              <a:rPr lang="es-ES" sz="1600" dirty="0"/>
              <a:t>- </a:t>
            </a:r>
            <a:r>
              <a:rPr lang="es-ES" sz="1600" b="1" dirty="0"/>
              <a:t>Consulta de creación de tabla: </a:t>
            </a:r>
            <a:r>
              <a:rPr lang="es-ES" sz="1600" dirty="0"/>
              <a:t>Permite crear una nueva tabla en base a los datos obtenidos de la consulta</a:t>
            </a:r>
            <a:endParaRPr lang="es-ES" sz="1600" b="1" dirty="0"/>
          </a:p>
          <a:p>
            <a:r>
              <a:rPr lang="es-ES" sz="1600" b="1" dirty="0"/>
              <a:t>- Consulta de datos anexados: </a:t>
            </a:r>
            <a:r>
              <a:rPr lang="es-ES" sz="1600" dirty="0"/>
              <a:t>Permite agregar datos a una tabla existente en base a los resultados de la consulta.</a:t>
            </a:r>
          </a:p>
          <a:p>
            <a:r>
              <a:rPr lang="es-ES" sz="1600" dirty="0"/>
              <a:t>- </a:t>
            </a:r>
            <a:r>
              <a:rPr lang="es-ES" sz="1600" b="1" dirty="0"/>
              <a:t>Consulta de actualización: </a:t>
            </a:r>
            <a:r>
              <a:rPr lang="es-ES" sz="1600" dirty="0"/>
              <a:t>Permite actualizar los datos de tablas existente</a:t>
            </a:r>
            <a:endParaRPr lang="es-ES" sz="1600" b="1" dirty="0"/>
          </a:p>
          <a:p>
            <a:r>
              <a:rPr lang="es-ES" sz="1600" b="1" dirty="0"/>
              <a:t>- Consulta de eliminación: </a:t>
            </a:r>
            <a:r>
              <a:rPr lang="es-ES" sz="1600" dirty="0"/>
              <a:t>Permiten eliminar registros de una tabla existente.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A77FB-255B-4B4E-B61B-D5A5893E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12" y="2093333"/>
            <a:ext cx="4522585" cy="35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7DEDA-F90C-498E-B904-30046901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6D845-F848-49AD-B9BE-B07F29A7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14248" cy="4023360"/>
          </a:xfrm>
        </p:spPr>
        <p:txBody>
          <a:bodyPr/>
          <a:lstStyle/>
          <a:p>
            <a:r>
              <a:rPr lang="es-ES" dirty="0"/>
              <a:t>Mediante los formularios puede visualizar, modificar o insertar nuevos registros en sus tablas.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Para su creación puede escogerse realizar el proceso a mano o a través de un asistente usando o bien una tabla o una consulta de la base de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DB4073-012B-47C2-9EF4-3AB8E04E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28" y="2193750"/>
            <a:ext cx="6455343" cy="31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E279-A351-476A-9ED0-41D9D22B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F1517-89FD-4DCA-9F1C-58C02841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32472" cy="4023360"/>
          </a:xfrm>
        </p:spPr>
        <p:txBody>
          <a:bodyPr/>
          <a:lstStyle/>
          <a:p>
            <a:r>
              <a:rPr lang="es-ES" dirty="0"/>
              <a:t>Los informes se utilizan para poder mostrar e imprimir los datos contenidos en la base </a:t>
            </a:r>
            <a:r>
              <a:rPr lang="es-ES"/>
              <a:t>de datos.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3AEC69-C591-4D26-B1EF-857B1B96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52" y="1845734"/>
            <a:ext cx="7430481" cy="38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032C0-8060-46B5-A994-346F00EA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Introducción a las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001BA-1C70-4C3E-A3B0-6C37BF58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cs typeface="Calibri"/>
              </a:rPr>
              <a:t>Es una colección de datos interrelacionados almacenados en conjunto sin </a:t>
            </a:r>
            <a:r>
              <a:rPr lang="es-ES" b="1" dirty="0">
                <a:cs typeface="Calibri"/>
              </a:rPr>
              <a:t>redundancias </a:t>
            </a:r>
            <a:r>
              <a:rPr lang="es-ES" dirty="0">
                <a:cs typeface="Calibri"/>
              </a:rPr>
              <a:t>perjudiciales o innecesarias; los datos se almacenan de modo que resulten independientes de los programas que los usan y emplean métodos bien determinados para incluir datos nuevos y para modificar o extraer almacenados asegurando la </a:t>
            </a:r>
            <a:r>
              <a:rPr lang="es-ES" b="1" dirty="0">
                <a:cs typeface="Calibri"/>
              </a:rPr>
              <a:t>integridad de los datos.</a:t>
            </a:r>
          </a:p>
          <a:p>
            <a:endParaRPr lang="es-ES" b="1" dirty="0">
              <a:cs typeface="Calibri"/>
            </a:endParaRPr>
          </a:p>
          <a:p>
            <a:r>
              <a:rPr lang="es-ES" b="1" dirty="0">
                <a:cs typeface="Calibri"/>
              </a:rPr>
              <a:t>- Redundancia de datos: </a:t>
            </a:r>
            <a:r>
              <a:rPr lang="es-ES" dirty="0">
                <a:cs typeface="Calibri"/>
              </a:rPr>
              <a:t>Se denomina redundancia de datos cuando una misma información se encuentra almacenada en distintos sitios.</a:t>
            </a:r>
          </a:p>
          <a:p>
            <a:pPr marL="0" indent="0">
              <a:buNone/>
            </a:pPr>
            <a:r>
              <a:rPr lang="es-ES" b="1" dirty="0">
                <a:cs typeface="Calibri"/>
              </a:rPr>
              <a:t>  - Integridad de los datos: </a:t>
            </a:r>
            <a:r>
              <a:rPr lang="es-ES" dirty="0">
                <a:cs typeface="Calibri"/>
              </a:rPr>
              <a:t>Si un dato se encuentra almacenado en varios sitios y se borra o modifica, este borrado o modificación se ha de reflejar en todos y cada uno de los sitios donde este dato está almacenado.</a:t>
            </a:r>
            <a:r>
              <a:rPr lang="es-ES" b="1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85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9F41E-4409-4AB0-B44D-C04D436B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Sistema de Gestión de Bases de Datos (SGBD)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05A43-8581-4C15-869D-7BCEBCAE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cs typeface="Calibri"/>
              </a:rPr>
              <a:t>Aplicaciones enfocadas a la manipulación y gestión de bases de datos.  Entre ellas podemos citar RBASE SYSTEM V, ORACLE, SQL SERVER, MySQL y Access entre otras.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Estas aplicaciones usan un proceso de </a:t>
            </a:r>
            <a:r>
              <a:rPr lang="es-ES" b="1" dirty="0">
                <a:cs typeface="Calibri"/>
              </a:rPr>
              <a:t>transacción con recuperación </a:t>
            </a:r>
            <a:r>
              <a:rPr lang="es-ES" dirty="0">
                <a:cs typeface="Calibri"/>
              </a:rPr>
              <a:t>para evitar posibles pérdidas de información debidas a un fallo del sistema.</a:t>
            </a:r>
          </a:p>
          <a:p>
            <a:endParaRPr lang="es-ES" dirty="0">
              <a:solidFill>
                <a:srgbClr val="404040"/>
              </a:solidFill>
              <a:cs typeface="Calibri"/>
            </a:endParaRPr>
          </a:p>
          <a:p>
            <a:r>
              <a:rPr lang="es-ES" dirty="0">
                <a:solidFill>
                  <a:srgbClr val="404040"/>
                </a:solidFill>
                <a:cs typeface="Calibri"/>
              </a:rPr>
              <a:t>La mayoría de sistemas de gestión de bases de datos en la actual se basan en lo que se conoce como el </a:t>
            </a:r>
            <a:r>
              <a:rPr lang="es-ES" b="1" dirty="0">
                <a:solidFill>
                  <a:srgbClr val="404040"/>
                </a:solidFill>
                <a:cs typeface="Calibri"/>
              </a:rPr>
              <a:t>enfoque relacional.</a:t>
            </a:r>
            <a:endParaRPr lang="es-ES" dirty="0">
              <a:solidFill>
                <a:srgbClr val="40404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8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59C9C-F6A1-4D06-87CA-508C89AF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Modelos de sistemas gestores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485AF-7C70-4C7F-BF4F-11E405D5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cs typeface="Calibri"/>
              </a:rPr>
              <a:t>- </a:t>
            </a:r>
            <a:r>
              <a:rPr lang="es-ES" b="1" dirty="0">
                <a:cs typeface="Calibri"/>
              </a:rPr>
              <a:t>Modelo jerárquico o en árbol</a:t>
            </a:r>
            <a:r>
              <a:rPr lang="es-ES" dirty="0">
                <a:cs typeface="Calibri"/>
              </a:rPr>
              <a:t>: Similar a una estructura de directorios con la característica que </a:t>
            </a:r>
            <a:r>
              <a:rPr lang="es-ES" u="sng" dirty="0">
                <a:cs typeface="Calibri"/>
              </a:rPr>
              <a:t>un hijo no puede existir sin su padre</a:t>
            </a:r>
          </a:p>
          <a:p>
            <a:r>
              <a:rPr lang="es-ES" dirty="0">
                <a:cs typeface="Calibri"/>
              </a:rPr>
              <a:t>- </a:t>
            </a:r>
            <a:r>
              <a:rPr lang="es-ES" b="1" dirty="0">
                <a:cs typeface="Calibri"/>
              </a:rPr>
              <a:t>Modelo de red</a:t>
            </a:r>
            <a:r>
              <a:rPr lang="es-ES" dirty="0">
                <a:cs typeface="Calibri"/>
              </a:rPr>
              <a:t>: Se puede considerar una forma extendida de la estructura jerárquica,</a:t>
            </a:r>
            <a:r>
              <a:rPr lang="es-ES" i="1" dirty="0">
                <a:cs typeface="Calibri"/>
              </a:rPr>
              <a:t> </a:t>
            </a:r>
            <a:r>
              <a:rPr lang="es-ES" u="sng" dirty="0">
                <a:cs typeface="Calibri"/>
              </a:rPr>
              <a:t>un registro hijo puede tener cualquier número de padres</a:t>
            </a:r>
            <a:r>
              <a:rPr lang="es-ES" dirty="0">
                <a:cs typeface="Calibri"/>
              </a:rPr>
              <a:t> por lo que </a:t>
            </a:r>
            <a:r>
              <a:rPr lang="es-ES" u="sng" dirty="0">
                <a:cs typeface="Calibri"/>
              </a:rPr>
              <a:t>no se puede insertar un hijo si no existe su padre</a:t>
            </a:r>
          </a:p>
          <a:p>
            <a:r>
              <a:rPr lang="es-ES" dirty="0">
                <a:cs typeface="Calibri"/>
              </a:rPr>
              <a:t>- </a:t>
            </a:r>
            <a:r>
              <a:rPr lang="es-ES" b="1" dirty="0">
                <a:cs typeface="Calibri"/>
              </a:rPr>
              <a:t>Modelo relacional</a:t>
            </a:r>
            <a:r>
              <a:rPr lang="es-ES" dirty="0">
                <a:cs typeface="Calibri"/>
              </a:rPr>
              <a:t>: El usuario percibe los datos en forma de tablas (colección de filas y columnas). Una tabla está formado por un número variable de </a:t>
            </a:r>
            <a:r>
              <a:rPr lang="es-ES" b="1" dirty="0">
                <a:cs typeface="Calibri"/>
              </a:rPr>
              <a:t>registros</a:t>
            </a:r>
            <a:r>
              <a:rPr lang="es-ES" dirty="0">
                <a:cs typeface="Calibri"/>
              </a:rPr>
              <a:t>, cada uno de los cuales contendrá una información individual mediante un numero predeterminado de </a:t>
            </a:r>
            <a:r>
              <a:rPr lang="es-ES" b="1" dirty="0">
                <a:cs typeface="Calibri"/>
              </a:rPr>
              <a:t>campos</a:t>
            </a:r>
            <a:r>
              <a:rPr lang="es-E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F782-4C2B-4003-BEC5-3603FEDC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Modelo relacional: Conceptos básicos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57379-EF49-476E-BA42-F51B7EAF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s-ES" b="1" dirty="0">
                <a:cs typeface="Calibri"/>
              </a:rPr>
              <a:t>- Dominio: </a:t>
            </a:r>
            <a:r>
              <a:rPr lang="es-ES" dirty="0">
                <a:cs typeface="Calibri"/>
              </a:rPr>
              <a:t>Conjunto de valores del mismo tipo, caracterizados por un nombre. Listado de todos los posibles valores que puede tomar un campo dentro de una base de datos.</a:t>
            </a:r>
            <a:endParaRPr lang="es-ES" b="1" dirty="0">
              <a:cs typeface="Calibri"/>
            </a:endParaRPr>
          </a:p>
          <a:p>
            <a:r>
              <a:rPr lang="es-ES" b="1" dirty="0">
                <a:cs typeface="Calibri"/>
              </a:rPr>
              <a:t>- Relación: </a:t>
            </a:r>
            <a:r>
              <a:rPr lang="es-ES" dirty="0">
                <a:cs typeface="Calibri"/>
              </a:rPr>
              <a:t>Subconjunto del producto cartesiano de n dominios, no necesariamente distinto, caracterizado por un nombre.</a:t>
            </a:r>
          </a:p>
          <a:p>
            <a:r>
              <a:rPr lang="es-ES" b="1" dirty="0">
                <a:cs typeface="Calibri"/>
              </a:rPr>
              <a:t>- Atributo: </a:t>
            </a:r>
            <a:r>
              <a:rPr lang="es-ES" dirty="0">
                <a:cs typeface="Calibri"/>
              </a:rPr>
              <a:t>Columna</a:t>
            </a:r>
            <a:r>
              <a:rPr lang="es-ES" b="1" dirty="0">
                <a:cs typeface="Calibri"/>
              </a:rPr>
              <a:t> </a:t>
            </a:r>
            <a:r>
              <a:rPr lang="es-ES" dirty="0">
                <a:cs typeface="Calibri"/>
              </a:rPr>
              <a:t>de una relación que representa una propiedad de la misma, y que está caracterizado por su nombre. Un atributo toma sus valores de un dominio. También puede ser denominado como </a:t>
            </a:r>
            <a:r>
              <a:rPr lang="es-ES" b="1" dirty="0">
                <a:cs typeface="Calibri"/>
              </a:rPr>
              <a:t>Campo</a:t>
            </a:r>
          </a:p>
          <a:p>
            <a:r>
              <a:rPr lang="es-ES" b="1" dirty="0">
                <a:cs typeface="Calibri"/>
              </a:rPr>
              <a:t>- Campo clave: </a:t>
            </a:r>
            <a:r>
              <a:rPr lang="es-ES" dirty="0">
                <a:cs typeface="Calibri"/>
              </a:rPr>
              <a:t>la clave de una relación es un atributo o conjunto de atributos que distingue unívocamente los registros o tuplas de una relación.</a:t>
            </a:r>
          </a:p>
          <a:p>
            <a:r>
              <a:rPr lang="es-ES" b="1" dirty="0">
                <a:cs typeface="Calibri"/>
              </a:rPr>
              <a:t>- Registro: </a:t>
            </a:r>
            <a:r>
              <a:rPr lang="es-ES" dirty="0">
                <a:cs typeface="Calibri"/>
              </a:rPr>
              <a:t>Conjunto de campos o conjunto de informaciones sobre un ente.</a:t>
            </a:r>
          </a:p>
          <a:p>
            <a:r>
              <a:rPr lang="es-ES" b="1" dirty="0">
                <a:cs typeface="Calibri"/>
              </a:rPr>
              <a:t>- Tabla: </a:t>
            </a:r>
            <a:r>
              <a:rPr lang="es-ES" dirty="0">
                <a:cs typeface="Calibri"/>
              </a:rPr>
              <a:t>Forma de representar una relación</a:t>
            </a:r>
          </a:p>
          <a:p>
            <a:r>
              <a:rPr lang="es-ES" b="1" dirty="0">
                <a:cs typeface="Calibri"/>
              </a:rPr>
              <a:t>- Clave primaria o principal (</a:t>
            </a:r>
            <a:r>
              <a:rPr lang="es-ES" b="1" dirty="0" err="1">
                <a:cs typeface="Calibri"/>
              </a:rPr>
              <a:t>Primary</a:t>
            </a:r>
            <a:r>
              <a:rPr lang="es-ES" b="1" dirty="0">
                <a:cs typeface="Calibri"/>
              </a:rPr>
              <a:t> </a:t>
            </a:r>
            <a:r>
              <a:rPr lang="es-ES" b="1" dirty="0" err="1">
                <a:cs typeface="Calibri"/>
              </a:rPr>
              <a:t>key</a:t>
            </a:r>
            <a:r>
              <a:rPr lang="es-ES" b="1" dirty="0">
                <a:cs typeface="Calibri"/>
              </a:rPr>
              <a:t>): </a:t>
            </a:r>
            <a:r>
              <a:rPr lang="es-ES" dirty="0">
                <a:cs typeface="Calibri"/>
              </a:rPr>
              <a:t>Uno o más campos cuyo valor o valores identifican de manera exclusiva cada registro de la tabla.</a:t>
            </a:r>
          </a:p>
          <a:p>
            <a:r>
              <a:rPr lang="es-ES" b="1" dirty="0">
                <a:cs typeface="Calibri"/>
              </a:rPr>
              <a:t>- Clave foránea (</a:t>
            </a:r>
            <a:r>
              <a:rPr lang="es-ES" b="1" dirty="0" err="1">
                <a:cs typeface="Calibri"/>
              </a:rPr>
              <a:t>extrerna</a:t>
            </a:r>
            <a:r>
              <a:rPr lang="es-ES" b="1" dirty="0">
                <a:cs typeface="Calibri"/>
              </a:rPr>
              <a:t> o ajena): </a:t>
            </a:r>
            <a:r>
              <a:rPr lang="es-ES" dirty="0">
                <a:cs typeface="Calibri"/>
              </a:rPr>
              <a:t>Clave que se usa en una tabla secundaria y que coincide con la clave principal de una tabla relacionada.</a:t>
            </a:r>
          </a:p>
        </p:txBody>
      </p:sp>
    </p:spTree>
    <p:extLst>
      <p:ext uri="{BB962C8B-B14F-4D97-AF65-F5344CB8AC3E}">
        <p14:creationId xmlns:p14="http://schemas.microsoft.com/office/powerpoint/2010/main" val="32393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9ACB-DDAD-4F60-A78F-26E8D06A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Microsoft Access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F9E07-B5BE-4822-8740-29611AAD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cs typeface="Calibri"/>
              </a:rPr>
              <a:t>Microsoft Access es una aplicación dentro del ámbito de Microsoft Office que permite acceso al motor de base de datos </a:t>
            </a:r>
            <a:r>
              <a:rPr lang="es-ES" b="1" dirty="0">
                <a:cs typeface="Calibri"/>
              </a:rPr>
              <a:t>ACE </a:t>
            </a:r>
            <a:r>
              <a:rPr lang="es-ES" dirty="0">
                <a:cs typeface="Calibri"/>
              </a:rPr>
              <a:t>a través de una</a:t>
            </a:r>
            <a:r>
              <a:rPr lang="es-ES" b="1" dirty="0">
                <a:cs typeface="Calibri"/>
              </a:rPr>
              <a:t> interfaz de usuario</a:t>
            </a:r>
            <a:r>
              <a:rPr lang="es-ES" dirty="0">
                <a:cs typeface="Calibri"/>
              </a:rPr>
              <a:t>.  </a:t>
            </a:r>
          </a:p>
          <a:p>
            <a:r>
              <a:rPr lang="es-ES" dirty="0">
                <a:cs typeface="Calibri"/>
              </a:rPr>
              <a:t>El motor ACE permite gestionar como se estructura y almacena la información y se accede a su interfaz a través de </a:t>
            </a:r>
            <a:r>
              <a:rPr lang="es-ES" b="1" dirty="0">
                <a:cs typeface="Calibri"/>
              </a:rPr>
              <a:t>SQL</a:t>
            </a:r>
            <a:r>
              <a:rPr lang="es-ES" dirty="0">
                <a:cs typeface="Calibri"/>
              </a:rPr>
              <a:t>.</a:t>
            </a:r>
          </a:p>
          <a:p>
            <a:r>
              <a:rPr lang="es-ES" dirty="0">
                <a:cs typeface="Calibri"/>
              </a:rPr>
              <a:t>SQL es la abreviatura de </a:t>
            </a:r>
            <a:r>
              <a:rPr lang="es-ES" i="1" dirty="0" err="1">
                <a:cs typeface="Calibri"/>
              </a:rPr>
              <a:t>Structured</a:t>
            </a:r>
            <a:r>
              <a:rPr lang="es-ES" i="1" dirty="0">
                <a:cs typeface="Calibri"/>
              </a:rPr>
              <a:t> </a:t>
            </a:r>
            <a:r>
              <a:rPr lang="es-ES" i="1" dirty="0" err="1">
                <a:cs typeface="Calibri"/>
              </a:rPr>
              <a:t>Query</a:t>
            </a:r>
            <a:r>
              <a:rPr lang="es-ES" i="1" dirty="0">
                <a:cs typeface="Calibri"/>
              </a:rPr>
              <a:t> </a:t>
            </a:r>
            <a:r>
              <a:rPr lang="es-ES" i="1" dirty="0" err="1">
                <a:cs typeface="Calibri"/>
              </a:rPr>
              <a:t>Language</a:t>
            </a:r>
            <a:r>
              <a:rPr lang="es-ES" dirty="0">
                <a:cs typeface="Calibri"/>
              </a:rPr>
              <a:t>, un lenguaje estandarizado para la manipulación y consulta de datos en una base de datos relacional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Las bases de datos de Access a partir de MS Office Access 2010 se almacenan en archivos con extensión </a:t>
            </a:r>
            <a:r>
              <a:rPr lang="es-ES" b="1" dirty="0">
                <a:cs typeface="Calibri"/>
              </a:rPr>
              <a:t>.</a:t>
            </a:r>
            <a:r>
              <a:rPr lang="es-ES" b="1" dirty="0" err="1">
                <a:cs typeface="Calibri"/>
              </a:rPr>
              <a:t>accdb</a:t>
            </a:r>
            <a:r>
              <a:rPr lang="es-ES" dirty="0">
                <a:cs typeface="Calibri"/>
              </a:rPr>
              <a:t> mientras que anteriormente se usaba </a:t>
            </a:r>
            <a:r>
              <a:rPr lang="es-ES" b="1" dirty="0">
                <a:cs typeface="Calibri"/>
              </a:rPr>
              <a:t>.</a:t>
            </a:r>
            <a:r>
              <a:rPr lang="es-ES" b="1" dirty="0" err="1">
                <a:cs typeface="Calibri"/>
              </a:rPr>
              <a:t>mdb</a:t>
            </a:r>
            <a:endParaRPr lang="es-E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4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13BB2-7E84-4089-8D39-EFCBDDD6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Barras de acceso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AAF52B-AA48-4638-82F3-E35FF8C7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76" y="1737360"/>
            <a:ext cx="10058400" cy="9811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C5C36C-F70C-4944-879D-D781977A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59" y="2740141"/>
            <a:ext cx="10470682" cy="10454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5B209F-5759-4C93-9550-86B54142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721265"/>
            <a:ext cx="7724775" cy="1276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B899EA-CF04-465D-BF4C-534B5F68C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251" y="4997615"/>
            <a:ext cx="7943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47B0-50C6-4588-A7E9-D257277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de Access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1A2EE-7FAC-4EB0-AC77-D7840E2B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Tablas: </a:t>
            </a:r>
            <a:r>
              <a:rPr lang="es-ES" dirty="0"/>
              <a:t>El lugar donde almacenaremos la información</a:t>
            </a:r>
            <a:endParaRPr lang="es-ES" b="1" dirty="0"/>
          </a:p>
          <a:p>
            <a:r>
              <a:rPr lang="es-ES" b="1" dirty="0"/>
              <a:t>- Consultas: </a:t>
            </a:r>
            <a:r>
              <a:rPr lang="es-ES" dirty="0"/>
              <a:t>Las utilizaremos para realizar preguntas a la Base de datos o modificación de los datos</a:t>
            </a:r>
            <a:endParaRPr lang="es-ES" b="1" dirty="0"/>
          </a:p>
          <a:p>
            <a:r>
              <a:rPr lang="es-ES" b="1" dirty="0"/>
              <a:t>- Formulario: </a:t>
            </a:r>
            <a:r>
              <a:rPr lang="es-ES" dirty="0"/>
              <a:t> Son todas aquellas ventanas que utilizaremos para visualizar, agregar, eliminar o modificar los datos que están almacenados dentro de las tablas o de las consultas</a:t>
            </a:r>
            <a:endParaRPr lang="es-ES" b="1" dirty="0"/>
          </a:p>
          <a:p>
            <a:r>
              <a:rPr lang="es-ES" b="1" dirty="0"/>
              <a:t>- Informes: </a:t>
            </a:r>
            <a:r>
              <a:rPr lang="es-ES" dirty="0"/>
              <a:t>Los vamos a utilizar para visualizar información que esta almacenada dentro de las consultas o tablas y su principal función es sacar la información empresa</a:t>
            </a:r>
            <a:endParaRPr lang="es-ES" b="1" dirty="0"/>
          </a:p>
          <a:p>
            <a:r>
              <a:rPr lang="es-ES" b="1" dirty="0"/>
              <a:t>- Macros: </a:t>
            </a:r>
            <a:r>
              <a:rPr lang="es-ES" dirty="0"/>
              <a:t>Nos permite automatizar una tarea</a:t>
            </a:r>
            <a:endParaRPr lang="es-ES" b="1" dirty="0"/>
          </a:p>
          <a:p>
            <a:r>
              <a:rPr lang="es-ES" b="1" dirty="0"/>
              <a:t>- Módulos:  </a:t>
            </a:r>
            <a:r>
              <a:rPr lang="es-ES" dirty="0"/>
              <a:t>Son pequeños programas que nos permiten añadir una característica nueva a la base de datos.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469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A924-611B-4AC8-A8CE-5EE8257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DF57B-8702-4089-893D-CAA1B91B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52" y="1842538"/>
            <a:ext cx="7107018" cy="37009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01D063-C176-41FE-BF5E-5041C93E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4" y="1842538"/>
            <a:ext cx="4282593" cy="38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4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1188</Words>
  <Application>Microsoft Office PowerPoint</Application>
  <PresentationFormat>Panorámica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Retrospección</vt:lpstr>
      <vt:lpstr>25. Bases de datos: Access</vt:lpstr>
      <vt:lpstr>Introducción a las bases de datos</vt:lpstr>
      <vt:lpstr>Sistema de Gestión de Bases de Datos (SGBD)</vt:lpstr>
      <vt:lpstr>Modelos de sistemas gestores de bases de datos</vt:lpstr>
      <vt:lpstr>Modelo relacional: Conceptos básicos</vt:lpstr>
      <vt:lpstr>Microsoft Access</vt:lpstr>
      <vt:lpstr>Barras de acceso</vt:lpstr>
      <vt:lpstr>Objetos de Access</vt:lpstr>
      <vt:lpstr>Tablas</vt:lpstr>
      <vt:lpstr>Tablas</vt:lpstr>
      <vt:lpstr>Tablas</vt:lpstr>
      <vt:lpstr>Tablas: Propiedades del campo </vt:lpstr>
      <vt:lpstr>Tablas: Propiedades del campo</vt:lpstr>
      <vt:lpstr>Relaciones</vt:lpstr>
      <vt:lpstr>Consultas</vt:lpstr>
      <vt:lpstr>Formularios</vt:lpstr>
      <vt:lpstr>Informes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25. Bases de datos: Access</dc:title>
  <dc:creator/>
  <cp:lastModifiedBy/>
  <cp:revision>3</cp:revision>
  <dcterms:created xsi:type="dcterms:W3CDTF">2012-07-30T22:48:03Z</dcterms:created>
  <dcterms:modified xsi:type="dcterms:W3CDTF">2018-04-24T18:51:21Z</dcterms:modified>
</cp:coreProperties>
</file>