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740185-AE86-BD1C-95D9-E44FA9B64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C10425-7AB1-210A-C922-8CCB68BCC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2FB5A6-C269-3459-F4FA-72DD4DC2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01A611-9341-EEB9-29E8-F3D0FAC1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692C9D-F539-41AB-E261-C73C6A5F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65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C5FDD-E849-2A8E-FFCC-FC743A32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0C1F40-7600-5048-6577-FE315F153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575F8F-14E9-3BF9-8248-D79A117E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3A0A36-8117-07A9-7725-BB9F9C9C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E43A51-F80D-27E1-9747-9D752BD9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1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0E8110A-6EE8-2C98-D10A-6AC7CF3B5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707A77-FF40-8D2B-92C9-483340D3A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7D0924-2D43-A7D2-4327-FC497777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525994-ABB2-78E0-2128-1D864383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F6481-7020-FC4C-4215-915D4771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4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50BD0-73C0-0C47-8B08-645E8CF5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EAAB50-A706-CFBF-772D-A9DAE283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5CC90A-3EB4-5D8D-B46B-E1A672F0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A14BC5-1678-550E-AFF4-C494AAC1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72AC0D-607E-5719-C389-901E8251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97C02-451D-428F-25AF-067F5917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20059B-83E3-5211-9E41-3CDE01F3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B53DDC-7357-3621-7AB0-8B9B81B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9F9BC-1C29-D10A-4C95-174D5363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8DBE63-5E13-7909-231E-850C26F4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BC7EB-6C78-6101-E634-BC9B6F61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A7428E-8F03-166E-2BC7-99ABE0CFB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42459F-54B2-F803-0515-8B95588D7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C593DE-F7B3-0235-3A3C-1286FB37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5DEF7B-10BA-9265-AD8C-5BC4011B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AF8A2C-B448-CBE7-EC30-88CA05AE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6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7E4CF5-E2BE-60FC-ED0D-1EFC7F43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512B3-FB86-86C9-5A2C-A451ED02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BAF50B-C297-A8FA-EC0F-1F0BDB2F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32067F-274B-9D52-1B8F-F37BECFBD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0774227-B478-871C-3B1E-8B62E8090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DE62F0-5844-4ACA-FCD4-217685B1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7EC40E-4652-CF50-8D64-373F1F92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D5FE4F-9325-7D69-8A3D-652F96AA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74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C50C0-6276-EF8A-1142-15E25AB2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59DADD-2709-3D73-64C6-6AE02433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14D306-7401-DAD3-2389-81148C31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0988A-B202-B9AC-6D47-F272FCCF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64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4D69C7-489B-46CE-B3FF-F811F256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BC211E-D49A-FE17-80F8-1956EDBE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D650DD-0337-203E-0E5A-ECF30842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0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93E6B-4A95-39A2-C697-3FB204DC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7A247F-33A5-EA5E-A77A-3C06447A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F9824C-A368-0F50-3EA4-9385E337E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2C30C2-2236-DCBF-7E63-30396988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4E3487-C213-E426-D69F-64453AB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C40564-C3ED-8623-2A56-C4D52245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7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A29089-FD93-0C30-EC08-E4F03BBD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3601031-1536-145A-2628-B967315E2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9C5727-44FB-53DC-DCF9-95B360322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2E2B44-E724-4E69-518A-99CB4728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EA3446-C5BC-AA95-F5AE-4AB0EFA8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0D289C-2EC9-1437-F70E-164B6007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8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B7511D-FCA1-8A64-C8B1-FE2429E3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DB7E0C-64A0-8BC8-B217-1F15904B5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A4831E-6370-AC85-DF25-1DA7898D7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A06F-A2A0-4F4B-AB83-AA28E2E617E0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25E9D3-9F2C-8438-09A3-191EB452E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978DA7-2D93-C837-F340-2E7157100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720B-9B7D-4CFC-9EC4-A9B44EFC90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68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71D0CFA-FCC0-830A-3DF8-147A4F50A3B3}"/>
              </a:ext>
            </a:extLst>
          </p:cNvPr>
          <p:cNvSpPr txBox="1"/>
          <p:nvPr/>
        </p:nvSpPr>
        <p:spPr>
          <a:xfrm>
            <a:off x="462914" y="4379088"/>
            <a:ext cx="40719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Roboto" panose="02000000000000000000" pitchFamily="2" charset="0"/>
                <a:ea typeface="Roboto" panose="02000000000000000000" pitchFamily="2" charset="0"/>
              </a:rPr>
              <a:t>Team:</a:t>
            </a:r>
          </a:p>
          <a:p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</a:rPr>
              <a:t>Alessandro Marchesano</a:t>
            </a:r>
          </a:p>
          <a:p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</a:rPr>
              <a:t>Valentina Micera</a:t>
            </a:r>
          </a:p>
          <a:p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</a:rPr>
              <a:t>Raffaele Sbardella</a:t>
            </a:r>
          </a:p>
          <a:p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</a:rPr>
              <a:t>Amos Tecce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7861E7F6-81B4-E4E8-7649-414127DD1BB3}"/>
              </a:ext>
            </a:extLst>
          </p:cNvPr>
          <p:cNvGrpSpPr/>
          <p:nvPr/>
        </p:nvGrpSpPr>
        <p:grpSpPr>
          <a:xfrm>
            <a:off x="-178975" y="-1860313"/>
            <a:ext cx="12549950" cy="9952231"/>
            <a:chOff x="-1538" y="-1797583"/>
            <a:chExt cx="12549950" cy="9952231"/>
          </a:xfrm>
          <a:blipFill>
            <a:blip r:embed="rId2"/>
            <a:stretch>
              <a:fillRect/>
            </a:stretch>
          </a:blipFill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576BA23B-BF50-1DD7-21A1-8A43BBAB54EE}"/>
                </a:ext>
              </a:extLst>
            </p:cNvPr>
            <p:cNvSpPr/>
            <p:nvPr/>
          </p:nvSpPr>
          <p:spPr>
            <a:xfrm rot="18664810">
              <a:off x="-1579669" y="2977120"/>
              <a:ext cx="4091922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84B57A28-B14D-B2E2-3824-3342834938E3}"/>
                </a:ext>
              </a:extLst>
            </p:cNvPr>
            <p:cNvSpPr/>
            <p:nvPr/>
          </p:nvSpPr>
          <p:spPr>
            <a:xfrm rot="18664810">
              <a:off x="-1455553" y="1596662"/>
              <a:ext cx="3764558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con angoli arrotondati 57">
              <a:extLst>
                <a:ext uri="{FF2B5EF4-FFF2-40B4-BE49-F238E27FC236}">
                  <a16:creationId xmlns:a16="http://schemas.microsoft.com/office/drawing/2014/main" id="{62911B53-C8F8-3813-EAAE-469D4CCA2A1F}"/>
                </a:ext>
              </a:extLst>
            </p:cNvPr>
            <p:cNvSpPr/>
            <p:nvPr/>
          </p:nvSpPr>
          <p:spPr>
            <a:xfrm rot="18664810">
              <a:off x="3728199" y="5892554"/>
              <a:ext cx="3667661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con angoli arrotondati 58">
              <a:extLst>
                <a:ext uri="{FF2B5EF4-FFF2-40B4-BE49-F238E27FC236}">
                  <a16:creationId xmlns:a16="http://schemas.microsoft.com/office/drawing/2014/main" id="{AD885C47-1911-C411-BA49-BBB7415ECAF2}"/>
                </a:ext>
              </a:extLst>
            </p:cNvPr>
            <p:cNvSpPr/>
            <p:nvPr/>
          </p:nvSpPr>
          <p:spPr>
            <a:xfrm rot="18664810">
              <a:off x="5118742" y="5364441"/>
              <a:ext cx="4354237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BB391F62-9E7D-7E91-E200-259A1980106D}"/>
                </a:ext>
              </a:extLst>
            </p:cNvPr>
            <p:cNvSpPr/>
            <p:nvPr/>
          </p:nvSpPr>
          <p:spPr>
            <a:xfrm rot="18664810">
              <a:off x="6386144" y="5270212"/>
              <a:ext cx="4562566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B173BA5-7566-FA1D-BD8D-E9DE8C36E484}"/>
                </a:ext>
              </a:extLst>
            </p:cNvPr>
            <p:cNvSpPr/>
            <p:nvPr/>
          </p:nvSpPr>
          <p:spPr>
            <a:xfrm rot="18664810">
              <a:off x="8023190" y="6454575"/>
              <a:ext cx="1802395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AF6EE6A5-2351-161A-1C17-D8132A9E3EF6}"/>
                </a:ext>
              </a:extLst>
            </p:cNvPr>
            <p:cNvSpPr/>
            <p:nvPr/>
          </p:nvSpPr>
          <p:spPr>
            <a:xfrm rot="18664810">
              <a:off x="10473998" y="4427128"/>
              <a:ext cx="2952046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0E31F369-FEB5-7A52-ED0C-DD81CD29571C}"/>
                </a:ext>
              </a:extLst>
            </p:cNvPr>
            <p:cNvSpPr/>
            <p:nvPr/>
          </p:nvSpPr>
          <p:spPr>
            <a:xfrm rot="18664810">
              <a:off x="10411325" y="5969204"/>
              <a:ext cx="2921028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8EF701BC-1FEC-5D66-A1A8-9FCC203CF4E2}"/>
                </a:ext>
              </a:extLst>
            </p:cNvPr>
            <p:cNvSpPr/>
            <p:nvPr/>
          </p:nvSpPr>
          <p:spPr>
            <a:xfrm rot="18664810">
              <a:off x="5932776" y="2442874"/>
              <a:ext cx="5290271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4AFAA4E5-A90F-B725-A6A9-C657DEEC2784}"/>
                </a:ext>
              </a:extLst>
            </p:cNvPr>
            <p:cNvSpPr/>
            <p:nvPr/>
          </p:nvSpPr>
          <p:spPr>
            <a:xfrm rot="18664810">
              <a:off x="9908088" y="-765333"/>
              <a:ext cx="2921028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2D2BD34C-BDA3-97FC-5E13-28743899CD13}"/>
                </a:ext>
              </a:extLst>
            </p:cNvPr>
            <p:cNvSpPr/>
            <p:nvPr/>
          </p:nvSpPr>
          <p:spPr>
            <a:xfrm rot="18664810">
              <a:off x="7806549" y="1478104"/>
              <a:ext cx="5786937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9261B111-4218-8F54-896D-B82191587BCC}"/>
                </a:ext>
              </a:extLst>
            </p:cNvPr>
            <p:cNvSpPr/>
            <p:nvPr/>
          </p:nvSpPr>
          <p:spPr>
            <a:xfrm rot="18664810">
              <a:off x="10015667" y="3034584"/>
              <a:ext cx="1234618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66783BC-5395-BD20-B9DB-6F3B51F3BD7B}"/>
                </a:ext>
              </a:extLst>
            </p:cNvPr>
            <p:cNvSpPr/>
            <p:nvPr/>
          </p:nvSpPr>
          <p:spPr>
            <a:xfrm rot="18664810">
              <a:off x="10540469" y="1284594"/>
              <a:ext cx="3159359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ECD355E9-3F0F-03DB-1DDF-29416890DE05}"/>
                </a:ext>
              </a:extLst>
            </p:cNvPr>
            <p:cNvSpPr/>
            <p:nvPr/>
          </p:nvSpPr>
          <p:spPr>
            <a:xfrm rot="18664810">
              <a:off x="8724071" y="3886243"/>
              <a:ext cx="4868455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256592AA-F2B9-3B95-F616-E61B78047080}"/>
                </a:ext>
              </a:extLst>
            </p:cNvPr>
            <p:cNvSpPr/>
            <p:nvPr/>
          </p:nvSpPr>
          <p:spPr>
            <a:xfrm rot="18664810">
              <a:off x="9300659" y="6353995"/>
              <a:ext cx="1966575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C779356E-5B7E-F4CF-C138-3818164E6730}"/>
                </a:ext>
              </a:extLst>
            </p:cNvPr>
            <p:cNvSpPr/>
            <p:nvPr/>
          </p:nvSpPr>
          <p:spPr>
            <a:xfrm rot="18664810">
              <a:off x="4605051" y="3441930"/>
              <a:ext cx="3667661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98C88A5F-1B5A-EF21-1A79-09486E2C652B}"/>
                </a:ext>
              </a:extLst>
            </p:cNvPr>
            <p:cNvSpPr/>
            <p:nvPr/>
          </p:nvSpPr>
          <p:spPr>
            <a:xfrm rot="18664810">
              <a:off x="7497714" y="1516247"/>
              <a:ext cx="1234618" cy="85652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1FBDFA-FF12-2D7F-3FC9-93AA20973696}"/>
              </a:ext>
            </a:extLst>
          </p:cNvPr>
          <p:cNvSpPr txBox="1"/>
          <p:nvPr/>
        </p:nvSpPr>
        <p:spPr>
          <a:xfrm>
            <a:off x="1898436" y="254831"/>
            <a:ext cx="6849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>
                <a:latin typeface="Roboto" panose="02000000000000000000" pitchFamily="2" charset="0"/>
                <a:ea typeface="Roboto" panose="02000000000000000000" pitchFamily="2" charset="0"/>
              </a:rPr>
              <a:t>SCRUM </a:t>
            </a:r>
            <a:r>
              <a:rPr lang="it-IT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pre</a:t>
            </a:r>
            <a:r>
              <a:rPr lang="it-IT" sz="6000" b="1" dirty="0">
                <a:latin typeface="Roboto" panose="02000000000000000000" pitchFamily="2" charset="0"/>
                <a:ea typeface="Roboto" panose="02000000000000000000" pitchFamily="2" charset="0"/>
              </a:rPr>
              <a:t>-game and first 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38905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CF47C0-2171-A7E3-6722-9F2BC3F4A813}"/>
              </a:ext>
            </a:extLst>
          </p:cNvPr>
          <p:cNvSpPr txBox="1"/>
          <p:nvPr/>
        </p:nvSpPr>
        <p:spPr>
          <a:xfrm>
            <a:off x="335280" y="274320"/>
            <a:ext cx="80714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PRODUCT BACKLOG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2658B44-5E69-B64E-E4DA-F87448B32E71}"/>
              </a:ext>
            </a:extLst>
          </p:cNvPr>
          <p:cNvCxnSpPr>
            <a:cxnSpLocks/>
          </p:cNvCxnSpPr>
          <p:nvPr/>
        </p:nvCxnSpPr>
        <p:spPr>
          <a:xfrm>
            <a:off x="-243840" y="1325880"/>
            <a:ext cx="749808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C3A7AFF-91E6-3B14-51D9-E5023AF9FD4D}"/>
              </a:ext>
            </a:extLst>
          </p:cNvPr>
          <p:cNvSpPr txBox="1"/>
          <p:nvPr/>
        </p:nvSpPr>
        <p:spPr>
          <a:xfrm>
            <a:off x="335280" y="-1085553"/>
            <a:ext cx="63434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ARCHITECTURE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AC1C3991-57EB-89AB-9AC2-1DA207EB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7" y="1583919"/>
            <a:ext cx="5468615" cy="369016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C866A58-B89E-5225-C7AB-9F244A96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29" y="2538048"/>
            <a:ext cx="5779677" cy="39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8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CF47C0-2171-A7E3-6722-9F2BC3F4A813}"/>
              </a:ext>
            </a:extLst>
          </p:cNvPr>
          <p:cNvSpPr txBox="1"/>
          <p:nvPr/>
        </p:nvSpPr>
        <p:spPr>
          <a:xfrm>
            <a:off x="335280" y="274320"/>
            <a:ext cx="63434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ARCHITECTURE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898D406F-3E6A-E393-6FA2-38C6E6392E59}"/>
              </a:ext>
            </a:extLst>
          </p:cNvPr>
          <p:cNvCxnSpPr>
            <a:cxnSpLocks/>
          </p:cNvCxnSpPr>
          <p:nvPr/>
        </p:nvCxnSpPr>
        <p:spPr>
          <a:xfrm>
            <a:off x="-243840" y="1325880"/>
            <a:ext cx="565404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855034-5EBA-0FED-755E-8C0E55E94BD3}"/>
              </a:ext>
            </a:extLst>
          </p:cNvPr>
          <p:cNvSpPr txBox="1"/>
          <p:nvPr/>
        </p:nvSpPr>
        <p:spPr>
          <a:xfrm>
            <a:off x="335280" y="-1296574"/>
            <a:ext cx="80714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PRODUCT BACKLOG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AB4D40-F6DC-306B-D83A-FEDB25FA2047}"/>
              </a:ext>
            </a:extLst>
          </p:cNvPr>
          <p:cNvSpPr txBox="1"/>
          <p:nvPr/>
        </p:nvSpPr>
        <p:spPr>
          <a:xfrm>
            <a:off x="335280" y="-1249679"/>
            <a:ext cx="5947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UML DIAGRAM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F2F809B-CF43-8125-5149-3FA20E6CBDD5}"/>
              </a:ext>
            </a:extLst>
          </p:cNvPr>
          <p:cNvSpPr/>
          <p:nvPr/>
        </p:nvSpPr>
        <p:spPr>
          <a:xfrm>
            <a:off x="4669259" y="2017394"/>
            <a:ext cx="2362200" cy="13049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40864AE-9988-4804-FDCA-25912756BAC3}"/>
              </a:ext>
            </a:extLst>
          </p:cNvPr>
          <p:cNvSpPr/>
          <p:nvPr/>
        </p:nvSpPr>
        <p:spPr>
          <a:xfrm>
            <a:off x="1649834" y="4627243"/>
            <a:ext cx="2362200" cy="13049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err="1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it-IT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CEC5455-193B-788F-B637-FCFE0CC10669}"/>
              </a:ext>
            </a:extLst>
          </p:cNvPr>
          <p:cNvSpPr/>
          <p:nvPr/>
        </p:nvSpPr>
        <p:spPr>
          <a:xfrm>
            <a:off x="7654245" y="4627243"/>
            <a:ext cx="2362200" cy="13049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atin typeface="Roboto" panose="02000000000000000000" pitchFamily="2" charset="0"/>
                <a:ea typeface="Roboto" panose="02000000000000000000" pitchFamily="2" charset="0"/>
              </a:rPr>
              <a:t>Controller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0386D8BB-6644-953E-7D47-7E5E84E2D52A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rot="10800000" flipV="1">
            <a:off x="2830935" y="2669857"/>
            <a:ext cx="1838325" cy="19573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4C72ED54-CF1C-FA11-36F1-691B2CC75FFA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6954709" y="2746607"/>
            <a:ext cx="1957386" cy="18038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BCB28F6-4CEF-2D73-B1FD-D6B678100C9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012034" y="5279706"/>
            <a:ext cx="36422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9E2C86-49F2-AF06-F592-124227E59241}"/>
              </a:ext>
            </a:extLst>
          </p:cNvPr>
          <p:cNvSpPr txBox="1"/>
          <p:nvPr/>
        </p:nvSpPr>
        <p:spPr>
          <a:xfrm>
            <a:off x="3025738" y="2324577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updates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9E5DEFF-B318-CEE2-D0FA-EDF371D17625}"/>
              </a:ext>
            </a:extLst>
          </p:cNvPr>
          <p:cNvSpPr txBox="1"/>
          <p:nvPr/>
        </p:nvSpPr>
        <p:spPr>
          <a:xfrm>
            <a:off x="4997764" y="491037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Sends</a:t>
            </a:r>
            <a:r>
              <a:rPr lang="it-IT" dirty="0"/>
              <a:t> user input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B5C6B53-8337-0AD5-499D-E64BC917FF4B}"/>
              </a:ext>
            </a:extLst>
          </p:cNvPr>
          <p:cNvSpPr txBox="1"/>
          <p:nvPr/>
        </p:nvSpPr>
        <p:spPr>
          <a:xfrm>
            <a:off x="7464267" y="2299575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manipulates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2832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CF47C0-2171-A7E3-6722-9F2BC3F4A813}"/>
              </a:ext>
            </a:extLst>
          </p:cNvPr>
          <p:cNvSpPr txBox="1"/>
          <p:nvPr/>
        </p:nvSpPr>
        <p:spPr>
          <a:xfrm>
            <a:off x="335280" y="274320"/>
            <a:ext cx="5947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UML DIAGRAM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435957A1-3139-403A-942E-0E227B42E8A8}"/>
              </a:ext>
            </a:extLst>
          </p:cNvPr>
          <p:cNvCxnSpPr>
            <a:cxnSpLocks/>
          </p:cNvCxnSpPr>
          <p:nvPr/>
        </p:nvCxnSpPr>
        <p:spPr>
          <a:xfrm>
            <a:off x="-243840" y="1325880"/>
            <a:ext cx="550164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EA64C-7D2E-B081-FB0C-BF84D687B9AD}"/>
              </a:ext>
            </a:extLst>
          </p:cNvPr>
          <p:cNvSpPr txBox="1"/>
          <p:nvPr/>
        </p:nvSpPr>
        <p:spPr>
          <a:xfrm>
            <a:off x="335280" y="-1085556"/>
            <a:ext cx="63434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ARCHITECTURE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0EFF0C-97B2-D2F4-7A36-FF0A7DAB9EC8}"/>
              </a:ext>
            </a:extLst>
          </p:cNvPr>
          <p:cNvSpPr txBox="1"/>
          <p:nvPr/>
        </p:nvSpPr>
        <p:spPr>
          <a:xfrm>
            <a:off x="335280" y="-1179341"/>
            <a:ext cx="1566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GUI</a:t>
            </a:r>
          </a:p>
        </p:txBody>
      </p:sp>
      <p:pic>
        <p:nvPicPr>
          <p:cNvPr id="11" name="Immagine 10" descr="Immagine che contiene schermata, quadrato&#10;&#10;Descrizione generata automaticamente">
            <a:extLst>
              <a:ext uri="{FF2B5EF4-FFF2-40B4-BE49-F238E27FC236}">
                <a16:creationId xmlns:a16="http://schemas.microsoft.com/office/drawing/2014/main" id="{25A2358B-8204-D346-23F2-33FE59193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8" y="1878220"/>
            <a:ext cx="10839450" cy="382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54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CF47C0-2171-A7E3-6722-9F2BC3F4A813}"/>
              </a:ext>
            </a:extLst>
          </p:cNvPr>
          <p:cNvSpPr txBox="1"/>
          <p:nvPr/>
        </p:nvSpPr>
        <p:spPr>
          <a:xfrm>
            <a:off x="335280" y="274320"/>
            <a:ext cx="1566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GUI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38E28953-07B2-F85D-396F-99F04C96176F}"/>
              </a:ext>
            </a:extLst>
          </p:cNvPr>
          <p:cNvCxnSpPr>
            <a:cxnSpLocks/>
          </p:cNvCxnSpPr>
          <p:nvPr/>
        </p:nvCxnSpPr>
        <p:spPr>
          <a:xfrm>
            <a:off x="-243840" y="1325880"/>
            <a:ext cx="164592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B6E7B9-FD77-C8C1-C2E7-2ACDE28BEDDD}"/>
              </a:ext>
            </a:extLst>
          </p:cNvPr>
          <p:cNvSpPr txBox="1"/>
          <p:nvPr/>
        </p:nvSpPr>
        <p:spPr>
          <a:xfrm>
            <a:off x="335280" y="-1202788"/>
            <a:ext cx="5947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UML DIAGRAM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9C9A73-C9FA-201C-351C-80F9CCFDC206}"/>
              </a:ext>
            </a:extLst>
          </p:cNvPr>
          <p:cNvSpPr txBox="1"/>
          <p:nvPr/>
        </p:nvSpPr>
        <p:spPr>
          <a:xfrm>
            <a:off x="335280" y="-1202787"/>
            <a:ext cx="7191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SPRINT BACKLOG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D6A1E2B-A87F-F2B4-7855-63DBE03A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8" y="1585638"/>
            <a:ext cx="5711305" cy="3654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BA84B14-BF92-8746-581B-E82F9D62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81" y="274320"/>
            <a:ext cx="5555701" cy="35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0377611-62F0-BF67-B78F-867F3DDCF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27161"/>
            <a:ext cx="5516448" cy="3545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943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CF47C0-2171-A7E3-6722-9F2BC3F4A813}"/>
              </a:ext>
            </a:extLst>
          </p:cNvPr>
          <p:cNvSpPr txBox="1"/>
          <p:nvPr/>
        </p:nvSpPr>
        <p:spPr>
          <a:xfrm>
            <a:off x="335280" y="274320"/>
            <a:ext cx="7191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SPRINT BACKLOG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8C8A4FF9-DCB9-3AD1-20DB-2D118DA1740F}"/>
              </a:ext>
            </a:extLst>
          </p:cNvPr>
          <p:cNvCxnSpPr>
            <a:cxnSpLocks/>
          </p:cNvCxnSpPr>
          <p:nvPr/>
        </p:nvCxnSpPr>
        <p:spPr>
          <a:xfrm>
            <a:off x="-243840" y="1325880"/>
            <a:ext cx="679704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F87895-4558-0F77-B89D-F8D7BCF3A470}"/>
              </a:ext>
            </a:extLst>
          </p:cNvPr>
          <p:cNvSpPr txBox="1"/>
          <p:nvPr/>
        </p:nvSpPr>
        <p:spPr>
          <a:xfrm>
            <a:off x="335280" y="-1179341"/>
            <a:ext cx="1566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A4DF6F-B884-547C-360E-E242D810740D}"/>
              </a:ext>
            </a:extLst>
          </p:cNvPr>
          <p:cNvSpPr txBox="1"/>
          <p:nvPr/>
        </p:nvSpPr>
        <p:spPr>
          <a:xfrm>
            <a:off x="335280" y="-1085554"/>
            <a:ext cx="839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DEFINITION OF DONE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A2AA0C7-1E32-2183-1079-9EF3B93C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634194"/>
            <a:ext cx="5282801" cy="481292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A3BABF9-7501-AA34-3610-1FD6B2F7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41" y="1634194"/>
            <a:ext cx="5240141" cy="48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7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CF47C0-2171-A7E3-6722-9F2BC3F4A813}"/>
              </a:ext>
            </a:extLst>
          </p:cNvPr>
          <p:cNvSpPr txBox="1"/>
          <p:nvPr/>
        </p:nvSpPr>
        <p:spPr>
          <a:xfrm>
            <a:off x="335280" y="274320"/>
            <a:ext cx="839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DEFINITION OF DONE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6E1B546-6556-3A24-1411-379FB3F04B82}"/>
              </a:ext>
            </a:extLst>
          </p:cNvPr>
          <p:cNvCxnSpPr>
            <a:cxnSpLocks/>
          </p:cNvCxnSpPr>
          <p:nvPr/>
        </p:nvCxnSpPr>
        <p:spPr>
          <a:xfrm>
            <a:off x="-243840" y="1325880"/>
            <a:ext cx="795528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20D287-1BA6-37A4-13FD-A7D81F0D19A7}"/>
              </a:ext>
            </a:extLst>
          </p:cNvPr>
          <p:cNvSpPr txBox="1"/>
          <p:nvPr/>
        </p:nvSpPr>
        <p:spPr>
          <a:xfrm>
            <a:off x="335280" y="-1202787"/>
            <a:ext cx="7191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SPRINT BACKLOG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CAE657-EE8D-EC2C-0D9E-4C8AF72C2F25}"/>
              </a:ext>
            </a:extLst>
          </p:cNvPr>
          <p:cNvSpPr txBox="1"/>
          <p:nvPr/>
        </p:nvSpPr>
        <p:spPr>
          <a:xfrm>
            <a:off x="335280" y="-1132448"/>
            <a:ext cx="7925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CODING STANDARD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93B1EC-266A-7465-4A58-511EE1F7E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7" b="93256" l="3502" r="92590">
                        <a14:foregroundMark x1="43078" y1="10019" x2="43078" y2="10019"/>
                        <a14:foregroundMark x1="16042" y1="12717" x2="16042" y2="12717"/>
                        <a14:foregroundMark x1="17752" y1="19268" x2="17752" y2="19268"/>
                        <a14:foregroundMark x1="16938" y1="14451" x2="23697" y2="15607"/>
                        <a14:foregroundMark x1="22964" y1="12139" x2="15717" y2="11753"/>
                        <a14:foregroundMark x1="15717" y1="11753" x2="15798" y2="13680"/>
                        <a14:foregroundMark x1="16775" y1="13102" x2="11482" y2="14644"/>
                        <a14:foregroundMark x1="11482" y1="14644" x2="11889" y2="28902"/>
                        <a14:foregroundMark x1="11889" y1="28902" x2="23860" y2="32370"/>
                        <a14:foregroundMark x1="23860" y1="32370" x2="25163" y2="19268"/>
                        <a14:foregroundMark x1="25163" y1="19268" x2="25081" y2="17341"/>
                        <a14:foregroundMark x1="25244" y1="16185" x2="25651" y2="32755"/>
                        <a14:foregroundMark x1="25651" y1="32755" x2="20765" y2="40270"/>
                        <a14:foregroundMark x1="20765" y1="40270" x2="10505" y2="40848"/>
                        <a14:foregroundMark x1="10505" y1="40848" x2="5700" y2="32370"/>
                        <a14:foregroundMark x1="5700" y1="32370" x2="6922" y2="16378"/>
                        <a14:foregroundMark x1="6922" y1="16378" x2="10342" y2="11561"/>
                        <a14:foregroundMark x1="6759" y1="11946" x2="3176" y2="26012"/>
                        <a14:foregroundMark x1="3176" y1="26012" x2="3664" y2="37958"/>
                        <a14:foregroundMark x1="3664" y1="37958" x2="4397" y2="42389"/>
                        <a14:foregroundMark x1="69788" y1="12524" x2="71661" y2="34875"/>
                        <a14:foregroundMark x1="71661" y1="34875" x2="70440" y2="17148"/>
                        <a14:foregroundMark x1="70440" y1="17148" x2="80782" y2="13295"/>
                        <a14:foregroundMark x1="80782" y1="13295" x2="88355" y2="21387"/>
                        <a14:foregroundMark x1="88355" y1="21387" x2="75407" y2="26590"/>
                        <a14:foregroundMark x1="75407" y1="26590" x2="80782" y2="22351"/>
                        <a14:foregroundMark x1="80782" y1="22351" x2="78176" y2="33526"/>
                        <a14:foregroundMark x1="78176" y1="33526" x2="86645" y2="39499"/>
                        <a14:foregroundMark x1="86645" y1="39499" x2="91287" y2="33141"/>
                        <a14:foregroundMark x1="91287" y1="33141" x2="90228" y2="19075"/>
                        <a14:foregroundMark x1="90228" y1="19075" x2="76710" y2="28902"/>
                        <a14:foregroundMark x1="76710" y1="28902" x2="71987" y2="29094"/>
                        <a14:foregroundMark x1="21743" y1="22158" x2="21417" y2="21965"/>
                        <a14:foregroundMark x1="92671" y1="12139" x2="91042" y2="25626"/>
                        <a14:foregroundMark x1="91042" y1="25626" x2="92671" y2="39306"/>
                        <a14:foregroundMark x1="92671" y1="39306" x2="92590" y2="41426"/>
                        <a14:foregroundMark x1="72313" y1="62235" x2="70195" y2="73796"/>
                        <a14:foregroundMark x1="70195" y1="73796" x2="71906" y2="86513"/>
                        <a14:foregroundMark x1="71906" y1="86513" x2="80700" y2="89017"/>
                        <a14:foregroundMark x1="80700" y1="89017" x2="87622" y2="89017"/>
                        <a14:foregroundMark x1="87622" y1="89017" x2="91450" y2="79961"/>
                        <a14:foregroundMark x1="91450" y1="79961" x2="90717" y2="65125"/>
                        <a14:foregroundMark x1="90717" y1="65125" x2="75244" y2="65896"/>
                        <a14:foregroundMark x1="75244" y1="65896" x2="85586" y2="64547"/>
                        <a14:foregroundMark x1="85586" y1="64547" x2="78094" y2="80539"/>
                        <a14:foregroundMark x1="40717" y1="36994" x2="37296" y2="26012"/>
                        <a14:foregroundMark x1="37296" y1="26012" x2="39169" y2="13487"/>
                        <a14:foregroundMark x1="39169" y1="13487" x2="54153" y2="10597"/>
                        <a14:foregroundMark x1="54153" y1="10597" x2="59283" y2="12331"/>
                        <a14:foregroundMark x1="59283" y1="12331" x2="59528" y2="31214"/>
                        <a14:foregroundMark x1="59528" y1="31214" x2="52362" y2="38728"/>
                        <a14:foregroundMark x1="52362" y1="38728" x2="41450" y2="39499"/>
                        <a14:foregroundMark x1="41450" y1="39499" x2="46824" y2="32177"/>
                        <a14:foregroundMark x1="46824" y1="32177" x2="44788" y2="21195"/>
                        <a14:foregroundMark x1="44788" y1="21195" x2="55212" y2="19846"/>
                        <a14:foregroundMark x1="55212" y1="19846" x2="56596" y2="31021"/>
                        <a14:foregroundMark x1="56596" y1="31021" x2="54642" y2="34104"/>
                        <a14:foregroundMark x1="16287" y1="25819" x2="16531" y2="25626"/>
                        <a14:foregroundMark x1="13925" y1="26782" x2="18974" y2="26397"/>
                        <a14:foregroundMark x1="70765" y1="65703" x2="80863" y2="62813"/>
                        <a14:foregroundMark x1="80863" y1="62813" x2="93893" y2="65125"/>
                        <a14:foregroundMark x1="93893" y1="65125" x2="91612" y2="85549"/>
                        <a14:foregroundMark x1="91612" y1="85549" x2="78013" y2="94412"/>
                        <a14:foregroundMark x1="78013" y1="94412" x2="70277" y2="92678"/>
                        <a14:foregroundMark x1="70277" y1="92678" x2="68322" y2="68979"/>
                        <a14:foregroundMark x1="8550" y1="68979" x2="5782" y2="82274"/>
                        <a14:foregroundMark x1="5782" y1="82274" x2="7492" y2="93256"/>
                        <a14:foregroundMark x1="7492" y1="93256" x2="25000" y2="91715"/>
                        <a14:foregroundMark x1="25000" y1="91715" x2="27932" y2="66089"/>
                        <a14:foregroundMark x1="27932" y1="66089" x2="10261" y2="61464"/>
                        <a14:foregroundMark x1="10261" y1="61464" x2="14821" y2="68208"/>
                        <a14:foregroundMark x1="14821" y1="68208" x2="20195" y2="68786"/>
                        <a14:foregroundMark x1="20195" y1="68786" x2="14495" y2="78613"/>
                        <a14:foregroundMark x1="14495" y1="78613" x2="23616" y2="86513"/>
                        <a14:foregroundMark x1="23616" y1="86513" x2="23779" y2="86513"/>
                        <a14:foregroundMark x1="25081" y1="39114" x2="27280" y2="24855"/>
                        <a14:foregroundMark x1="27280" y1="24855" x2="26303" y2="13102"/>
                        <a14:backgroundMark x1="38436" y1="64162" x2="38274" y2="77649"/>
                        <a14:backgroundMark x1="38274" y1="77649" x2="41857" y2="85356"/>
                        <a14:backgroundMark x1="41857" y1="85356" x2="46824" y2="90173"/>
                        <a14:backgroundMark x1="46824" y1="90173" x2="56433" y2="91715"/>
                        <a14:backgroundMark x1="56433" y1="91715" x2="54072" y2="73988"/>
                        <a14:backgroundMark x1="54072" y1="73988" x2="46906" y2="67437"/>
                        <a14:backgroundMark x1="46906" y1="67437" x2="56352" y2="65511"/>
                        <a14:backgroundMark x1="44707" y1="69364" x2="53664" y2="67630"/>
                        <a14:backgroundMark x1="53664" y1="67630" x2="56922" y2="76686"/>
                        <a14:backgroundMark x1="56922" y1="76686" x2="43241" y2="67630"/>
                        <a14:backgroundMark x1="43241" y1="67630" x2="37215" y2="85742"/>
                        <a14:backgroundMark x1="37215" y1="85742" x2="41857" y2="91137"/>
                        <a14:backgroundMark x1="41857" y1="91137" x2="46824" y2="87861"/>
                        <a14:backgroundMark x1="46824" y1="87861" x2="43322" y2="87861"/>
                        <a14:backgroundMark x1="50814" y1="73796" x2="44055" y2="71484"/>
                        <a14:backgroundMark x1="44055" y1="71484" x2="47801" y2="62620"/>
                        <a14:backgroundMark x1="47801" y1="62620" x2="52850" y2="64740"/>
                        <a14:backgroundMark x1="52850" y1="64740" x2="56759" y2="73988"/>
                        <a14:backgroundMark x1="56759" y1="73988" x2="58795" y2="71098"/>
                        <a14:backgroundMark x1="52036" y1="65318" x2="43485" y2="63006"/>
                        <a14:backgroundMark x1="43485" y1="63006" x2="46336" y2="64933"/>
                        <a14:backgroundMark x1="42997" y1="66089" x2="44870" y2="65125"/>
                        <a14:backgroundMark x1="48371" y1="77457" x2="44137" y2="91137"/>
                        <a14:backgroundMark x1="44137" y1="91137" x2="52932" y2="84778"/>
                        <a14:backgroundMark x1="52932" y1="84778" x2="55293" y2="85934"/>
                        <a14:backgroundMark x1="42101" y1="73218" x2="46906" y2="73796"/>
                        <a14:backgroundMark x1="46906" y1="73796" x2="51466" y2="83044"/>
                        <a14:backgroundMark x1="51466" y1="83044" x2="53339" y2="82852"/>
                        <a14:backgroundMark x1="40554" y1="69942" x2="40309" y2="68401"/>
                        <a14:backgroundMark x1="37134" y1="69557" x2="41857" y2="68593"/>
                        <a14:backgroundMark x1="41857" y1="68593" x2="42020" y2="68979"/>
                        <a14:backgroundMark x1="37134" y1="69171" x2="54805" y2="60886"/>
                        <a14:backgroundMark x1="54805" y1="60886" x2="59609" y2="66474"/>
                        <a14:backgroundMark x1="59609" y1="66474" x2="57818" y2="80539"/>
                        <a14:backgroundMark x1="58713" y1="89017" x2="57492" y2="82852"/>
                        <a14:backgroundMark x1="59446" y1="81310" x2="60261" y2="77649"/>
                        <a14:backgroundMark x1="57980" y1="82466" x2="58876" y2="83044"/>
                        <a14:backgroundMark x1="59283" y1="81696" x2="56759" y2="83622"/>
                        <a14:backgroundMark x1="57655" y1="83622" x2="55293" y2="83237"/>
                        <a14:backgroundMark x1="55782" y1="84971" x2="55863" y2="86513"/>
                        <a14:backgroundMark x1="54235" y1="87283" x2="55700" y2="86320"/>
                        <a14:backgroundMark x1="48208" y1="95376" x2="43567" y2="93642"/>
                        <a14:backgroundMark x1="43567" y1="93642" x2="46417" y2="93642"/>
                        <a14:backgroundMark x1="43160" y1="93449" x2="39332" y2="92293"/>
                        <a14:backgroundMark x1="40717" y1="93064" x2="49511" y2="90559"/>
                        <a14:backgroundMark x1="46906" y1="62235" x2="47801" y2="63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41" y="1811547"/>
            <a:ext cx="10366001" cy="43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6ABE712-B067-9EDE-BE3B-13682966E578}"/>
              </a:ext>
            </a:extLst>
          </p:cNvPr>
          <p:cNvSpPr/>
          <p:nvPr/>
        </p:nvSpPr>
        <p:spPr>
          <a:xfrm>
            <a:off x="4451230" y="2087592"/>
            <a:ext cx="2717321" cy="16303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75866BF-6504-9294-9430-2B48E5C6B551}"/>
              </a:ext>
            </a:extLst>
          </p:cNvPr>
          <p:cNvSpPr/>
          <p:nvPr/>
        </p:nvSpPr>
        <p:spPr>
          <a:xfrm>
            <a:off x="1120822" y="2096218"/>
            <a:ext cx="2717321" cy="16303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54C9756-AC5A-AC97-260D-F0CA3E9FBFC2}"/>
              </a:ext>
            </a:extLst>
          </p:cNvPr>
          <p:cNvSpPr/>
          <p:nvPr/>
        </p:nvSpPr>
        <p:spPr>
          <a:xfrm>
            <a:off x="7804336" y="2096218"/>
            <a:ext cx="2717321" cy="16303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1F5F31F-6E7F-29C2-672C-985E4576ABE6}"/>
              </a:ext>
            </a:extLst>
          </p:cNvPr>
          <p:cNvSpPr/>
          <p:nvPr/>
        </p:nvSpPr>
        <p:spPr>
          <a:xfrm>
            <a:off x="1120822" y="4344837"/>
            <a:ext cx="2717321" cy="16303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BD116AF-BD22-77F2-BA0C-489FFB61C4CD}"/>
              </a:ext>
            </a:extLst>
          </p:cNvPr>
          <p:cNvSpPr/>
          <p:nvPr/>
        </p:nvSpPr>
        <p:spPr>
          <a:xfrm>
            <a:off x="7804336" y="4344836"/>
            <a:ext cx="2717321" cy="163039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E79F8E6-812A-C2EC-89F0-25A38691312D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3838143" y="2902789"/>
            <a:ext cx="613087" cy="8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E5557E-BE21-194D-4A13-753D0CB66E3B}"/>
              </a:ext>
            </a:extLst>
          </p:cNvPr>
          <p:cNvCxnSpPr/>
          <p:nvPr/>
        </p:nvCxnSpPr>
        <p:spPr>
          <a:xfrm flipV="1">
            <a:off x="7168551" y="2902788"/>
            <a:ext cx="613087" cy="8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654555-5C14-830F-04AE-2732E7556F81}"/>
              </a:ext>
            </a:extLst>
          </p:cNvPr>
          <p:cNvCxnSpPr>
            <a:cxnSpLocks/>
          </p:cNvCxnSpPr>
          <p:nvPr/>
        </p:nvCxnSpPr>
        <p:spPr>
          <a:xfrm>
            <a:off x="3838143" y="5160032"/>
            <a:ext cx="39661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2C15512B-7977-CDC9-84FF-3A52817115E5}"/>
              </a:ext>
            </a:extLst>
          </p:cNvPr>
          <p:cNvCxnSpPr>
            <a:stCxn id="9" idx="2"/>
          </p:cNvCxnSpPr>
          <p:nvPr/>
        </p:nvCxnSpPr>
        <p:spPr>
          <a:xfrm flipH="1">
            <a:off x="9162996" y="3726611"/>
            <a:ext cx="1" cy="27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0AABBD-6122-86C6-07A7-584DE75DB6E9}"/>
              </a:ext>
            </a:extLst>
          </p:cNvPr>
          <p:cNvCxnSpPr>
            <a:cxnSpLocks/>
          </p:cNvCxnSpPr>
          <p:nvPr/>
        </p:nvCxnSpPr>
        <p:spPr>
          <a:xfrm flipH="1">
            <a:off x="2409825" y="4002082"/>
            <a:ext cx="6753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FF87EC9-37BB-5349-773D-ED6A0163E6F2}"/>
              </a:ext>
            </a:extLst>
          </p:cNvPr>
          <p:cNvCxnSpPr>
            <a:cxnSpLocks/>
          </p:cNvCxnSpPr>
          <p:nvPr/>
        </p:nvCxnSpPr>
        <p:spPr>
          <a:xfrm>
            <a:off x="2409825" y="4002082"/>
            <a:ext cx="0" cy="357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91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CF47C0-2171-A7E3-6722-9F2BC3F4A813}"/>
              </a:ext>
            </a:extLst>
          </p:cNvPr>
          <p:cNvSpPr txBox="1"/>
          <p:nvPr/>
        </p:nvSpPr>
        <p:spPr>
          <a:xfrm>
            <a:off x="335280" y="274320"/>
            <a:ext cx="7925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CODING STANDARD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6699CED-43A0-8F4E-471C-9CCFD16CADEB}"/>
              </a:ext>
            </a:extLst>
          </p:cNvPr>
          <p:cNvCxnSpPr>
            <a:cxnSpLocks/>
          </p:cNvCxnSpPr>
          <p:nvPr/>
        </p:nvCxnSpPr>
        <p:spPr>
          <a:xfrm>
            <a:off x="-243840" y="1325880"/>
            <a:ext cx="749808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B3D786-8BC1-B34A-A620-21BFAB8E7648}"/>
              </a:ext>
            </a:extLst>
          </p:cNvPr>
          <p:cNvSpPr txBox="1"/>
          <p:nvPr/>
        </p:nvSpPr>
        <p:spPr>
          <a:xfrm>
            <a:off x="335280" y="-1085554"/>
            <a:ext cx="839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DEFINITION OF DONE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C78A21-62E5-3BC9-0629-5DB6E452217F}"/>
              </a:ext>
            </a:extLst>
          </p:cNvPr>
          <p:cNvSpPr txBox="1"/>
          <p:nvPr/>
        </p:nvSpPr>
        <p:spPr>
          <a:xfrm>
            <a:off x="335280" y="-1109002"/>
            <a:ext cx="28584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TOOLS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01BEC-41FC-E7EE-785B-B6F394E1366F}"/>
              </a:ext>
            </a:extLst>
          </p:cNvPr>
          <p:cNvSpPr txBox="1"/>
          <p:nvPr/>
        </p:nvSpPr>
        <p:spPr>
          <a:xfrm>
            <a:off x="505428" y="1724629"/>
            <a:ext cx="11181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Name of </a:t>
            </a:r>
            <a:r>
              <a:rPr lang="it-IT" sz="2800" dirty="0" err="1"/>
              <a:t>attributes</a:t>
            </a:r>
            <a:r>
              <a:rPr lang="it-IT" sz="2800" dirty="0"/>
              <a:t>, </a:t>
            </a:r>
            <a:r>
              <a:rPr lang="it-IT" sz="2800" dirty="0" err="1"/>
              <a:t>variables</a:t>
            </a:r>
            <a:r>
              <a:rPr lang="it-IT" sz="2800" dirty="0"/>
              <a:t> and </a:t>
            </a:r>
            <a:r>
              <a:rPr lang="it-IT" sz="2800" dirty="0" err="1"/>
              <a:t>methods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to follow the </a:t>
            </a:r>
            <a:r>
              <a:rPr lang="it-IT" sz="2800" dirty="0" err="1"/>
              <a:t>Cames</a:t>
            </a:r>
            <a:r>
              <a:rPr lang="it-IT" sz="2800" dirty="0"/>
              <a:t> Case convention.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Name of classes </a:t>
            </a:r>
            <a:r>
              <a:rPr lang="it-IT" sz="2800" dirty="0" err="1"/>
              <a:t>have</a:t>
            </a:r>
            <a:r>
              <a:rPr lang="it-IT" sz="2800" dirty="0"/>
              <a:t> to </a:t>
            </a:r>
            <a:r>
              <a:rPr lang="it-IT" sz="2800" dirty="0" err="1"/>
              <a:t>followe</a:t>
            </a:r>
            <a:r>
              <a:rPr lang="it-IT" sz="2800" dirty="0"/>
              <a:t> the </a:t>
            </a:r>
            <a:r>
              <a:rPr lang="it-IT" sz="2800" dirty="0" err="1"/>
              <a:t>Upper</a:t>
            </a:r>
            <a:r>
              <a:rPr lang="it-IT" sz="2800" dirty="0"/>
              <a:t> Camel Case convention.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Name of </a:t>
            </a:r>
            <a:r>
              <a:rPr lang="it-IT" sz="2800" dirty="0" err="1"/>
              <a:t>attributes</a:t>
            </a:r>
            <a:r>
              <a:rPr lang="it-IT" sz="2800" dirty="0"/>
              <a:t>, </a:t>
            </a:r>
            <a:r>
              <a:rPr lang="it-IT" sz="2800" dirty="0" err="1"/>
              <a:t>variables</a:t>
            </a:r>
            <a:r>
              <a:rPr lang="it-IT" sz="2800" dirty="0"/>
              <a:t>, </a:t>
            </a:r>
            <a:r>
              <a:rPr lang="it-IT" sz="2800" dirty="0" err="1"/>
              <a:t>methos</a:t>
            </a:r>
            <a:r>
              <a:rPr lang="it-IT" sz="2800" dirty="0"/>
              <a:t> and classes </a:t>
            </a:r>
            <a:r>
              <a:rPr lang="it-IT" sz="2800" dirty="0" err="1"/>
              <a:t>have</a:t>
            </a:r>
            <a:r>
              <a:rPr lang="it-IT" sz="2800" dirty="0"/>
              <a:t> to be in English.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The code must be </a:t>
            </a:r>
            <a:r>
              <a:rPr lang="it-IT" sz="2800" dirty="0" err="1"/>
              <a:t>correctly</a:t>
            </a:r>
            <a:r>
              <a:rPr lang="it-IT" sz="2800" dirty="0"/>
              <a:t> </a:t>
            </a:r>
            <a:r>
              <a:rPr lang="it-IT" sz="2800" dirty="0" err="1"/>
              <a:t>indented</a:t>
            </a:r>
            <a:r>
              <a:rPr lang="it-IT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Variables</a:t>
            </a:r>
            <a:r>
              <a:rPr lang="it-IT" sz="2800" dirty="0"/>
              <a:t> </a:t>
            </a:r>
            <a:r>
              <a:rPr lang="it-IT" sz="2800" dirty="0" err="1"/>
              <a:t>should</a:t>
            </a:r>
            <a:r>
              <a:rPr lang="it-IT" sz="2800" dirty="0"/>
              <a:t> be </a:t>
            </a:r>
            <a:r>
              <a:rPr lang="it-IT" sz="2800" dirty="0" err="1"/>
              <a:t>declared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the </a:t>
            </a:r>
            <a:r>
              <a:rPr lang="it-IT" sz="2800" dirty="0" err="1"/>
              <a:t>beginning</a:t>
            </a:r>
            <a:r>
              <a:rPr lang="it-IT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Portions of codes should be separated thanks to a blank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Portions</a:t>
            </a:r>
            <a:r>
              <a:rPr lang="it-IT" sz="2800" dirty="0"/>
              <a:t> of </a:t>
            </a:r>
            <a:r>
              <a:rPr lang="it-IT" sz="2800" dirty="0" err="1"/>
              <a:t>codes</a:t>
            </a:r>
            <a:r>
              <a:rPr lang="it-IT" sz="2800" dirty="0"/>
              <a:t> </a:t>
            </a:r>
            <a:r>
              <a:rPr lang="it-IT" sz="2800" dirty="0" err="1"/>
              <a:t>should</a:t>
            </a:r>
            <a:r>
              <a:rPr lang="it-IT" sz="2800" dirty="0"/>
              <a:t> be </a:t>
            </a:r>
            <a:r>
              <a:rPr lang="it-IT" sz="2800" dirty="0" err="1"/>
              <a:t>commented</a:t>
            </a:r>
            <a:r>
              <a:rPr lang="it-IT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356682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CF47C0-2171-A7E3-6722-9F2BC3F4A813}"/>
              </a:ext>
            </a:extLst>
          </p:cNvPr>
          <p:cNvSpPr txBox="1"/>
          <p:nvPr/>
        </p:nvSpPr>
        <p:spPr>
          <a:xfrm>
            <a:off x="335280" y="274320"/>
            <a:ext cx="28584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TOOLS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69034F2-3E27-74E6-805E-79D015CEE4A9}"/>
              </a:ext>
            </a:extLst>
          </p:cNvPr>
          <p:cNvCxnSpPr>
            <a:cxnSpLocks/>
          </p:cNvCxnSpPr>
          <p:nvPr/>
        </p:nvCxnSpPr>
        <p:spPr>
          <a:xfrm>
            <a:off x="-243840" y="1325880"/>
            <a:ext cx="269748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 is GIT?. Git is a free and open-source version… | by Joel Encarnacion  | Medium">
            <a:extLst>
              <a:ext uri="{FF2B5EF4-FFF2-40B4-BE49-F238E27FC236}">
                <a16:creationId xmlns:a16="http://schemas.microsoft.com/office/drawing/2014/main" id="{096C1174-84BD-D40A-E910-439AB64CA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398" y1="50000" x2="16325" y2="55078"/>
                        <a14:foregroundMark x1="18814" y1="39844" x2="23939" y2="50130"/>
                        <a14:foregroundMark x1="23939" y1="50130" x2="18448" y2="59766"/>
                        <a14:foregroundMark x1="18448" y1="59766" x2="18375" y2="60026"/>
                        <a14:foregroundMark x1="29868" y1="45703" x2="29941" y2="44401"/>
                        <a14:foregroundMark x1="38580" y1="47266" x2="38799" y2="53516"/>
                        <a14:foregroundMark x1="38653" y1="39453" x2="38653" y2="39453"/>
                        <a14:foregroundMark x1="43265" y1="44141" x2="43192" y2="50000"/>
                        <a14:foregroundMark x1="59370" y1="62370" x2="58272" y2="66146"/>
                        <a14:foregroundMark x1="65666" y1="66536" x2="65739" y2="69010"/>
                        <a14:foregroundMark x1="65520" y1="60417" x2="65520" y2="60417"/>
                        <a14:foregroundMark x1="69253" y1="64583" x2="69253" y2="64583"/>
                        <a14:foregroundMark x1="72548" y1="65365" x2="72548" y2="65365"/>
                        <a14:foregroundMark x1="78770" y1="67839" x2="78770" y2="67839"/>
                        <a14:foregroundMark x1="84261" y1="64193" x2="84261" y2="64193"/>
                        <a14:backgroundMark x1="32577" y1="58073" x2="32577" y2="58073"/>
                        <a14:backgroundMark x1="31918" y1="57813" x2="31406" y2="58203"/>
                        <a14:backgroundMark x1="32796" y1="58203" x2="32064" y2="58203"/>
                        <a14:backgroundMark x1="85212" y1="68099" x2="85212" y2="68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19" y="1465767"/>
            <a:ext cx="5699760" cy="320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 app Java sono sicure o rischiose? - AKT S.r.l.">
            <a:extLst>
              <a:ext uri="{FF2B5EF4-FFF2-40B4-BE49-F238E27FC236}">
                <a16:creationId xmlns:a16="http://schemas.microsoft.com/office/drawing/2014/main" id="{996EFE1F-653E-5B46-9B7A-F3C78065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4352" y1="34963" x2="24352" y2="34963"/>
                        <a14:foregroundMark x1="31481" y1="36593" x2="31481" y2="36593"/>
                        <a14:foregroundMark x1="30278" y1="55259" x2="30278" y2="55259"/>
                        <a14:foregroundMark x1="28519" y1="54815" x2="28519" y2="54815"/>
                        <a14:foregroundMark x1="33981" y1="54815" x2="33981" y2="54815"/>
                        <a14:foregroundMark x1="45093" y1="54667" x2="45093" y2="54667"/>
                        <a14:foregroundMark x1="31944" y1="62074" x2="31944" y2="62074"/>
                        <a14:foregroundMark x1="30833" y1="70815" x2="30833" y2="70815"/>
                        <a14:foregroundMark x1="14352" y1="76296" x2="14352" y2="76296"/>
                        <a14:foregroundMark x1="42500" y1="75556" x2="42500" y2="75556"/>
                        <a14:foregroundMark x1="43426" y1="74519" x2="43426" y2="74519"/>
                        <a14:foregroundMark x1="31574" y1="82370" x2="31574" y2="82370"/>
                        <a14:foregroundMark x1="53981" y1="51556" x2="53981" y2="51556"/>
                        <a14:foregroundMark x1="60741" y1="45926" x2="60741" y2="45926"/>
                        <a14:foregroundMark x1="67963" y1="49778" x2="67963" y2="49778"/>
                        <a14:backgroundMark x1="20926" y1="82815" x2="20556" y2="82815"/>
                        <a14:backgroundMark x1="20463" y1="82519" x2="20463" y2="82519"/>
                        <a14:backgroundMark x1="20741" y1="82667" x2="20648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17" y="136922"/>
            <a:ext cx="3985260" cy="2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ello Review | PCMag">
            <a:extLst>
              <a:ext uri="{FF2B5EF4-FFF2-40B4-BE49-F238E27FC236}">
                <a16:creationId xmlns:a16="http://schemas.microsoft.com/office/drawing/2014/main" id="{DF095F2F-40DD-7AEC-9CA0-00F258F5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7344" y1="38750" x2="37344" y2="38750"/>
                        <a14:foregroundMark x1="46719" y1="50833" x2="46719" y2="50833"/>
                        <a14:foregroundMark x1="55000" y1="51389" x2="55000" y2="51389"/>
                        <a14:foregroundMark x1="67422" y1="45278" x2="67422" y2="45278"/>
                        <a14:foregroundMark x1="74141" y1="45278" x2="74141" y2="45278"/>
                        <a14:foregroundMark x1="81250" y1="46667" x2="81250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7" y="4104598"/>
            <a:ext cx="3655028" cy="20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ene Builder - Gluon">
            <a:extLst>
              <a:ext uri="{FF2B5EF4-FFF2-40B4-BE49-F238E27FC236}">
                <a16:creationId xmlns:a16="http://schemas.microsoft.com/office/drawing/2014/main" id="{9F03DE81-14BC-6F7B-26C1-3CAAFFB61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81" y="2721703"/>
            <a:ext cx="1948695" cy="194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og | Payara | NetBeans">
            <a:extLst>
              <a:ext uri="{FF2B5EF4-FFF2-40B4-BE49-F238E27FC236}">
                <a16:creationId xmlns:a16="http://schemas.microsoft.com/office/drawing/2014/main" id="{8165FC60-DEE1-3BC8-4660-B9086A2C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16" y="4901080"/>
            <a:ext cx="4762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3C84504-02C9-65A3-3D7E-07E0296BDF41}"/>
              </a:ext>
            </a:extLst>
          </p:cNvPr>
          <p:cNvCxnSpPr>
            <a:cxnSpLocks/>
          </p:cNvCxnSpPr>
          <p:nvPr/>
        </p:nvCxnSpPr>
        <p:spPr>
          <a:xfrm flipV="1">
            <a:off x="5970414" y="1701478"/>
            <a:ext cx="0" cy="4745621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</a:ln>
          <a:effectLst>
            <a:glow rad="101600">
              <a:schemeClr val="tx1">
                <a:alpha val="12000"/>
              </a:schemeClr>
            </a:glow>
            <a:outerShdw blurRad="241300" dir="5940000" algn="ctr" rotWithShape="0">
              <a:srgbClr val="000000"/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F62504-53BB-67FA-27C8-28C16AB0D10A}"/>
              </a:ext>
            </a:extLst>
          </p:cNvPr>
          <p:cNvSpPr txBox="1"/>
          <p:nvPr/>
        </p:nvSpPr>
        <p:spPr>
          <a:xfrm>
            <a:off x="5983251" y="2254572"/>
            <a:ext cx="513410" cy="37006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it-IT" b="1" dirty="0"/>
              <a:t>Programming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A7D36F1-F1FF-801F-9106-B9317B53151A}"/>
              </a:ext>
            </a:extLst>
          </p:cNvPr>
          <p:cNvSpPr txBox="1"/>
          <p:nvPr/>
        </p:nvSpPr>
        <p:spPr>
          <a:xfrm>
            <a:off x="5432321" y="2743456"/>
            <a:ext cx="513410" cy="27222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it-IT" b="1" dirty="0" err="1"/>
              <a:t>Managing</a:t>
            </a:r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AC12B83-4E45-CB7C-893F-BEC849B968D7}"/>
              </a:ext>
            </a:extLst>
          </p:cNvPr>
          <p:cNvSpPr txBox="1"/>
          <p:nvPr/>
        </p:nvSpPr>
        <p:spPr>
          <a:xfrm>
            <a:off x="335280" y="-1109002"/>
            <a:ext cx="7925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Roboto" panose="02000000000000000000" pitchFamily="2" charset="0"/>
                <a:ea typeface="Roboto" panose="02000000000000000000" pitchFamily="2" charset="0"/>
              </a:rPr>
              <a:t>CODING STANDARD</a:t>
            </a:r>
          </a:p>
        </p:txBody>
      </p:sp>
    </p:spTree>
    <p:extLst>
      <p:ext uri="{BB962C8B-B14F-4D97-AF65-F5344CB8AC3E}">
        <p14:creationId xmlns:p14="http://schemas.microsoft.com/office/powerpoint/2010/main" val="3236556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SBARDELLA</dc:creator>
  <cp:lastModifiedBy>RAFFAELE SBARDELLA</cp:lastModifiedBy>
  <cp:revision>6</cp:revision>
  <dcterms:created xsi:type="dcterms:W3CDTF">2023-11-19T14:31:15Z</dcterms:created>
  <dcterms:modified xsi:type="dcterms:W3CDTF">2023-11-19T16:59:10Z</dcterms:modified>
</cp:coreProperties>
</file>