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0EF72-55A6-DA10-DE37-078E2FF5F974}" v="195" dt="2024-10-04T21:37:13.797"/>
  </p1510:revLst>
</p1510:revInfo>
</file>

<file path=ppt/tableStyles.xml><?xml version="1.0" encoding="utf-8"?>
<a:tblStyleLst xmlns:a="http://schemas.openxmlformats.org/drawingml/2006/main" def="{A1BE7C52-8931-4069-9B11-7E5F8DA5E162}">
  <a:tblStyle styleId="{A1BE7C52-8931-4069-9B11-7E5F8DA5E1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ina Mrt" userId="0b4a8578cb2ee663" providerId="LiveId" clId="{FA93B9B4-25CC-4F88-9FF2-7B6BF7239666}"/>
    <pc:docChg chg="modSld">
      <pc:chgData name="Valentina Mrt" userId="0b4a8578cb2ee663" providerId="LiveId" clId="{FA93B9B4-25CC-4F88-9FF2-7B6BF7239666}" dt="2024-10-05T08:28:10.106" v="70" actId="20577"/>
      <pc:docMkLst>
        <pc:docMk/>
      </pc:docMkLst>
      <pc:sldChg chg="modSp mod">
        <pc:chgData name="Valentina Mrt" userId="0b4a8578cb2ee663" providerId="LiveId" clId="{FA93B9B4-25CC-4F88-9FF2-7B6BF7239666}" dt="2024-10-05T08:25:36.696" v="8" actId="20577"/>
        <pc:sldMkLst>
          <pc:docMk/>
          <pc:sldMk cId="0" sldId="258"/>
        </pc:sldMkLst>
        <pc:spChg chg="mod">
          <ac:chgData name="Valentina Mrt" userId="0b4a8578cb2ee663" providerId="LiveId" clId="{FA93B9B4-25CC-4F88-9FF2-7B6BF7239666}" dt="2024-10-05T08:25:36.696" v="8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 mod">
        <pc:chgData name="Valentina Mrt" userId="0b4a8578cb2ee663" providerId="LiveId" clId="{FA93B9B4-25CC-4F88-9FF2-7B6BF7239666}" dt="2024-10-05T08:28:10.106" v="70" actId="20577"/>
        <pc:sldMkLst>
          <pc:docMk/>
          <pc:sldMk cId="0" sldId="264"/>
        </pc:sldMkLst>
        <pc:spChg chg="mod">
          <ac:chgData name="Valentina Mrt" userId="0b4a8578cb2ee663" providerId="LiveId" clId="{FA93B9B4-25CC-4F88-9FF2-7B6BF7239666}" dt="2024-10-05T08:28:10.106" v="70" actId="20577"/>
          <ac:spMkLst>
            <pc:docMk/>
            <pc:sldMk cId="0" sldId="264"/>
            <ac:spMk id="127" creationId="{00000000-0000-0000-0000-000000000000}"/>
          </ac:spMkLst>
        </pc:spChg>
      </pc:sldChg>
    </pc:docChg>
  </pc:docChgLst>
  <pc:docChgLst>
    <pc:chgData name="Valentina Mrt" userId="0b4a8578cb2ee663" providerId="Windows Live" clId="Web-{8FE0EF72-55A6-DA10-DE37-078E2FF5F974}"/>
    <pc:docChg chg="addSld delSld modSld">
      <pc:chgData name="Valentina Mrt" userId="0b4a8578cb2ee663" providerId="Windows Live" clId="Web-{8FE0EF72-55A6-DA10-DE37-078E2FF5F974}" dt="2024-10-04T21:37:13.797" v="188"/>
      <pc:docMkLst>
        <pc:docMk/>
      </pc:docMkLst>
      <pc:sldChg chg="modSp">
        <pc:chgData name="Valentina Mrt" userId="0b4a8578cb2ee663" providerId="Windows Live" clId="Web-{8FE0EF72-55A6-DA10-DE37-078E2FF5F974}" dt="2024-10-04T21:33:49.790" v="181" actId="20577"/>
        <pc:sldMkLst>
          <pc:docMk/>
          <pc:sldMk cId="0" sldId="257"/>
        </pc:sldMkLst>
        <pc:spChg chg="mod">
          <ac:chgData name="Valentina Mrt" userId="0b4a8578cb2ee663" providerId="Windows Live" clId="Web-{8FE0EF72-55A6-DA10-DE37-078E2FF5F974}" dt="2024-10-04T19:51:09.619" v="3" actId="20577"/>
          <ac:spMkLst>
            <pc:docMk/>
            <pc:sldMk cId="0" sldId="257"/>
            <ac:spMk id="60" creationId="{00000000-0000-0000-0000-000000000000}"/>
          </ac:spMkLst>
        </pc:spChg>
        <pc:spChg chg="mod">
          <ac:chgData name="Valentina Mrt" userId="0b4a8578cb2ee663" providerId="Windows Live" clId="Web-{8FE0EF72-55A6-DA10-DE37-078E2FF5F974}" dt="2024-10-04T21:33:49.790" v="181" actId="20577"/>
          <ac:spMkLst>
            <pc:docMk/>
            <pc:sldMk cId="0" sldId="257"/>
            <ac:spMk id="61" creationId="{00000000-0000-0000-0000-000000000000}"/>
          </ac:spMkLst>
        </pc:spChg>
      </pc:sldChg>
      <pc:sldChg chg="addSp delSp modSp addAnim">
        <pc:chgData name="Valentina Mrt" userId="0b4a8578cb2ee663" providerId="Windows Live" clId="Web-{8FE0EF72-55A6-DA10-DE37-078E2FF5F974}" dt="2024-10-04T21:37:13.797" v="188"/>
        <pc:sldMkLst>
          <pc:docMk/>
          <pc:sldMk cId="0" sldId="258"/>
        </pc:sldMkLst>
        <pc:spChg chg="add mod">
          <ac:chgData name="Valentina Mrt" userId="0b4a8578cb2ee663" providerId="Windows Live" clId="Web-{8FE0EF72-55A6-DA10-DE37-078E2FF5F974}" dt="2024-10-04T21:37:08.375" v="187" actId="14100"/>
          <ac:spMkLst>
            <pc:docMk/>
            <pc:sldMk cId="0" sldId="258"/>
            <ac:spMk id="3" creationId="{B01E6CFF-FE55-B921-6D54-00BE0E07B4CB}"/>
          </ac:spMkLst>
        </pc:spChg>
        <pc:spChg chg="mod">
          <ac:chgData name="Valentina Mrt" userId="0b4a8578cb2ee663" providerId="Windows Live" clId="Web-{8FE0EF72-55A6-DA10-DE37-078E2FF5F974}" dt="2024-10-04T19:51:13.791" v="5" actId="20577"/>
          <ac:spMkLst>
            <pc:docMk/>
            <pc:sldMk cId="0" sldId="258"/>
            <ac:spMk id="66" creationId="{00000000-0000-0000-0000-000000000000}"/>
          </ac:spMkLst>
        </pc:spChg>
        <pc:spChg chg="mod">
          <ac:chgData name="Valentina Mrt" userId="0b4a8578cb2ee663" providerId="Windows Live" clId="Web-{8FE0EF72-55A6-DA10-DE37-078E2FF5F974}" dt="2024-10-04T21:29:44.169" v="63" actId="20577"/>
          <ac:spMkLst>
            <pc:docMk/>
            <pc:sldMk cId="0" sldId="258"/>
            <ac:spMk id="67" creationId="{00000000-0000-0000-0000-000000000000}"/>
          </ac:spMkLst>
        </pc:spChg>
        <pc:picChg chg="add mod">
          <ac:chgData name="Valentina Mrt" userId="0b4a8578cb2ee663" providerId="Windows Live" clId="Web-{8FE0EF72-55A6-DA10-DE37-078E2FF5F974}" dt="2024-10-04T21:29:27.871" v="61" actId="1076"/>
          <ac:picMkLst>
            <pc:docMk/>
            <pc:sldMk cId="0" sldId="258"/>
            <ac:picMk id="2" creationId="{2A2D1415-5947-77DF-6674-4372487F9170}"/>
          </ac:picMkLst>
        </pc:picChg>
        <pc:picChg chg="del">
          <ac:chgData name="Valentina Mrt" userId="0b4a8578cb2ee663" providerId="Windows Live" clId="Web-{8FE0EF72-55A6-DA10-DE37-078E2FF5F974}" dt="2024-10-04T21:26:41.538" v="33"/>
          <ac:picMkLst>
            <pc:docMk/>
            <pc:sldMk cId="0" sldId="258"/>
            <ac:picMk id="68" creationId="{00000000-0000-0000-0000-000000000000}"/>
          </ac:picMkLst>
        </pc:picChg>
      </pc:sldChg>
      <pc:sldChg chg="modSp">
        <pc:chgData name="Valentina Mrt" userId="0b4a8578cb2ee663" providerId="Windows Live" clId="Web-{8FE0EF72-55A6-DA10-DE37-078E2FF5F974}" dt="2024-10-04T19:50:27.086" v="1" actId="1076"/>
        <pc:sldMkLst>
          <pc:docMk/>
          <pc:sldMk cId="0" sldId="260"/>
        </pc:sldMkLst>
        <pc:picChg chg="mod">
          <ac:chgData name="Valentina Mrt" userId="0b4a8578cb2ee663" providerId="Windows Live" clId="Web-{8FE0EF72-55A6-DA10-DE37-078E2FF5F974}" dt="2024-10-04T19:50:24.492" v="0" actId="1076"/>
          <ac:picMkLst>
            <pc:docMk/>
            <pc:sldMk cId="0" sldId="260"/>
            <ac:picMk id="81" creationId="{00000000-0000-0000-0000-000000000000}"/>
          </ac:picMkLst>
        </pc:picChg>
        <pc:picChg chg="mod">
          <ac:chgData name="Valentina Mrt" userId="0b4a8578cb2ee663" providerId="Windows Live" clId="Web-{8FE0EF72-55A6-DA10-DE37-078E2FF5F974}" dt="2024-10-04T19:50:27.086" v="1" actId="1076"/>
          <ac:picMkLst>
            <pc:docMk/>
            <pc:sldMk cId="0" sldId="260"/>
            <ac:picMk id="82" creationId="{00000000-0000-0000-0000-000000000000}"/>
          </ac:picMkLst>
        </pc:picChg>
      </pc:sldChg>
      <pc:sldChg chg="modSp">
        <pc:chgData name="Valentina Mrt" userId="0b4a8578cb2ee663" providerId="Windows Live" clId="Web-{8FE0EF72-55A6-DA10-DE37-078E2FF5F974}" dt="2024-10-04T21:32:36.288" v="164" actId="20577"/>
        <pc:sldMkLst>
          <pc:docMk/>
          <pc:sldMk cId="0" sldId="264"/>
        </pc:sldMkLst>
        <pc:spChg chg="mod">
          <ac:chgData name="Valentina Mrt" userId="0b4a8578cb2ee663" providerId="Windows Live" clId="Web-{8FE0EF72-55A6-DA10-DE37-078E2FF5F974}" dt="2024-10-04T21:30:31.264" v="67" actId="20577"/>
          <ac:spMkLst>
            <pc:docMk/>
            <pc:sldMk cId="0" sldId="264"/>
            <ac:spMk id="126" creationId="{00000000-0000-0000-0000-000000000000}"/>
          </ac:spMkLst>
        </pc:spChg>
        <pc:spChg chg="mod">
          <ac:chgData name="Valentina Mrt" userId="0b4a8578cb2ee663" providerId="Windows Live" clId="Web-{8FE0EF72-55A6-DA10-DE37-078E2FF5F974}" dt="2024-10-04T21:32:36.288" v="164" actId="20577"/>
          <ac:spMkLst>
            <pc:docMk/>
            <pc:sldMk cId="0" sldId="264"/>
            <ac:spMk id="127" creationId="{00000000-0000-0000-0000-000000000000}"/>
          </ac:spMkLst>
        </pc:spChg>
      </pc:sldChg>
      <pc:sldChg chg="modSp">
        <pc:chgData name="Valentina Mrt" userId="0b4a8578cb2ee663" providerId="Windows Live" clId="Web-{8FE0EF72-55A6-DA10-DE37-078E2FF5F974}" dt="2024-10-04T21:32:50.616" v="165" actId="1076"/>
        <pc:sldMkLst>
          <pc:docMk/>
          <pc:sldMk cId="0" sldId="265"/>
        </pc:sldMkLst>
        <pc:spChg chg="mod">
          <ac:chgData name="Valentina Mrt" userId="0b4a8578cb2ee663" providerId="Windows Live" clId="Web-{8FE0EF72-55A6-DA10-DE37-078E2FF5F974}" dt="2024-10-04T21:32:50.616" v="165" actId="1076"/>
          <ac:spMkLst>
            <pc:docMk/>
            <pc:sldMk cId="0" sldId="265"/>
            <ac:spMk id="132" creationId="{00000000-0000-0000-0000-000000000000}"/>
          </ac:spMkLst>
        </pc:spChg>
      </pc:sldChg>
      <pc:sldChg chg="addSp delSp modSp new del">
        <pc:chgData name="Valentina Mrt" userId="0b4a8578cb2ee663" providerId="Windows Live" clId="Web-{8FE0EF72-55A6-DA10-DE37-078E2FF5F974}" dt="2024-10-04T21:25:56.583" v="17"/>
        <pc:sldMkLst>
          <pc:docMk/>
          <pc:sldMk cId="1917681492" sldId="266"/>
        </pc:sldMkLst>
        <pc:spChg chg="del mod">
          <ac:chgData name="Valentina Mrt" userId="0b4a8578cb2ee663" providerId="Windows Live" clId="Web-{8FE0EF72-55A6-DA10-DE37-078E2FF5F974}" dt="2024-10-04T21:25:34.786" v="8"/>
          <ac:spMkLst>
            <pc:docMk/>
            <pc:sldMk cId="1917681492" sldId="266"/>
            <ac:spMk id="3" creationId="{F49A370B-BF8E-409D-93C7-E9C1B3B53CCC}"/>
          </ac:spMkLst>
        </pc:spChg>
        <pc:spChg chg="add del mod">
          <ac:chgData name="Valentina Mrt" userId="0b4a8578cb2ee663" providerId="Windows Live" clId="Web-{8FE0EF72-55A6-DA10-DE37-078E2FF5F974}" dt="2024-10-04T21:25:39.302" v="12"/>
          <ac:spMkLst>
            <pc:docMk/>
            <pc:sldMk cId="1917681492" sldId="266"/>
            <ac:spMk id="4" creationId="{4BE111C3-D66A-10FE-0D9A-20981351A34E}"/>
          </ac:spMkLst>
        </pc:spChg>
        <pc:spChg chg="add del mod">
          <ac:chgData name="Valentina Mrt" userId="0b4a8578cb2ee663" providerId="Windows Live" clId="Web-{8FE0EF72-55A6-DA10-DE37-078E2FF5F974}" dt="2024-10-04T21:25:46.083" v="16"/>
          <ac:spMkLst>
            <pc:docMk/>
            <pc:sldMk cId="1917681492" sldId="266"/>
            <ac:spMk id="5" creationId="{EDD2C5C5-580D-977B-5538-211A25D6B1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81b8ce1d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81b8ce1d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81b8ce1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81b8ce1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81b8ce1d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81b8ce1d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81b8ce1d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81b8ce1d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81b8ce1d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81b8ce1d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81b8ce1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81b8ce1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81b8ce1d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81b8ce1d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81b8ce1d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81b8ce1d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81b8ce1d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81b8ce1d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nalie.it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9000" y="207750"/>
            <a:ext cx="8718600" cy="472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highlight>
                  <a:srgbClr val="FFFFFF"/>
                </a:highlight>
              </a:rPr>
              <a:t>Exploring the Application of Data Analytics to Minimize Waste in the Fast Fashion Industry</a:t>
            </a:r>
            <a:r>
              <a:rPr lang="en-GB" sz="1800">
                <a:highlight>
                  <a:srgbClr val="FFFFFF"/>
                </a:highlight>
              </a:rPr>
              <a:t>  </a:t>
            </a:r>
            <a:endParaRPr sz="1800"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highlight>
                  <a:srgbClr val="FFFFFF"/>
                </a:highlight>
              </a:rPr>
              <a:t>  </a:t>
            </a:r>
            <a:endParaRPr sz="1600"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Valentina Martucci  </a:t>
            </a:r>
            <a:endParaRPr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    </a:t>
            </a:r>
            <a:endParaRPr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   </a:t>
            </a:r>
            <a:endParaRPr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September 2024  </a:t>
            </a:r>
            <a:endParaRPr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  </a:t>
            </a:r>
            <a:endParaRPr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  </a:t>
            </a:r>
            <a:endParaRPr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  </a:t>
            </a:r>
            <a:endParaRPr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Supervisor: Taufique Ahmed  </a:t>
            </a:r>
            <a:endParaRPr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 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55" name="Google Shape;55;p13" descr="Diagram&#10;&#10;Description automatically generated with medium confide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1756675"/>
            <a:ext cx="3733801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2286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-GB" sz="1100" b="1" dirty="0">
                <a:solidFill>
                  <a:schemeClr val="dk1"/>
                </a:solidFill>
              </a:rPr>
              <a:t>Problem Statement</a:t>
            </a:r>
            <a:r>
              <a:rPr lang="en-GB" sz="1100" dirty="0">
                <a:solidFill>
                  <a:schemeClr val="dk1"/>
                </a:solidFill>
              </a:rPr>
              <a:t>: Fast fashion is an industry characterized by a big sustainability issue: inaccurate inventory predictions lead to overproduction or stockouts, which results in waste.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chemeClr val="dk1"/>
                </a:solidFill>
              </a:rPr>
              <a:t>Research Question</a:t>
            </a:r>
            <a:r>
              <a:rPr lang="en-GB" sz="1100" dirty="0">
                <a:solidFill>
                  <a:schemeClr val="dk1"/>
                </a:solidFill>
              </a:rPr>
              <a:t>: </a:t>
            </a:r>
            <a:r>
              <a:rPr lang="en-GB" sz="1100" i="1" dirty="0">
                <a:solidFill>
                  <a:schemeClr val="dk1"/>
                </a:solidFill>
              </a:rPr>
              <a:t>Can data analytics be leveraged to optimize inventory management and reduce waste in the fast fashion industry?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dk1"/>
                </a:solidFill>
              </a:rPr>
              <a:t>Purpose of the Research</a:t>
            </a:r>
            <a:r>
              <a:rPr lang="en-GB" sz="1100" dirty="0">
                <a:solidFill>
                  <a:schemeClr val="dk1"/>
                </a:solidFill>
              </a:rPr>
              <a:t>: Exploring the application of data analytics to improve inventory management and reduce waste.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dk1"/>
                </a:solidFill>
              </a:rPr>
              <a:t>Research Objectives: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 dirty="0">
                <a:solidFill>
                  <a:schemeClr val="dk1"/>
                </a:solidFill>
              </a:rPr>
              <a:t>Investigate current inventory management and waste reduction practices in fast fashion.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 dirty="0">
                <a:solidFill>
                  <a:schemeClr val="dk1"/>
                </a:solidFill>
              </a:rPr>
              <a:t>Explore how data analytics can improve inventory control and reduce waste.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 dirty="0">
                <a:solidFill>
                  <a:schemeClr val="dk1"/>
                </a:solidFill>
              </a:rPr>
              <a:t>Develop and test a data-driven model for fast fashion companies to optimize inventory and reduce waste.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Methodology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100" b="1" dirty="0">
                <a:solidFill>
                  <a:schemeClr val="dk1"/>
                </a:solidFill>
              </a:rPr>
              <a:t>Data Sources</a:t>
            </a:r>
            <a:r>
              <a:rPr lang="en-GB" sz="1100" dirty="0">
                <a:solidFill>
                  <a:schemeClr val="dk1"/>
                </a:solidFill>
              </a:rPr>
              <a:t>: </a:t>
            </a:r>
            <a:r>
              <a:rPr lang="en-GB" sz="1200" dirty="0" err="1">
                <a:solidFill>
                  <a:schemeClr val="dk1"/>
                </a:solidFill>
                <a:latin typeface="Roboto"/>
                <a:ea typeface="Roboto"/>
                <a:cs typeface="Roboto"/>
              </a:rPr>
              <a:t>Visuelle</a:t>
            </a: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 2.0 -  real data for 5355 clothing products of the retail fast-fashion Italian company, </a:t>
            </a: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Nuna Lie</a:t>
            </a: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.</a:t>
            </a: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Aft>
                <a:spcPts val="0"/>
              </a:spcAft>
              <a:buSzPts val="1100"/>
              <a:buFont typeface="Arial"/>
              <a:buNone/>
            </a:pPr>
            <a:endParaRPr lang="en-GB" sz="1100" dirty="0">
              <a:solidFill>
                <a:schemeClr val="dk1"/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GB" sz="1100" b="1" dirty="0">
                <a:solidFill>
                  <a:schemeClr val="dk1"/>
                </a:solidFill>
              </a:rPr>
              <a:t>Framework: </a:t>
            </a:r>
            <a:r>
              <a:rPr lang="en-GB" sz="1100" dirty="0">
                <a:solidFill>
                  <a:schemeClr val="dk1"/>
                </a:solidFill>
              </a:rPr>
              <a:t>CRISP-DM Framework – workflow details below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2" name="Picture 1" descr="A diagram of a model&#10;&#10;Description automatically generated">
            <a:extLst>
              <a:ext uri="{FF2B5EF4-FFF2-40B4-BE49-F238E27FC236}">
                <a16:creationId xmlns:a16="http://schemas.microsoft.com/office/drawing/2014/main" id="{2A2D1415-5947-77DF-6674-4372487F9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16" y="1990578"/>
            <a:ext cx="8523977" cy="32380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1E6CFF-FE55-B921-6D54-00BE0E07B4CB}"/>
              </a:ext>
            </a:extLst>
          </p:cNvPr>
          <p:cNvSpPr/>
          <p:nvPr/>
        </p:nvSpPr>
        <p:spPr>
          <a:xfrm>
            <a:off x="3823854" y="2493818"/>
            <a:ext cx="4739409" cy="25400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92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restock prediction using sales data (1/2)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138" y="964025"/>
            <a:ext cx="7475713" cy="40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192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Results - restock prediction using sales data (2/2)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2765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188" y="991509"/>
            <a:ext cx="3301151" cy="208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5200" y="3054569"/>
            <a:ext cx="3301175" cy="2089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7"/>
          <p:cNvCxnSpPr/>
          <p:nvPr/>
        </p:nvCxnSpPr>
        <p:spPr>
          <a:xfrm>
            <a:off x="5222025" y="1403175"/>
            <a:ext cx="9300" cy="3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192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Time series forecast of restock data (no covid)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7700"/>
            <a:ext cx="2407050" cy="12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3675" y="1994575"/>
            <a:ext cx="6120450" cy="268007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78325" y="1300125"/>
            <a:ext cx="2286000" cy="337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/>
          <p:nvPr/>
        </p:nvSpPr>
        <p:spPr>
          <a:xfrm rot="5400000">
            <a:off x="4032125" y="185150"/>
            <a:ext cx="534000" cy="3045000"/>
          </a:xfrm>
          <a:prstGeom prst="bentArrow">
            <a:avLst>
              <a:gd name="adj1" fmla="val 10529"/>
              <a:gd name="adj2" fmla="val 12282"/>
              <a:gd name="adj3" fmla="val 11455"/>
              <a:gd name="adj4" fmla="val 88545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423200" y="1112750"/>
            <a:ext cx="20142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After Hyperparameters Tuning..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100" y="4827048"/>
            <a:ext cx="3378256" cy="16405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 rot="-2336783">
            <a:off x="1831220" y="4266034"/>
            <a:ext cx="955467" cy="121817"/>
          </a:xfrm>
          <a:prstGeom prst="lef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192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Time series forecast of restock data (covid)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450" y="1126424"/>
            <a:ext cx="4348199" cy="104775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" name="Google Shape;102;p19"/>
          <p:cNvSpPr txBox="1"/>
          <p:nvPr/>
        </p:nvSpPr>
        <p:spPr>
          <a:xfrm>
            <a:off x="6440000" y="1046187"/>
            <a:ext cx="1143000" cy="10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</a:rPr>
              <a:t>DF1</a:t>
            </a:r>
            <a:r>
              <a:rPr lang="en-GB" sz="1200">
                <a:solidFill>
                  <a:schemeClr val="dk1"/>
                </a:solidFill>
              </a:rPr>
              <a:t> =</a:t>
            </a:r>
            <a:r>
              <a:rPr lang="en-GB" sz="1200">
                <a:solidFill>
                  <a:schemeClr val="dk2"/>
                </a:solidFill>
              </a:rPr>
              <a:t> bfill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</a:rPr>
              <a:t>DF2</a:t>
            </a:r>
            <a:r>
              <a:rPr lang="en-GB" sz="1200">
                <a:solidFill>
                  <a:schemeClr val="dk1"/>
                </a:solidFill>
              </a:rPr>
              <a:t> =</a:t>
            </a:r>
            <a:r>
              <a:rPr lang="en-GB" sz="1200">
                <a:solidFill>
                  <a:schemeClr val="dk2"/>
                </a:solidFill>
              </a:rPr>
              <a:t> ffill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</a:rPr>
              <a:t>DF3</a:t>
            </a:r>
            <a:r>
              <a:rPr lang="en-GB" sz="1200">
                <a:solidFill>
                  <a:schemeClr val="dk1"/>
                </a:solidFill>
              </a:rPr>
              <a:t> =</a:t>
            </a:r>
            <a:r>
              <a:rPr lang="en-GB" sz="1200">
                <a:solidFill>
                  <a:schemeClr val="dk2"/>
                </a:solidFill>
              </a:rPr>
              <a:t> int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</a:rPr>
              <a:t>DF4</a:t>
            </a:r>
            <a:r>
              <a:rPr lang="en-GB" sz="1200">
                <a:solidFill>
                  <a:schemeClr val="dk1"/>
                </a:solidFill>
              </a:rPr>
              <a:t> =</a:t>
            </a:r>
            <a:r>
              <a:rPr lang="en-GB" sz="1200">
                <a:solidFill>
                  <a:schemeClr val="dk2"/>
                </a:solidFill>
              </a:rPr>
              <a:t> cub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125375" y="1284900"/>
            <a:ext cx="1677000" cy="73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Step 1: Evaluate and pick interpolation technique</a:t>
            </a:r>
            <a:endParaRPr sz="1200"/>
          </a:p>
        </p:txBody>
      </p:sp>
      <p:sp>
        <p:nvSpPr>
          <p:cNvPr id="104" name="Google Shape;104;p19"/>
          <p:cNvSpPr/>
          <p:nvPr/>
        </p:nvSpPr>
        <p:spPr>
          <a:xfrm>
            <a:off x="4041575" y="1126425"/>
            <a:ext cx="768300" cy="464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4775" y="2422623"/>
            <a:ext cx="7189227" cy="186426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125375" y="2912975"/>
            <a:ext cx="1677000" cy="73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Step 2: Evaluate and tune best model</a:t>
            </a:r>
            <a:endParaRPr sz="12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2550" y="2253975"/>
            <a:ext cx="5498065" cy="2889525"/>
          </a:xfrm>
          <a:prstGeom prst="rect">
            <a:avLst/>
          </a:prstGeom>
          <a:noFill/>
          <a:ln>
            <a:noFill/>
          </a:ln>
          <a:effectLst>
            <a:outerShdw blurRad="542925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182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Multimodal model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755400"/>
            <a:ext cx="85206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 u="sng">
                <a:solidFill>
                  <a:schemeClr val="dk1"/>
                </a:solidFill>
                <a:highlight>
                  <a:srgbClr val="FFFFFF"/>
                </a:highlight>
              </a:rPr>
              <a:t>Goal: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 train a model to classify images (high/medium/low selling) combining sales dataset and images</a:t>
            </a:r>
            <a:endParaRPr sz="1300"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l="4113" b="9990"/>
          <a:stretch/>
        </p:blipFill>
        <p:spPr>
          <a:xfrm>
            <a:off x="311700" y="1208875"/>
            <a:ext cx="4722951" cy="14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50425" y="2424375"/>
            <a:ext cx="99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Sales features</a:t>
            </a:r>
            <a:endParaRPr sz="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Images features (ResNet)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075500" y="2424375"/>
            <a:ext cx="99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Contact </a:t>
            </a:r>
            <a:endParaRPr sz="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(Sales + Images)</a:t>
            </a:r>
            <a:endParaRPr sz="800">
              <a:solidFill>
                <a:schemeClr val="dk2"/>
              </a:solidFill>
            </a:endParaRPr>
          </a:p>
        </p:txBody>
      </p:sp>
      <p:graphicFrame>
        <p:nvGraphicFramePr>
          <p:cNvPr id="117" name="Google Shape;117;p20"/>
          <p:cNvGraphicFramePr/>
          <p:nvPr/>
        </p:nvGraphicFramePr>
        <p:xfrm>
          <a:off x="5271525" y="1468863"/>
          <a:ext cx="3351000" cy="1171950"/>
        </p:xfrm>
        <a:graphic>
          <a:graphicData uri="http://schemas.openxmlformats.org/drawingml/2006/table">
            <a:tbl>
              <a:tblPr>
                <a:noFill/>
                <a:tableStyleId>{A1BE7C52-8931-4069-9B11-7E5F8DA5E162}</a:tableStyleId>
              </a:tblPr>
              <a:tblGrid>
                <a:gridCol w="111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Baseline</a:t>
                      </a:r>
                      <a:endParaRPr sz="11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Deeper</a:t>
                      </a:r>
                      <a:endParaRPr sz="11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Wide</a:t>
                      </a:r>
                      <a:endParaRPr sz="11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Input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Dense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Output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Input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Dense 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Dropout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Dense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Output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Input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Dense (+ neurons)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Dropout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Dense (+neurons)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Output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8" name="Google Shape;118;p20"/>
          <p:cNvSpPr txBox="1"/>
          <p:nvPr/>
        </p:nvSpPr>
        <p:spPr>
          <a:xfrm>
            <a:off x="6131925" y="1206063"/>
            <a:ext cx="1630200" cy="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MODELS</a:t>
            </a: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49475"/>
            <a:ext cx="4171231" cy="18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2975" y="3116525"/>
            <a:ext cx="1949850" cy="172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9025" y="3083563"/>
            <a:ext cx="2024475" cy="178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Data analytics holds significant promise for optimizing inventory in fast fashion and reducing its environmental impact.</a:t>
            </a:r>
            <a:endParaRPr lang="en-US" sz="1100" dirty="0">
              <a:solidFill>
                <a:schemeClr val="dk1"/>
              </a:solidFill>
            </a:endParaRPr>
          </a:p>
          <a:p>
            <a:pPr marL="171450" lvl="0" indent="-171450" algn="l">
              <a:lnSpc>
                <a:spcPct val="114999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endParaRPr lang="en-GB" sz="1100" dirty="0">
              <a:solidFill>
                <a:schemeClr val="dk1"/>
              </a:solidFill>
            </a:endParaRPr>
          </a:p>
          <a:p>
            <a:pPr marL="171450" lvl="0" indent="-171450" algn="l">
              <a:lnSpc>
                <a:spcPct val="114999"/>
              </a:lnSpc>
              <a:buClr>
                <a:srgbClr val="000000"/>
              </a:buClr>
              <a:buSzPts val="1100"/>
            </a:pPr>
            <a:endParaRPr lang="en-GB" sz="1100" dirty="0">
              <a:solidFill>
                <a:schemeClr val="dk1"/>
              </a:solidFill>
            </a:endParaRPr>
          </a:p>
          <a:p>
            <a:pPr marL="171450" indent="-171450">
              <a:lnSpc>
                <a:spcPct val="114999"/>
              </a:lnSpc>
              <a:buClr>
                <a:srgbClr val="000000"/>
              </a:buClr>
              <a:buSzPts val="1100"/>
            </a:pPr>
            <a:r>
              <a:rPr lang="en-GB" sz="1100" dirty="0">
                <a:solidFill>
                  <a:schemeClr val="dk1"/>
                </a:solidFill>
              </a:rPr>
              <a:t>Companies would need big datasets to leverage Time Series Forecasting techniques</a:t>
            </a:r>
          </a:p>
          <a:p>
            <a:pPr marL="171450" indent="-171450">
              <a:lnSpc>
                <a:spcPct val="114999"/>
              </a:lnSpc>
              <a:buClr>
                <a:srgbClr val="000000"/>
              </a:buClr>
              <a:buSzPts val="1100"/>
            </a:pPr>
            <a:endParaRPr lang="en-GB" sz="1100" dirty="0">
              <a:solidFill>
                <a:schemeClr val="dk1"/>
              </a:solidFill>
            </a:endParaRPr>
          </a:p>
          <a:p>
            <a:pPr marL="171450" indent="-171450">
              <a:lnSpc>
                <a:spcPct val="114999"/>
              </a:lnSpc>
              <a:buClr>
                <a:srgbClr val="000000"/>
              </a:buClr>
              <a:buSzPts val="1100"/>
            </a:pPr>
            <a:endParaRPr lang="en-GB" sz="1100" dirty="0">
              <a:solidFill>
                <a:schemeClr val="dk1"/>
              </a:solidFill>
            </a:endParaRPr>
          </a:p>
          <a:p>
            <a:pPr marL="171450" indent="-171450">
              <a:lnSpc>
                <a:spcPct val="114999"/>
              </a:lnSpc>
              <a:buClr>
                <a:srgbClr val="000000"/>
              </a:buClr>
              <a:buSzPts val="1100"/>
            </a:pPr>
            <a:r>
              <a:rPr lang="en-GB" sz="1100" dirty="0">
                <a:solidFill>
                  <a:schemeClr val="dk1"/>
                </a:solidFill>
              </a:rPr>
              <a:t>Leveraging image data as well can help in fast-fashion, where trends change quickly and there is no prior data to compare</a:t>
            </a:r>
          </a:p>
          <a:p>
            <a:pPr marL="171450" indent="-171450">
              <a:lnSpc>
                <a:spcPct val="114999"/>
              </a:lnSpc>
              <a:buClr>
                <a:srgbClr val="000000"/>
              </a:buClr>
              <a:buSzPts val="1100"/>
            </a:pPr>
            <a:endParaRPr lang="en-GB" sz="1100" dirty="0">
              <a:solidFill>
                <a:schemeClr val="dk1"/>
              </a:solidFill>
            </a:endParaRPr>
          </a:p>
          <a:p>
            <a:pPr marL="171450" indent="-171450">
              <a:lnSpc>
                <a:spcPct val="114999"/>
              </a:lnSpc>
              <a:buClr>
                <a:srgbClr val="000000"/>
              </a:buClr>
              <a:buSzPts val="1100"/>
            </a:pPr>
            <a:endParaRPr lang="en-GB" sz="1100" dirty="0">
              <a:solidFill>
                <a:schemeClr val="dk1"/>
              </a:solidFill>
            </a:endParaRPr>
          </a:p>
          <a:p>
            <a:pPr marL="171450" indent="-171450">
              <a:lnSpc>
                <a:spcPct val="114999"/>
              </a:lnSpc>
              <a:buClr>
                <a:srgbClr val="000000"/>
              </a:buClr>
              <a:buSzPts val="1100"/>
            </a:pPr>
            <a:r>
              <a:rPr lang="en-GB" sz="1100" dirty="0">
                <a:solidFill>
                  <a:schemeClr val="dk1"/>
                </a:solidFill>
              </a:rPr>
              <a:t>Hardware resources are important!!</a:t>
            </a:r>
          </a:p>
          <a:p>
            <a:pPr marL="0" indent="0">
              <a:spcBef>
                <a:spcPts val="1200"/>
              </a:spcBef>
              <a:buClr>
                <a:srgbClr val="000000"/>
              </a:buClr>
              <a:buSzPts val="1100"/>
              <a:buNone/>
            </a:pPr>
            <a:endParaRPr lang="en-GB" sz="1100" dirty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On-screen Show (16:9)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Simple Light</vt:lpstr>
      <vt:lpstr>PowerPoint Presentation</vt:lpstr>
      <vt:lpstr>Introduction</vt:lpstr>
      <vt:lpstr>Methodology</vt:lpstr>
      <vt:lpstr>Results - restock prediction using sales data (1/2)</vt:lpstr>
      <vt:lpstr>Results - restock prediction using sales data (2/2) </vt:lpstr>
      <vt:lpstr>Results - Time series forecast of restock data (no covid)</vt:lpstr>
      <vt:lpstr>Results - Time series forecast of restock data (covid)</vt:lpstr>
      <vt:lpstr>Results - Multimodal model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Valentina Mrt</cp:lastModifiedBy>
  <cp:revision>60</cp:revision>
  <dcterms:modified xsi:type="dcterms:W3CDTF">2024-10-05T08:28:17Z</dcterms:modified>
</cp:coreProperties>
</file>