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pt-PT"/>
    </a:defPPr>
    <a:lvl1pPr marL="0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1pPr>
    <a:lvl2pPr marL="2685938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2pPr>
    <a:lvl3pPr marL="5371877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3pPr>
    <a:lvl4pPr marL="8057815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4pPr>
    <a:lvl5pPr marL="10743753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5pPr>
    <a:lvl6pPr marL="13429691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6pPr>
    <a:lvl7pPr marL="16115630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7pPr>
    <a:lvl8pPr marL="18801569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8pPr>
    <a:lvl9pPr marL="21487507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555" autoAdjust="0"/>
    <p:restoredTop sz="94861" autoAdjust="0"/>
  </p:normalViewPr>
  <p:slideViewPr>
    <p:cSldViewPr>
      <p:cViewPr>
        <p:scale>
          <a:sx n="25" d="100"/>
          <a:sy n="25" d="100"/>
        </p:scale>
        <p:origin x="3192" y="-672"/>
      </p:cViewPr>
      <p:guideLst>
        <p:guide orient="horz" pos="13479"/>
        <p:guide pos="95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7" y="13293956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3" y="24250070"/>
            <a:ext cx="21187092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85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7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5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43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29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15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01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48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887239" y="10708471"/>
            <a:ext cx="38133616" cy="22811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5891" y="10708471"/>
            <a:ext cx="113906894" cy="22811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27499264"/>
            <a:ext cx="25727184" cy="8499412"/>
          </a:xfrm>
        </p:spPr>
        <p:txBody>
          <a:bodyPr anchor="t"/>
          <a:lstStyle>
            <a:lvl1pPr algn="l">
              <a:defRPr sz="235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18138029"/>
            <a:ext cx="25727184" cy="9361237"/>
          </a:xfrm>
        </p:spPr>
        <p:txBody>
          <a:bodyPr anchor="b"/>
          <a:lstStyle>
            <a:lvl1pPr marL="0" indent="0">
              <a:buNone/>
              <a:defRPr sz="11800">
                <a:solidFill>
                  <a:schemeClr val="tx1">
                    <a:tint val="75000"/>
                  </a:schemeClr>
                </a:solidFill>
              </a:defRPr>
            </a:lvl1pPr>
            <a:lvl2pPr marL="2685938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2pPr>
            <a:lvl3pPr marL="5371877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3pPr>
            <a:lvl4pPr marL="80578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4pPr>
            <a:lvl5pPr marL="1074375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5pPr>
            <a:lvl6pPr marL="1342969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6pPr>
            <a:lvl7pPr marL="1611563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7pPr>
            <a:lvl8pPr marL="1880156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8pPr>
            <a:lvl9pPr marL="2148750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75891" y="62378551"/>
            <a:ext cx="76020253" cy="176446983"/>
          </a:xfrm>
        </p:spPr>
        <p:txBody>
          <a:bodyPr/>
          <a:lstStyle>
            <a:lvl1pPr>
              <a:defRPr sz="16500"/>
            </a:lvl1pPr>
            <a:lvl2pPr>
              <a:defRPr sz="14100"/>
            </a:lvl2pPr>
            <a:lvl3pPr>
              <a:defRPr sz="118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00599" y="62378551"/>
            <a:ext cx="76020257" cy="176446983"/>
          </a:xfrm>
        </p:spPr>
        <p:txBody>
          <a:bodyPr/>
          <a:lstStyle>
            <a:lvl1pPr>
              <a:defRPr sz="16500"/>
            </a:lvl1pPr>
            <a:lvl2pPr>
              <a:defRPr sz="14100"/>
            </a:lvl2pPr>
            <a:lvl3pPr>
              <a:defRPr sz="118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3" y="9579176"/>
            <a:ext cx="13373303" cy="3992145"/>
          </a:xfrm>
        </p:spPr>
        <p:txBody>
          <a:bodyPr anchor="b"/>
          <a:lstStyle>
            <a:lvl1pPr marL="0" indent="0">
              <a:buNone/>
              <a:defRPr sz="14100" b="1"/>
            </a:lvl1pPr>
            <a:lvl2pPr marL="2685938" indent="0">
              <a:buNone/>
              <a:defRPr sz="11800" b="1"/>
            </a:lvl2pPr>
            <a:lvl3pPr marL="5371877" indent="0">
              <a:buNone/>
              <a:defRPr sz="10600" b="1"/>
            </a:lvl3pPr>
            <a:lvl4pPr marL="8057815" indent="0">
              <a:buNone/>
              <a:defRPr sz="9400" b="1"/>
            </a:lvl4pPr>
            <a:lvl5pPr marL="10743753" indent="0">
              <a:buNone/>
              <a:defRPr sz="9400" b="1"/>
            </a:lvl5pPr>
            <a:lvl6pPr marL="13429691" indent="0">
              <a:buNone/>
              <a:defRPr sz="9400" b="1"/>
            </a:lvl6pPr>
            <a:lvl7pPr marL="16115630" indent="0">
              <a:buNone/>
              <a:defRPr sz="9400" b="1"/>
            </a:lvl7pPr>
            <a:lvl8pPr marL="18801569" indent="0">
              <a:buNone/>
              <a:defRPr sz="9400" b="1"/>
            </a:lvl8pPr>
            <a:lvl9pPr marL="21487507" indent="0">
              <a:buNone/>
              <a:defRPr sz="9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3" y="13571321"/>
            <a:ext cx="13373303" cy="24656221"/>
          </a:xfrm>
        </p:spPr>
        <p:txBody>
          <a:bodyPr/>
          <a:lstStyle>
            <a:lvl1pPr>
              <a:defRPr sz="14100"/>
            </a:lvl1pPr>
            <a:lvl2pPr>
              <a:defRPr sz="11800"/>
            </a:lvl2pPr>
            <a:lvl3pPr>
              <a:defRPr sz="106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8" y="9579176"/>
            <a:ext cx="13378556" cy="3992145"/>
          </a:xfrm>
        </p:spPr>
        <p:txBody>
          <a:bodyPr anchor="b"/>
          <a:lstStyle>
            <a:lvl1pPr marL="0" indent="0">
              <a:buNone/>
              <a:defRPr sz="14100" b="1"/>
            </a:lvl1pPr>
            <a:lvl2pPr marL="2685938" indent="0">
              <a:buNone/>
              <a:defRPr sz="11800" b="1"/>
            </a:lvl2pPr>
            <a:lvl3pPr marL="5371877" indent="0">
              <a:buNone/>
              <a:defRPr sz="10600" b="1"/>
            </a:lvl3pPr>
            <a:lvl4pPr marL="8057815" indent="0">
              <a:buNone/>
              <a:defRPr sz="9400" b="1"/>
            </a:lvl4pPr>
            <a:lvl5pPr marL="10743753" indent="0">
              <a:buNone/>
              <a:defRPr sz="9400" b="1"/>
            </a:lvl5pPr>
            <a:lvl6pPr marL="13429691" indent="0">
              <a:buNone/>
              <a:defRPr sz="9400" b="1"/>
            </a:lvl6pPr>
            <a:lvl7pPr marL="16115630" indent="0">
              <a:buNone/>
              <a:defRPr sz="9400" b="1"/>
            </a:lvl7pPr>
            <a:lvl8pPr marL="18801569" indent="0">
              <a:buNone/>
              <a:defRPr sz="9400" b="1"/>
            </a:lvl8pPr>
            <a:lvl9pPr marL="21487507" indent="0">
              <a:buNone/>
              <a:defRPr sz="9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8" y="13571321"/>
            <a:ext cx="13378556" cy="24656221"/>
          </a:xfrm>
        </p:spPr>
        <p:txBody>
          <a:bodyPr/>
          <a:lstStyle>
            <a:lvl1pPr>
              <a:defRPr sz="14100"/>
            </a:lvl1pPr>
            <a:lvl2pPr>
              <a:defRPr sz="11800"/>
            </a:lvl2pPr>
            <a:lvl3pPr>
              <a:defRPr sz="106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844"/>
            <a:ext cx="9957725" cy="7251246"/>
          </a:xfrm>
        </p:spPr>
        <p:txBody>
          <a:bodyPr anchor="b"/>
          <a:lstStyle>
            <a:lvl1pPr algn="l">
              <a:defRPr sz="118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9"/>
            <a:ext cx="16920247" cy="36523696"/>
          </a:xfrm>
        </p:spPr>
        <p:txBody>
          <a:bodyPr/>
          <a:lstStyle>
            <a:lvl1pPr>
              <a:defRPr sz="18800"/>
            </a:lvl1pPr>
            <a:lvl2pPr>
              <a:defRPr sz="16500"/>
            </a:lvl2pPr>
            <a:lvl3pPr>
              <a:defRPr sz="14100"/>
            </a:lvl3pPr>
            <a:lvl4pPr>
              <a:defRPr sz="11800"/>
            </a:lvl4pPr>
            <a:lvl5pPr>
              <a:defRPr sz="11800"/>
            </a:lvl5pPr>
            <a:lvl6pPr>
              <a:defRPr sz="11800"/>
            </a:lvl6pPr>
            <a:lvl7pPr>
              <a:defRPr sz="11800"/>
            </a:lvl7pPr>
            <a:lvl8pPr>
              <a:defRPr sz="11800"/>
            </a:lvl8pPr>
            <a:lvl9pPr>
              <a:defRPr sz="1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6"/>
            <a:ext cx="9957725" cy="29272450"/>
          </a:xfrm>
        </p:spPr>
        <p:txBody>
          <a:bodyPr/>
          <a:lstStyle>
            <a:lvl1pPr marL="0" indent="0">
              <a:buNone/>
              <a:defRPr sz="8200"/>
            </a:lvl1pPr>
            <a:lvl2pPr marL="2685938" indent="0">
              <a:buNone/>
              <a:defRPr sz="7100"/>
            </a:lvl2pPr>
            <a:lvl3pPr marL="5371877" indent="0">
              <a:buNone/>
              <a:defRPr sz="5900"/>
            </a:lvl3pPr>
            <a:lvl4pPr marL="8057815" indent="0">
              <a:buNone/>
              <a:defRPr sz="5300"/>
            </a:lvl4pPr>
            <a:lvl5pPr marL="10743753" indent="0">
              <a:buNone/>
              <a:defRPr sz="5300"/>
            </a:lvl5pPr>
            <a:lvl6pPr marL="13429691" indent="0">
              <a:buNone/>
              <a:defRPr sz="5300"/>
            </a:lvl6pPr>
            <a:lvl7pPr marL="16115630" indent="0">
              <a:buNone/>
              <a:defRPr sz="5300"/>
            </a:lvl7pPr>
            <a:lvl8pPr marL="18801569" indent="0">
              <a:buNone/>
              <a:defRPr sz="5300"/>
            </a:lvl8pPr>
            <a:lvl9pPr marL="21487507" indent="0">
              <a:buNone/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9"/>
            <a:ext cx="18160365" cy="3536471"/>
          </a:xfrm>
        </p:spPr>
        <p:txBody>
          <a:bodyPr anchor="b"/>
          <a:lstStyle>
            <a:lvl1pPr algn="l">
              <a:defRPr sz="118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8800"/>
            </a:lvl1pPr>
            <a:lvl2pPr marL="2685938" indent="0">
              <a:buNone/>
              <a:defRPr sz="16500"/>
            </a:lvl2pPr>
            <a:lvl3pPr marL="5371877" indent="0">
              <a:buNone/>
              <a:defRPr sz="14100"/>
            </a:lvl3pPr>
            <a:lvl4pPr marL="8057815" indent="0">
              <a:buNone/>
              <a:defRPr sz="11800"/>
            </a:lvl4pPr>
            <a:lvl5pPr marL="10743753" indent="0">
              <a:buNone/>
              <a:defRPr sz="11800"/>
            </a:lvl5pPr>
            <a:lvl6pPr marL="13429691" indent="0">
              <a:buNone/>
              <a:defRPr sz="11800"/>
            </a:lvl6pPr>
            <a:lvl7pPr marL="16115630" indent="0">
              <a:buNone/>
              <a:defRPr sz="11800"/>
            </a:lvl7pPr>
            <a:lvl8pPr marL="18801569" indent="0">
              <a:buNone/>
              <a:defRPr sz="11800"/>
            </a:lvl8pPr>
            <a:lvl9pPr marL="21487507" indent="0">
              <a:buNone/>
              <a:defRPr sz="118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8200"/>
            </a:lvl1pPr>
            <a:lvl2pPr marL="2685938" indent="0">
              <a:buNone/>
              <a:defRPr sz="7100"/>
            </a:lvl2pPr>
            <a:lvl3pPr marL="5371877" indent="0">
              <a:buNone/>
              <a:defRPr sz="5900"/>
            </a:lvl3pPr>
            <a:lvl4pPr marL="8057815" indent="0">
              <a:buNone/>
              <a:defRPr sz="5300"/>
            </a:lvl4pPr>
            <a:lvl5pPr marL="10743753" indent="0">
              <a:buNone/>
              <a:defRPr sz="5300"/>
            </a:lvl5pPr>
            <a:lvl6pPr marL="13429691" indent="0">
              <a:buNone/>
              <a:defRPr sz="5300"/>
            </a:lvl6pPr>
            <a:lvl7pPr marL="16115630" indent="0">
              <a:buNone/>
              <a:defRPr sz="5300"/>
            </a:lvl7pPr>
            <a:lvl8pPr marL="18801569" indent="0">
              <a:buNone/>
              <a:defRPr sz="5300"/>
            </a:lvl8pPr>
            <a:lvl9pPr marL="21487507" indent="0">
              <a:buNone/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5" y="1713754"/>
            <a:ext cx="27240548" cy="7132373"/>
          </a:xfrm>
          <a:prstGeom prst="rect">
            <a:avLst/>
          </a:prstGeom>
        </p:spPr>
        <p:txBody>
          <a:bodyPr vert="horz" lIns="537188" tIns="268594" rIns="537188" bIns="2685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985327"/>
            <a:ext cx="27240548" cy="28242219"/>
          </a:xfrm>
          <a:prstGeom prst="rect">
            <a:avLst/>
          </a:prstGeom>
        </p:spPr>
        <p:txBody>
          <a:bodyPr vert="horz" lIns="537188" tIns="268594" rIns="537188" bIns="2685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537188" tIns="268594" rIns="537188" bIns="268594" rtlCol="0" anchor="ctr"/>
          <a:lstStyle>
            <a:lvl1pPr algn="l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B7BF-79C6-472E-AD7A-A3C8B1BFB64F}" type="datetimeFigureOut">
              <a:rPr lang="pt-PT" smtClean="0"/>
              <a:pPr/>
              <a:t>08/06/2015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537188" tIns="268594" rIns="537188" bIns="268594" rtlCol="0" anchor="ctr"/>
          <a:lstStyle>
            <a:lvl1pPr algn="ctr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537188" tIns="268594" rIns="537188" bIns="268594" rtlCol="0" anchor="ctr"/>
          <a:lstStyle>
            <a:lvl1pPr algn="r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71877" rtl="0" eaLnBrk="1" latinLnBrk="0" hangingPunct="1">
        <a:spcBef>
          <a:spcPct val="0"/>
        </a:spcBef>
        <a:buNone/>
        <a:defRPr sz="2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4454" indent="-2014454" algn="l" defTabSz="5371877" rtl="0" eaLnBrk="1" latinLnBrk="0" hangingPunct="1">
        <a:spcBef>
          <a:spcPct val="20000"/>
        </a:spcBef>
        <a:buFont typeface="Arial" pitchFamily="34" charset="0"/>
        <a:buChar char="•"/>
        <a:defRPr sz="18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4649" indent="-1678712" algn="l" defTabSz="5371877" rtl="0" eaLnBrk="1" latinLnBrk="0" hangingPunct="1">
        <a:spcBef>
          <a:spcPct val="20000"/>
        </a:spcBef>
        <a:buFont typeface="Arial" pitchFamily="34" charset="0"/>
        <a:buChar char="–"/>
        <a:defRPr sz="16500" kern="1200">
          <a:solidFill>
            <a:schemeClr val="tx1"/>
          </a:solidFill>
          <a:latin typeface="+mn-lt"/>
          <a:ea typeface="+mn-ea"/>
          <a:cs typeface="+mn-cs"/>
        </a:defRPr>
      </a:lvl2pPr>
      <a:lvl3pPr marL="6714846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4100" kern="1200">
          <a:solidFill>
            <a:schemeClr val="tx1"/>
          </a:solidFill>
          <a:latin typeface="+mn-lt"/>
          <a:ea typeface="+mn-ea"/>
          <a:cs typeface="+mn-cs"/>
        </a:defRPr>
      </a:lvl3pPr>
      <a:lvl4pPr marL="9400784" indent="-1342969" algn="l" defTabSz="5371877" rtl="0" eaLnBrk="1" latinLnBrk="0" hangingPunct="1">
        <a:spcBef>
          <a:spcPct val="20000"/>
        </a:spcBef>
        <a:buFont typeface="Arial" pitchFamily="34" charset="0"/>
        <a:buChar char="–"/>
        <a:defRPr sz="1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6723" indent="-1342969" algn="l" defTabSz="5371877" rtl="0" eaLnBrk="1" latinLnBrk="0" hangingPunct="1">
        <a:spcBef>
          <a:spcPct val="20000"/>
        </a:spcBef>
        <a:buFont typeface="Arial" pitchFamily="34" charset="0"/>
        <a:buChar char="»"/>
        <a:defRPr sz="1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72661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458598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144538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830476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5938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5371877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8057815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3753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429691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15630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01569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1487507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997733" y="21757159"/>
            <a:ext cx="14117481" cy="6696744"/>
            <a:chOff x="29326714" y="22331121"/>
            <a:chExt cx="20175799" cy="83650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714" y="22331121"/>
              <a:ext cx="7581900" cy="8362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83909" y="22333223"/>
              <a:ext cx="7581900" cy="8362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0613" y="22333223"/>
              <a:ext cx="7581900" cy="836295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117" y="7224957"/>
            <a:ext cx="6581410" cy="725939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8549685" y="40670488"/>
            <a:ext cx="8073555" cy="1464935"/>
            <a:chOff x="18253039" y="40310448"/>
            <a:chExt cx="8073555" cy="1464935"/>
          </a:xfrm>
        </p:grpSpPr>
        <p:pic>
          <p:nvPicPr>
            <p:cNvPr id="107" name="Picture 3" descr="C:\Users\Maryam\Documents\poster\logo\QREN_Logo(COR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1007" y="40310448"/>
              <a:ext cx="2992586" cy="14649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C:\Users\Maryam\Documents\poster\logo\Logo_Compete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1090" y="40495284"/>
              <a:ext cx="2325504" cy="112149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C:\Users\Maryam\Documents\poster\logo\UE FEDER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3039" y="40568833"/>
              <a:ext cx="2644100" cy="10721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19062195" y="27592360"/>
            <a:ext cx="695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Figure 7:</a:t>
            </a:r>
            <a:r>
              <a:rPr lang="en-US" sz="2400" dirty="0" smtClean="0">
                <a:latin typeface="Times New Roman"/>
                <a:cs typeface="Times New Roman"/>
              </a:rPr>
              <a:t> Representative subset of the geographic points of interest of Sweden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13" y="34702606"/>
            <a:ext cx="7125210" cy="3369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0" y="34704294"/>
            <a:ext cx="7125209" cy="336906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022572" y="38073358"/>
            <a:ext cx="47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Figure 3:</a:t>
            </a:r>
            <a:r>
              <a:rPr lang="en-US" sz="2400" dirty="0" smtClean="0">
                <a:latin typeface="Times New Roman"/>
                <a:cs typeface="Times New Roman"/>
              </a:rPr>
              <a:t> Effect of the value of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2" name="Rectângulo 1"/>
          <p:cNvSpPr/>
          <p:nvPr/>
        </p:nvSpPr>
        <p:spPr>
          <a:xfrm>
            <a:off x="372523" y="418983"/>
            <a:ext cx="29450745" cy="2688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en-US" sz="85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Visualization and Analysis of Geographic Information:</a:t>
            </a:r>
          </a:p>
          <a:p>
            <a:pPr algn="ctr"/>
            <a:r>
              <a:rPr lang="pt-PT" sz="85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Representation Algorithms and Data Structures</a:t>
            </a:r>
            <a:endParaRPr lang="en-US" sz="85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ângulo 23"/>
          <p:cNvSpPr/>
          <p:nvPr/>
        </p:nvSpPr>
        <p:spPr>
          <a:xfrm>
            <a:off x="372523" y="5754532"/>
            <a:ext cx="14472555" cy="116897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32" name="Rectângulo 31"/>
          <p:cNvSpPr/>
          <p:nvPr/>
        </p:nvSpPr>
        <p:spPr>
          <a:xfrm>
            <a:off x="381189" y="14268327"/>
            <a:ext cx="14463890" cy="27291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endParaRPr lang="en-US" sz="6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ângulo 38"/>
          <p:cNvSpPr/>
          <p:nvPr/>
        </p:nvSpPr>
        <p:spPr>
          <a:xfrm>
            <a:off x="15324333" y="36807752"/>
            <a:ext cx="14498933" cy="12232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r>
              <a:rPr lang="en-US" sz="5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Acknowledgements:  </a:t>
            </a:r>
          </a:p>
        </p:txBody>
      </p:sp>
      <p:sp>
        <p:nvSpPr>
          <p:cNvPr id="96" name="Rectângulo 23"/>
          <p:cNvSpPr/>
          <p:nvPr/>
        </p:nvSpPr>
        <p:spPr>
          <a:xfrm>
            <a:off x="381189" y="12828167"/>
            <a:ext cx="14463889" cy="117229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en-US" sz="5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Minimum Coverage Subset</a:t>
            </a:r>
            <a:endParaRPr lang="en-US" sz="5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TextBox 38"/>
          <p:cNvSpPr txBox="1">
            <a:spLocks noChangeArrowheads="1"/>
          </p:cNvSpPr>
          <p:nvPr/>
        </p:nvSpPr>
        <p:spPr bwMode="auto">
          <a:xfrm>
            <a:off x="15349661" y="30102931"/>
            <a:ext cx="14473605" cy="6559884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5643" tIns="47821" rIns="95643" bIns="4782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[1] M. S.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Daskin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Network and discrete location: models, algorithms, and applications.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John Wiley &amp; sons, 2011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[2] S.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Elloumi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Labbé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Y.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Pochet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A new formulation and resolution method for the p-center problem.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INFORMS Journal on Computing,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16(1):84-94 2004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[3] P. Bose and P. Morin. Online routing in triangulations. In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Algorithms and Computation,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pages 113-122. Springer 1999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[4] H. Sagan.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Space-Filling Curves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volume 18. Springer-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Verlag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New York, 1994.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Lee, D. T., &amp; Wong, C. K. (1977). Worst-case analysis for region and partial region searches in multidimensional binary search trees and balanced quad trees. 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23-29.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[6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V. V.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Vazirani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Approximation algorithms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Springer Science &amp; Business Media, 2013.</a:t>
            </a:r>
          </a:p>
        </p:txBody>
      </p:sp>
      <p:sp>
        <p:nvSpPr>
          <p:cNvPr id="105" name="TextBox 38"/>
          <p:cNvSpPr txBox="1">
            <a:spLocks noChangeArrowheads="1"/>
          </p:cNvSpPr>
          <p:nvPr/>
        </p:nvSpPr>
        <p:spPr bwMode="auto">
          <a:xfrm>
            <a:off x="15324333" y="38156799"/>
            <a:ext cx="14498933" cy="2466456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5643" tIns="47821" rIns="95643" bIns="4782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defTabSz="773125" eaLnBrk="1" hangingPunct="1">
              <a:defRPr/>
            </a:pPr>
            <a:endParaRPr lang="pt-BR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773125" eaLnBrk="1" hangingPunct="1">
              <a:defRPr/>
            </a:pPr>
            <a:endParaRPr lang="pt-BR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ângulo 38"/>
          <p:cNvSpPr/>
          <p:nvPr/>
        </p:nvSpPr>
        <p:spPr>
          <a:xfrm>
            <a:off x="15349661" y="28735700"/>
            <a:ext cx="14473606" cy="12232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r>
              <a:rPr lang="en-US" sz="5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References: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2523" y="7218786"/>
            <a:ext cx="14472556" cy="537941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5788" tIns="72894" rIns="145788" bIns="72894">
            <a:spAutoFit/>
          </a:bodyPr>
          <a:lstStyle/>
          <a:p>
            <a:pPr marL="730250" lvl="1" indent="-222250" defTabSz="1533968">
              <a:buFont typeface="Arial" pitchFamily="34" charset="0"/>
              <a:buChar char="•"/>
              <a:defRPr/>
            </a:pPr>
            <a:endParaRPr lang="pt-PT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0250" lvl="1" indent="-222250" defTabSz="1533968">
              <a:buFont typeface="Arial" pitchFamily="34" charset="0"/>
              <a:buChar char="•"/>
              <a:defRPr/>
            </a:pPr>
            <a:endParaRPr lang="pt-PT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0250" lvl="1" indent="-222250" defTabSz="1533968">
              <a:buFont typeface="Arial" pitchFamily="34" charset="0"/>
              <a:buChar char="•"/>
              <a:defRPr/>
            </a:pPr>
            <a:endParaRPr lang="pt-PT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0250" lvl="1" indent="-222250" defTabSz="1533968">
              <a:buFont typeface="Arial" pitchFamily="34" charset="0"/>
              <a:buChar char="•"/>
              <a:defRPr/>
            </a:pPr>
            <a:endParaRPr lang="pt-PT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0250" lvl="1" indent="-222250" defTabSz="1533968">
              <a:buFont typeface="Arial" pitchFamily="34" charset="0"/>
              <a:buChar char="•"/>
              <a:defRPr/>
            </a:pPr>
            <a:endParaRPr lang="pt-PT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0250" lvl="1" indent="-222250" defTabSz="1533968">
              <a:buFont typeface="Arial" pitchFamily="34" charset="0"/>
              <a:buChar char="•"/>
              <a:defRPr/>
            </a:pPr>
            <a:endParaRPr lang="pt-PT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0250" lvl="1" indent="-222250" defTabSz="1533968">
              <a:buFont typeface="Arial" pitchFamily="34" charset="0"/>
              <a:buChar char="•"/>
              <a:defRPr/>
            </a:pPr>
            <a:endParaRPr lang="pt-PT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0250" lvl="1" indent="-222250" defTabSz="1533968">
              <a:buFont typeface="Arial" pitchFamily="34" charset="0"/>
              <a:buChar char="•"/>
              <a:defRPr/>
            </a:pPr>
            <a:endParaRPr lang="pt-PT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0250" lvl="1" indent="-222250" defTabSz="1533968">
              <a:buFont typeface="Arial" pitchFamily="34" charset="0"/>
              <a:buChar char="•"/>
              <a:defRPr/>
            </a:pPr>
            <a:endParaRPr lang="pt-PT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8000" lvl="1" defTabSz="1533968">
              <a:defRPr/>
            </a:pPr>
            <a:endParaRPr lang="pt-PT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88019" y="14412343"/>
                <a:ext cx="14041562" cy="27273974"/>
              </a:xfrm>
              <a:prstGeom prst="rect">
                <a:avLst/>
              </a:prstGeom>
              <a:noFill/>
            </p:spPr>
            <p:txBody>
              <a:bodyPr wrap="square" lIns="77313" tIns="38656" rIns="77313" bIns="38656" rtlCol="0">
                <a:spAutoFit/>
              </a:bodyPr>
              <a:lstStyle/>
              <a:p>
                <a:pPr algn="just"/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Given a set </a:t>
                </a:r>
                <a:r>
                  <a:rPr lang="en-US" sz="3400" i="1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N </a:t>
                </a:r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of </a:t>
                </a:r>
                <a:r>
                  <a:rPr lang="en-US" sz="3400" i="1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n </a:t>
                </a:r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points and a fixed number </a:t>
                </a:r>
                <a:r>
                  <a:rPr lang="en-US" sz="3400" i="1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k</a:t>
                </a:r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, find a centroid subset </a:t>
                </a:r>
                <a:r>
                  <a:rPr lang="en-US" sz="3400" i="1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P</a:t>
                </a:r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 of size </a:t>
                </a:r>
                <a:r>
                  <a:rPr lang="en-US" sz="3400" i="1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k</a:t>
                </a:r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, such that </a:t>
                </a:r>
                <a:r>
                  <a:rPr lang="en-US" sz="3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the </a:t>
                </a:r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maximum distance of a non-centroid to its closest centroid is minimi</a:t>
                </a:r>
                <a:r>
                  <a:rPr lang="en-US" sz="3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z</a:t>
                </a:r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ed.</a:t>
                </a:r>
                <a:endParaRPr lang="en-US" sz="1800" i="1" dirty="0" smtClean="0">
                  <a:latin typeface="Cambria Math" panose="02040503050406030204" pitchFamily="18" charset="0"/>
                  <a:ea typeface="Calibri"/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>
                                  <a:latin typeface="Cambria Math" panose="02040503050406030204" pitchFamily="18" charset="0"/>
                                  <a:ea typeface="Calibri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400" smtClean="0">
                                  <a:latin typeface="Cambria Math" panose="02040503050406030204" pitchFamily="18" charset="0"/>
                                  <a:ea typeface="Calibri"/>
                                  <a:cs typeface="Times New Roman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pt-PT" sz="3400" i="1">
                                      <a:latin typeface="Cambria Math" panose="02040503050406030204" pitchFamily="18" charset="0"/>
                                      <a:ea typeface="Calibri"/>
                                      <a:cs typeface="Times New Roman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PT" sz="3400" i="1">
                                      <a:latin typeface="Cambria Math" panose="02040503050406030204" pitchFamily="18" charset="0"/>
                                      <a:ea typeface="Calibri"/>
                                      <a:cs typeface="Times New Roman" pitchFamily="18" charset="0"/>
                                    </a:rPr>
                                    <m:t>𝑃</m:t>
                                  </m:r>
                                  <m:r>
                                    <a:rPr lang="pt-PT" sz="3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⊆</m:t>
                                  </m:r>
                                  <m:r>
                                    <a:rPr lang="pt-PT" sz="3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PT" sz="3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3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  <m:r>
                                    <a:rPr lang="pt-PT" sz="3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=</m:t>
                                  </m:r>
                                  <m:r>
                                    <a:rPr lang="pt-PT" sz="3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400">
                                      <a:latin typeface="Cambria Math" panose="02040503050406030204" pitchFamily="18" charset="0"/>
                                      <a:ea typeface="Calibri"/>
                                      <a:cs typeface="Times New Roman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pt-PT" sz="3400" i="1">
                                      <a:latin typeface="Cambria Math" panose="02040503050406030204" pitchFamily="18" charset="0"/>
                                      <a:ea typeface="Calibri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pt-PT" sz="3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∈</m:t>
                                  </m:r>
                                  <m:r>
                                    <a:rPr lang="pt-PT" sz="3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pt-PT" sz="3400" i="1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pt-PT" sz="3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PT" sz="3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P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3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pt-PT" sz="3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PT" sz="3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ctr"/>
                <a:endParaRPr lang="en-US" sz="34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ctr"/>
                <a:endParaRPr lang="en-US" sz="34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en-US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en-US" sz="34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en-US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en-US" sz="34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en-US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en-US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en-US" sz="34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This problem is known as Minimum Coverage Subset and is an example of a Facility Location </a:t>
                </a:r>
                <a:r>
                  <a:rPr lang="en-US" sz="3400" i="1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k</a:t>
                </a:r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-center problem [1]. This can be formulated as Integer </a:t>
                </a:r>
                <a:r>
                  <a:rPr lang="en-US" sz="3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Linear </a:t>
                </a:r>
                <a:r>
                  <a:rPr lang="en-US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Programming [2] and solved by Branch-and-Bound algorithms. </a:t>
                </a:r>
              </a:p>
              <a:p>
                <a:pPr algn="just"/>
                <a:endParaRPr lang="pt-PT" sz="34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r>
                  <a:rPr lang="pt-PT" sz="3400" b="1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Naive Incremental Branch-and-Bound: </a:t>
                </a:r>
              </a:p>
              <a:p>
                <a:pPr algn="just"/>
                <a:r>
                  <a:rPr lang="pt-PT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At each recursive step, decide whether a point is a centroid or not and branch accordingly. Update the objective function: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pt-PT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a new centroid may change assignments and decreases the value of the objective function of the partial assignment.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pt-PT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a new non-centroid is assigned to closest centroid and increases </a:t>
                </a:r>
                <a:r>
                  <a:rPr lang="pt-PT" sz="3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the value of the objective function of the partial assignment</a:t>
                </a:r>
                <a:r>
                  <a:rPr lang="pt-PT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pt-PT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r>
                  <a:rPr lang="pt-PT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At each recursion step, calculate a lower bound for the best possible outcome for the solution of the current branch by assuming all remaining points as centroids.</a:t>
                </a:r>
                <a:endParaRPr lang="pt-PT" sz="3400" b="1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b="1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r>
                  <a:rPr lang="pt-PT" sz="3400" b="1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Geometric Incremental Branch-and-Bound: </a:t>
                </a:r>
              </a:p>
              <a:p>
                <a:pPr algn="just"/>
                <a:r>
                  <a:rPr lang="pt-PT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Use an incremental approach, but build and maintain a Delaunay Triangulation between the centroids.</a:t>
                </a:r>
              </a:p>
              <a:p>
                <a:pPr algn="just"/>
                <a:r>
                  <a:rPr lang="pt-PT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</a:p>
              <a:p>
                <a:pPr algn="just"/>
                <a:r>
                  <a:rPr lang="pt-PT" sz="3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Use a greedy routing algorithm [3] to quickly find the nearest centroid for new non-centroids. Use Hilbert Curves [4] to pre-sort the points and further accelerate the process by heuristically reducing the searching path for the routing algorithm. </a:t>
                </a:r>
              </a:p>
              <a:p>
                <a:pPr algn="just"/>
                <a:endParaRPr lang="pt-PT" sz="34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dirty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endParaRPr lang="pt-PT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algn="just"/>
                <a:r>
                  <a:rPr lang="en-US" sz="3400" b="1" dirty="0">
                    <a:latin typeface="Times New Roman"/>
                    <a:cs typeface="Times New Roman"/>
                  </a:rPr>
                  <a:t>Results</a:t>
                </a:r>
                <a:r>
                  <a:rPr lang="en-US" sz="3400" b="1" dirty="0" smtClean="0">
                    <a:latin typeface="Times New Roman"/>
                    <a:cs typeface="Times New Roman"/>
                  </a:rPr>
                  <a:t>:</a:t>
                </a:r>
              </a:p>
              <a:p>
                <a:pPr algn="just"/>
                <a:r>
                  <a:rPr lang="en-US" sz="3400" dirty="0" smtClean="0">
                    <a:latin typeface="Times New Roman"/>
                    <a:cs typeface="Times New Roman"/>
                  </a:rPr>
                  <a:t>Both </a:t>
                </a:r>
                <a:r>
                  <a:rPr lang="en-US" sz="3400" dirty="0">
                    <a:latin typeface="Times New Roman"/>
                    <a:cs typeface="Times New Roman"/>
                  </a:rPr>
                  <a:t>Branch and Bound implementations were too slow. The </a:t>
                </a:r>
                <a:r>
                  <a:rPr lang="en-US" sz="3400" dirty="0" smtClean="0">
                    <a:latin typeface="Times New Roman"/>
                    <a:cs typeface="Times New Roman"/>
                  </a:rPr>
                  <a:t>solver for the  </a:t>
                </a:r>
                <a:r>
                  <a:rPr lang="en-US" sz="3400" dirty="0">
                    <a:latin typeface="Times New Roman"/>
                    <a:cs typeface="Times New Roman"/>
                  </a:rPr>
                  <a:t>Integer Linear Programming performed better, but </a:t>
                </a:r>
                <a:r>
                  <a:rPr lang="en-US" sz="3400" dirty="0" smtClean="0">
                    <a:latin typeface="Times New Roman"/>
                    <a:cs typeface="Times New Roman"/>
                  </a:rPr>
                  <a:t>it is still </a:t>
                </a:r>
                <a:r>
                  <a:rPr lang="en-US" sz="3400" dirty="0">
                    <a:latin typeface="Times New Roman"/>
                    <a:cs typeface="Times New Roman"/>
                  </a:rPr>
                  <a:t>unsuitable for real time use. It also requires previous information on the instance of the problem</a:t>
                </a:r>
                <a:r>
                  <a:rPr lang="en-US" sz="3400" dirty="0" smtClean="0">
                    <a:latin typeface="Times New Roman"/>
                    <a:cs typeface="Times New Roman"/>
                  </a:rPr>
                  <a:t>.</a:t>
                </a:r>
                <a:endParaRPr lang="pt-PT" sz="3400" dirty="0" smtClean="0">
                  <a:latin typeface="Times New Roman" pitchFamily="18" charset="0"/>
                  <a:ea typeface="Calibri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9" y="14412343"/>
                <a:ext cx="14041562" cy="27273974"/>
              </a:xfrm>
              <a:prstGeom prst="rect">
                <a:avLst/>
              </a:prstGeom>
              <a:blipFill rotWithShape="0">
                <a:blip r:embed="rId11"/>
                <a:stretch>
                  <a:fillRect l="-1302" t="-358" r="-1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ângulo 23"/>
          <p:cNvSpPr/>
          <p:nvPr/>
        </p:nvSpPr>
        <p:spPr>
          <a:xfrm>
            <a:off x="15349662" y="5754531"/>
            <a:ext cx="14473606" cy="116897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pt-PT" sz="5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Fixed Minimum Distance</a:t>
            </a:r>
            <a:endParaRPr lang="en-US" sz="5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382281" y="7350640"/>
            <a:ext cx="14328891" cy="15251452"/>
          </a:xfrm>
          <a:prstGeom prst="rect">
            <a:avLst/>
          </a:prstGeom>
          <a:noFill/>
        </p:spPr>
        <p:txBody>
          <a:bodyPr wrap="square" lIns="77313" tIns="38656" rIns="77313" bIns="38656" rtlCol="0">
            <a:spAutoFit/>
          </a:bodyPr>
          <a:lstStyle/>
          <a:p>
            <a:pPr marL="161925" algn="just" defTabSz="773125">
              <a:defRPr/>
            </a:pP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Given a set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points and a minimum distance </a:t>
            </a:r>
            <a:r>
              <a:rPr lang="en-US" sz="3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 Find a subset of </a:t>
            </a:r>
            <a:r>
              <a:rPr lang="en-US" sz="3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points such that no distance between two points is smaller than </a:t>
            </a:r>
            <a:r>
              <a:rPr lang="en-US" sz="3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whilst minimizing </a:t>
            </a:r>
            <a:r>
              <a:rPr lang="en-US" sz="3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61925" algn="just" defTabSz="773125"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Optimal methods take too long to be used in real time so we use an approximation algorithm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based on a greedy approach to the set cover problem instead.</a:t>
            </a: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400" i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-d tree range search, we create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 graph with edges connecting all pairs of points whose distance is smaller than </a:t>
            </a:r>
            <a:r>
              <a:rPr lang="en-US" sz="3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This takes O(n</a:t>
            </a:r>
            <a:r>
              <a:rPr lang="en-US" sz="3400" kern="0" baseline="30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 time to perform [5].</a:t>
            </a:r>
            <a:endParaRPr lang="en-US" sz="3400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While the graph still has uncovered points, select as a centroid the point whose number of uncovered neighbors is the largest and mark its neighbors as covered. This is a greedy approximation algorithm for the set cover problem, and can be performed in O(n log n) time [6].</a:t>
            </a:r>
            <a:endParaRPr lang="en-US" sz="3400" i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This algorithm ensures that the selected set has no more than </a:t>
            </a:r>
            <a:r>
              <a:rPr lang="en-US" sz="3400" i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ln </a:t>
            </a:r>
            <a:r>
              <a:rPr lang="en-US" sz="3400" i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elements, with </a:t>
            </a:r>
            <a:r>
              <a:rPr lang="en-US" sz="3400" i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being the optimal number for total coverage.</a:t>
            </a:r>
          </a:p>
          <a:p>
            <a:pPr marL="161925" algn="just" defTabSz="773125"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b="1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r>
              <a:rPr lang="en-US" sz="3400" b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3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61925" algn="just" defTabSz="773125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This approach is fast enough to be used in real time and depends on the established minimum distance as well as the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density. The number of points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not vary with the density. The algorithm can be sped up with a faster/preprocessed range search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96437" y="38059054"/>
            <a:ext cx="434424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Figure 4:</a:t>
            </a:r>
            <a:r>
              <a:rPr lang="en-US" sz="2400" dirty="0" smtClean="0">
                <a:latin typeface="Times New Roman"/>
                <a:cs typeface="Times New Roman"/>
              </a:rPr>
              <a:t> Effect of the value of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443414" y="38291642"/>
            <a:ext cx="14041562" cy="2232503"/>
          </a:xfrm>
          <a:prstGeom prst="rect">
            <a:avLst/>
          </a:prstGeom>
          <a:noFill/>
        </p:spPr>
        <p:txBody>
          <a:bodyPr wrap="square" lIns="77313" tIns="38656" rIns="77313" bIns="38656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ea typeface="Calibri"/>
                <a:cs typeface="Times New Roman" pitchFamily="18" charset="0"/>
              </a:rPr>
              <a:t>work is being developed within the work plan of a research grant for undergraduates, in </a:t>
            </a:r>
            <a:r>
              <a:rPr lang="en-US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the context </a:t>
            </a:r>
            <a:r>
              <a:rPr lang="en-US" sz="2800" dirty="0">
                <a:latin typeface="Times New Roman" pitchFamily="18" charset="0"/>
                <a:ea typeface="Calibri"/>
                <a:cs typeface="Times New Roman" pitchFamily="18" charset="0"/>
              </a:rPr>
              <a:t>of the R&amp;D project QREN unit in co-promotion no.34164 - </a:t>
            </a:r>
            <a:r>
              <a:rPr lang="en-US" sz="2800" dirty="0" err="1">
                <a:latin typeface="Times New Roman" pitchFamily="18" charset="0"/>
                <a:ea typeface="Calibri"/>
                <a:cs typeface="Times New Roman" pitchFamily="18" charset="0"/>
              </a:rPr>
              <a:t>Smartgeo</a:t>
            </a:r>
            <a:r>
              <a:rPr lang="en-US" sz="2800" dirty="0">
                <a:latin typeface="Times New Roman" pitchFamily="18" charset="0"/>
                <a:ea typeface="Calibri"/>
                <a:cs typeface="Times New Roman" pitchFamily="18" charset="0"/>
              </a:rPr>
              <a:t> Portal ”</a:t>
            </a:r>
            <a:r>
              <a:rPr lang="en-US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Geographic Information </a:t>
            </a:r>
            <a:r>
              <a:rPr lang="en-US" sz="2800" dirty="0">
                <a:latin typeface="Times New Roman" pitchFamily="18" charset="0"/>
                <a:ea typeface="Calibri"/>
                <a:cs typeface="Times New Roman" pitchFamily="18" charset="0"/>
              </a:rPr>
              <a:t>Management System”. The project is co-financed by QREN and Innovation </a:t>
            </a:r>
            <a:r>
              <a:rPr lang="en-US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Agency within </a:t>
            </a:r>
            <a:r>
              <a:rPr lang="en-US" sz="2800" dirty="0">
                <a:latin typeface="Times New Roman" pitchFamily="18" charset="0"/>
                <a:ea typeface="Calibri"/>
                <a:cs typeface="Times New Roman" pitchFamily="18" charset="0"/>
              </a:rPr>
              <a:t>the scope of the technological development and research incentive system, by the </a:t>
            </a:r>
            <a:r>
              <a:rPr lang="en-US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Operational Program </a:t>
            </a:r>
            <a:r>
              <a:rPr lang="en-US" sz="2800" dirty="0">
                <a:latin typeface="Times New Roman" pitchFamily="18" charset="0"/>
                <a:ea typeface="Calibri"/>
                <a:cs typeface="Times New Roman" pitchFamily="18" charset="0"/>
              </a:rPr>
              <a:t>for Competitiveness and Internationalization (Compete).</a:t>
            </a:r>
            <a:endParaRPr lang="pt-PT" sz="2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6670758" y="15810940"/>
            <a:ext cx="5385460" cy="3828458"/>
            <a:chOff x="24331171" y="7956735"/>
            <a:chExt cx="5385460" cy="38284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1171" y="7956735"/>
              <a:ext cx="5385460" cy="324032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4851776" y="10954196"/>
              <a:ext cx="43442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/>
                  <a:cs typeface="Times New Roman"/>
                </a:rPr>
                <a:t>Figure 5</a:t>
              </a:r>
              <a:r>
                <a:rPr lang="en-US" sz="2400" dirty="0" smtClean="0">
                  <a:latin typeface="Times New Roman"/>
                  <a:cs typeface="Times New Roman"/>
                </a:rPr>
                <a:t>: Effect of the value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N </a:t>
              </a:r>
              <a:r>
                <a:rPr lang="en-US" sz="2400" dirty="0" smtClean="0">
                  <a:latin typeface="Times New Roman"/>
                  <a:cs typeface="Times New Roman"/>
                </a:rPr>
                <a:t>on </a:t>
              </a:r>
              <a:r>
                <a:rPr lang="en-US" sz="2400" i="1" dirty="0" err="1" smtClean="0">
                  <a:latin typeface="Times New Roman"/>
                  <a:cs typeface="Times New Roman"/>
                </a:rPr>
                <a:t>cpu</a:t>
              </a:r>
              <a:r>
                <a:rPr lang="en-US" sz="2400" dirty="0" smtClean="0">
                  <a:latin typeface="Times New Roman"/>
                  <a:cs typeface="Times New Roman"/>
                </a:rPr>
                <a:t> time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246749" y="15811240"/>
            <a:ext cx="5385986" cy="3929695"/>
            <a:chOff x="24325187" y="11940662"/>
            <a:chExt cx="5385986" cy="392969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5187" y="11940662"/>
              <a:ext cx="5385986" cy="324064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25191927" y="15039360"/>
              <a:ext cx="36639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/>
                  <a:cs typeface="Times New Roman"/>
                </a:rPr>
                <a:t>Figure 6</a:t>
              </a:r>
              <a:r>
                <a:rPr lang="en-US" sz="2400" dirty="0" smtClean="0">
                  <a:latin typeface="Times New Roman"/>
                  <a:cs typeface="Times New Roman"/>
                </a:rPr>
                <a:t>: Effect of the point density on the value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K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13932" y="3395119"/>
            <a:ext cx="61206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João Valença</a:t>
            </a:r>
          </a:p>
          <a:p>
            <a:pPr algn="ctr"/>
            <a:r>
              <a:rPr lang="pt-P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CISUC/DEI/University of Coimbra</a:t>
            </a:r>
          </a:p>
          <a:p>
            <a:pPr algn="ctr"/>
            <a:r>
              <a:rPr lang="pt-P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Coimbra, Portugal</a:t>
            </a:r>
          </a:p>
          <a:p>
            <a:pPr algn="ctr"/>
            <a:r>
              <a:rPr lang="pt-PT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valenca@student.dei.uc.pt</a:t>
            </a:r>
            <a:endParaRPr lang="en-GB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29498" y="3395119"/>
            <a:ext cx="62858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Luís Paquete</a:t>
            </a:r>
          </a:p>
          <a:p>
            <a:pPr algn="ctr"/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CISUC/DEI/University of Coimbra</a:t>
            </a:r>
          </a:p>
          <a:p>
            <a:pPr algn="ctr"/>
            <a:r>
              <a:rPr lang="pt-P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Coimbra, Portugal</a:t>
            </a:r>
          </a:p>
          <a:p>
            <a:pPr algn="ctr"/>
            <a:r>
              <a:rPr lang="pt-PT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paquete@dei.uc.pt</a:t>
            </a:r>
            <a:endParaRPr lang="en-GB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12817" y="3395119"/>
            <a:ext cx="540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Carlos Caçador</a:t>
            </a:r>
          </a:p>
          <a:p>
            <a:pPr algn="ctr"/>
            <a:r>
              <a:rPr lang="pt-P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Smartgeo Solutions</a:t>
            </a:r>
          </a:p>
          <a:p>
            <a:pPr algn="ctr"/>
            <a:r>
              <a:rPr lang="pt-P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Lisbon, Portugal</a:t>
            </a:r>
          </a:p>
          <a:p>
            <a:pPr algn="ctr"/>
            <a:r>
              <a:rPr lang="pt-PT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carlos.cacador@smartgeo.pt</a:t>
            </a:r>
            <a:endParaRPr lang="en-GB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470341" y="3395119"/>
            <a:ext cx="540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Pedro Reino</a:t>
            </a:r>
          </a:p>
          <a:p>
            <a:pPr algn="ctr"/>
            <a:r>
              <a:rPr lang="pt-P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Smartgeo Solutions</a:t>
            </a:r>
          </a:p>
          <a:p>
            <a:pPr algn="ctr"/>
            <a:r>
              <a:rPr lang="pt-P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Lisbon, Portugal</a:t>
            </a:r>
          </a:p>
          <a:p>
            <a:pPr algn="ctr"/>
            <a:r>
              <a:rPr lang="pt-PT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pedro.reino@smartgeo.pt</a:t>
            </a:r>
            <a:endParaRPr lang="en-GB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15" y="17616971"/>
            <a:ext cx="8712970" cy="284404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252827" y="20575414"/>
            <a:ext cx="1071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Figure 2:</a:t>
            </a:r>
            <a:r>
              <a:rPr lang="en-US" sz="2400" dirty="0" smtClean="0">
                <a:latin typeface="Times New Roman"/>
                <a:cs typeface="Times New Roman"/>
              </a:rPr>
              <a:t> Suboptimal centroid selection (left) and optimal centroid selection (right)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021" y="7211543"/>
            <a:ext cx="100615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533968">
              <a:defRPr/>
            </a:pP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This work aims to design a real time algorithm to find a representative subset of points in a geographic region. It aims to reduce visual information so that it is not overwhelming for users and programs to easily manage and analyze.</a:t>
            </a:r>
          </a:p>
          <a:p>
            <a:pPr algn="just" defTabSz="1533968">
              <a:defRPr/>
            </a:pP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subset chosen must represent all points of the original set, as to keep some of its visual properties. It must also be efficient enough to be used in a real-time application using data from the Open Street Maps project.</a:t>
            </a:r>
            <a:endParaRPr lang="pt-PT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ângulo 31"/>
          <p:cNvSpPr/>
          <p:nvPr/>
        </p:nvSpPr>
        <p:spPr>
          <a:xfrm>
            <a:off x="15349661" y="7218786"/>
            <a:ext cx="14473605" cy="212633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699" rIns="91399" bIns="45699" rtlCol="0" anchor="ctr"/>
          <a:lstStyle/>
          <a:p>
            <a:endParaRPr lang="en-US" sz="6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noFill/>
        </a:ln>
      </a:spPr>
      <a:bodyPr rtlCol="0" anchor="ctr"/>
      <a:lstStyle>
        <a:defPPr>
          <a:defRPr sz="8000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7489</TotalTime>
  <Words>693</Words>
  <Application>Microsoft Office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Cambria Math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nbcarvalho</dc:creator>
  <cp:lastModifiedBy>Windows User</cp:lastModifiedBy>
  <cp:revision>360</cp:revision>
  <cp:lastPrinted>2014-09-18T14:55:00Z</cp:lastPrinted>
  <dcterms:created xsi:type="dcterms:W3CDTF">2011-12-01T01:17:53Z</dcterms:created>
  <dcterms:modified xsi:type="dcterms:W3CDTF">2015-06-08T09:51:18Z</dcterms:modified>
</cp:coreProperties>
</file>