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pt-PT"/>
    </a:defPPr>
    <a:lvl1pPr marL="0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1pPr>
    <a:lvl2pPr marL="2685938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2pPr>
    <a:lvl3pPr marL="5371877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3pPr>
    <a:lvl4pPr marL="8057815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4pPr>
    <a:lvl5pPr marL="10743753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5pPr>
    <a:lvl6pPr marL="13429691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6pPr>
    <a:lvl7pPr marL="16115630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7pPr>
    <a:lvl8pPr marL="18801569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8pPr>
    <a:lvl9pPr marL="21487507" algn="l" defTabSz="5371877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1" autoAdjust="0"/>
  </p:normalViewPr>
  <p:slideViewPr>
    <p:cSldViewPr>
      <p:cViewPr>
        <p:scale>
          <a:sx n="85" d="100"/>
          <a:sy n="85" d="100"/>
        </p:scale>
        <p:origin x="6320" y="18408"/>
      </p:cViewPr>
      <p:guideLst>
        <p:guide orient="horz" pos="13479"/>
        <p:guide pos="95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7" y="13293956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3" y="24250070"/>
            <a:ext cx="21187092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85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71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5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43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29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15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01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48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887239" y="10708471"/>
            <a:ext cx="38133616" cy="22811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75891" y="10708471"/>
            <a:ext cx="113906894" cy="22811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27499264"/>
            <a:ext cx="25727184" cy="8499412"/>
          </a:xfrm>
        </p:spPr>
        <p:txBody>
          <a:bodyPr anchor="t"/>
          <a:lstStyle>
            <a:lvl1pPr algn="l">
              <a:defRPr sz="235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18138029"/>
            <a:ext cx="25727184" cy="9361237"/>
          </a:xfrm>
        </p:spPr>
        <p:txBody>
          <a:bodyPr anchor="b"/>
          <a:lstStyle>
            <a:lvl1pPr marL="0" indent="0">
              <a:buNone/>
              <a:defRPr sz="11800">
                <a:solidFill>
                  <a:schemeClr val="tx1">
                    <a:tint val="75000"/>
                  </a:schemeClr>
                </a:solidFill>
              </a:defRPr>
            </a:lvl1pPr>
            <a:lvl2pPr marL="2685938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2pPr>
            <a:lvl3pPr marL="5371877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3pPr>
            <a:lvl4pPr marL="80578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4pPr>
            <a:lvl5pPr marL="1074375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5pPr>
            <a:lvl6pPr marL="1342969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6pPr>
            <a:lvl7pPr marL="1611563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7pPr>
            <a:lvl8pPr marL="1880156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8pPr>
            <a:lvl9pPr marL="2148750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75891" y="62378551"/>
            <a:ext cx="76020253" cy="176446983"/>
          </a:xfrm>
        </p:spPr>
        <p:txBody>
          <a:bodyPr/>
          <a:lstStyle>
            <a:lvl1pPr>
              <a:defRPr sz="16500"/>
            </a:lvl1pPr>
            <a:lvl2pPr>
              <a:defRPr sz="14100"/>
            </a:lvl2pPr>
            <a:lvl3pPr>
              <a:defRPr sz="118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00599" y="62378551"/>
            <a:ext cx="76020257" cy="176446983"/>
          </a:xfrm>
        </p:spPr>
        <p:txBody>
          <a:bodyPr/>
          <a:lstStyle>
            <a:lvl1pPr>
              <a:defRPr sz="16500"/>
            </a:lvl1pPr>
            <a:lvl2pPr>
              <a:defRPr sz="14100"/>
            </a:lvl2pPr>
            <a:lvl3pPr>
              <a:defRPr sz="118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3" y="9579176"/>
            <a:ext cx="13373303" cy="3992145"/>
          </a:xfrm>
        </p:spPr>
        <p:txBody>
          <a:bodyPr anchor="b"/>
          <a:lstStyle>
            <a:lvl1pPr marL="0" indent="0">
              <a:buNone/>
              <a:defRPr sz="14100" b="1"/>
            </a:lvl1pPr>
            <a:lvl2pPr marL="2685938" indent="0">
              <a:buNone/>
              <a:defRPr sz="11800" b="1"/>
            </a:lvl2pPr>
            <a:lvl3pPr marL="5371877" indent="0">
              <a:buNone/>
              <a:defRPr sz="10600" b="1"/>
            </a:lvl3pPr>
            <a:lvl4pPr marL="8057815" indent="0">
              <a:buNone/>
              <a:defRPr sz="9400" b="1"/>
            </a:lvl4pPr>
            <a:lvl5pPr marL="10743753" indent="0">
              <a:buNone/>
              <a:defRPr sz="9400" b="1"/>
            </a:lvl5pPr>
            <a:lvl6pPr marL="13429691" indent="0">
              <a:buNone/>
              <a:defRPr sz="9400" b="1"/>
            </a:lvl6pPr>
            <a:lvl7pPr marL="16115630" indent="0">
              <a:buNone/>
              <a:defRPr sz="9400" b="1"/>
            </a:lvl7pPr>
            <a:lvl8pPr marL="18801569" indent="0">
              <a:buNone/>
              <a:defRPr sz="9400" b="1"/>
            </a:lvl8pPr>
            <a:lvl9pPr marL="21487507" indent="0">
              <a:buNone/>
              <a:defRPr sz="9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3" y="13571321"/>
            <a:ext cx="13373303" cy="24656221"/>
          </a:xfrm>
        </p:spPr>
        <p:txBody>
          <a:bodyPr/>
          <a:lstStyle>
            <a:lvl1pPr>
              <a:defRPr sz="14100"/>
            </a:lvl1pPr>
            <a:lvl2pPr>
              <a:defRPr sz="11800"/>
            </a:lvl2pPr>
            <a:lvl3pPr>
              <a:defRPr sz="106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8" y="9579176"/>
            <a:ext cx="13378556" cy="3992145"/>
          </a:xfrm>
        </p:spPr>
        <p:txBody>
          <a:bodyPr anchor="b"/>
          <a:lstStyle>
            <a:lvl1pPr marL="0" indent="0">
              <a:buNone/>
              <a:defRPr sz="14100" b="1"/>
            </a:lvl1pPr>
            <a:lvl2pPr marL="2685938" indent="0">
              <a:buNone/>
              <a:defRPr sz="11800" b="1"/>
            </a:lvl2pPr>
            <a:lvl3pPr marL="5371877" indent="0">
              <a:buNone/>
              <a:defRPr sz="10600" b="1"/>
            </a:lvl3pPr>
            <a:lvl4pPr marL="8057815" indent="0">
              <a:buNone/>
              <a:defRPr sz="9400" b="1"/>
            </a:lvl4pPr>
            <a:lvl5pPr marL="10743753" indent="0">
              <a:buNone/>
              <a:defRPr sz="9400" b="1"/>
            </a:lvl5pPr>
            <a:lvl6pPr marL="13429691" indent="0">
              <a:buNone/>
              <a:defRPr sz="9400" b="1"/>
            </a:lvl6pPr>
            <a:lvl7pPr marL="16115630" indent="0">
              <a:buNone/>
              <a:defRPr sz="9400" b="1"/>
            </a:lvl7pPr>
            <a:lvl8pPr marL="18801569" indent="0">
              <a:buNone/>
              <a:defRPr sz="9400" b="1"/>
            </a:lvl8pPr>
            <a:lvl9pPr marL="21487507" indent="0">
              <a:buNone/>
              <a:defRPr sz="9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8" y="13571321"/>
            <a:ext cx="13378556" cy="24656221"/>
          </a:xfrm>
        </p:spPr>
        <p:txBody>
          <a:bodyPr/>
          <a:lstStyle>
            <a:lvl1pPr>
              <a:defRPr sz="14100"/>
            </a:lvl1pPr>
            <a:lvl2pPr>
              <a:defRPr sz="11800"/>
            </a:lvl2pPr>
            <a:lvl3pPr>
              <a:defRPr sz="106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6" y="1703844"/>
            <a:ext cx="9957725" cy="7251246"/>
          </a:xfrm>
        </p:spPr>
        <p:txBody>
          <a:bodyPr anchor="b"/>
          <a:lstStyle>
            <a:lvl1pPr algn="l">
              <a:defRPr sz="118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9"/>
            <a:ext cx="16920247" cy="36523696"/>
          </a:xfrm>
        </p:spPr>
        <p:txBody>
          <a:bodyPr/>
          <a:lstStyle>
            <a:lvl1pPr>
              <a:defRPr sz="18800"/>
            </a:lvl1pPr>
            <a:lvl2pPr>
              <a:defRPr sz="16500"/>
            </a:lvl2pPr>
            <a:lvl3pPr>
              <a:defRPr sz="14100"/>
            </a:lvl3pPr>
            <a:lvl4pPr>
              <a:defRPr sz="11800"/>
            </a:lvl4pPr>
            <a:lvl5pPr>
              <a:defRPr sz="11800"/>
            </a:lvl5pPr>
            <a:lvl6pPr>
              <a:defRPr sz="11800"/>
            </a:lvl6pPr>
            <a:lvl7pPr>
              <a:defRPr sz="11800"/>
            </a:lvl7pPr>
            <a:lvl8pPr>
              <a:defRPr sz="11800"/>
            </a:lvl8pPr>
            <a:lvl9pPr>
              <a:defRPr sz="1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6" y="8955096"/>
            <a:ext cx="9957725" cy="29272450"/>
          </a:xfrm>
        </p:spPr>
        <p:txBody>
          <a:bodyPr/>
          <a:lstStyle>
            <a:lvl1pPr marL="0" indent="0">
              <a:buNone/>
              <a:defRPr sz="8200"/>
            </a:lvl1pPr>
            <a:lvl2pPr marL="2685938" indent="0">
              <a:buNone/>
              <a:defRPr sz="7100"/>
            </a:lvl2pPr>
            <a:lvl3pPr marL="5371877" indent="0">
              <a:buNone/>
              <a:defRPr sz="5900"/>
            </a:lvl3pPr>
            <a:lvl4pPr marL="8057815" indent="0">
              <a:buNone/>
              <a:defRPr sz="5300"/>
            </a:lvl4pPr>
            <a:lvl5pPr marL="10743753" indent="0">
              <a:buNone/>
              <a:defRPr sz="5300"/>
            </a:lvl5pPr>
            <a:lvl6pPr marL="13429691" indent="0">
              <a:buNone/>
              <a:defRPr sz="5300"/>
            </a:lvl6pPr>
            <a:lvl7pPr marL="16115630" indent="0">
              <a:buNone/>
              <a:defRPr sz="5300"/>
            </a:lvl7pPr>
            <a:lvl8pPr marL="18801569" indent="0">
              <a:buNone/>
              <a:defRPr sz="5300"/>
            </a:lvl8pPr>
            <a:lvl9pPr marL="21487507" indent="0">
              <a:buNone/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9"/>
            <a:ext cx="18160365" cy="3536471"/>
          </a:xfrm>
        </p:spPr>
        <p:txBody>
          <a:bodyPr anchor="b"/>
          <a:lstStyle>
            <a:lvl1pPr algn="l">
              <a:defRPr sz="118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8800"/>
            </a:lvl1pPr>
            <a:lvl2pPr marL="2685938" indent="0">
              <a:buNone/>
              <a:defRPr sz="16500"/>
            </a:lvl2pPr>
            <a:lvl3pPr marL="5371877" indent="0">
              <a:buNone/>
              <a:defRPr sz="14100"/>
            </a:lvl3pPr>
            <a:lvl4pPr marL="8057815" indent="0">
              <a:buNone/>
              <a:defRPr sz="11800"/>
            </a:lvl4pPr>
            <a:lvl5pPr marL="10743753" indent="0">
              <a:buNone/>
              <a:defRPr sz="11800"/>
            </a:lvl5pPr>
            <a:lvl6pPr marL="13429691" indent="0">
              <a:buNone/>
              <a:defRPr sz="11800"/>
            </a:lvl6pPr>
            <a:lvl7pPr marL="16115630" indent="0">
              <a:buNone/>
              <a:defRPr sz="11800"/>
            </a:lvl7pPr>
            <a:lvl8pPr marL="18801569" indent="0">
              <a:buNone/>
              <a:defRPr sz="11800"/>
            </a:lvl8pPr>
            <a:lvl9pPr marL="21487507" indent="0">
              <a:buNone/>
              <a:defRPr sz="118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8200"/>
            </a:lvl1pPr>
            <a:lvl2pPr marL="2685938" indent="0">
              <a:buNone/>
              <a:defRPr sz="7100"/>
            </a:lvl2pPr>
            <a:lvl3pPr marL="5371877" indent="0">
              <a:buNone/>
              <a:defRPr sz="5900"/>
            </a:lvl3pPr>
            <a:lvl4pPr marL="8057815" indent="0">
              <a:buNone/>
              <a:defRPr sz="5300"/>
            </a:lvl4pPr>
            <a:lvl5pPr marL="10743753" indent="0">
              <a:buNone/>
              <a:defRPr sz="5300"/>
            </a:lvl5pPr>
            <a:lvl6pPr marL="13429691" indent="0">
              <a:buNone/>
              <a:defRPr sz="5300"/>
            </a:lvl6pPr>
            <a:lvl7pPr marL="16115630" indent="0">
              <a:buNone/>
              <a:defRPr sz="5300"/>
            </a:lvl7pPr>
            <a:lvl8pPr marL="18801569" indent="0">
              <a:buNone/>
              <a:defRPr sz="5300"/>
            </a:lvl8pPr>
            <a:lvl9pPr marL="21487507" indent="0">
              <a:buNone/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5" y="1713754"/>
            <a:ext cx="27240548" cy="7132373"/>
          </a:xfrm>
          <a:prstGeom prst="rect">
            <a:avLst/>
          </a:prstGeom>
        </p:spPr>
        <p:txBody>
          <a:bodyPr vert="horz" lIns="537188" tIns="268594" rIns="537188" bIns="2685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985327"/>
            <a:ext cx="27240548" cy="28242219"/>
          </a:xfrm>
          <a:prstGeom prst="rect">
            <a:avLst/>
          </a:prstGeom>
        </p:spPr>
        <p:txBody>
          <a:bodyPr vert="horz" lIns="537188" tIns="268594" rIns="537188" bIns="2685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537188" tIns="268594" rIns="537188" bIns="268594" rtlCol="0" anchor="ctr"/>
          <a:lstStyle>
            <a:lvl1pPr algn="l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B7BF-79C6-472E-AD7A-A3C8B1BFB64F}" type="datetimeFigureOut">
              <a:rPr lang="pt-PT" smtClean="0"/>
              <a:pPr/>
              <a:t>9/19/14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2"/>
            <a:ext cx="9584637" cy="2278397"/>
          </a:xfrm>
          <a:prstGeom prst="rect">
            <a:avLst/>
          </a:prstGeom>
        </p:spPr>
        <p:txBody>
          <a:bodyPr vert="horz" lIns="537188" tIns="268594" rIns="537188" bIns="268594" rtlCol="0" anchor="ctr"/>
          <a:lstStyle>
            <a:lvl1pPr algn="ctr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537188" tIns="268594" rIns="537188" bIns="268594" rtlCol="0" anchor="ctr"/>
          <a:lstStyle>
            <a:lvl1pPr algn="r">
              <a:defRPr sz="7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971A-AD2C-4BEA-8055-E72E94336CAD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71877" rtl="0" eaLnBrk="1" latinLnBrk="0" hangingPunct="1">
        <a:spcBef>
          <a:spcPct val="0"/>
        </a:spcBef>
        <a:buNone/>
        <a:defRPr sz="2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4454" indent="-2014454" algn="l" defTabSz="5371877" rtl="0" eaLnBrk="1" latinLnBrk="0" hangingPunct="1">
        <a:spcBef>
          <a:spcPct val="20000"/>
        </a:spcBef>
        <a:buFont typeface="Arial" pitchFamily="34" charset="0"/>
        <a:buChar char="•"/>
        <a:defRPr sz="18800" kern="1200">
          <a:solidFill>
            <a:schemeClr val="tx1"/>
          </a:solidFill>
          <a:latin typeface="+mn-lt"/>
          <a:ea typeface="+mn-ea"/>
          <a:cs typeface="+mn-cs"/>
        </a:defRPr>
      </a:lvl1pPr>
      <a:lvl2pPr marL="4364649" indent="-1678712" algn="l" defTabSz="5371877" rtl="0" eaLnBrk="1" latinLnBrk="0" hangingPunct="1">
        <a:spcBef>
          <a:spcPct val="20000"/>
        </a:spcBef>
        <a:buFont typeface="Arial" pitchFamily="34" charset="0"/>
        <a:buChar char="–"/>
        <a:defRPr sz="16500" kern="1200">
          <a:solidFill>
            <a:schemeClr val="tx1"/>
          </a:solidFill>
          <a:latin typeface="+mn-lt"/>
          <a:ea typeface="+mn-ea"/>
          <a:cs typeface="+mn-cs"/>
        </a:defRPr>
      </a:lvl2pPr>
      <a:lvl3pPr marL="6714846" indent="-1342969" algn="l" defTabSz="5371877" rtl="0" eaLnBrk="1" latinLnBrk="0" hangingPunct="1">
        <a:spcBef>
          <a:spcPct val="20000"/>
        </a:spcBef>
        <a:buFont typeface="Arial" pitchFamily="34" charset="0"/>
        <a:buChar char="•"/>
        <a:defRPr sz="14100" kern="1200">
          <a:solidFill>
            <a:schemeClr val="tx1"/>
          </a:solidFill>
          <a:latin typeface="+mn-lt"/>
          <a:ea typeface="+mn-ea"/>
          <a:cs typeface="+mn-cs"/>
        </a:defRPr>
      </a:lvl3pPr>
      <a:lvl4pPr marL="9400784" indent="-1342969" algn="l" defTabSz="5371877" rtl="0" eaLnBrk="1" latinLnBrk="0" hangingPunct="1">
        <a:spcBef>
          <a:spcPct val="20000"/>
        </a:spcBef>
        <a:buFont typeface="Arial" pitchFamily="34" charset="0"/>
        <a:buChar char="–"/>
        <a:defRPr sz="1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6723" indent="-1342969" algn="l" defTabSz="5371877" rtl="0" eaLnBrk="1" latinLnBrk="0" hangingPunct="1">
        <a:spcBef>
          <a:spcPct val="20000"/>
        </a:spcBef>
        <a:buFont typeface="Arial" pitchFamily="34" charset="0"/>
        <a:buChar char="»"/>
        <a:defRPr sz="1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72661" indent="-1342969" algn="l" defTabSz="5371877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458598" indent="-1342969" algn="l" defTabSz="5371877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144538" indent="-1342969" algn="l" defTabSz="5371877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830476" indent="-1342969" algn="l" defTabSz="5371877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5938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5371877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8057815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3753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429691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15630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01569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1487507" algn="l" defTabSz="5371877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mosal.dei.uc.pt/" TargetMode="External"/><Relationship Id="rId20" Type="http://schemas.openxmlformats.org/officeDocument/2006/relationships/image" Target="../media/image11.png"/><Relationship Id="rId21" Type="http://schemas.openxmlformats.org/officeDocument/2006/relationships/image" Target="../media/image12.png"/><Relationship Id="rId22" Type="http://schemas.openxmlformats.org/officeDocument/2006/relationships/image" Target="../media/image13.png"/><Relationship Id="rId23" Type="http://schemas.openxmlformats.org/officeDocument/2006/relationships/hyperlink" Target="http://mosal.dei.uc.pt" TargetMode="External"/><Relationship Id="rId24" Type="http://schemas.openxmlformats.org/officeDocument/2006/relationships/image" Target="../media/image14.png"/><Relationship Id="rId25" Type="http://schemas.openxmlformats.org/officeDocument/2006/relationships/image" Target="../media/image15.png"/><Relationship Id="rId26" Type="http://schemas.openxmlformats.org/officeDocument/2006/relationships/image" Target="../media/image16.png"/><Relationship Id="rId27" Type="http://schemas.openxmlformats.org/officeDocument/2006/relationships/image" Target="../media/image17.emf"/><Relationship Id="rId28" Type="http://schemas.openxmlformats.org/officeDocument/2006/relationships/image" Target="../media/image18.jpeg"/><Relationship Id="rId29" Type="http://schemas.openxmlformats.org/officeDocument/2006/relationships/image" Target="../media/image19.jpeg"/><Relationship Id="rId30" Type="http://schemas.openxmlformats.org/officeDocument/2006/relationships/image" Target="../media/image20.jpg"/><Relationship Id="rId31" Type="http://schemas.openxmlformats.org/officeDocument/2006/relationships/image" Target="../media/image21.emf"/><Relationship Id="rId10" Type="http://schemas.openxmlformats.org/officeDocument/2006/relationships/image" Target="../media/image1.png"/><Relationship Id="rId11" Type="http://schemas.openxmlformats.org/officeDocument/2006/relationships/image" Target="../media/image2.gif"/><Relationship Id="rId12" Type="http://schemas.openxmlformats.org/officeDocument/2006/relationships/image" Target="../media/image3.jpeg"/><Relationship Id="rId13" Type="http://schemas.openxmlformats.org/officeDocument/2006/relationships/image" Target="../media/image4.jpeg"/><Relationship Id="rId14" Type="http://schemas.openxmlformats.org/officeDocument/2006/relationships/image" Target="../media/image5.jpg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7" Type="http://schemas.openxmlformats.org/officeDocument/2006/relationships/image" Target="../media/image8.png"/><Relationship Id="rId18" Type="http://schemas.openxmlformats.org/officeDocument/2006/relationships/image" Target="../media/image9.png"/><Relationship Id="rId19" Type="http://schemas.openxmlformats.org/officeDocument/2006/relationships/image" Target="../media/image10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372524" y="418983"/>
            <a:ext cx="29304388" cy="268810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ctr"/>
            <a:r>
              <a:rPr lang="en-US" sz="85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Dynamic </a:t>
            </a:r>
            <a:r>
              <a:rPr lang="en-US" sz="85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Programming Algorithms for </a:t>
            </a:r>
          </a:p>
          <a:p>
            <a:pPr algn="ctr"/>
            <a:r>
              <a:rPr lang="en-US" sz="85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Biobjective</a:t>
            </a:r>
            <a:r>
              <a:rPr lang="en-US" sz="85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Sequence </a:t>
            </a:r>
            <a:r>
              <a:rPr lang="en-US" sz="85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Alignment </a:t>
            </a:r>
            <a:endParaRPr lang="en-US" sz="85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ângulo 2"/>
          <p:cNvSpPr/>
          <p:nvPr/>
        </p:nvSpPr>
        <p:spPr>
          <a:xfrm>
            <a:off x="372524" y="3323111"/>
            <a:ext cx="29304388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ctr" defTabSz="2043223">
              <a:lnSpc>
                <a:spcPct val="110000"/>
              </a:lnSpc>
              <a:defRPr/>
            </a:pPr>
            <a:r>
              <a:rPr lang="pt-PT" sz="3400" b="1" kern="0" dirty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M. Abassi</a:t>
            </a:r>
            <a:r>
              <a:rPr lang="pt-PT" sz="3400" b="1" kern="0" baseline="30000" dirty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1</a:t>
            </a:r>
            <a:r>
              <a:rPr lang="pt-PT" sz="3400" b="1" kern="0" dirty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, L. </a:t>
            </a:r>
            <a:r>
              <a:rPr lang="pt-PT" sz="3400" b="1" kern="0" dirty="0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Paquete</a:t>
            </a:r>
            <a:r>
              <a:rPr lang="pt-PT" sz="3400" b="1" kern="0" baseline="30000" dirty="0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1</a:t>
            </a:r>
            <a:r>
              <a:rPr lang="pt-PT" sz="3400" b="1" kern="0" dirty="0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, </a:t>
            </a:r>
            <a:r>
              <a:rPr lang="pt-PT" sz="3400" b="1" kern="0" dirty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M. </a:t>
            </a:r>
            <a:r>
              <a:rPr lang="pt-PT" sz="3400" b="1" kern="0" dirty="0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Pinheiro</a:t>
            </a:r>
            <a:r>
              <a:rPr lang="pt-PT" sz="3400" b="1" kern="0" baseline="30000" dirty="0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2</a:t>
            </a:r>
            <a:r>
              <a:rPr lang="pt-PT" sz="3400" b="1" kern="0" dirty="0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 </a:t>
            </a:r>
            <a:r>
              <a:rPr lang="pt-PT" sz="3400" b="1" kern="0" dirty="0" err="1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and</a:t>
            </a:r>
            <a:r>
              <a:rPr lang="pt-PT" sz="3400" b="1" kern="0" dirty="0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 P. Matias</a:t>
            </a:r>
            <a:r>
              <a:rPr lang="pt-PT" sz="3400" b="1" kern="0" baseline="30000" dirty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1</a:t>
            </a:r>
          </a:p>
          <a:p>
            <a:pPr algn="ctr" defTabSz="773125">
              <a:defRPr/>
            </a:pPr>
            <a:r>
              <a:rPr lang="en-US" sz="3400" b="1" kern="0" dirty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1-CISUC, Department of Informatics Engineering, University of Coimbra, </a:t>
            </a:r>
            <a:r>
              <a:rPr lang="en-US" sz="3400" b="1" kern="0" dirty="0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Portugal</a:t>
            </a:r>
          </a:p>
          <a:p>
            <a:pPr algn="ctr" defTabSz="773125">
              <a:defRPr/>
            </a:pPr>
            <a:r>
              <a:rPr lang="pt-PT" sz="3400" b="1" kern="0" dirty="0" err="1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maryam</a:t>
            </a:r>
            <a:r>
              <a:rPr lang="pt-PT" sz="3400" b="1" kern="0" dirty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/</a:t>
            </a:r>
            <a:r>
              <a:rPr lang="pt-PT" sz="3400" b="1" kern="0" dirty="0" err="1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paquete@</a:t>
            </a:r>
            <a:r>
              <a:rPr lang="pt-PT" sz="3400" b="1" kern="0" dirty="0" err="1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dei.uc.pt</a:t>
            </a:r>
            <a:r>
              <a:rPr lang="pt-PT" sz="3400" b="1" kern="0" dirty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; </a:t>
            </a:r>
            <a:r>
              <a:rPr lang="pt-PT" sz="3400" b="1" kern="0" dirty="0" err="1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pamatias@student.dei.uc.pt</a:t>
            </a:r>
            <a:endParaRPr lang="en-US" sz="3400" b="1" kern="0" dirty="0">
              <a:solidFill>
                <a:srgbClr val="855D5D">
                  <a:lumMod val="75000"/>
                </a:srgbClr>
              </a:solidFill>
              <a:latin typeface="Rockwell" pitchFamily="18" charset="0"/>
              <a:cs typeface="Tahoma" pitchFamily="-110" charset="0"/>
            </a:endParaRPr>
          </a:p>
          <a:p>
            <a:pPr algn="ctr" defTabSz="773125">
              <a:defRPr/>
            </a:pPr>
            <a:r>
              <a:rPr lang="en-US" sz="3400" b="1" kern="0" dirty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2-School of </a:t>
            </a:r>
            <a:r>
              <a:rPr lang="en-US" sz="3400" b="1" kern="0" dirty="0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Medicine, University </a:t>
            </a:r>
            <a:r>
              <a:rPr lang="en-US" sz="3400" b="1" kern="0" dirty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of St A</a:t>
            </a:r>
            <a:r>
              <a:rPr lang="en-US" sz="3400" b="1" kern="0" dirty="0" smtClean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ndrews, UK</a:t>
            </a:r>
            <a:r>
              <a:rPr lang="en-US" sz="3400" b="1" kern="0" dirty="0">
                <a:solidFill>
                  <a:srgbClr val="855D5D">
                    <a:lumMod val="75000"/>
                  </a:srgbClr>
                </a:solidFill>
                <a:latin typeface="Rockwell" pitchFamily="18" charset="0"/>
                <a:cs typeface="Tahoma" pitchFamily="-110" charset="0"/>
              </a:rPr>
              <a:t>; mmp2@st-andrews.ac.uk</a:t>
            </a:r>
          </a:p>
        </p:txBody>
      </p:sp>
      <p:sp>
        <p:nvSpPr>
          <p:cNvPr id="24" name="Rectângulo 23"/>
          <p:cNvSpPr/>
          <p:nvPr/>
        </p:nvSpPr>
        <p:spPr>
          <a:xfrm>
            <a:off x="444005" y="5610516"/>
            <a:ext cx="14401073" cy="11689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27" name="Rectângulo 26"/>
          <p:cNvSpPr/>
          <p:nvPr/>
        </p:nvSpPr>
        <p:spPr>
          <a:xfrm>
            <a:off x="15326637" y="22693263"/>
            <a:ext cx="14424624" cy="116505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Phylogenetic Tree </a:t>
            </a:r>
            <a:r>
              <a:rPr lang="en-US" sz="5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Construction</a:t>
            </a:r>
            <a:endParaRPr lang="en-US" sz="5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ângulo 31"/>
          <p:cNvSpPr/>
          <p:nvPr/>
        </p:nvSpPr>
        <p:spPr>
          <a:xfrm>
            <a:off x="444004" y="20605031"/>
            <a:ext cx="14401601" cy="16345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endParaRPr lang="en-US" sz="6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ângulo 38"/>
          <p:cNvSpPr/>
          <p:nvPr/>
        </p:nvSpPr>
        <p:spPr>
          <a:xfrm>
            <a:off x="505028" y="37239800"/>
            <a:ext cx="14340577" cy="12232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r>
              <a:rPr lang="en-US" sz="5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Acknowledgements: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49661" y="7067527"/>
            <a:ext cx="14412586" cy="15236061"/>
          </a:xfrm>
          <a:prstGeom prst="rect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txBody>
          <a:bodyPr wrap="square" lIns="77313" tIns="38656" rIns="77313" bIns="38656">
            <a:spAutoFit/>
          </a:bodyPr>
          <a:lstStyle/>
          <a:p>
            <a:pPr marL="161925" defTabSz="773125">
              <a:defRPr/>
            </a:pPr>
            <a:r>
              <a:rPr lang="en-US" sz="3400" b="1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Multiobjective</a:t>
            </a:r>
            <a:r>
              <a:rPr lang="en-US" sz="3400" b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Dynamic Programming</a:t>
            </a:r>
          </a:p>
          <a:p>
            <a:pPr marL="161925" defTabSz="773125">
              <a:defRPr/>
            </a:pP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two-dimensional matrix P is constructed where each entry stores the set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states corresponding to PO partial alignments of strings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A := (a</a:t>
            </a:r>
            <a:r>
              <a:rPr lang="en-US" sz="3400" kern="0" baseline="-2500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1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,…, a</a:t>
            </a:r>
            <a:r>
              <a:rPr lang="en-US" sz="3400" kern="0" baseline="-2500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i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)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and 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B:= (b</a:t>
            </a:r>
            <a:r>
              <a:rPr lang="en-US" sz="3400" kern="0" baseline="-2500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1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,… , b </a:t>
            </a:r>
            <a:r>
              <a:rPr lang="en-US" sz="3400" kern="0" baseline="-2500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j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)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61925" algn="just" defTabSz="773125">
              <a:buFont typeface="Arial" pitchFamily="34" charset="0"/>
              <a:buChar char="•"/>
              <a:defRPr/>
            </a:pPr>
            <a:endParaRPr lang="en-US" sz="3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buFont typeface="Arial" pitchFamily="34" charset="0"/>
              <a:buChar char="•"/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buFont typeface="Arial" pitchFamily="34" charset="0"/>
              <a:buChar char="•"/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buFont typeface="Arial" pitchFamily="34" charset="0"/>
              <a:buChar char="•"/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buFont typeface="Arial" pitchFamily="34" charset="0"/>
              <a:buChar char="•"/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buFont typeface="Arial" pitchFamily="34" charset="0"/>
              <a:buChar char="•"/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buFont typeface="Arial" pitchFamily="34" charset="0"/>
              <a:buChar char="•"/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where             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substitution score</a:t>
            </a: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endParaRPr lang="en-US" sz="13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algn="just" defTabSz="773125"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time and space-complexity of the algorithm</a:t>
            </a:r>
            <a:r>
              <a:rPr lang="pt-BR" sz="3400" dirty="0">
                <a:latin typeface="Times New Roman" pitchFamily="18" charset="0"/>
                <a:cs typeface="Times New Roman" pitchFamily="18" charset="0"/>
              </a:rPr>
              <a:t> is O(m·n·(n+m))</a:t>
            </a:r>
            <a:r>
              <a:rPr lang="pt-BR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61925" algn="just" defTabSz="773125">
              <a:defRPr/>
            </a:pPr>
            <a:endParaRPr lang="en-US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defTabSz="813474">
              <a:defRPr/>
            </a:pPr>
            <a:r>
              <a:rPr lang="en-US" sz="34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Pruning Technique </a:t>
            </a:r>
            <a:r>
              <a:rPr lang="en-US" sz="3400" b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Reduce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 number of states by comparing an upper bound with a pre-computed lower bound  set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61925" defTabSz="813474">
              <a:defRPr/>
            </a:pPr>
            <a:endParaRPr lang="en-US" sz="8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defTabSz="813474">
              <a:defRPr/>
            </a:pPr>
            <a:r>
              <a:rPr lang="en-US" sz="3400" b="1" kern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Lower Bound</a:t>
            </a:r>
            <a:r>
              <a:rPr lang="en-US" sz="34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Compute  alignments  with  minimum number  of indels (</a:t>
            </a:r>
            <a:r>
              <a:rPr lang="en-US" sz="3400" b="1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MIN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maximum score of substitution (</a:t>
            </a:r>
            <a:r>
              <a:rPr lang="en-US" sz="3400" b="1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MAX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and by using </a:t>
            </a:r>
          </a:p>
          <a:p>
            <a:pPr marL="161925" defTabSz="813474">
              <a:defRPr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Needleman-</a:t>
            </a:r>
            <a:r>
              <a:rPr lang="en-US" sz="34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Wunsch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algorithm (</a:t>
            </a:r>
            <a:r>
              <a:rPr lang="en-US" sz="3400" b="1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MID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61925" defTabSz="813474">
              <a:defRPr/>
            </a:pPr>
            <a:endParaRPr lang="en-US" sz="8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defTabSz="813474">
              <a:defRPr/>
            </a:pPr>
            <a:r>
              <a:rPr lang="en-US" sz="3400" b="1" kern="0" dirty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Upper Bound</a:t>
            </a:r>
            <a:r>
              <a:rPr lang="en-US" sz="34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 upper bound of a state s in P[i, j]</a:t>
            </a:r>
          </a:p>
          <a:p>
            <a:pPr marL="161925" defTabSz="813474">
              <a:defRPr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is  given by the maximum score of substitution </a:t>
            </a:r>
            <a:r>
              <a:rPr lang="en-US" sz="3400" b="1" kern="0" dirty="0" smtClean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161925" defTabSz="813474">
              <a:defRPr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minimum number of indels </a:t>
            </a:r>
            <a:r>
              <a:rPr lang="en-US" sz="3400" b="1" kern="0" dirty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that can be achieved </a:t>
            </a:r>
          </a:p>
          <a:p>
            <a:pPr marL="161925" defTabSz="813474">
              <a:defRPr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from entry P[i, j] to entry P[n, m].</a:t>
            </a:r>
          </a:p>
          <a:p>
            <a:pPr marL="161925" defTabSz="813474">
              <a:defRPr/>
            </a:pPr>
            <a:r>
              <a:rPr lang="en-US" sz="3400" b="1" kern="0" dirty="0" smtClean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: Size of LCS for subsequences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(a</a:t>
            </a:r>
            <a:r>
              <a:rPr lang="en-US" sz="3400" kern="0" baseline="-2500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i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,…, a</a:t>
            </a:r>
            <a:r>
              <a:rPr lang="en-US" sz="3400" kern="0" baseline="-2500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n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) and (b</a:t>
            </a:r>
            <a:r>
              <a:rPr lang="en-US" sz="3400" kern="0" baseline="-2500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j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,… , b</a:t>
            </a:r>
            <a:r>
              <a:rPr lang="en-US" sz="3400" kern="0" baseline="-2500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m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rPr>
              <a:t> ).</a:t>
            </a:r>
            <a:endParaRPr lang="en-US" sz="3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defTabSz="813474">
              <a:defRPr/>
            </a:pPr>
            <a:r>
              <a:rPr lang="en-US" sz="3400" b="1" kern="0" dirty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: Difference between the size of these subsequences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defTabSz="813474">
              <a:defRPr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 state (s,-d) is removed if the upper bound (s +</a:t>
            </a:r>
            <a:r>
              <a:rPr lang="en-US" sz="3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kern="0" dirty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,-d-</a:t>
            </a:r>
            <a:r>
              <a:rPr lang="en-US" sz="3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kern="0" dirty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 is inside of R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61925" defTabSz="813474">
              <a:defRPr/>
            </a:pPr>
            <a:endParaRPr lang="en-US" sz="8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defTabSz="813474">
              <a:defRPr/>
            </a:pPr>
            <a:endParaRPr lang="en-US" sz="9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1925" defTabSz="813474">
              <a:defRPr/>
            </a:pPr>
            <a:r>
              <a: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These approaches can be easily extended for the VSG 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problem [1]</a:t>
            </a:r>
            <a:r>
              <a: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ângulo 23"/>
          <p:cNvSpPr/>
          <p:nvPr/>
        </p:nvSpPr>
        <p:spPr>
          <a:xfrm>
            <a:off x="444005" y="18084751"/>
            <a:ext cx="14401600" cy="223224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MOSAL </a:t>
            </a:r>
            <a:r>
              <a:rPr lang="en-US" sz="5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en-US" sz="5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</a:t>
            </a:r>
            <a:r>
              <a:rPr lang="en-US" sz="5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Tools </a:t>
            </a:r>
            <a:r>
              <a:rPr lang="en-US" sz="5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</a:t>
            </a:r>
            <a:r>
              <a:rPr lang="en-US" sz="56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Multiobjective</a:t>
            </a:r>
            <a:r>
              <a:rPr lang="en-US" sz="5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Sequence Alignment</a:t>
            </a:r>
            <a:endParaRPr lang="en-US" sz="5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TextBox 38"/>
          <p:cNvSpPr txBox="1">
            <a:spLocks noChangeArrowheads="1"/>
          </p:cNvSpPr>
          <p:nvPr/>
        </p:nvSpPr>
        <p:spPr bwMode="auto">
          <a:xfrm>
            <a:off x="15277652" y="39542214"/>
            <a:ext cx="14329593" cy="2097124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/>
        </p:spPr>
        <p:txBody>
          <a:bodyPr wrap="square" lIns="95643" tIns="47821" rIns="95643" bIns="4782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/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M.Abbasi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Paquete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A.Liefooghe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Pinheiro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P.Matias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 Improvements on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bicriteria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pairwise sequence alignment: algorithms and applications. Bioinformatics, 29(8):996-1003, 2013.</a:t>
            </a:r>
          </a:p>
          <a:p>
            <a:pPr algn="just"/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[2] L.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Paquete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Matias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Abbasi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Pinheiro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 MOSAL: Software tools for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multiobjective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sequence alignment. Source Code for Biology and Medicine, 9(2), 2014. (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http://mosal.dei.uc.pt/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0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M.Abbasi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L.Paquete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F.Pereira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S.Schenker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 Local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search for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bicriteria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multiple </a:t>
            </a:r>
            <a:r>
              <a:rPr 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US" sz="2000" kern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alignment.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German Conference on Bioinformatics, 102, 2013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38"/>
          <p:cNvSpPr txBox="1">
            <a:spLocks noChangeArrowheads="1"/>
          </p:cNvSpPr>
          <p:nvPr/>
        </p:nvSpPr>
        <p:spPr bwMode="auto">
          <a:xfrm>
            <a:off x="562778" y="38679039"/>
            <a:ext cx="14282828" cy="146618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xtLst/>
        </p:spPr>
        <p:txBody>
          <a:bodyPr wrap="square" lIns="95643" tIns="47821" rIns="95643" bIns="4782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 defTabSz="773125" eaLnBrk="1" hangingPunct="1">
              <a:defRPr/>
            </a:pPr>
            <a:r>
              <a:rPr lang="pt-BR" sz="25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Co-funded by Fundação para a Ciência e Tecnologia, project PTDC/EIA-CCO/098674/2008 and FEDER, by the "Programa Operacional Factores de Competitividade do QREN", COMPETE no. FCOMP-01-0124-FEDER-010024</a:t>
            </a:r>
            <a:r>
              <a:rPr lang="pt-BR" sz="25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defTabSz="773125" eaLnBrk="1" hangingPunct="1">
              <a:defRPr/>
            </a:pPr>
            <a:endParaRPr lang="pt-BR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61"/>
          <p:cNvSpPr txBox="1">
            <a:spLocks noChangeArrowheads="1"/>
          </p:cNvSpPr>
          <p:nvPr/>
        </p:nvSpPr>
        <p:spPr bwMode="auto">
          <a:xfrm>
            <a:off x="5196533" y="42004777"/>
            <a:ext cx="19745804" cy="73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03" tIns="47802" rIns="95603" bIns="47802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pt-BR" altLang="ja-JP" sz="4100" b="1" dirty="0" err="1" smtClean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rPr>
              <a:t>University</a:t>
            </a:r>
            <a:r>
              <a:rPr lang="pt-BR" altLang="ja-JP" sz="4100" b="1" dirty="0" smtClean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rPr>
              <a:t> </a:t>
            </a:r>
            <a:r>
              <a:rPr lang="pt-BR" altLang="ja-JP" sz="4100" b="1" dirty="0" err="1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rPr>
              <a:t>of</a:t>
            </a:r>
            <a:r>
              <a:rPr lang="pt-BR" altLang="ja-JP" sz="4100" b="1" dirty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rPr>
              <a:t> </a:t>
            </a:r>
            <a:r>
              <a:rPr lang="pt-BR" altLang="ja-JP" sz="4100" b="1" dirty="0" smtClean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rPr>
              <a:t>Coimbra, Portugal,  </a:t>
            </a:r>
            <a:r>
              <a:rPr lang="pt-BR" altLang="ja-JP" sz="4100" b="1" dirty="0" err="1" smtClean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rPr>
              <a:t>September</a:t>
            </a:r>
            <a:r>
              <a:rPr lang="pt-BR" altLang="ja-JP" sz="4100" b="1" dirty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rPr>
              <a:t>  </a:t>
            </a:r>
            <a:r>
              <a:rPr lang="pt-BR" altLang="ja-JP" sz="4100" b="1" dirty="0" smtClean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rPr>
              <a:t>23 </a:t>
            </a:r>
            <a:r>
              <a:rPr lang="pt-BR" altLang="ja-JP" sz="4100" b="1" dirty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rPr>
              <a:t>- </a:t>
            </a:r>
            <a:r>
              <a:rPr lang="pt-BR" altLang="ja-JP" sz="4100" b="1" dirty="0" smtClean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rPr>
              <a:t>24, 2014</a:t>
            </a:r>
            <a:endParaRPr lang="en-US" sz="4100" b="1" dirty="0">
              <a:solidFill>
                <a:schemeClr val="bg1">
                  <a:lumMod val="50000"/>
                </a:schemeClr>
              </a:solidFill>
              <a:latin typeface="Rockwell" pitchFamily="18" charset="0"/>
              <a:cs typeface="Times New Roman" pitchFamily="18" charset="0"/>
            </a:endParaRPr>
          </a:p>
        </p:txBody>
      </p:sp>
      <p:pic>
        <p:nvPicPr>
          <p:cNvPr id="107" name="Picture 3" descr="C:\Users\Maryam\Documents\poster\logo\QREN_Logo(COR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481" y="40263215"/>
            <a:ext cx="2992586" cy="146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C:\Users\Maryam\Documents\poster\logo\Logo_Compete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564" y="40448051"/>
            <a:ext cx="2325504" cy="11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C:\Users\Maryam\Documents\poster\logo\UE FEDER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513" y="40521600"/>
            <a:ext cx="2644100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C:\Users\Maryam\Documents\poster\logo\FCT_Vcolor250x84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92" y="40521600"/>
            <a:ext cx="3637552" cy="113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3" y="40448051"/>
            <a:ext cx="2299926" cy="1418591"/>
          </a:xfrm>
          <a:prstGeom prst="rect">
            <a:avLst/>
          </a:prstGeom>
        </p:spPr>
      </p:pic>
      <p:sp>
        <p:nvSpPr>
          <p:cNvPr id="112" name="Rectângulo 38"/>
          <p:cNvSpPr/>
          <p:nvPr/>
        </p:nvSpPr>
        <p:spPr>
          <a:xfrm>
            <a:off x="15277653" y="38102975"/>
            <a:ext cx="14376123" cy="12232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r>
              <a:rPr lang="en-US" sz="5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References:  </a:t>
            </a:r>
          </a:p>
        </p:txBody>
      </p:sp>
      <p:sp>
        <p:nvSpPr>
          <p:cNvPr id="113" name="Rectângulo 30"/>
          <p:cNvSpPr/>
          <p:nvPr/>
        </p:nvSpPr>
        <p:spPr>
          <a:xfrm>
            <a:off x="15298863" y="24133423"/>
            <a:ext cx="14380389" cy="1080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just"/>
            <a:endParaRPr lang="en-US" sz="6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289996" y="36662815"/>
            <a:ext cx="14389257" cy="1201451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lIns="77313" tIns="38656" rIns="77313" bIns="38656" rtlCol="0">
            <a:spAutoFit/>
          </a:bodyPr>
          <a:lstStyle/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These techniques can be extended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multiobjective multiple sequence alignment within some heuristic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approach [3].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ângulo 26"/>
          <p:cNvSpPr/>
          <p:nvPr/>
        </p:nvSpPr>
        <p:spPr>
          <a:xfrm>
            <a:off x="15277652" y="35222655"/>
            <a:ext cx="14376123" cy="11581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Work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637693" y="24349447"/>
            <a:ext cx="6984776" cy="9557584"/>
          </a:xfrm>
          <a:prstGeom prst="rect">
            <a:avLst/>
          </a:prstGeom>
          <a:noFill/>
        </p:spPr>
        <p:txBody>
          <a:bodyPr wrap="square" lIns="77313" tIns="38656" rIns="77313" bIns="38656" rtlCol="0">
            <a:spAutoFit/>
          </a:bodyPr>
          <a:lstStyle/>
          <a:p>
            <a:pPr algn="just"/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The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non-dominated score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set can provide further information for constructing phylogenetic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trees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[1]. </a:t>
            </a: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Consider an example of comparison between primates: 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Homo sapiens </a:t>
            </a:r>
            <a:r>
              <a:rPr lang="en-US" sz="3400" i="1" dirty="0" err="1" smtClean="0">
                <a:latin typeface="Times New Roman" pitchFamily="18" charset="0"/>
                <a:cs typeface="Times New Roman" pitchFamily="18" charset="0"/>
              </a:rPr>
              <a:t>haplogroup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 J1c3, Homo sapiens </a:t>
            </a:r>
            <a:r>
              <a:rPr lang="en-US" sz="3400" i="1" dirty="0" err="1" smtClean="0">
                <a:latin typeface="Times New Roman" pitchFamily="18" charset="0"/>
                <a:cs typeface="Times New Roman" pitchFamily="18" charset="0"/>
              </a:rPr>
              <a:t>neanderthalensis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, Gorilla gorilla </a:t>
            </a:r>
            <a:r>
              <a:rPr lang="en-US" sz="3400" i="1" dirty="0" err="1" smtClean="0">
                <a:latin typeface="Times New Roman" pitchFamily="18" charset="0"/>
                <a:cs typeface="Times New Roman" pitchFamily="18" charset="0"/>
              </a:rPr>
              <a:t>graueri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, Pan troglodytes troglodytes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400" i="1" dirty="0" err="1" smtClean="0">
                <a:latin typeface="Times New Roman" pitchFamily="18" charset="0"/>
                <a:cs typeface="Times New Roman" pitchFamily="18" charset="0"/>
              </a:rPr>
              <a:t>Pongo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i="1" dirty="0" err="1" smtClean="0">
                <a:latin typeface="Times New Roman" pitchFamily="18" charset="0"/>
                <a:cs typeface="Times New Roman" pitchFamily="18" charset="0"/>
              </a:rPr>
              <a:t>abelii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 species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dirty="0">
                <a:latin typeface="Times New Roman" pitchFamily="18" charset="0"/>
                <a:ea typeface="Calibri"/>
                <a:cs typeface="Times New Roman" pitchFamily="18" charset="0"/>
              </a:rPr>
              <a:t>By using our </a:t>
            </a:r>
            <a:r>
              <a:rPr lang="en-US" sz="36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biobjective</a:t>
            </a: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</a:rPr>
              <a:t> method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 found two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trees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topologies that are different slightly in relationship to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Pan </a:t>
            </a:r>
            <a:r>
              <a:rPr lang="en-US" sz="3400" i="1" dirty="0" err="1" smtClean="0">
                <a:latin typeface="Times New Roman" pitchFamily="18" charset="0"/>
                <a:cs typeface="Times New Roman" pitchFamily="18" charset="0"/>
              </a:rPr>
              <a:t>traglodytes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i="1" dirty="0" err="1">
                <a:latin typeface="Times New Roman" pitchFamily="18" charset="0"/>
                <a:cs typeface="Times New Roman" pitchFamily="18" charset="0"/>
              </a:rPr>
              <a:t>traglodytes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 remaining species. The relative branch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frequencies suggest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that the tree of plot (b) may be more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reliable. Interestingly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this is also confirmed by the tree obtained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ML method.</a:t>
            </a:r>
            <a:endParaRPr lang="ar-IQ" sz="3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9066" y="7074770"/>
            <a:ext cx="14385743" cy="10611613"/>
            <a:chOff x="427058" y="7389560"/>
            <a:chExt cx="14404097" cy="10294990"/>
          </a:xfrm>
        </p:grpSpPr>
        <p:sp>
          <p:nvSpPr>
            <p:cNvPr id="22" name="Rectangle 21"/>
            <p:cNvSpPr/>
            <p:nvPr/>
          </p:nvSpPr>
          <p:spPr>
            <a:xfrm>
              <a:off x="427058" y="7389560"/>
              <a:ext cx="14404097" cy="10294990"/>
            </a:xfrm>
            <a:prstGeom prst="rect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45788" tIns="72894" rIns="145788" bIns="72894">
              <a:spAutoFit/>
            </a:bodyPr>
            <a:lstStyle/>
            <a:p>
              <a:pPr defTabSz="1533968">
                <a:defRPr/>
              </a:pPr>
              <a:r>
                <a:rPr lang="en-US" sz="34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Given an alignment A :</a:t>
              </a:r>
            </a:p>
            <a:p>
              <a:pPr marL="1143000" lvl="1" indent="-412750" defTabSz="1533968">
                <a:buFont typeface="Arial" pitchFamily="34" charset="0"/>
                <a:buChar char="•"/>
                <a:defRPr/>
              </a:pPr>
              <a:r>
                <a:rPr lang="en-US" sz="34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s(A) : the </a:t>
              </a:r>
              <a:r>
                <a:rPr lang="en-US" sz="34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substitution score </a:t>
              </a:r>
              <a:r>
                <a:rPr lang="en-US" sz="34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of </a:t>
              </a:r>
              <a:r>
                <a:rPr lang="en-US" sz="34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3400" dirty="0" smtClean="0">
                  <a:latin typeface="Times New Roman" pitchFamily="18" charset="0"/>
                  <a:cs typeface="Times New Roman" pitchFamily="18" charset="0"/>
                </a:rPr>
                <a:t>obtained </a:t>
              </a:r>
              <a:r>
                <a:rPr lang="en-US" sz="3400" dirty="0">
                  <a:latin typeface="Times New Roman" pitchFamily="18" charset="0"/>
                  <a:cs typeface="Times New Roman" pitchFamily="18" charset="0"/>
                </a:rPr>
                <a:t>by a substitution </a:t>
              </a:r>
              <a:r>
                <a:rPr lang="en-US" sz="3400" dirty="0" smtClean="0">
                  <a:latin typeface="Times New Roman" pitchFamily="18" charset="0"/>
                  <a:cs typeface="Times New Roman" pitchFamily="18" charset="0"/>
                </a:rPr>
                <a:t>matrix (e.g., BLOSUM </a:t>
              </a:r>
              <a:r>
                <a:rPr lang="en-US" sz="3400" dirty="0">
                  <a:latin typeface="Times New Roman" pitchFamily="18" charset="0"/>
                  <a:cs typeface="Times New Roman" pitchFamily="18" charset="0"/>
                </a:rPr>
                <a:t>or </a:t>
              </a:r>
              <a:r>
                <a:rPr lang="en-US" sz="3400" dirty="0" smtClean="0">
                  <a:latin typeface="Times New Roman" pitchFamily="18" charset="0"/>
                  <a:cs typeface="Times New Roman" pitchFamily="18" charset="0"/>
                </a:rPr>
                <a:t>PAM).</a:t>
              </a:r>
              <a:endParaRPr lang="en-US" sz="3400" dirty="0">
                <a:latin typeface="Times New Roman" pitchFamily="18" charset="0"/>
                <a:cs typeface="Times New Roman" pitchFamily="18" charset="0"/>
              </a:endParaRPr>
            </a:p>
            <a:p>
              <a:pPr marL="1143000" lvl="1" indent="-412750" defTabSz="1533968">
                <a:buFont typeface="Arial" pitchFamily="34" charset="0"/>
                <a:buChar char="•"/>
                <a:defRPr/>
              </a:pPr>
              <a:r>
                <a:rPr lang="en-US" sz="34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d(A) : the number of indels in A</a:t>
              </a:r>
            </a:p>
            <a:p>
              <a:pPr marL="1143000" lvl="1" indent="-412750" defTabSz="1533968">
                <a:buFont typeface="Arial" pitchFamily="34" charset="0"/>
                <a:buChar char="•"/>
                <a:defRPr/>
              </a:pPr>
              <a:r>
                <a:rPr lang="en-US" sz="34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g(A) : the number of gaps in A</a:t>
              </a:r>
            </a:p>
            <a:p>
              <a:pPr defTabSz="1533968">
                <a:defRPr/>
              </a:pPr>
              <a:endPara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defTabSz="1533968">
                <a:defRPr/>
              </a:pPr>
              <a:r>
                <a:rPr lang="en-US" sz="3400" b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The goal </a:t>
              </a:r>
            </a:p>
            <a:p>
              <a:pPr marL="730250" lvl="1" indent="-222250" defTabSz="1533968">
                <a:buFont typeface="Arial" pitchFamily="34" charset="0"/>
                <a:buChar char="•"/>
                <a:defRPr/>
              </a:pPr>
              <a:r>
                <a:rPr lang="en-US" sz="34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To find all the alignments </a:t>
              </a:r>
              <a:r>
                <a:rPr lang="en-US" sz="3400" kern="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3400" kern="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4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that are “maximal” with respect to these score vector </a:t>
              </a:r>
              <a:r>
                <a:rPr lang="en-US" sz="34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functions [1]:</a:t>
              </a:r>
            </a:p>
            <a:p>
              <a:pPr marL="1995488" lvl="2" indent="-344488" defTabSz="1533968">
                <a:buFont typeface="Arial" pitchFamily="34" charset="0"/>
                <a:buChar char="•"/>
                <a:defRPr/>
              </a:pP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VSD := (s(A) , -d(A))</a:t>
              </a:r>
            </a:p>
            <a:p>
              <a:pPr marL="1995488" lvl="2" indent="-344488" defTabSz="1533968">
                <a:buFont typeface="Arial" pitchFamily="34" charset="0"/>
                <a:buChar char="•"/>
                <a:defRPr/>
              </a:pP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VSG := (s(A) , -g(A))</a:t>
              </a:r>
              <a:endParaRPr lang="en-US" sz="3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698500" lvl="1" indent="-190500" defTabSz="1533968">
                <a:buFont typeface="Arial" pitchFamily="34" charset="0"/>
                <a:buChar char="•"/>
                <a:defRPr/>
              </a:pPr>
              <a:r>
                <a:rPr lang="en-US" sz="34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Alignment </a:t>
              </a:r>
              <a:r>
                <a:rPr lang="en-US" sz="3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34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dominates </a:t>
              </a:r>
              <a:r>
                <a:rPr lang="en-US" sz="3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’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(VSD(A) &gt;VSD(A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’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))</a:t>
              </a:r>
              <a:r>
                <a:rPr lang="en-US" sz="34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400" kern="0" dirty="0" err="1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iff</a:t>
              </a:r>
              <a:r>
                <a:rPr lang="en-US" sz="34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marL="1995488" lvl="2" indent="-344488" defTabSz="1533968">
                <a:buFont typeface="Arial" pitchFamily="34" charset="0"/>
                <a:buChar char="•"/>
                <a:tabLst>
                  <a:tab pos="1724025" algn="l"/>
                </a:tabLst>
                <a:defRPr/>
              </a:pP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s (A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imes"/>
                  <a:ea typeface="Tahoma" pitchFamily="34" charset="0"/>
                  <a:cs typeface="Times"/>
                </a:rPr>
                <a:t>)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/>
                  <a:ea typeface="Tahoma" pitchFamily="34" charset="0"/>
                  <a:cs typeface="Times New Roman"/>
                </a:rPr>
                <a:t>  ≥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 s (A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’ 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)</a:t>
              </a:r>
            </a:p>
            <a:p>
              <a:pPr marL="1995488" lvl="2" indent="-344488" defTabSz="1533968">
                <a:buFont typeface="Arial" pitchFamily="34" charset="0"/>
                <a:buChar char="•"/>
                <a:tabLst>
                  <a:tab pos="1724025" algn="l"/>
                </a:tabLst>
                <a:defRPr/>
              </a:pP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d (A ) ≤  d (A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’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)</a:t>
              </a:r>
            </a:p>
            <a:p>
              <a:pPr marL="1995488" lvl="2" indent="-344488" defTabSz="1533968">
                <a:buFont typeface="Arial" pitchFamily="34" charset="0"/>
                <a:buChar char="•"/>
                <a:tabLst>
                  <a:tab pos="1724025" algn="l"/>
                </a:tabLst>
                <a:defRPr/>
              </a:pP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VSD(A) ≠ VSD(A</a:t>
              </a:r>
              <a:r>
                <a:rPr lang="en-US" sz="3000" kern="0" dirty="0">
                  <a:solidFill>
                    <a:sysClr val="windowText" lastClr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’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)</a:t>
              </a:r>
            </a:p>
            <a:p>
              <a:pPr marL="1143000" lvl="2" indent="-522288" defTabSz="1533968">
                <a:buFont typeface="Arial" pitchFamily="34" charset="0"/>
                <a:buChar char="•"/>
                <a:defRPr/>
              </a:pPr>
              <a:endParaRPr lang="en-US" sz="3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793750" lvl="1" indent="-285750" defTabSz="1533968">
                <a:buFont typeface="Arial" pitchFamily="34" charset="0"/>
                <a:buChar char="•"/>
                <a:defRPr/>
              </a:pPr>
              <a:r>
                <a:rPr lang="en-US" sz="34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An </a:t>
              </a:r>
              <a:r>
                <a:rPr lang="en-US" sz="34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alignment A is Pareto optimal (PO) if there exists no other alignment A</a:t>
              </a:r>
              <a:r>
                <a:rPr lang="en-US" sz="3400" kern="0" dirty="0">
                  <a:solidFill>
                    <a:sysClr val="windowText" lastClr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’</a:t>
              </a:r>
              <a:r>
                <a:rPr lang="en-US" sz="34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such </a:t>
              </a:r>
              <a:r>
                <a:rPr lang="en-US" sz="34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that 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VSD( A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’</a:t>
              </a:r>
              <a:r>
                <a:rPr lang="en-US" sz="3000" kern="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) &gt; VSD( A )</a:t>
              </a:r>
              <a:endParaRPr lang="en-US" sz="3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728941" lvl="1" defTabSz="1533968">
                <a:defRPr/>
              </a:pPr>
              <a:endParaRPr lang="en-US" sz="3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97983" lvl="1" algn="ctr" defTabSz="1533968">
                <a:defRPr/>
              </a:pPr>
              <a:r>
                <a:rPr lang="en-US" sz="3400" b="1" kern="0" dirty="0">
                  <a:solidFill>
                    <a:sysClr val="windowText" lastClr="000000"/>
                  </a:solidFill>
                  <a:latin typeface="Times New Roman" pitchFamily="-110" charset="0"/>
                  <a:cs typeface="Times New Roman" pitchFamily="-110" charset="0"/>
                </a:rPr>
                <a:t>Our interest is to design algorithms to find the set of all PO </a:t>
              </a:r>
              <a:r>
                <a:rPr lang="en-US" sz="3400" b="1" kern="0" dirty="0" smtClean="0">
                  <a:solidFill>
                    <a:sysClr val="windowText" lastClr="000000"/>
                  </a:solidFill>
                  <a:latin typeface="Times New Roman" pitchFamily="-110" charset="0"/>
                  <a:cs typeface="Times New Roman" pitchFamily="-110" charset="0"/>
                </a:rPr>
                <a:t>alignments.</a:t>
              </a:r>
              <a:endParaRPr lang="en-US" sz="3400" b="1" kern="0" dirty="0">
                <a:solidFill>
                  <a:sysClr val="windowText" lastClr="000000"/>
                </a:solidFill>
                <a:latin typeface="Times New Roman" pitchFamily="-110" charset="0"/>
                <a:cs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951811" y="12132977"/>
              <a:ext cx="5302381" cy="423500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73125">
                <a:defRPr/>
              </a:pPr>
              <a:endParaRPr lang="en-US" sz="15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376" y="13446170"/>
            <a:ext cx="1241605" cy="390109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18205652" y="9083751"/>
            <a:ext cx="10897537" cy="4251728"/>
            <a:chOff x="1521400" y="29368501"/>
            <a:chExt cx="13755658" cy="5483304"/>
          </a:xfrm>
        </p:grpSpPr>
        <p:pic>
          <p:nvPicPr>
            <p:cNvPr id="62" name="Picture 6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38" y="29368501"/>
              <a:ext cx="4016405" cy="51061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38" y="30737450"/>
              <a:ext cx="4403140" cy="51061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00" y="31528741"/>
              <a:ext cx="3392424" cy="51663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38" y="30074728"/>
              <a:ext cx="4270201" cy="510616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903" y="32824885"/>
              <a:ext cx="11908155" cy="20269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511" y="32320829"/>
              <a:ext cx="3639312" cy="553212"/>
            </a:xfrm>
            <a:prstGeom prst="rect">
              <a:avLst/>
            </a:prstGeom>
          </p:spPr>
        </p:pic>
      </p:grpSp>
      <p:pic>
        <p:nvPicPr>
          <p:cNvPr id="61" name="Picture 60" descr="Screen Shot 2014-09-15 at 11.42.55 A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11" y="28980790"/>
            <a:ext cx="4608514" cy="3612899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588020" y="20749047"/>
            <a:ext cx="7632848" cy="7926368"/>
          </a:xfrm>
          <a:prstGeom prst="rect">
            <a:avLst/>
          </a:prstGeom>
          <a:noFill/>
        </p:spPr>
        <p:txBody>
          <a:bodyPr wrap="square" lIns="77313" tIns="38656" rIns="77313" bIns="38656" rtlCol="0">
            <a:spAutoFit/>
          </a:bodyPr>
          <a:lstStyle/>
          <a:p>
            <a:pPr algn="just"/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MOSAL is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a software tool that provides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the open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-source implementation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and on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-line application for </a:t>
            </a:r>
            <a:r>
              <a:rPr lang="en-US" sz="34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multiobjective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pairwise sequence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alignment. The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web-server is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available at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  <a:hlinkClick r:id="rId23"/>
              </a:rPr>
              <a:t>http://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  <a:hlinkClick r:id="rId23"/>
              </a:rPr>
              <a:t>mosal.dei.uc.pt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. The implementation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can be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setup for several </a:t>
            </a:r>
            <a:r>
              <a:rPr lang="en-US" sz="3400" dirty="0" err="1">
                <a:latin typeface="Times New Roman" pitchFamily="18" charset="0"/>
                <a:ea typeface="Calibri"/>
                <a:cs typeface="Times New Roman" pitchFamily="18" charset="0"/>
              </a:rPr>
              <a:t>multiobjective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 score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functions such as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maximization of the number of matches or substitution score and minimization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of gaps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or </a:t>
            </a:r>
            <a:r>
              <a:rPr lang="en-US" sz="3400" dirty="0" err="1">
                <a:latin typeface="Times New Roman" pitchFamily="18" charset="0"/>
                <a:ea typeface="Calibri"/>
                <a:cs typeface="Times New Roman" pitchFamily="18" charset="0"/>
              </a:rPr>
              <a:t>indels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. Speed-up techniques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p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runing) are also implemented and the number of bounds are adjustable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[2]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algn="just"/>
            <a:endParaRPr lang="en-US" sz="34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/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To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produce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the set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of Pareto optimal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alignments, these four </a:t>
            </a:r>
            <a:r>
              <a:rPr lang="en-US" sz="3400" dirty="0">
                <a:latin typeface="Times New Roman" pitchFamily="18" charset="0"/>
                <a:ea typeface="Calibri"/>
                <a:cs typeface="Times New Roman" pitchFamily="18" charset="0"/>
              </a:rPr>
              <a:t>steps are needed </a:t>
            </a:r>
            <a:r>
              <a:rPr lang="en-US" sz="3400" dirty="0" smtClean="0">
                <a:latin typeface="Times New Roman" pitchFamily="18" charset="0"/>
                <a:ea typeface="Calibri"/>
                <a:cs typeface="Times New Roman" pitchFamily="18" charset="0"/>
              </a:rPr>
              <a:t>:</a:t>
            </a:r>
            <a:endParaRPr lang="en-US" sz="34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0028" y="29427027"/>
            <a:ext cx="7128792" cy="534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Step </a:t>
            </a:r>
            <a:r>
              <a:rPr lang="en-US" sz="2400" b="1" dirty="0" smtClean="0"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Insertion of each sequence in FASTA </a:t>
            </a:r>
            <a:r>
              <a:rPr lang="en-US" sz="2400" dirty="0" smtClean="0">
                <a:latin typeface="Times New Roman"/>
                <a:cs typeface="Times New Roman"/>
              </a:rPr>
              <a:t>format.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64884" y="20821055"/>
            <a:ext cx="6408712" cy="138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Step </a:t>
            </a:r>
            <a:r>
              <a:rPr lang="en-US" sz="2400" b="1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: choose score function.</a:t>
            </a:r>
          </a:p>
          <a:p>
            <a:r>
              <a:rPr lang="en-US" sz="2400" b="1" dirty="0" smtClean="0">
                <a:latin typeface="Times New Roman"/>
                <a:cs typeface="Times New Roman"/>
              </a:rPr>
              <a:t>Step 3: </a:t>
            </a:r>
            <a:r>
              <a:rPr lang="en-US" sz="2400" dirty="0">
                <a:latin typeface="Times New Roman"/>
                <a:cs typeface="Times New Roman"/>
              </a:rPr>
              <a:t>alignment </a:t>
            </a:r>
            <a:r>
              <a:rPr lang="en-US" sz="2400" dirty="0" smtClean="0">
                <a:latin typeface="Times New Roman"/>
                <a:cs typeface="Times New Roman"/>
              </a:rPr>
              <a:t>options.</a:t>
            </a:r>
          </a:p>
          <a:p>
            <a:r>
              <a:rPr lang="en-US" sz="2400" b="1" dirty="0" smtClean="0">
                <a:latin typeface="Times New Roman"/>
                <a:cs typeface="Times New Roman"/>
              </a:rPr>
              <a:t>Step 3:</a:t>
            </a:r>
            <a:r>
              <a:rPr lang="en-US" sz="2400" dirty="0" smtClean="0">
                <a:latin typeface="Times New Roman"/>
                <a:cs typeface="Times New Roman"/>
              </a:rPr>
              <a:t> submission.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4" name="Picture 33" descr="2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08" y="22072553"/>
            <a:ext cx="5976665" cy="4793049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8580908" y="26849743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Results</a:t>
            </a:r>
            <a:r>
              <a:rPr lang="en-US" sz="2400" dirty="0" smtClean="0">
                <a:latin typeface="Times New Roman"/>
                <a:cs typeface="Times New Roman"/>
              </a:rPr>
              <a:t>: An iterative plot will show all </a:t>
            </a:r>
            <a:r>
              <a:rPr lang="en-US" sz="2400" dirty="0">
                <a:latin typeface="Times New Roman"/>
                <a:cs typeface="Times New Roman"/>
              </a:rPr>
              <a:t>the score function </a:t>
            </a:r>
            <a:r>
              <a:rPr lang="en-US" sz="2400" dirty="0" smtClean="0">
                <a:latin typeface="Times New Roman"/>
                <a:cs typeface="Times New Roman"/>
              </a:rPr>
              <a:t>values and the user </a:t>
            </a:r>
            <a:r>
              <a:rPr lang="en-US" sz="2400" dirty="0">
                <a:latin typeface="Times New Roman"/>
                <a:cs typeface="Times New Roman"/>
              </a:rPr>
              <a:t>can zoom and choose a given point to see </a:t>
            </a:r>
            <a:r>
              <a:rPr lang="en-US" sz="2400" dirty="0" smtClean="0">
                <a:latin typeface="Times New Roman"/>
                <a:cs typeface="Times New Roman"/>
              </a:rPr>
              <a:t>the corresponding alignment. Furthermore, he can compare all the alignments and download all the solutions and values.</a:t>
            </a:r>
          </a:p>
        </p:txBody>
      </p:sp>
      <p:pic>
        <p:nvPicPr>
          <p:cNvPr id="60" name="Picture 59" descr="Screen Shot 2014-09-15 at 11.16.07 AM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11" y="32669811"/>
            <a:ext cx="4752529" cy="4101689"/>
          </a:xfrm>
          <a:prstGeom prst="rect">
            <a:avLst/>
          </a:prstGeom>
        </p:spPr>
      </p:pic>
      <p:pic>
        <p:nvPicPr>
          <p:cNvPr id="64" name="Picture 63" descr="Screen Shot 2014-09-15 at 11.47.00 AM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7" y="30326111"/>
            <a:ext cx="7611539" cy="5943083"/>
          </a:xfrm>
          <a:prstGeom prst="rect">
            <a:avLst/>
          </a:prstGeom>
        </p:spPr>
      </p:pic>
      <p:pic>
        <p:nvPicPr>
          <p:cNvPr id="83" name="Picture 82" descr="fig02 (1)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848" y="25112284"/>
            <a:ext cx="6588683" cy="3843398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22982509" y="24394536"/>
            <a:ext cx="6552728" cy="816731"/>
          </a:xfrm>
          <a:prstGeom prst="rect">
            <a:avLst/>
          </a:prstGeom>
          <a:noFill/>
        </p:spPr>
        <p:txBody>
          <a:bodyPr wrap="square" lIns="77313" tIns="38656" rIns="77313" bIns="38656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on-dominated score set</a:t>
            </a:r>
            <a:r>
              <a:rPr lang="ar-IQ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with staircase line 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representation: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982509" y="32828763"/>
            <a:ext cx="6696744" cy="447399"/>
          </a:xfrm>
          <a:prstGeom prst="rect">
            <a:avLst/>
          </a:prstGeom>
          <a:noFill/>
        </p:spPr>
        <p:txBody>
          <a:bodyPr wrap="square" lIns="77313" tIns="38656" rIns="77313" bIns="38656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volutionary tree </a:t>
            </a: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using Maximum 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Likelihood (ML):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3071285" y="28859031"/>
            <a:ext cx="6552728" cy="816731"/>
          </a:xfrm>
          <a:prstGeom prst="rect">
            <a:avLst/>
          </a:prstGeom>
          <a:noFill/>
        </p:spPr>
        <p:txBody>
          <a:bodyPr wrap="square" lIns="77313" tIns="38656" rIns="77313" bIns="38656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two trees 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topologies obtained </a:t>
            </a: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for a gap value of 22 and 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54: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270541" y="2953402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270541" y="3104619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3" name="Picture 12" descr="P_imageTree22.jpg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581" y="29638996"/>
            <a:ext cx="5760640" cy="1571959"/>
          </a:xfrm>
          <a:prstGeom prst="rect">
            <a:avLst/>
          </a:prstGeom>
        </p:spPr>
      </p:pic>
      <p:pic>
        <p:nvPicPr>
          <p:cNvPr id="14" name="Picture 13" descr="P_imageTree54.jp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581" y="31231508"/>
            <a:ext cx="5904656" cy="1612606"/>
          </a:xfrm>
          <a:prstGeom prst="rect">
            <a:avLst/>
          </a:prstGeom>
        </p:spPr>
      </p:pic>
      <p:pic>
        <p:nvPicPr>
          <p:cNvPr id="15" name="Picture 14" descr="P_ML.jp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73" y="33276162"/>
            <a:ext cx="5760640" cy="1586453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8436893" y="11099975"/>
            <a:ext cx="6696744" cy="4691153"/>
            <a:chOff x="9070964" y="14460846"/>
            <a:chExt cx="8878911" cy="5762639"/>
          </a:xfrm>
        </p:grpSpPr>
        <p:grpSp>
          <p:nvGrpSpPr>
            <p:cNvPr id="88" name="Group 87"/>
            <p:cNvGrpSpPr/>
            <p:nvPr/>
          </p:nvGrpSpPr>
          <p:grpSpPr>
            <a:xfrm>
              <a:off x="9070964" y="14460846"/>
              <a:ext cx="8878911" cy="5762639"/>
              <a:chOff x="18470562" y="6873081"/>
              <a:chExt cx="8575952" cy="537210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18470562" y="6873081"/>
                <a:ext cx="8575952" cy="5372100"/>
                <a:chOff x="-457200" y="1219200"/>
                <a:chExt cx="8575952" cy="5372100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1219200" y="1219200"/>
                  <a:ext cx="6096000" cy="464820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Arc 126"/>
                <p:cNvSpPr/>
                <p:nvPr/>
              </p:nvSpPr>
              <p:spPr>
                <a:xfrm>
                  <a:off x="-457200" y="2133600"/>
                  <a:ext cx="5600700" cy="4457700"/>
                </a:xfrm>
                <a:prstGeom prst="arc">
                  <a:avLst>
                    <a:gd name="adj1" fmla="val 16243299"/>
                    <a:gd name="adj2" fmla="val 289027"/>
                  </a:avLst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2057400" y="1905000"/>
                  <a:ext cx="0" cy="312420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2057400" y="1871063"/>
                  <a:ext cx="411480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/>
              </p:spPr>
            </p:cxnSp>
            <p:sp>
              <p:nvSpPr>
                <p:cNvPr id="130" name="Oval 129"/>
                <p:cNvSpPr/>
                <p:nvPr/>
              </p:nvSpPr>
              <p:spPr>
                <a:xfrm>
                  <a:off x="4191000" y="2667000"/>
                  <a:ext cx="228600" cy="228600"/>
                </a:xfrm>
                <a:prstGeom prst="ellips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2667000" y="3135630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rgbClr val="14E00A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3200400" y="3733800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rgbClr val="14E00A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5029200" y="4419600"/>
                  <a:ext cx="228600" cy="228600"/>
                </a:xfrm>
                <a:prstGeom prst="ellips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rgbClr val="FFFF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4191000" y="3886200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rgbClr val="14E00A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3581400" y="3200400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 cmpd="sng" algn="ctr">
                  <a:solidFill>
                    <a:srgbClr val="14E00A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133600" y="4324290"/>
                  <a:ext cx="2819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Feasible  scores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5181600" y="3635514"/>
                  <a:ext cx="2937152" cy="659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Nondominated scores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(Pareto</a:t>
                  </a:r>
                  <a:r>
                    <a:rPr kumimoji="0" lang="en-US" sz="20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 optimal</a:t>
                  </a:r>
                  <a:r>
                    <a: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93" name="Straight Connector 92"/>
              <p:cNvCxnSpPr>
                <a:endCxn id="131" idx="2"/>
              </p:cNvCxnSpPr>
              <p:nvPr/>
            </p:nvCxnSpPr>
            <p:spPr>
              <a:xfrm>
                <a:off x="20985162" y="8903811"/>
                <a:ext cx="609600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dash"/>
              </a:ln>
              <a:effectLst/>
            </p:spPr>
          </p:cxnSp>
          <p:cxnSp>
            <p:nvCxnSpPr>
              <p:cNvPr id="94" name="Straight Connector 93"/>
              <p:cNvCxnSpPr>
                <a:endCxn id="131" idx="0"/>
              </p:cNvCxnSpPr>
              <p:nvPr/>
            </p:nvCxnSpPr>
            <p:spPr>
              <a:xfrm>
                <a:off x="21709062" y="7558881"/>
                <a:ext cx="0" cy="123063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dash"/>
              </a:ln>
              <a:effectLst/>
            </p:spPr>
          </p:cxnSp>
          <p:cxnSp>
            <p:nvCxnSpPr>
              <p:cNvPr id="103" name="Straight Connector 102"/>
              <p:cNvCxnSpPr>
                <a:stCxn id="130" idx="2"/>
              </p:cNvCxnSpPr>
              <p:nvPr/>
            </p:nvCxnSpPr>
            <p:spPr>
              <a:xfrm flipH="1">
                <a:off x="20985162" y="8435181"/>
                <a:ext cx="2133600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dash"/>
              </a:ln>
              <a:effectLst/>
            </p:spPr>
          </p:cxnSp>
          <p:cxnSp>
            <p:nvCxnSpPr>
              <p:cNvPr id="104" name="Straight Connector 103"/>
              <p:cNvCxnSpPr>
                <a:stCxn id="130" idx="0"/>
              </p:cNvCxnSpPr>
              <p:nvPr/>
            </p:nvCxnSpPr>
            <p:spPr>
              <a:xfrm flipV="1">
                <a:off x="23233062" y="7558881"/>
                <a:ext cx="0" cy="76200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dash"/>
              </a:ln>
              <a:effectLst/>
            </p:spPr>
          </p:cxnSp>
          <p:sp>
            <p:nvSpPr>
              <p:cNvPr id="117" name="Oval 116"/>
              <p:cNvSpPr/>
              <p:nvPr/>
            </p:nvSpPr>
            <p:spPr>
              <a:xfrm>
                <a:off x="21404262" y="9429944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 w="25400" cap="flat" cmpd="sng" algn="ctr">
                <a:solidFill>
                  <a:srgbClr val="14E00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1175662" y="7646511"/>
                <a:ext cx="228600" cy="228600"/>
              </a:xfrm>
              <a:prstGeom prst="ellipse">
                <a:avLst/>
              </a:prstGeom>
              <a:solidFill>
                <a:srgbClr val="3366FF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383432" y="7875111"/>
                <a:ext cx="228600" cy="228600"/>
              </a:xfrm>
              <a:prstGeom prst="ellipse">
                <a:avLst/>
              </a:prstGeom>
              <a:solidFill>
                <a:srgbClr val="3366FF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3614062" y="8865711"/>
                <a:ext cx="228600" cy="228600"/>
              </a:xfrm>
              <a:prstGeom prst="ellipse">
                <a:avLst/>
              </a:prstGeom>
              <a:solidFill>
                <a:srgbClr val="3366FF"/>
              </a:solidFill>
              <a:ln w="25400" cap="flat" cmpd="sng" algn="ctr">
                <a:solidFill>
                  <a:srgbClr val="FFF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16069145" y="14894893"/>
              <a:ext cx="904048" cy="56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(A)</a:t>
              </a:r>
              <a:endParaRPr lang="en-US" sz="2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424629" y="18537685"/>
              <a:ext cx="1109109" cy="56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-d(A)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873815" y="16860615"/>
            <a:ext cx="3240360" cy="3024336"/>
            <a:chOff x="11029181" y="29101975"/>
            <a:chExt cx="3240360" cy="3024336"/>
          </a:xfrm>
        </p:grpSpPr>
        <p:pic>
          <p:nvPicPr>
            <p:cNvPr id="66" name="Picture 65" descr="fig1.pdf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1189" y="29165720"/>
              <a:ext cx="3168352" cy="296059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109301" y="30398119"/>
              <a:ext cx="5760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dirty="0" smtClean="0"/>
                <a:t>R</a:t>
              </a:r>
              <a:endParaRPr lang="en-US" sz="5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29181" y="31674518"/>
              <a:ext cx="5760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-d(A)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3693477" y="29101975"/>
              <a:ext cx="5760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/>
                  <a:cs typeface="Times New Roman"/>
                </a:rPr>
                <a:t>s</a:t>
              </a:r>
              <a:r>
                <a:rPr lang="en-US" sz="1400" dirty="0" smtClean="0">
                  <a:latin typeface="Times New Roman"/>
                  <a:cs typeface="Times New Roman"/>
                </a:rPr>
                <a:t>(A)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85" name="Rectângulo 23"/>
          <p:cNvSpPr/>
          <p:nvPr/>
        </p:nvSpPr>
        <p:spPr>
          <a:xfrm>
            <a:off x="15349661" y="5627367"/>
            <a:ext cx="14401073" cy="11689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399" tIns="45699" rIns="91399" bIns="45699" rtlCol="0" anchor="ctr"/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Approaches for the Problem </a:t>
            </a:r>
            <a:r>
              <a:rPr lang="en-US" sz="5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VSD</a:t>
            </a:r>
            <a:endParaRPr lang="en-US" sz="5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s(a_i,b_j)$ &#10;\end{document}"/>
  <p:tag name="IGUANATEXSIZE" val="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P[0,0] := \{(0,0)\}$&#10;\end{document}"/>
  <p:tag name="IGUANATEXSIZE" val="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P[0,j] := \{(0,-j)\}$&#10;&#10;\end{document}"/>
  <p:tag name="IGUANATEXSIZE" val="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for $1 \leq i \leq n$ &#10;\end{document}"/>
  <p:tag name="IGUANATEXSIZE" val="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P[i,0] := \{(0,-i)\}$&#10;\end{document}"/>
  <p:tag name="IGUANATEXSIZE" val="3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&#10;\begin{array}{rcl}&#10;P[i,j]:=vmax &#10;\begin{cases}&#10;\left\{ p + (s(a_i,b_j),0) ~:~ p \in P[i-1,j-1]\right \}\\&#10;\left\{ p + (0,-1) ~:~ p \in P[i-1,j] \right\}\\&#10;\left\{ p + (0,-1) ~:~ p \in P[i,j-1] \right\}&#10;\end{cases}&#10;\end{array}&#10;$$&#10;&#10;\end{document}"/>
  <p:tag name="IGUANATEXSIZE" val="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for $1 \leq j \leq m$&#10;&#10;\end{document}"/>
  <p:tag name="IGUANATEXSIZE" val="4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>
          <a:noFill/>
        </a:ln>
      </a:spPr>
      <a:bodyPr rtlCol="0" anchor="ctr"/>
      <a:lstStyle>
        <a:defPPr>
          <a:defRPr sz="8000" dirty="0" smtClean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6361</TotalTime>
  <Words>1081</Words>
  <Application>Microsoft Macintosh PowerPoint</Application>
  <PresentationFormat>Custom</PresentationFormat>
  <Paragraphs>88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nbcarvalho</dc:creator>
  <cp:lastModifiedBy>Maryam</cp:lastModifiedBy>
  <cp:revision>314</cp:revision>
  <cp:lastPrinted>2014-09-18T14:55:00Z</cp:lastPrinted>
  <dcterms:created xsi:type="dcterms:W3CDTF">2011-12-01T01:17:53Z</dcterms:created>
  <dcterms:modified xsi:type="dcterms:W3CDTF">2014-09-19T15:35:58Z</dcterms:modified>
</cp:coreProperties>
</file>