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a99705ae_3_5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0a99705ae_3_51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0a99705ae_3_18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f0a99705ae_3_181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a99705ae_3_19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f0a99705ae_3_190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dfdad2caa_0_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edfdad2caa_0_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4c433dfd1_0_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4c433dfd1_0_9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a11740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a11740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992d4845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01992d4845_0_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a99705ae_3_10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0a99705ae_3_109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0a99705ae_3_11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0a99705ae_3_117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a99705ae_3_13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0a99705ae_3_131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0a99705ae_3_13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0a99705ae_3_136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a99705ae_3_15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f0a99705ae_3_150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0a99705ae_3_15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0a99705ae_3_156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0a99705ae_3_17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0a99705ae_3_173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172" y="1203631"/>
            <a:ext cx="8228437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457172" y="1203631"/>
            <a:ext cx="8228437" cy="29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172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3600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172" y="205014"/>
            <a:ext cx="8228437" cy="3980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3600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172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172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3600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172" y="2761688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172" y="1203631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172" y="2761688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172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3600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72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388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1277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172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388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1277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subTitle"/>
          </p:nvPr>
        </p:nvSpPr>
        <p:spPr>
          <a:xfrm>
            <a:off x="457172" y="1203631"/>
            <a:ext cx="8228437" cy="29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57172" y="1203631"/>
            <a:ext cx="8228437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172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673600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subTitle"/>
          </p:nvPr>
        </p:nvSpPr>
        <p:spPr>
          <a:xfrm>
            <a:off x="457172" y="205014"/>
            <a:ext cx="8228437" cy="3980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4673600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457172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457172" y="1203631"/>
            <a:ext cx="4015273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3" type="body"/>
          </p:nvPr>
        </p:nvSpPr>
        <p:spPr>
          <a:xfrm>
            <a:off x="4673600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3" type="body"/>
          </p:nvPr>
        </p:nvSpPr>
        <p:spPr>
          <a:xfrm>
            <a:off x="457172" y="2761688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457172" y="1203631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57172" y="2761688"/>
            <a:ext cx="8228437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457172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2" type="body"/>
          </p:nvPr>
        </p:nvSpPr>
        <p:spPr>
          <a:xfrm>
            <a:off x="4673600" y="1203631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3" type="body"/>
          </p:nvPr>
        </p:nvSpPr>
        <p:spPr>
          <a:xfrm>
            <a:off x="457172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4" type="body"/>
          </p:nvPr>
        </p:nvSpPr>
        <p:spPr>
          <a:xfrm>
            <a:off x="4673600" y="2761688"/>
            <a:ext cx="4015273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457172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3239388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6021277" y="1203631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457172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5" type="body"/>
          </p:nvPr>
        </p:nvSpPr>
        <p:spPr>
          <a:xfrm>
            <a:off x="3239388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6" type="body"/>
          </p:nvPr>
        </p:nvSpPr>
        <p:spPr>
          <a:xfrm>
            <a:off x="6021277" y="2761688"/>
            <a:ext cx="2649310" cy="14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172" y="1203631"/>
            <a:ext cx="8228437" cy="2982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6rYKnbw5xkDyZKIw2DCeay7ptESDWDkw/view?usp=sharin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ucid.app/lucidchart/266d961e-56a6-494d-bc7c-3c73d6f4f17d/view?page=0_0&amp;invitationId=inv_9231a79a-0a27-483d-b70f-5692f6a3f227#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sDnKFK39udVgelYi3d9j9y4vQoFQxrhM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Coupling_V0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9"/>
          <p:cNvSpPr/>
          <p:nvPr/>
        </p:nvSpPr>
        <p:spPr>
          <a:xfrm>
            <a:off x="457172" y="1051231"/>
            <a:ext cx="82284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simulación de Sistemas de Puesta a Tierra mediante aproximación circuital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Ver. </a:t>
            </a:r>
            <a:r>
              <a:rPr lang="en" sz="2700"/>
              <a:t>2021-nov-11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Modulo_GT07</a:t>
            </a:r>
            <a:endParaRPr sz="2700"/>
          </a:p>
        </p:txBody>
      </p:sp>
      <p:pic>
        <p:nvPicPr>
          <p:cNvPr id="158" name="Google Shape;158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025" y="2939276"/>
            <a:ext cx="5803875" cy="1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SPT_01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285" y="995433"/>
            <a:ext cx="3550882" cy="161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919" y="2608846"/>
            <a:ext cx="2799164" cy="12114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8"/>
          <p:cNvSpPr/>
          <p:nvPr/>
        </p:nvSpPr>
        <p:spPr>
          <a:xfrm>
            <a:off x="3400704" y="4106159"/>
            <a:ext cx="4478649" cy="58369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M_inc.T  *  inv(Mat_Zl)  *  M_inc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M_inc: matriz de incidencia (ramas x nodos)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61476"/>
            <a:ext cx="3095903" cy="210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Solve_SPT01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414" y="995433"/>
            <a:ext cx="2799164" cy="121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827" y="2293120"/>
            <a:ext cx="2190000" cy="38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1312" y="3110727"/>
            <a:ext cx="3492587" cy="180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9"/>
          <p:cNvSpPr/>
          <p:nvPr/>
        </p:nvSpPr>
        <p:spPr>
          <a:xfrm>
            <a:off x="4727808" y="2737440"/>
            <a:ext cx="2985657" cy="235386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0.5* abs(M_inc)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215925"/>
            <a:ext cx="3048925" cy="3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/>
        </p:nvSpPr>
        <p:spPr>
          <a:xfrm>
            <a:off x="2280100" y="477200"/>
            <a:ext cx="383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Modulo_GT07</a:t>
            </a:r>
            <a:endParaRPr b="1" sz="4000"/>
          </a:p>
        </p:txBody>
      </p:sp>
      <p:sp>
        <p:nvSpPr>
          <p:cNvPr id="280" name="Google Shape;280;p50"/>
          <p:cNvSpPr txBox="1"/>
          <p:nvPr/>
        </p:nvSpPr>
        <p:spPr>
          <a:xfrm>
            <a:off x="777450" y="1277600"/>
            <a:ext cx="7589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Constantes: mu_0, epsilon_0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Resistividad_f(ro,fhz):    </a:t>
            </a:r>
            <a:r>
              <a:rPr b="1" lang="en"/>
              <a:t># 2021-nov-12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Permitividad_f(ro, fhz):   </a:t>
            </a:r>
            <a:r>
              <a:rPr b="1" lang="en"/>
              <a:t># 2021-nov-12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Z_cinterior(freq,RC,MAG1, Resis=1.7e-8,Ur=100):</a:t>
            </a:r>
            <a:r>
              <a:rPr b="1" lang="en"/>
              <a:t>#2021-sep-25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Psrecta(P_i,P_f,Ns=2):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Psrecta1(P_i,P_f,Tp = [0,0.5,1]): </a:t>
            </a:r>
            <a:r>
              <a:rPr b="1" lang="en"/>
              <a:t>08-07-2020 viernes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Error_perp(X,vector):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Seg_paralelo(Pinicial,Pfinal,Radio=0.1):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Segmentos02(Ns,Poli): 08-07-2020 viernes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My_DirFil01(): 08-17-2020 Lunes 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Segmento01(): </a:t>
            </a:r>
            <a:r>
              <a:rPr b="1" lang="en"/>
              <a:t>ver. 2021-oct-28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Conductor01():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SPT_01():  </a:t>
            </a:r>
            <a:r>
              <a:rPr b="1" lang="en">
                <a:solidFill>
                  <a:schemeClr val="dk1"/>
                </a:solidFill>
              </a:rPr>
              <a:t>ver. 2021-oct-28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Solve_SPT01(): </a:t>
            </a:r>
            <a:r>
              <a:rPr b="1" lang="en"/>
              <a:t>ver. 2021-sep-28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/>
          <p:nvPr/>
        </p:nvSpPr>
        <p:spPr>
          <a:xfrm>
            <a:off x="366025" y="473175"/>
            <a:ext cx="4061400" cy="114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Solve_SPT01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1"/>
          <p:cNvSpPr/>
          <p:nvPr/>
        </p:nvSpPr>
        <p:spPr>
          <a:xfrm>
            <a:off x="1045525" y="2011675"/>
            <a:ext cx="3240900" cy="858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SPT_01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1"/>
          <p:cNvSpPr/>
          <p:nvPr/>
        </p:nvSpPr>
        <p:spPr>
          <a:xfrm>
            <a:off x="2087275" y="3129500"/>
            <a:ext cx="3436200" cy="858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Conductor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1"/>
          <p:cNvSpPr/>
          <p:nvPr/>
        </p:nvSpPr>
        <p:spPr>
          <a:xfrm>
            <a:off x="3682325" y="4169375"/>
            <a:ext cx="3123600" cy="641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Segmento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852175" y="1793600"/>
            <a:ext cx="143400" cy="281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90" name="Google Shape;290;p51"/>
          <p:cNvSpPr/>
          <p:nvPr/>
        </p:nvSpPr>
        <p:spPr>
          <a:xfrm>
            <a:off x="1918025" y="3053300"/>
            <a:ext cx="143400" cy="155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1"/>
          <p:cNvSpPr/>
          <p:nvPr/>
        </p:nvSpPr>
        <p:spPr>
          <a:xfrm>
            <a:off x="3369625" y="4064300"/>
            <a:ext cx="143400" cy="858600"/>
          </a:xfrm>
          <a:prstGeom prst="leftBrace">
            <a:avLst>
              <a:gd fmla="val 270764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1"/>
          <p:cNvSpPr txBox="1"/>
          <p:nvPr/>
        </p:nvSpPr>
        <p:spPr>
          <a:xfrm>
            <a:off x="4537275" y="617800"/>
            <a:ext cx="3021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del Sistema de Puesta a Tierra</a:t>
            </a:r>
            <a:endParaRPr/>
          </a:p>
        </p:txBody>
      </p:sp>
      <p:sp>
        <p:nvSpPr>
          <p:cNvPr id="293" name="Google Shape;293;p51"/>
          <p:cNvSpPr txBox="1"/>
          <p:nvPr/>
        </p:nvSpPr>
        <p:spPr>
          <a:xfrm>
            <a:off x="4494825" y="2014950"/>
            <a:ext cx="2786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 de estructura del Sistema de Puesta a Tierra.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Coleccion de conductores.</a:t>
            </a:r>
            <a:endParaRPr/>
          </a:p>
        </p:txBody>
      </p:sp>
      <p:sp>
        <p:nvSpPr>
          <p:cNvPr id="294" name="Google Shape;294;p51"/>
          <p:cNvSpPr txBox="1"/>
          <p:nvPr/>
        </p:nvSpPr>
        <p:spPr>
          <a:xfrm>
            <a:off x="5723725" y="3142175"/>
            <a:ext cx="2730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 de un conductor del SPT.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particiona en segmentos.</a:t>
            </a:r>
            <a:endParaRPr/>
          </a:p>
        </p:txBody>
      </p:sp>
      <p:sp>
        <p:nvSpPr>
          <p:cNvPr id="295" name="Google Shape;295;p51"/>
          <p:cNvSpPr txBox="1"/>
          <p:nvPr/>
        </p:nvSpPr>
        <p:spPr>
          <a:xfrm>
            <a:off x="6952025" y="4227900"/>
            <a:ext cx="20508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 de un segmento de calculo para el modelo circuital.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/>
        </p:nvSpPr>
        <p:spPr>
          <a:xfrm>
            <a:off x="2052900" y="2052900"/>
            <a:ext cx="3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Enlace Char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/>
          <p:nvPr/>
        </p:nvSpPr>
        <p:spPr>
          <a:xfrm>
            <a:off x="457172" y="205014"/>
            <a:ext cx="8228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Coupling_V0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 txBox="1"/>
          <p:nvPr/>
        </p:nvSpPr>
        <p:spPr>
          <a:xfrm>
            <a:off x="2122500" y="1836025"/>
            <a:ext cx="42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Paper Grecv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Segmento01()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687" y="1240371"/>
            <a:ext cx="2630646" cy="51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6663" y="1873701"/>
            <a:ext cx="2967682" cy="64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1249" y="3490433"/>
            <a:ext cx="2818514" cy="6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225" y="1063526"/>
            <a:ext cx="2109076" cy="315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1"/>
          <p:cNvSpPr txBox="1"/>
          <p:nvPr/>
        </p:nvSpPr>
        <p:spPr>
          <a:xfrm>
            <a:off x="3857625" y="2514700"/>
            <a:ext cx="3105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Aij = (1/beta)*A_1 + (alfa/beta)*A_2</a:t>
            </a:r>
            <a:endParaRPr/>
          </a:p>
        </p:txBody>
      </p:sp>
      <p:sp>
        <p:nvSpPr>
          <p:cNvPr id="175" name="Google Shape;175;p41"/>
          <p:cNvSpPr txBox="1"/>
          <p:nvPr/>
        </p:nvSpPr>
        <p:spPr>
          <a:xfrm>
            <a:off x="7115175" y="2543175"/>
            <a:ext cx="15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Ver. 2021-oct-28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Modulo_GT06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Ejes de referencia (segmento</a:t>
            </a:r>
            <a:r>
              <a:rPr b="1" lang="en" sz="2700"/>
              <a:t>)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/>
          <p:nvPr/>
        </p:nvSpPr>
        <p:spPr>
          <a:xfrm flipH="1" rot="10800000">
            <a:off x="2741071" y="2042057"/>
            <a:ext cx="3520548" cy="15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2" name="Google Shape;182;p42"/>
          <p:cNvSpPr/>
          <p:nvPr/>
        </p:nvSpPr>
        <p:spPr>
          <a:xfrm flipH="1">
            <a:off x="1064230" y="2042057"/>
            <a:ext cx="1637328" cy="99763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3" name="Google Shape;183;p42"/>
          <p:cNvSpPr/>
          <p:nvPr/>
        </p:nvSpPr>
        <p:spPr>
          <a:xfrm>
            <a:off x="2743030" y="2088106"/>
            <a:ext cx="327" cy="19497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4" name="Google Shape;184;p42"/>
          <p:cNvSpPr/>
          <p:nvPr/>
        </p:nvSpPr>
        <p:spPr>
          <a:xfrm>
            <a:off x="6468326" y="1857863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x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-20573" y="2652445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/>
          <p:nvPr/>
        </p:nvSpPr>
        <p:spPr>
          <a:xfrm>
            <a:off x="2917082" y="4038066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z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/>
          <p:nvPr/>
        </p:nvSpPr>
        <p:spPr>
          <a:xfrm flipH="1" rot="10800000">
            <a:off x="2374680" y="2993891"/>
            <a:ext cx="2722131" cy="59863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2"/>
          <p:cNvSpPr/>
          <p:nvPr/>
        </p:nvSpPr>
        <p:spPr>
          <a:xfrm>
            <a:off x="5096811" y="2505972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Pf(x,y,z)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2"/>
          <p:cNvSpPr/>
          <p:nvPr/>
        </p:nvSpPr>
        <p:spPr>
          <a:xfrm>
            <a:off x="1422784" y="3055370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Pi(x,y,z)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2"/>
          <p:cNvSpPr/>
          <p:nvPr/>
        </p:nvSpPr>
        <p:spPr>
          <a:xfrm>
            <a:off x="4278147" y="3224378"/>
            <a:ext cx="2640493" cy="35271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Conductor01()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94" y="977801"/>
            <a:ext cx="2653082" cy="37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Ejes de referencia(Conductor)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/>
          <p:nvPr/>
        </p:nvSpPr>
        <p:spPr>
          <a:xfrm flipH="1" rot="10800000">
            <a:off x="2741071" y="2042057"/>
            <a:ext cx="3520548" cy="15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3" name="Google Shape;203;p44"/>
          <p:cNvSpPr/>
          <p:nvPr/>
        </p:nvSpPr>
        <p:spPr>
          <a:xfrm flipH="1">
            <a:off x="1064230" y="2042057"/>
            <a:ext cx="1637328" cy="99763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44"/>
          <p:cNvSpPr/>
          <p:nvPr/>
        </p:nvSpPr>
        <p:spPr>
          <a:xfrm>
            <a:off x="2743030" y="2088106"/>
            <a:ext cx="327" cy="19497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5" name="Google Shape;205;p44"/>
          <p:cNvSpPr/>
          <p:nvPr/>
        </p:nvSpPr>
        <p:spPr>
          <a:xfrm>
            <a:off x="6468326" y="1857863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x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-20573" y="2652445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4"/>
          <p:cNvSpPr/>
          <p:nvPr/>
        </p:nvSpPr>
        <p:spPr>
          <a:xfrm>
            <a:off x="2917082" y="4038066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z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4"/>
          <p:cNvSpPr/>
          <p:nvPr/>
        </p:nvSpPr>
        <p:spPr>
          <a:xfrm flipH="1" rot="10800000">
            <a:off x="2170259" y="3055370"/>
            <a:ext cx="4298067" cy="54915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14475">
            <a:solidFill>
              <a:srgbClr val="1F497D"/>
            </a:solidFill>
            <a:prstDash val="lgDash"/>
            <a:round/>
            <a:headEnd len="sm" w="sm" type="none"/>
            <a:tailEnd len="sm" w="sm" type="none"/>
          </a:ln>
        </p:spPr>
      </p:sp>
      <p:sp>
        <p:nvSpPr>
          <p:cNvPr id="209" name="Google Shape;209;p44"/>
          <p:cNvSpPr/>
          <p:nvPr/>
        </p:nvSpPr>
        <p:spPr>
          <a:xfrm>
            <a:off x="6018012" y="2561573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Pf(x,y,z)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1422784" y="3055370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Pi(x,y,z)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4"/>
          <p:cNvSpPr/>
          <p:nvPr/>
        </p:nvSpPr>
        <p:spPr>
          <a:xfrm>
            <a:off x="4564532" y="3285613"/>
            <a:ext cx="2824668" cy="5807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Conductor = (colección de  segmentos)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4"/>
          <p:cNvSpPr/>
          <p:nvPr/>
        </p:nvSpPr>
        <p:spPr>
          <a:xfrm>
            <a:off x="1854125" y="3466350"/>
            <a:ext cx="261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4"/>
          <p:cNvSpPr/>
          <p:nvPr/>
        </p:nvSpPr>
        <p:spPr>
          <a:xfrm>
            <a:off x="6511825" y="2924513"/>
            <a:ext cx="261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SPT_01()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875" y="963676"/>
            <a:ext cx="35623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50" y="824949"/>
            <a:ext cx="3257175" cy="4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925" y="2118726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0" y="3267075"/>
            <a:ext cx="3001700" cy="2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Ejes de referencia(SPT)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6"/>
          <p:cNvSpPr/>
          <p:nvPr/>
        </p:nvSpPr>
        <p:spPr>
          <a:xfrm flipH="1" rot="10800000">
            <a:off x="2741071" y="2042057"/>
            <a:ext cx="3520548" cy="151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9" name="Google Shape;229;p46"/>
          <p:cNvSpPr/>
          <p:nvPr/>
        </p:nvSpPr>
        <p:spPr>
          <a:xfrm flipH="1">
            <a:off x="1064230" y="2042057"/>
            <a:ext cx="1637328" cy="99763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0" name="Google Shape;230;p46"/>
          <p:cNvSpPr/>
          <p:nvPr/>
        </p:nvSpPr>
        <p:spPr>
          <a:xfrm>
            <a:off x="2743030" y="2088106"/>
            <a:ext cx="327" cy="19497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1" name="Google Shape;231;p46"/>
          <p:cNvSpPr/>
          <p:nvPr/>
        </p:nvSpPr>
        <p:spPr>
          <a:xfrm>
            <a:off x="6468326" y="1857863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x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/>
          <p:nvPr/>
        </p:nvSpPr>
        <p:spPr>
          <a:xfrm>
            <a:off x="-20573" y="2652445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2917082" y="4038066"/>
            <a:ext cx="1043658" cy="38382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 z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6"/>
          <p:cNvSpPr/>
          <p:nvPr/>
        </p:nvSpPr>
        <p:spPr>
          <a:xfrm flipH="1" rot="10800000">
            <a:off x="1889312" y="2435187"/>
            <a:ext cx="4298076" cy="5491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14475">
            <a:solidFill>
              <a:srgbClr val="1F497D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235" name="Google Shape;235;p46"/>
          <p:cNvSpPr/>
          <p:nvPr/>
        </p:nvSpPr>
        <p:spPr>
          <a:xfrm>
            <a:off x="6018012" y="2500583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6"/>
          <p:cNvSpPr/>
          <p:nvPr/>
        </p:nvSpPr>
        <p:spPr>
          <a:xfrm>
            <a:off x="886913" y="3258425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/>
          <p:nvPr/>
        </p:nvSpPr>
        <p:spPr>
          <a:xfrm>
            <a:off x="5199021" y="4314357"/>
            <a:ext cx="3520548" cy="580751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SPT = (colección de conductores)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6"/>
          <p:cNvSpPr/>
          <p:nvPr/>
        </p:nvSpPr>
        <p:spPr>
          <a:xfrm flipH="1">
            <a:off x="5308954" y="2571616"/>
            <a:ext cx="751410" cy="13586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14475">
            <a:solidFill>
              <a:srgbClr val="1F497D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239" name="Google Shape;239;p46"/>
          <p:cNvSpPr/>
          <p:nvPr/>
        </p:nvSpPr>
        <p:spPr>
          <a:xfrm>
            <a:off x="1965185" y="3147467"/>
            <a:ext cx="3233510" cy="78282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14475">
            <a:solidFill>
              <a:srgbClr val="1F497D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240" name="Google Shape;240;p46"/>
          <p:cNvSpPr/>
          <p:nvPr/>
        </p:nvSpPr>
        <p:spPr>
          <a:xfrm>
            <a:off x="5050441" y="3900410"/>
            <a:ext cx="1493972" cy="3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5120575" y="3738675"/>
            <a:ext cx="246300" cy="29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/>
          <p:nvPr/>
        </p:nvSpPr>
        <p:spPr>
          <a:xfrm>
            <a:off x="1759900" y="2913263"/>
            <a:ext cx="246300" cy="29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6060375" y="2332263"/>
            <a:ext cx="246300" cy="29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/>
          <p:nvPr/>
        </p:nvSpPr>
        <p:spPr>
          <a:xfrm>
            <a:off x="457172" y="205014"/>
            <a:ext cx="8228437" cy="85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SPT_01</a:t>
            </a:r>
            <a:endParaRPr b="0" i="0" sz="3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00" y="3127926"/>
            <a:ext cx="1645066" cy="21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7"/>
          <p:cNvSpPr/>
          <p:nvPr/>
        </p:nvSpPr>
        <p:spPr>
          <a:xfrm>
            <a:off x="3067625" y="2394701"/>
            <a:ext cx="4953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M_inc.T  *  inv(Mat_Zl)  *  M_inc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M_inc: matriz de incidencia (ramas x nodos)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7614" y="918922"/>
            <a:ext cx="4613673" cy="11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629" y="3660201"/>
            <a:ext cx="5170293" cy="14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3138175" y="3372575"/>
            <a:ext cx="27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dependientes de la frecuencia (2021-nov-11)</a:t>
            </a:r>
            <a:endParaRPr/>
          </a:p>
        </p:txBody>
      </p:sp>
      <p:pic>
        <p:nvPicPr>
          <p:cNvPr id="254" name="Google Shape;25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899" y="202987"/>
            <a:ext cx="2250350" cy="2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00" y="2833325"/>
            <a:ext cx="1645075" cy="128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