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2" r:id="rId6"/>
    <p:sldId id="263" r:id="rId7"/>
    <p:sldId id="273" r:id="rId8"/>
    <p:sldId id="264" r:id="rId9"/>
    <p:sldId id="265" r:id="rId10"/>
    <p:sldId id="274" r:id="rId11"/>
    <p:sldId id="266" r:id="rId12"/>
    <p:sldId id="267" r:id="rId13"/>
    <p:sldId id="276" r:id="rId14"/>
    <p:sldId id="275" r:id="rId15"/>
    <p:sldId id="268" r:id="rId16"/>
    <p:sldId id="277" r:id="rId17"/>
    <p:sldId id="278" r:id="rId18"/>
    <p:sldId id="269" r:id="rId19"/>
    <p:sldId id="271" r:id="rId20"/>
    <p:sldId id="272" r:id="rId21"/>
    <p:sldId id="279"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88" d="100"/>
          <a:sy n="88" d="100"/>
        </p:scale>
        <p:origin x="252"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C5401DC-19BC-4349-A1EA-C1D2A34E314D}" type="datetimeFigureOut">
              <a:rPr lang="en-US" smtClean="0"/>
              <a:t>7/13/2022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6151F-13BD-4B32-8AD3-4F005311EAA6}" type="slidenum">
              <a:rPr lang="en-US" smtClean="0"/>
              <a:t>‹#›</a:t>
            </a:fld>
            <a:endParaRPr lang="en-US"/>
          </a:p>
        </p:txBody>
      </p:sp>
    </p:spTree>
    <p:extLst>
      <p:ext uri="{BB962C8B-B14F-4D97-AF65-F5344CB8AC3E}">
        <p14:creationId xmlns:p14="http://schemas.microsoft.com/office/powerpoint/2010/main" val="38412014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401DC-19BC-4349-A1EA-C1D2A34E314D}" type="datetimeFigureOut">
              <a:rPr lang="en-US" smtClean="0"/>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6151F-13BD-4B32-8AD3-4F005311EAA6}" type="slidenum">
              <a:rPr lang="en-US" smtClean="0"/>
              <a:t>‹#›</a:t>
            </a:fld>
            <a:endParaRPr lang="en-US"/>
          </a:p>
        </p:txBody>
      </p:sp>
    </p:spTree>
    <p:extLst>
      <p:ext uri="{BB962C8B-B14F-4D97-AF65-F5344CB8AC3E}">
        <p14:creationId xmlns:p14="http://schemas.microsoft.com/office/powerpoint/2010/main" val="1059499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401DC-19BC-4349-A1EA-C1D2A34E314D}" type="datetimeFigureOut">
              <a:rPr lang="en-US" smtClean="0"/>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6151F-13BD-4B32-8AD3-4F005311EAA6}" type="slidenum">
              <a:rPr lang="en-US" smtClean="0"/>
              <a:t>‹#›</a:t>
            </a:fld>
            <a:endParaRPr lang="en-US"/>
          </a:p>
        </p:txBody>
      </p:sp>
    </p:spTree>
    <p:extLst>
      <p:ext uri="{BB962C8B-B14F-4D97-AF65-F5344CB8AC3E}">
        <p14:creationId xmlns:p14="http://schemas.microsoft.com/office/powerpoint/2010/main" val="232381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5401DC-19BC-4349-A1EA-C1D2A34E314D}" type="datetimeFigureOut">
              <a:rPr lang="en-US" smtClean="0"/>
              <a:t>7/13/2022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6151F-13BD-4B32-8AD3-4F005311EAA6}" type="slidenum">
              <a:rPr lang="en-US" smtClean="0"/>
              <a:t>‹#›</a:t>
            </a:fld>
            <a:endParaRPr lang="en-US"/>
          </a:p>
        </p:txBody>
      </p:sp>
    </p:spTree>
    <p:extLst>
      <p:ext uri="{BB962C8B-B14F-4D97-AF65-F5344CB8AC3E}">
        <p14:creationId xmlns:p14="http://schemas.microsoft.com/office/powerpoint/2010/main" val="2467802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C5401DC-19BC-4349-A1EA-C1D2A34E314D}" type="datetimeFigureOut">
              <a:rPr lang="en-US" smtClean="0"/>
              <a:t>7/13/2022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6151F-13BD-4B32-8AD3-4F005311EAA6}" type="slidenum">
              <a:rPr lang="en-US" smtClean="0"/>
              <a:t>‹#›</a:t>
            </a:fld>
            <a:endParaRPr lang="en-US"/>
          </a:p>
        </p:txBody>
      </p:sp>
    </p:spTree>
    <p:extLst>
      <p:ext uri="{BB962C8B-B14F-4D97-AF65-F5344CB8AC3E}">
        <p14:creationId xmlns:p14="http://schemas.microsoft.com/office/powerpoint/2010/main" val="31470265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C5401DC-19BC-4349-A1EA-C1D2A34E314D}" type="datetimeFigureOut">
              <a:rPr lang="en-US" smtClean="0"/>
              <a:t>7/13/2022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DF6151F-13BD-4B32-8AD3-4F005311EAA6}" type="slidenum">
              <a:rPr lang="en-US" smtClean="0"/>
              <a:t>‹#›</a:t>
            </a:fld>
            <a:endParaRPr lang="en-US"/>
          </a:p>
        </p:txBody>
      </p:sp>
    </p:spTree>
    <p:extLst>
      <p:ext uri="{BB962C8B-B14F-4D97-AF65-F5344CB8AC3E}">
        <p14:creationId xmlns:p14="http://schemas.microsoft.com/office/powerpoint/2010/main" val="2692161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C5401DC-19BC-4349-A1EA-C1D2A34E314D}" type="datetimeFigureOut">
              <a:rPr lang="en-US" smtClean="0"/>
              <a:t>7/13/2022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6151F-13BD-4B32-8AD3-4F005311EAA6}"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25831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5401DC-19BC-4349-A1EA-C1D2A34E314D}" type="datetimeFigureOut">
              <a:rPr lang="en-US" smtClean="0"/>
              <a:t>7/13/2022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6151F-13BD-4B32-8AD3-4F005311EAA6}" type="slidenum">
              <a:rPr lang="en-US" smtClean="0"/>
              <a:t>‹#›</a:t>
            </a:fld>
            <a:endParaRPr lang="en-US"/>
          </a:p>
        </p:txBody>
      </p:sp>
    </p:spTree>
    <p:extLst>
      <p:ext uri="{BB962C8B-B14F-4D97-AF65-F5344CB8AC3E}">
        <p14:creationId xmlns:p14="http://schemas.microsoft.com/office/powerpoint/2010/main" val="1047284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5401DC-19BC-4349-A1EA-C1D2A34E314D}" type="datetimeFigureOut">
              <a:rPr lang="en-US" smtClean="0"/>
              <a:t>7/13/2022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6151F-13BD-4B32-8AD3-4F005311EAA6}" type="slidenum">
              <a:rPr lang="en-US" smtClean="0"/>
              <a:t>‹#›</a:t>
            </a:fld>
            <a:endParaRPr lang="en-US"/>
          </a:p>
        </p:txBody>
      </p:sp>
    </p:spTree>
    <p:extLst>
      <p:ext uri="{BB962C8B-B14F-4D97-AF65-F5344CB8AC3E}">
        <p14:creationId xmlns:p14="http://schemas.microsoft.com/office/powerpoint/2010/main" val="556571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C5401DC-19BC-4349-A1EA-C1D2A34E314D}" type="datetimeFigureOut">
              <a:rPr lang="en-US" smtClean="0"/>
              <a:t>7/13/2022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FDF6151F-13BD-4B32-8AD3-4F005311EAA6}" type="slidenum">
              <a:rPr lang="en-US" smtClean="0"/>
              <a:t>‹#›</a:t>
            </a:fld>
            <a:endParaRPr lang="en-US"/>
          </a:p>
        </p:txBody>
      </p:sp>
    </p:spTree>
    <p:extLst>
      <p:ext uri="{BB962C8B-B14F-4D97-AF65-F5344CB8AC3E}">
        <p14:creationId xmlns:p14="http://schemas.microsoft.com/office/powerpoint/2010/main" val="2287311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C5401DC-19BC-4349-A1EA-C1D2A34E314D}" type="datetimeFigureOut">
              <a:rPr lang="en-US" smtClean="0"/>
              <a:t>7/13/2022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FDF6151F-13BD-4B32-8AD3-4F005311EAA6}" type="slidenum">
              <a:rPr lang="en-US" smtClean="0"/>
              <a:t>‹#›</a:t>
            </a:fld>
            <a:endParaRPr lang="en-US"/>
          </a:p>
        </p:txBody>
      </p:sp>
    </p:spTree>
    <p:extLst>
      <p:ext uri="{BB962C8B-B14F-4D97-AF65-F5344CB8AC3E}">
        <p14:creationId xmlns:p14="http://schemas.microsoft.com/office/powerpoint/2010/main" val="3042545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C5401DC-19BC-4349-A1EA-C1D2A34E314D}" type="datetimeFigureOut">
              <a:rPr lang="en-US" smtClean="0"/>
              <a:t>7/13/2022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DF6151F-13BD-4B32-8AD3-4F005311EAA6}" type="slidenum">
              <a:rPr lang="en-US" smtClean="0"/>
              <a:t>‹#›</a:t>
            </a:fld>
            <a:endParaRPr lang="en-US"/>
          </a:p>
        </p:txBody>
      </p:sp>
    </p:spTree>
    <p:extLst>
      <p:ext uri="{BB962C8B-B14F-4D97-AF65-F5344CB8AC3E}">
        <p14:creationId xmlns:p14="http://schemas.microsoft.com/office/powerpoint/2010/main" val="846068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youtu.be/t6XYk9B4Nn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bauer.uh.edu/rsusmel/phd/fwro%20bustreg.pdf" TargetMode="External"/><Relationship Id="rId2" Type="http://schemas.openxmlformats.org/officeDocument/2006/relationships/hyperlink" Target="https://www.researchgate.net/publication/248398138_Normality_Tests_for_Statistical_Analysis_A_Guide_for_Non-Statistician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ransparentpng.com/cats/math-2028.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77BFB-C932-D6E6-BAB9-189A7CA01122}"/>
              </a:ext>
            </a:extLst>
          </p:cNvPr>
          <p:cNvSpPr>
            <a:spLocks noGrp="1"/>
          </p:cNvSpPr>
          <p:nvPr>
            <p:ph type="ctrTitle"/>
          </p:nvPr>
        </p:nvSpPr>
        <p:spPr>
          <a:xfrm>
            <a:off x="1600200" y="2386744"/>
            <a:ext cx="8991600" cy="1330727"/>
          </a:xfrm>
        </p:spPr>
        <p:txBody>
          <a:bodyPr>
            <a:normAutofit/>
          </a:bodyPr>
          <a:lstStyle/>
          <a:p>
            <a:r>
              <a:rPr lang="en-US" sz="1800" dirty="0">
                <a:effectLst/>
                <a:latin typeface="Times New Roman" panose="02020603050405020304" pitchFamily="18" charset="0"/>
                <a:ea typeface="Times New Roman" panose="02020603050405020304" pitchFamily="18" charset="0"/>
              </a:rPr>
              <a:t>Estimation of Unit Area House Prices in a Specific Area Using Multiple Regression Analysis and Correction of Residual Assumptions Using Appropriate Method</a:t>
            </a:r>
            <a:endParaRPr lang="en-US" dirty="0"/>
          </a:p>
        </p:txBody>
      </p:sp>
      <p:sp>
        <p:nvSpPr>
          <p:cNvPr id="3" name="Subtitle 2">
            <a:extLst>
              <a:ext uri="{FF2B5EF4-FFF2-40B4-BE49-F238E27FC236}">
                <a16:creationId xmlns:a16="http://schemas.microsoft.com/office/drawing/2014/main" id="{D16CB266-D7E0-D322-D772-1D2FB570786E}"/>
              </a:ext>
            </a:extLst>
          </p:cNvPr>
          <p:cNvSpPr>
            <a:spLocks noGrp="1"/>
          </p:cNvSpPr>
          <p:nvPr>
            <p:ph type="subTitle" idx="1"/>
          </p:nvPr>
        </p:nvSpPr>
        <p:spPr/>
        <p:txBody>
          <a:bodyPr>
            <a:normAutofit lnSpcReduction="10000"/>
          </a:bodyPr>
          <a:lstStyle/>
          <a:p>
            <a:r>
              <a:rPr lang="en-US" dirty="0"/>
              <a:t>Name: Vika Valencia Susanto</a:t>
            </a:r>
          </a:p>
          <a:p>
            <a:r>
              <a:rPr lang="en-US" dirty="0"/>
              <a:t>NIM: 2440062123</a:t>
            </a:r>
          </a:p>
          <a:p>
            <a:r>
              <a:rPr lang="en-US" dirty="0"/>
              <a:t>Link video</a:t>
            </a:r>
            <a:r>
              <a:rPr lang="en-US"/>
              <a:t>: </a:t>
            </a:r>
            <a:r>
              <a:rPr lang="en-US">
                <a:hlinkClick r:id="rId2"/>
              </a:rPr>
              <a:t>https://youtu.be/t6XYk9B4Nns</a:t>
            </a:r>
            <a:r>
              <a:rPr lang="en-US"/>
              <a:t> </a:t>
            </a:r>
            <a:endParaRPr lang="en-US" dirty="0"/>
          </a:p>
        </p:txBody>
      </p:sp>
    </p:spTree>
    <p:extLst>
      <p:ext uri="{BB962C8B-B14F-4D97-AF65-F5344CB8AC3E}">
        <p14:creationId xmlns:p14="http://schemas.microsoft.com/office/powerpoint/2010/main" val="3599614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7F5A3E-ED3B-7F90-3ADA-66A3DBB293CE}"/>
              </a:ext>
            </a:extLst>
          </p:cNvPr>
          <p:cNvPicPr>
            <a:picLocks noChangeAspect="1"/>
          </p:cNvPicPr>
          <p:nvPr/>
        </p:nvPicPr>
        <p:blipFill>
          <a:blip r:embed="rId2"/>
          <a:stretch>
            <a:fillRect/>
          </a:stretch>
        </p:blipFill>
        <p:spPr>
          <a:xfrm>
            <a:off x="1416836" y="1045153"/>
            <a:ext cx="9730215" cy="4953995"/>
          </a:xfrm>
          <a:prstGeom prst="rect">
            <a:avLst/>
          </a:prstGeom>
        </p:spPr>
      </p:pic>
    </p:spTree>
    <p:extLst>
      <p:ext uri="{BB962C8B-B14F-4D97-AF65-F5344CB8AC3E}">
        <p14:creationId xmlns:p14="http://schemas.microsoft.com/office/powerpoint/2010/main" val="2517908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2C4212-47E8-5EF0-0F38-B72AC7D898FE}"/>
                  </a:ext>
                </a:extLst>
              </p:cNvPr>
              <p:cNvSpPr>
                <a:spLocks noGrp="1"/>
              </p:cNvSpPr>
              <p:nvPr>
                <p:ph idx="1"/>
              </p:nvPr>
            </p:nvSpPr>
            <p:spPr>
              <a:xfrm>
                <a:off x="2231136" y="3325585"/>
                <a:ext cx="7729728" cy="2501528"/>
              </a:xfrm>
            </p:spPr>
            <p:txBody>
              <a:bodyPr/>
              <a:lstStyle/>
              <a:p>
                <a:r>
                  <a:rPr lang="en-US" dirty="0"/>
                  <a:t>Since there is no such p-value that exceeds α (0.05), then no variables are removed. This means that those variables are used to estimate the response variable, “house price of unit area”.</a:t>
                </a:r>
              </a:p>
              <a:p>
                <a:r>
                  <a:rPr lang="en-US" dirty="0"/>
                  <a:t>Using the OLS method, the regression equation is:</a:t>
                </a:r>
              </a:p>
              <a:p>
                <a:pPr marL="0" indent="0">
                  <a:buNone/>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rPr>
                        <m:t>𝐻𝑜𝑢𝑠𝑒</m:t>
                      </m:r>
                      <m:r>
                        <a:rPr lang="en-US" sz="1800" i="1" smtClean="0">
                          <a:effectLst/>
                          <a:latin typeface="Cambria Math" panose="02040503050406030204" pitchFamily="18" charset="0"/>
                          <a:ea typeface="Times New Roman" panose="02020603050405020304" pitchFamily="18" charset="0"/>
                        </a:rPr>
                        <m:t> </m:t>
                      </m:r>
                      <m:r>
                        <a:rPr lang="en-US" sz="1800" i="1" smtClean="0">
                          <a:effectLst/>
                          <a:latin typeface="Cambria Math" panose="02040503050406030204" pitchFamily="18" charset="0"/>
                          <a:ea typeface="Times New Roman" panose="02020603050405020304" pitchFamily="18" charset="0"/>
                        </a:rPr>
                        <m:t>𝑃𝑟𝑖𝑐𝑒</m:t>
                      </m:r>
                      <m:r>
                        <a:rPr lang="en-US" sz="1800" i="1" smtClean="0">
                          <a:effectLst/>
                          <a:latin typeface="Cambria Math" panose="02040503050406030204" pitchFamily="18" charset="0"/>
                          <a:ea typeface="Times New Roman" panose="02020603050405020304" pitchFamily="18" charset="0"/>
                        </a:rPr>
                        <m:t> </m:t>
                      </m:r>
                      <m:r>
                        <a:rPr lang="en-US" sz="1800" i="1" smtClean="0">
                          <a:effectLst/>
                          <a:latin typeface="Cambria Math" panose="02040503050406030204" pitchFamily="18" charset="0"/>
                          <a:ea typeface="Times New Roman" panose="02020603050405020304" pitchFamily="18" charset="0"/>
                        </a:rPr>
                        <m:t>𝑈𝑛𝑖𝑡</m:t>
                      </m:r>
                      <m:r>
                        <a:rPr lang="en-US" sz="1800" i="1" smtClean="0">
                          <a:effectLst/>
                          <a:latin typeface="Cambria Math" panose="02040503050406030204" pitchFamily="18" charset="0"/>
                          <a:ea typeface="Times New Roman" panose="02020603050405020304" pitchFamily="18" charset="0"/>
                        </a:rPr>
                        <m:t> </m:t>
                      </m:r>
                      <m:r>
                        <a:rPr lang="en-US" sz="1800" i="1" smtClean="0">
                          <a:effectLst/>
                          <a:latin typeface="Cambria Math" panose="02040503050406030204" pitchFamily="18" charset="0"/>
                          <a:ea typeface="Times New Roman" panose="02020603050405020304" pitchFamily="18" charset="0"/>
                        </a:rPr>
                        <m:t>𝐴𝑟𝑒𝑎</m:t>
                      </m:r>
                      <m:r>
                        <a:rPr lang="en-US" sz="1800" i="1" smtClean="0">
                          <a:effectLst/>
                          <a:latin typeface="Cambria Math" panose="02040503050406030204" pitchFamily="18" charset="0"/>
                          <a:ea typeface="Times New Roman" panose="02020603050405020304" pitchFamily="18" charset="0"/>
                        </a:rPr>
                        <m:t> =42.977286 −0.252856(</m:t>
                      </m:r>
                      <m:r>
                        <a:rPr lang="en-US" sz="1800" i="1" smtClean="0">
                          <a:effectLst/>
                          <a:latin typeface="Cambria Math" panose="02040503050406030204" pitchFamily="18" charset="0"/>
                          <a:ea typeface="Times New Roman" panose="02020603050405020304" pitchFamily="18" charset="0"/>
                        </a:rPr>
                        <m:t>h𝑜𝑢𝑠𝑒</m:t>
                      </m:r>
                      <m:r>
                        <a:rPr lang="en-US" sz="1800" i="1" smtClean="0">
                          <a:effectLst/>
                          <a:latin typeface="Cambria Math" panose="02040503050406030204" pitchFamily="18" charset="0"/>
                          <a:ea typeface="Times New Roman" panose="02020603050405020304" pitchFamily="18" charset="0"/>
                        </a:rPr>
                        <m:t> </m:t>
                      </m:r>
                      <m:r>
                        <a:rPr lang="en-US" sz="1800" i="1" smtClean="0">
                          <a:effectLst/>
                          <a:latin typeface="Cambria Math" panose="02040503050406030204" pitchFamily="18" charset="0"/>
                          <a:ea typeface="Times New Roman" panose="02020603050405020304" pitchFamily="18" charset="0"/>
                        </a:rPr>
                        <m:t>𝑎𝑔𝑒</m:t>
                      </m:r>
                      <m:r>
                        <a:rPr lang="en-US" sz="1800" i="1" smtClean="0">
                          <a:effectLst/>
                          <a:latin typeface="Cambria Math" panose="02040503050406030204" pitchFamily="18" charset="0"/>
                          <a:ea typeface="Times New Roman" panose="02020603050405020304" pitchFamily="18" charset="0"/>
                        </a:rPr>
                        <m:t>) −0.005379(</m:t>
                      </m:r>
                      <m:r>
                        <a:rPr lang="en-US" sz="1800" i="1" smtClean="0">
                          <a:effectLst/>
                          <a:latin typeface="Cambria Math" panose="02040503050406030204" pitchFamily="18" charset="0"/>
                          <a:ea typeface="Times New Roman" panose="02020603050405020304" pitchFamily="18" charset="0"/>
                        </a:rPr>
                        <m:t>𝑑𝑖𝑠𝑡𝑎𝑛𝑐𝑒</m:t>
                      </m:r>
                      <m:r>
                        <a:rPr lang="en-US" sz="1800" i="1" smtClean="0">
                          <a:effectLst/>
                          <a:latin typeface="Cambria Math" panose="02040503050406030204" pitchFamily="18" charset="0"/>
                          <a:ea typeface="Times New Roman" panose="02020603050405020304" pitchFamily="18" charset="0"/>
                        </a:rPr>
                        <m:t> </m:t>
                      </m:r>
                      <m:r>
                        <a:rPr lang="en-US" sz="1800" i="1" smtClean="0">
                          <a:effectLst/>
                          <a:latin typeface="Cambria Math" panose="02040503050406030204" pitchFamily="18" charset="0"/>
                          <a:ea typeface="Times New Roman" panose="02020603050405020304" pitchFamily="18" charset="0"/>
                        </a:rPr>
                        <m:t>𝑡𝑜</m:t>
                      </m:r>
                      <m:r>
                        <a:rPr lang="en-US" sz="1800" i="1" smtClean="0">
                          <a:effectLst/>
                          <a:latin typeface="Cambria Math" panose="02040503050406030204" pitchFamily="18" charset="0"/>
                          <a:ea typeface="Times New Roman" panose="02020603050405020304" pitchFamily="18" charset="0"/>
                        </a:rPr>
                        <m:t> </m:t>
                      </m:r>
                      <m:r>
                        <a:rPr lang="en-US" sz="1800" i="1" smtClean="0">
                          <a:effectLst/>
                          <a:latin typeface="Cambria Math" panose="02040503050406030204" pitchFamily="18" charset="0"/>
                          <a:ea typeface="Times New Roman" panose="02020603050405020304" pitchFamily="18" charset="0"/>
                        </a:rPr>
                        <m:t>𝑡h𝑒</m:t>
                      </m:r>
                      <m:r>
                        <a:rPr lang="en-US" sz="1800" i="1" smtClean="0">
                          <a:effectLst/>
                          <a:latin typeface="Cambria Math" panose="02040503050406030204" pitchFamily="18" charset="0"/>
                          <a:ea typeface="Times New Roman" panose="02020603050405020304" pitchFamily="18" charset="0"/>
                        </a:rPr>
                        <m:t> </m:t>
                      </m:r>
                      <m:r>
                        <a:rPr lang="en-US" sz="1800" i="1" smtClean="0">
                          <a:effectLst/>
                          <a:latin typeface="Cambria Math" panose="02040503050406030204" pitchFamily="18" charset="0"/>
                          <a:ea typeface="Times New Roman" panose="02020603050405020304" pitchFamily="18" charset="0"/>
                        </a:rPr>
                        <m:t>𝑛𝑒𝑎𝑟𝑒𝑠𝑡</m:t>
                      </m:r>
                      <m:r>
                        <a:rPr lang="en-US" sz="1800" i="1" smtClean="0">
                          <a:effectLst/>
                          <a:latin typeface="Cambria Math" panose="02040503050406030204" pitchFamily="18" charset="0"/>
                          <a:ea typeface="Times New Roman" panose="02020603050405020304" pitchFamily="18" charset="0"/>
                        </a:rPr>
                        <m:t> </m:t>
                      </m:r>
                      <m:r>
                        <a:rPr lang="en-US" sz="1800" i="1" smtClean="0">
                          <a:effectLst/>
                          <a:latin typeface="Cambria Math" panose="02040503050406030204" pitchFamily="18" charset="0"/>
                          <a:ea typeface="Times New Roman" panose="02020603050405020304" pitchFamily="18" charset="0"/>
                        </a:rPr>
                        <m:t>𝑀𝑅𝑇</m:t>
                      </m:r>
                      <m:r>
                        <a:rPr lang="en-US" sz="1800" i="1" smtClean="0">
                          <a:effectLst/>
                          <a:latin typeface="Cambria Math" panose="02040503050406030204" pitchFamily="18" charset="0"/>
                          <a:ea typeface="Times New Roman" panose="02020603050405020304" pitchFamily="18" charset="0"/>
                        </a:rPr>
                        <m:t> </m:t>
                      </m:r>
                      <m:r>
                        <a:rPr lang="en-US" sz="1800" i="1" smtClean="0">
                          <a:effectLst/>
                          <a:latin typeface="Cambria Math" panose="02040503050406030204" pitchFamily="18" charset="0"/>
                          <a:ea typeface="Times New Roman" panose="02020603050405020304" pitchFamily="18" charset="0"/>
                        </a:rPr>
                        <m:t>𝑠𝑡𝑎𝑡𝑖𝑜𝑛</m:t>
                      </m:r>
                      <m:r>
                        <a:rPr lang="en-US" sz="1800" i="1" smtClean="0">
                          <a:effectLst/>
                          <a:latin typeface="Cambria Math" panose="02040503050406030204" pitchFamily="18" charset="0"/>
                          <a:ea typeface="Times New Roman" panose="02020603050405020304" pitchFamily="18" charset="0"/>
                        </a:rPr>
                        <m:t>) +1.297443(</m:t>
                      </m:r>
                      <m:r>
                        <a:rPr lang="en-US" sz="1800" i="1" smtClean="0">
                          <a:effectLst/>
                          <a:latin typeface="Cambria Math" panose="02040503050406030204" pitchFamily="18" charset="0"/>
                          <a:ea typeface="Times New Roman" panose="02020603050405020304" pitchFamily="18" charset="0"/>
                        </a:rPr>
                        <m:t>𝑛𝑢𝑚𝑏𝑒𝑟</m:t>
                      </m:r>
                      <m:r>
                        <a:rPr lang="en-US" sz="1800" i="1" smtClean="0">
                          <a:effectLst/>
                          <a:latin typeface="Cambria Math" panose="02040503050406030204" pitchFamily="18" charset="0"/>
                          <a:ea typeface="Times New Roman" panose="02020603050405020304" pitchFamily="18" charset="0"/>
                        </a:rPr>
                        <m:t> </m:t>
                      </m:r>
                      <m:r>
                        <a:rPr lang="en-US" sz="1800" i="1" smtClean="0">
                          <a:effectLst/>
                          <a:latin typeface="Cambria Math" panose="02040503050406030204" pitchFamily="18" charset="0"/>
                          <a:ea typeface="Times New Roman" panose="02020603050405020304" pitchFamily="18" charset="0"/>
                        </a:rPr>
                        <m:t>𝑜𝑓</m:t>
                      </m:r>
                      <m:r>
                        <a:rPr lang="en-US" sz="1800" i="1" smtClean="0">
                          <a:effectLst/>
                          <a:latin typeface="Cambria Math" panose="02040503050406030204" pitchFamily="18" charset="0"/>
                          <a:ea typeface="Times New Roman" panose="02020603050405020304" pitchFamily="18" charset="0"/>
                        </a:rPr>
                        <m:t> </m:t>
                      </m:r>
                      <m:r>
                        <a:rPr lang="en-US" sz="1800" i="1" smtClean="0">
                          <a:effectLst/>
                          <a:latin typeface="Cambria Math" panose="02040503050406030204" pitchFamily="18" charset="0"/>
                          <a:ea typeface="Times New Roman" panose="02020603050405020304" pitchFamily="18" charset="0"/>
                        </a:rPr>
                        <m:t>𝑐𝑜𝑛𝑣𝑒𝑛𝑖𝑒𝑛𝑐𝑒</m:t>
                      </m:r>
                      <m:r>
                        <a:rPr lang="en-US" sz="1800" i="1" smtClean="0">
                          <a:effectLst/>
                          <a:latin typeface="Cambria Math" panose="02040503050406030204" pitchFamily="18" charset="0"/>
                          <a:ea typeface="Times New Roman" panose="02020603050405020304" pitchFamily="18" charset="0"/>
                        </a:rPr>
                        <m:t> </m:t>
                      </m:r>
                      <m:r>
                        <a:rPr lang="en-US" sz="1800" i="1" smtClean="0">
                          <a:effectLst/>
                          <a:latin typeface="Cambria Math" panose="02040503050406030204" pitchFamily="18" charset="0"/>
                          <a:ea typeface="Times New Roman" panose="02020603050405020304" pitchFamily="18" charset="0"/>
                        </a:rPr>
                        <m:t>𝑠𝑡𝑜𝑟𝑒𝑠</m:t>
                      </m:r>
                      <m:r>
                        <a:rPr lang="en-US" sz="1800" i="1" smtClean="0">
                          <a:effectLst/>
                          <a:latin typeface="Cambria Math" panose="02040503050406030204" pitchFamily="18" charset="0"/>
                          <a:ea typeface="Times New Roman" panose="02020603050405020304" pitchFamily="18" charset="0"/>
                        </a:rPr>
                        <m:t>)</m:t>
                      </m:r>
                    </m:oMath>
                  </m:oMathPara>
                </a14:m>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5B2C4212-47E8-5EF0-0F38-B72AC7D898FE}"/>
                  </a:ext>
                </a:extLst>
              </p:cNvPr>
              <p:cNvSpPr>
                <a:spLocks noGrp="1" noRot="1" noChangeAspect="1" noMove="1" noResize="1" noEditPoints="1" noAdjustHandles="1" noChangeArrowheads="1" noChangeShapeType="1" noTextEdit="1"/>
              </p:cNvSpPr>
              <p:nvPr>
                <p:ph idx="1"/>
              </p:nvPr>
            </p:nvSpPr>
            <p:spPr>
              <a:xfrm>
                <a:off x="2231136" y="3325585"/>
                <a:ext cx="7729728" cy="2501528"/>
              </a:xfrm>
              <a:blipFill>
                <a:blip r:embed="rId2"/>
                <a:stretch>
                  <a:fillRect l="-473" t="-170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A29CBBC-2A19-E250-F8CE-0F7F66A7CA87}"/>
              </a:ext>
            </a:extLst>
          </p:cNvPr>
          <p:cNvPicPr>
            <a:picLocks noChangeAspect="1"/>
          </p:cNvPicPr>
          <p:nvPr/>
        </p:nvPicPr>
        <p:blipFill>
          <a:blip r:embed="rId3"/>
          <a:stretch>
            <a:fillRect/>
          </a:stretch>
        </p:blipFill>
        <p:spPr>
          <a:xfrm>
            <a:off x="1860424" y="1030887"/>
            <a:ext cx="8471152" cy="1879121"/>
          </a:xfrm>
          <a:prstGeom prst="rect">
            <a:avLst/>
          </a:prstGeom>
        </p:spPr>
      </p:pic>
    </p:spTree>
    <p:extLst>
      <p:ext uri="{BB962C8B-B14F-4D97-AF65-F5344CB8AC3E}">
        <p14:creationId xmlns:p14="http://schemas.microsoft.com/office/powerpoint/2010/main" val="2157218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156720-92F4-402E-7C98-C5794679280E}"/>
              </a:ext>
            </a:extLst>
          </p:cNvPr>
          <p:cNvSpPr>
            <a:spLocks noGrp="1"/>
          </p:cNvSpPr>
          <p:nvPr>
            <p:ph idx="1"/>
          </p:nvPr>
        </p:nvSpPr>
        <p:spPr>
          <a:xfrm>
            <a:off x="2128587" y="481204"/>
            <a:ext cx="7729728" cy="1766340"/>
          </a:xfrm>
          <a:ln>
            <a:solidFill>
              <a:schemeClr val="tx1">
                <a:lumMod val="95000"/>
                <a:lumOff val="5000"/>
              </a:schemeClr>
            </a:solidFill>
          </a:ln>
        </p:spPr>
        <p:txBody>
          <a:bodyPr>
            <a:normAutofit/>
          </a:bodyPr>
          <a:lstStyle/>
          <a:p>
            <a:r>
              <a:rPr lang="en-US" dirty="0"/>
              <a:t>To carry out a good regression model, check this regression equation's residual assumption next.  As mentioned in the methods section, the tests utilized are the Kolmogorov-Smirnov, Durbin-Watson, and Breusch-Pagan tests. </a:t>
            </a:r>
          </a:p>
          <a:p>
            <a:r>
              <a:rPr lang="en-US" dirty="0"/>
              <a:t>The desired outcome is P-value bigger than α (0.05),  which suggests that all of the null-hypotheses fail to be rejected.</a:t>
            </a:r>
          </a:p>
          <a:p>
            <a:endParaRPr lang="en-US" dirty="0"/>
          </a:p>
        </p:txBody>
      </p:sp>
      <p:pic>
        <p:nvPicPr>
          <p:cNvPr id="4" name="Picture 3">
            <a:extLst>
              <a:ext uri="{FF2B5EF4-FFF2-40B4-BE49-F238E27FC236}">
                <a16:creationId xmlns:a16="http://schemas.microsoft.com/office/drawing/2014/main" id="{6552C5A5-F2AB-711B-05A6-ED65AD09DB28}"/>
              </a:ext>
            </a:extLst>
          </p:cNvPr>
          <p:cNvPicPr>
            <a:picLocks noChangeAspect="1"/>
          </p:cNvPicPr>
          <p:nvPr/>
        </p:nvPicPr>
        <p:blipFill>
          <a:blip r:embed="rId2"/>
          <a:stretch>
            <a:fillRect/>
          </a:stretch>
        </p:blipFill>
        <p:spPr>
          <a:xfrm>
            <a:off x="465423" y="2919997"/>
            <a:ext cx="4967117" cy="3670354"/>
          </a:xfrm>
          <a:prstGeom prst="rect">
            <a:avLst/>
          </a:prstGeom>
        </p:spPr>
      </p:pic>
      <p:pic>
        <p:nvPicPr>
          <p:cNvPr id="6" name="Picture 5">
            <a:extLst>
              <a:ext uri="{FF2B5EF4-FFF2-40B4-BE49-F238E27FC236}">
                <a16:creationId xmlns:a16="http://schemas.microsoft.com/office/drawing/2014/main" id="{94A22097-83AB-51C0-7429-DC2345888177}"/>
              </a:ext>
            </a:extLst>
          </p:cNvPr>
          <p:cNvPicPr>
            <a:picLocks noChangeAspect="1"/>
          </p:cNvPicPr>
          <p:nvPr/>
        </p:nvPicPr>
        <p:blipFill>
          <a:blip r:embed="rId3"/>
          <a:stretch>
            <a:fillRect/>
          </a:stretch>
        </p:blipFill>
        <p:spPr>
          <a:xfrm>
            <a:off x="6425058" y="3636518"/>
            <a:ext cx="4857786" cy="1947877"/>
          </a:xfrm>
          <a:prstGeom prst="rect">
            <a:avLst/>
          </a:prstGeom>
        </p:spPr>
      </p:pic>
    </p:spTree>
    <p:extLst>
      <p:ext uri="{BB962C8B-B14F-4D97-AF65-F5344CB8AC3E}">
        <p14:creationId xmlns:p14="http://schemas.microsoft.com/office/powerpoint/2010/main" val="3127994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9D8F29-AC25-729F-A872-D308491A2CD0}"/>
              </a:ext>
            </a:extLst>
          </p:cNvPr>
          <p:cNvPicPr>
            <a:picLocks noChangeAspect="1"/>
          </p:cNvPicPr>
          <p:nvPr/>
        </p:nvPicPr>
        <p:blipFill>
          <a:blip r:embed="rId2"/>
          <a:stretch>
            <a:fillRect/>
          </a:stretch>
        </p:blipFill>
        <p:spPr>
          <a:xfrm>
            <a:off x="714336" y="352324"/>
            <a:ext cx="5381664" cy="3162323"/>
          </a:xfrm>
          <a:prstGeom prst="rect">
            <a:avLst/>
          </a:prstGeom>
        </p:spPr>
      </p:pic>
      <p:pic>
        <p:nvPicPr>
          <p:cNvPr id="7" name="Picture 6">
            <a:extLst>
              <a:ext uri="{FF2B5EF4-FFF2-40B4-BE49-F238E27FC236}">
                <a16:creationId xmlns:a16="http://schemas.microsoft.com/office/drawing/2014/main" id="{DC6A752F-007D-DD56-F04A-752C27850912}"/>
              </a:ext>
            </a:extLst>
          </p:cNvPr>
          <p:cNvPicPr>
            <a:picLocks noChangeAspect="1"/>
          </p:cNvPicPr>
          <p:nvPr/>
        </p:nvPicPr>
        <p:blipFill>
          <a:blip r:embed="rId3"/>
          <a:stretch>
            <a:fillRect/>
          </a:stretch>
        </p:blipFill>
        <p:spPr>
          <a:xfrm>
            <a:off x="4938626" y="3815244"/>
            <a:ext cx="6765620" cy="2602647"/>
          </a:xfrm>
          <a:prstGeom prst="rect">
            <a:avLst/>
          </a:prstGeom>
        </p:spPr>
      </p:pic>
    </p:spTree>
    <p:extLst>
      <p:ext uri="{BB962C8B-B14F-4D97-AF65-F5344CB8AC3E}">
        <p14:creationId xmlns:p14="http://schemas.microsoft.com/office/powerpoint/2010/main" val="2457849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413EDE-5D76-33D1-AD6E-05AE382AA140}"/>
              </a:ext>
            </a:extLst>
          </p:cNvPr>
          <p:cNvSpPr>
            <a:spLocks noGrp="1"/>
          </p:cNvSpPr>
          <p:nvPr>
            <p:ph idx="1"/>
          </p:nvPr>
        </p:nvSpPr>
        <p:spPr>
          <a:xfrm>
            <a:off x="2231136" y="1617292"/>
            <a:ext cx="7729728" cy="3623416"/>
          </a:xfrm>
        </p:spPr>
        <p:txBody>
          <a:bodyPr/>
          <a:lstStyle/>
          <a:p>
            <a:r>
              <a:rPr lang="en-US" dirty="0"/>
              <a:t>The p-value for the regression model in each test is displayed in the table below. </a:t>
            </a:r>
          </a:p>
          <a:p>
            <a:endParaRPr lang="en-US" dirty="0"/>
          </a:p>
          <a:p>
            <a:endParaRPr lang="en-US" dirty="0"/>
          </a:p>
          <a:p>
            <a:endParaRPr lang="en-US" dirty="0"/>
          </a:p>
          <a:p>
            <a:endParaRPr lang="en-US" dirty="0"/>
          </a:p>
          <a:p>
            <a:endParaRPr lang="en-US" dirty="0"/>
          </a:p>
          <a:p>
            <a:r>
              <a:rPr lang="en-US" dirty="0"/>
              <a:t>Since, only the Kolmogorov-Smirnov Test conducted the p-value les than 0.05, then reject H0, which means the error is not normally distributed</a:t>
            </a:r>
          </a:p>
        </p:txBody>
      </p:sp>
      <p:pic>
        <p:nvPicPr>
          <p:cNvPr id="6" name="Picture 5">
            <a:extLst>
              <a:ext uri="{FF2B5EF4-FFF2-40B4-BE49-F238E27FC236}">
                <a16:creationId xmlns:a16="http://schemas.microsoft.com/office/drawing/2014/main" id="{EB3CA96F-96FA-B50D-BF64-21D3B7006C55}"/>
              </a:ext>
            </a:extLst>
          </p:cNvPr>
          <p:cNvPicPr>
            <a:picLocks noChangeAspect="1"/>
          </p:cNvPicPr>
          <p:nvPr/>
        </p:nvPicPr>
        <p:blipFill>
          <a:blip r:embed="rId2"/>
          <a:stretch>
            <a:fillRect/>
          </a:stretch>
        </p:blipFill>
        <p:spPr>
          <a:xfrm>
            <a:off x="3081315" y="2745576"/>
            <a:ext cx="6029369" cy="1366847"/>
          </a:xfrm>
          <a:prstGeom prst="rect">
            <a:avLst/>
          </a:prstGeom>
        </p:spPr>
      </p:pic>
    </p:spTree>
    <p:extLst>
      <p:ext uri="{BB962C8B-B14F-4D97-AF65-F5344CB8AC3E}">
        <p14:creationId xmlns:p14="http://schemas.microsoft.com/office/powerpoint/2010/main" val="271772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386D15-5A4D-38E7-F354-7CC65BB4C2CC}"/>
              </a:ext>
            </a:extLst>
          </p:cNvPr>
          <p:cNvSpPr>
            <a:spLocks noGrp="1"/>
          </p:cNvSpPr>
          <p:nvPr>
            <p:ph idx="1"/>
          </p:nvPr>
        </p:nvSpPr>
        <p:spPr>
          <a:xfrm>
            <a:off x="2231135" y="538385"/>
            <a:ext cx="7729728" cy="5361788"/>
          </a:xfrm>
          <a:ln>
            <a:solidFill>
              <a:schemeClr val="tx1">
                <a:lumMod val="95000"/>
                <a:lumOff val="5000"/>
              </a:schemeClr>
            </a:solidFill>
          </a:ln>
        </p:spPr>
        <p:txBody>
          <a:bodyPr/>
          <a:lstStyle/>
          <a:p>
            <a:r>
              <a:rPr lang="en-US" dirty="0"/>
              <a:t>Using the multicollinearity test, determine whether each variable's VIF score is greater than 10 or less than 10. The variable has multicollinearity if the VIF score is larger than 10, according to the definition.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Since there is no variable with VIF more than 10, it can be concluded that there is no multicollinearity.</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40017248-E55E-502B-8D77-4572D3FB5582}"/>
              </a:ext>
            </a:extLst>
          </p:cNvPr>
          <p:cNvPicPr>
            <a:picLocks noChangeAspect="1"/>
          </p:cNvPicPr>
          <p:nvPr/>
        </p:nvPicPr>
        <p:blipFill>
          <a:blip r:embed="rId2"/>
          <a:stretch>
            <a:fillRect/>
          </a:stretch>
        </p:blipFill>
        <p:spPr>
          <a:xfrm>
            <a:off x="2756354" y="3049916"/>
            <a:ext cx="6679287" cy="1482527"/>
          </a:xfrm>
          <a:prstGeom prst="rect">
            <a:avLst/>
          </a:prstGeom>
        </p:spPr>
      </p:pic>
      <p:pic>
        <p:nvPicPr>
          <p:cNvPr id="4" name="Picture 3">
            <a:extLst>
              <a:ext uri="{FF2B5EF4-FFF2-40B4-BE49-F238E27FC236}">
                <a16:creationId xmlns:a16="http://schemas.microsoft.com/office/drawing/2014/main" id="{6A7DF6CE-1D1C-6C25-76F2-EA703DCE1BEA}"/>
              </a:ext>
            </a:extLst>
          </p:cNvPr>
          <p:cNvPicPr>
            <a:picLocks noChangeAspect="1"/>
          </p:cNvPicPr>
          <p:nvPr/>
        </p:nvPicPr>
        <p:blipFill>
          <a:blip r:embed="rId3"/>
          <a:stretch>
            <a:fillRect/>
          </a:stretch>
        </p:blipFill>
        <p:spPr>
          <a:xfrm>
            <a:off x="3057501" y="1593521"/>
            <a:ext cx="6076994" cy="1266834"/>
          </a:xfrm>
          <a:prstGeom prst="rect">
            <a:avLst/>
          </a:prstGeom>
        </p:spPr>
      </p:pic>
    </p:spTree>
    <p:extLst>
      <p:ext uri="{BB962C8B-B14F-4D97-AF65-F5344CB8AC3E}">
        <p14:creationId xmlns:p14="http://schemas.microsoft.com/office/powerpoint/2010/main" val="116986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1D9CCD-2BC0-5685-084F-E1A6500D0C68}"/>
              </a:ext>
            </a:extLst>
          </p:cNvPr>
          <p:cNvSpPr>
            <a:spLocks noGrp="1"/>
          </p:cNvSpPr>
          <p:nvPr>
            <p:ph idx="1"/>
          </p:nvPr>
        </p:nvSpPr>
        <p:spPr>
          <a:xfrm>
            <a:off x="2231136" y="982766"/>
            <a:ext cx="7729728" cy="4757261"/>
          </a:xfrm>
        </p:spPr>
        <p:txBody>
          <a:bodyPr/>
          <a:lstStyle/>
          <a:p>
            <a:r>
              <a:rPr lang="en-US" dirty="0"/>
              <a:t>According to the outcome shown in the table above, the model does not satisfy the residual assumption in the Kolmogorov-Smirnov test for normality, which shows that the model is not normally distributed.</a:t>
            </a:r>
          </a:p>
          <a:p>
            <a:r>
              <a:rPr lang="en-US" dirty="0"/>
              <a:t>Regarding this violation, the Robust Regression approach is the best regression model to satisfy the normality assumption.</a:t>
            </a:r>
          </a:p>
          <a:p>
            <a:endParaRPr lang="en-US" dirty="0"/>
          </a:p>
        </p:txBody>
      </p:sp>
      <p:pic>
        <p:nvPicPr>
          <p:cNvPr id="5" name="Picture 4">
            <a:extLst>
              <a:ext uri="{FF2B5EF4-FFF2-40B4-BE49-F238E27FC236}">
                <a16:creationId xmlns:a16="http://schemas.microsoft.com/office/drawing/2014/main" id="{A1E685B3-32E3-9CC7-AB28-BDAFD770B24D}"/>
              </a:ext>
            </a:extLst>
          </p:cNvPr>
          <p:cNvPicPr>
            <a:picLocks noChangeAspect="1"/>
          </p:cNvPicPr>
          <p:nvPr/>
        </p:nvPicPr>
        <p:blipFill>
          <a:blip r:embed="rId2"/>
          <a:stretch>
            <a:fillRect/>
          </a:stretch>
        </p:blipFill>
        <p:spPr>
          <a:xfrm>
            <a:off x="2004982" y="2914495"/>
            <a:ext cx="8182035" cy="3090885"/>
          </a:xfrm>
          <a:prstGeom prst="rect">
            <a:avLst/>
          </a:prstGeom>
        </p:spPr>
      </p:pic>
    </p:spTree>
    <p:extLst>
      <p:ext uri="{BB962C8B-B14F-4D97-AF65-F5344CB8AC3E}">
        <p14:creationId xmlns:p14="http://schemas.microsoft.com/office/powerpoint/2010/main" val="2457337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00624-FAFB-D72D-A845-7D84065B681F}"/>
              </a:ext>
            </a:extLst>
          </p:cNvPr>
          <p:cNvSpPr>
            <a:spLocks noGrp="1"/>
          </p:cNvSpPr>
          <p:nvPr>
            <p:ph idx="1"/>
          </p:nvPr>
        </p:nvSpPr>
        <p:spPr>
          <a:xfrm>
            <a:off x="2231136" y="3861173"/>
            <a:ext cx="7729728" cy="2996827"/>
          </a:xfrm>
        </p:spPr>
        <p:txBody>
          <a:bodyPr/>
          <a:lstStyle/>
          <a:p>
            <a:r>
              <a:rPr lang="en-US" dirty="0"/>
              <a:t>Based on the summary of the model, the regressor coefficient for each model are:</a:t>
            </a:r>
          </a:p>
        </p:txBody>
      </p:sp>
      <p:pic>
        <p:nvPicPr>
          <p:cNvPr id="6" name="Picture 5">
            <a:extLst>
              <a:ext uri="{FF2B5EF4-FFF2-40B4-BE49-F238E27FC236}">
                <a16:creationId xmlns:a16="http://schemas.microsoft.com/office/drawing/2014/main" id="{759EE6E3-37AD-DBF7-5CAE-5B0AE6DB4FE3}"/>
              </a:ext>
            </a:extLst>
          </p:cNvPr>
          <p:cNvPicPr>
            <a:picLocks noChangeAspect="1"/>
          </p:cNvPicPr>
          <p:nvPr/>
        </p:nvPicPr>
        <p:blipFill>
          <a:blip r:embed="rId2"/>
          <a:stretch>
            <a:fillRect/>
          </a:stretch>
        </p:blipFill>
        <p:spPr>
          <a:xfrm>
            <a:off x="2766988" y="4498511"/>
            <a:ext cx="6658024" cy="1938352"/>
          </a:xfrm>
          <a:prstGeom prst="rect">
            <a:avLst/>
          </a:prstGeom>
        </p:spPr>
      </p:pic>
      <p:pic>
        <p:nvPicPr>
          <p:cNvPr id="7" name="Picture 6">
            <a:extLst>
              <a:ext uri="{FF2B5EF4-FFF2-40B4-BE49-F238E27FC236}">
                <a16:creationId xmlns:a16="http://schemas.microsoft.com/office/drawing/2014/main" id="{0DF5DF35-A76B-59F0-3CBE-E1730014FC0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4610"/>
          <a:stretch/>
        </p:blipFill>
        <p:spPr>
          <a:xfrm>
            <a:off x="435428" y="192494"/>
            <a:ext cx="5906098" cy="2567681"/>
          </a:xfrm>
          <a:prstGeom prst="rect">
            <a:avLst/>
          </a:prstGeom>
        </p:spPr>
      </p:pic>
      <p:pic>
        <p:nvPicPr>
          <p:cNvPr id="4" name="Picture 3">
            <a:extLst>
              <a:ext uri="{FF2B5EF4-FFF2-40B4-BE49-F238E27FC236}">
                <a16:creationId xmlns:a16="http://schemas.microsoft.com/office/drawing/2014/main" id="{14DEDBB9-7DA0-F205-B3E3-B62360C9AE06}"/>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4899604" y="1802039"/>
            <a:ext cx="6856968" cy="2056103"/>
          </a:xfrm>
          <a:prstGeom prst="rect">
            <a:avLst/>
          </a:prstGeom>
        </p:spPr>
      </p:pic>
    </p:spTree>
    <p:extLst>
      <p:ext uri="{BB962C8B-B14F-4D97-AF65-F5344CB8AC3E}">
        <p14:creationId xmlns:p14="http://schemas.microsoft.com/office/powerpoint/2010/main" val="1776521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7D8912-1C6F-197F-750D-971F8FEF9F56}"/>
              </a:ext>
            </a:extLst>
          </p:cNvPr>
          <p:cNvSpPr>
            <a:spLocks noGrp="1"/>
          </p:cNvSpPr>
          <p:nvPr>
            <p:ph idx="1"/>
          </p:nvPr>
        </p:nvSpPr>
        <p:spPr>
          <a:xfrm>
            <a:off x="2231136" y="983416"/>
            <a:ext cx="7729728" cy="1298311"/>
          </a:xfrm>
        </p:spPr>
        <p:txBody>
          <a:bodyPr/>
          <a:lstStyle/>
          <a:p>
            <a:r>
              <a:rPr lang="en-US" dirty="0"/>
              <a:t>The residual standard error (RSE) was chosen in this study as the indicator of how well our created regression models performed. The better a regression model fits our data, the lower its RSE value should be. The RSE for both models are shown below.</a:t>
            </a:r>
          </a:p>
          <a:p>
            <a:endParaRPr lang="en-US" dirty="0"/>
          </a:p>
        </p:txBody>
      </p:sp>
      <p:pic>
        <p:nvPicPr>
          <p:cNvPr id="4" name="Picture 3">
            <a:extLst>
              <a:ext uri="{FF2B5EF4-FFF2-40B4-BE49-F238E27FC236}">
                <a16:creationId xmlns:a16="http://schemas.microsoft.com/office/drawing/2014/main" id="{8CC66C45-E010-D497-969E-56E50EBAEBE4}"/>
              </a:ext>
            </a:extLst>
          </p:cNvPr>
          <p:cNvPicPr>
            <a:picLocks noChangeAspect="1"/>
          </p:cNvPicPr>
          <p:nvPr/>
        </p:nvPicPr>
        <p:blipFill>
          <a:blip r:embed="rId2"/>
          <a:stretch>
            <a:fillRect/>
          </a:stretch>
        </p:blipFill>
        <p:spPr>
          <a:xfrm>
            <a:off x="1483022" y="4158664"/>
            <a:ext cx="10069025" cy="1789873"/>
          </a:xfrm>
          <a:prstGeom prst="rect">
            <a:avLst/>
          </a:prstGeom>
        </p:spPr>
      </p:pic>
      <p:pic>
        <p:nvPicPr>
          <p:cNvPr id="5" name="Picture 4">
            <a:extLst>
              <a:ext uri="{FF2B5EF4-FFF2-40B4-BE49-F238E27FC236}">
                <a16:creationId xmlns:a16="http://schemas.microsoft.com/office/drawing/2014/main" id="{11BF6DF0-55CA-AF64-CC82-5A3B7624DB99}"/>
              </a:ext>
            </a:extLst>
          </p:cNvPr>
          <p:cNvPicPr>
            <a:picLocks noChangeAspect="1"/>
          </p:cNvPicPr>
          <p:nvPr/>
        </p:nvPicPr>
        <p:blipFill>
          <a:blip r:embed="rId3"/>
          <a:stretch>
            <a:fillRect/>
          </a:stretch>
        </p:blipFill>
        <p:spPr>
          <a:xfrm>
            <a:off x="4656591" y="2709666"/>
            <a:ext cx="2878817" cy="979031"/>
          </a:xfrm>
          <a:prstGeom prst="rect">
            <a:avLst/>
          </a:prstGeom>
        </p:spPr>
      </p:pic>
    </p:spTree>
    <p:extLst>
      <p:ext uri="{BB962C8B-B14F-4D97-AF65-F5344CB8AC3E}">
        <p14:creationId xmlns:p14="http://schemas.microsoft.com/office/powerpoint/2010/main" val="617324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A84639-5195-1321-867F-8ABD36BDA391}"/>
                  </a:ext>
                </a:extLst>
              </p:cNvPr>
              <p:cNvSpPr>
                <a:spLocks noGrp="1"/>
              </p:cNvSpPr>
              <p:nvPr>
                <p:ph idx="1"/>
              </p:nvPr>
            </p:nvSpPr>
            <p:spPr>
              <a:xfrm>
                <a:off x="707164" y="2969358"/>
                <a:ext cx="10777670" cy="2862841"/>
              </a:xfrm>
            </p:spPr>
            <p:txBody>
              <a:bodyPr>
                <a:normAutofit lnSpcReduction="10000"/>
              </a:bodyPr>
              <a:lstStyle/>
              <a:p>
                <a:pPr marL="0" indent="0">
                  <a:buNone/>
                </a:pPr>
                <a:endParaRPr lang="en-US" dirty="0"/>
              </a:p>
              <a:p>
                <a:r>
                  <a:rPr lang="en-US" dirty="0"/>
                  <a:t>The regression model created using the Robust Regression method appears to be the most accurate model for our data when comparing the RSE value of each regression model. </a:t>
                </a:r>
              </a:p>
              <a:p>
                <a:r>
                  <a:rPr lang="en-US" dirty="0"/>
                  <a:t>Thus, it is concluded that the most optimal model to estimate House Price of Unit Area is the regression model developed through Robust Regression</a:t>
                </a:r>
              </a:p>
              <a:p>
                <a:r>
                  <a:rPr lang="en-US" dirty="0"/>
                  <a:t>Consequently, the Robust Regression method-developed regression model,</a:t>
                </a:r>
              </a:p>
              <a:p>
                <a:pPr marL="0" indent="0">
                  <a:buNone/>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𝐻𝑜𝑢𝑠𝑒</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𝑃𝑟𝑖𝑐𝑒</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𝑈𝑛𝑖𝑡</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𝐴𝑟𝑒𝑎</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 =42.0485−0.2760(</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h𝑜𝑢𝑠𝑒</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𝑎𝑔𝑒</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 −0.0052(</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𝑑𝑖𝑠𝑡𝑎𝑛𝑐𝑒</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𝑡𝑜</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𝑡h𝑒</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𝑛𝑒𝑎𝑟𝑒𝑠𝑡</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𝑀𝑅𝑇</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𝑠𝑡𝑎𝑡𝑖𝑜𝑛</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 +1.3860(</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𝑛𝑢𝑚𝑏𝑒𝑟</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𝑜𝑓</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𝑐𝑜𝑛𝑣𝑒𝑛𝑖𝑒𝑛𝑐𝑒</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𝑠𝑡𝑜𝑟𝑒𝑠</m:t>
                      </m:r>
                    </m:oMath>
                  </m:oMathPara>
                </a14:m>
                <a:endParaRPr lang="en-US" dirty="0"/>
              </a:p>
              <a:p>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8EA84639-5195-1321-867F-8ABD36BDA391}"/>
                  </a:ext>
                </a:extLst>
              </p:cNvPr>
              <p:cNvSpPr>
                <a:spLocks noGrp="1" noRot="1" noChangeAspect="1" noMove="1" noResize="1" noEditPoints="1" noAdjustHandles="1" noChangeArrowheads="1" noChangeShapeType="1" noTextEdit="1"/>
              </p:cNvSpPr>
              <p:nvPr>
                <p:ph idx="1"/>
              </p:nvPr>
            </p:nvSpPr>
            <p:spPr>
              <a:xfrm>
                <a:off x="707164" y="2969358"/>
                <a:ext cx="10777670" cy="2862841"/>
              </a:xfrm>
              <a:blipFill>
                <a:blip r:embed="rId2"/>
                <a:stretch>
                  <a:fillRect l="-339" r="-79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D6D7735-1182-F3E8-14A7-2C4D5F2380B1}"/>
              </a:ext>
            </a:extLst>
          </p:cNvPr>
          <p:cNvPicPr>
            <a:picLocks noChangeAspect="1"/>
          </p:cNvPicPr>
          <p:nvPr/>
        </p:nvPicPr>
        <p:blipFill>
          <a:blip r:embed="rId3"/>
          <a:stretch>
            <a:fillRect/>
          </a:stretch>
        </p:blipFill>
        <p:spPr>
          <a:xfrm>
            <a:off x="3055121" y="1528996"/>
            <a:ext cx="6081757" cy="1081095"/>
          </a:xfrm>
          <a:prstGeom prst="rect">
            <a:avLst/>
          </a:prstGeom>
        </p:spPr>
      </p:pic>
    </p:spTree>
    <p:extLst>
      <p:ext uri="{BB962C8B-B14F-4D97-AF65-F5344CB8AC3E}">
        <p14:creationId xmlns:p14="http://schemas.microsoft.com/office/powerpoint/2010/main" val="3921249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CF65-BBBD-DC82-6695-E9155251F975}"/>
              </a:ext>
            </a:extLst>
          </p:cNvPr>
          <p:cNvSpPr>
            <a:spLocks noGrp="1"/>
          </p:cNvSpPr>
          <p:nvPr>
            <p:ph type="title"/>
          </p:nvPr>
        </p:nvSpPr>
        <p:spPr>
          <a:xfrm>
            <a:off x="2231136" y="474835"/>
            <a:ext cx="7729728" cy="1188720"/>
          </a:xfrm>
        </p:spPr>
        <p:txBody>
          <a:bodyPr/>
          <a:lstStyle/>
          <a:p>
            <a:r>
              <a:rPr lang="en-US" dirty="0"/>
              <a:t>Introduction</a:t>
            </a:r>
          </a:p>
        </p:txBody>
      </p:sp>
      <p:sp>
        <p:nvSpPr>
          <p:cNvPr id="3" name="Content Placeholder 2">
            <a:extLst>
              <a:ext uri="{FF2B5EF4-FFF2-40B4-BE49-F238E27FC236}">
                <a16:creationId xmlns:a16="http://schemas.microsoft.com/office/drawing/2014/main" id="{A8E5F704-A5C1-9D1A-1B87-A12E7652A015}"/>
              </a:ext>
            </a:extLst>
          </p:cNvPr>
          <p:cNvSpPr>
            <a:spLocks noGrp="1"/>
          </p:cNvSpPr>
          <p:nvPr>
            <p:ph idx="1"/>
          </p:nvPr>
        </p:nvSpPr>
        <p:spPr>
          <a:xfrm>
            <a:off x="2285564" y="1801809"/>
            <a:ext cx="7729728" cy="968606"/>
          </a:xfrm>
        </p:spPr>
        <p:txBody>
          <a:bodyPr/>
          <a:lstStyle/>
          <a:p>
            <a:r>
              <a:rPr lang="en-US" dirty="0"/>
              <a:t>Problem stated</a:t>
            </a:r>
            <a:br>
              <a:rPr lang="en-US" dirty="0"/>
            </a:br>
            <a:r>
              <a:rPr lang="en-US" dirty="0"/>
              <a:t>Real estate business transaction causing the valuation of real estate increase, making the house pricing is unstable, uncertain, and unpredictable.</a:t>
            </a:r>
          </a:p>
        </p:txBody>
      </p:sp>
      <p:sp>
        <p:nvSpPr>
          <p:cNvPr id="4" name="Text Placeholder 2">
            <a:extLst>
              <a:ext uri="{FF2B5EF4-FFF2-40B4-BE49-F238E27FC236}">
                <a16:creationId xmlns:a16="http://schemas.microsoft.com/office/drawing/2014/main" id="{C0DC498B-0F53-41DA-E761-5B961C3BCA20}"/>
              </a:ext>
            </a:extLst>
          </p:cNvPr>
          <p:cNvSpPr txBox="1">
            <a:spLocks/>
          </p:cNvSpPr>
          <p:nvPr/>
        </p:nvSpPr>
        <p:spPr>
          <a:xfrm>
            <a:off x="2006019" y="3275899"/>
            <a:ext cx="3663261" cy="485004"/>
          </a:xfrm>
          <a:prstGeom prst="rect">
            <a:avLst/>
          </a:prstGeom>
          <a:ln>
            <a:solidFill>
              <a:schemeClr val="bg2">
                <a:lumMod val="10000"/>
              </a:schemeClr>
            </a:solidFill>
          </a:ln>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Objective</a:t>
            </a:r>
          </a:p>
        </p:txBody>
      </p:sp>
      <p:sp>
        <p:nvSpPr>
          <p:cNvPr id="5" name="Content Placeholder 3">
            <a:extLst>
              <a:ext uri="{FF2B5EF4-FFF2-40B4-BE49-F238E27FC236}">
                <a16:creationId xmlns:a16="http://schemas.microsoft.com/office/drawing/2014/main" id="{D2B71C1E-B3BA-1CAD-6288-FABF885BC68F}"/>
              </a:ext>
            </a:extLst>
          </p:cNvPr>
          <p:cNvSpPr txBox="1">
            <a:spLocks/>
          </p:cNvSpPr>
          <p:nvPr/>
        </p:nvSpPr>
        <p:spPr>
          <a:xfrm>
            <a:off x="2006018" y="3760903"/>
            <a:ext cx="3663261" cy="2425019"/>
          </a:xfrm>
          <a:prstGeom prst="rect">
            <a:avLst/>
          </a:prstGeom>
          <a:ln>
            <a:solidFill>
              <a:schemeClr val="bg2">
                <a:lumMod val="10000"/>
              </a:schemeClr>
            </a:solidFill>
          </a:ln>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dirty="0"/>
              <a:t>Based on the problem stated, investors and buyers will need a system or model to predict house prices  and valuation based on several housing aspects</a:t>
            </a:r>
          </a:p>
        </p:txBody>
      </p:sp>
      <p:sp>
        <p:nvSpPr>
          <p:cNvPr id="6" name="Text Placeholder 4">
            <a:extLst>
              <a:ext uri="{FF2B5EF4-FFF2-40B4-BE49-F238E27FC236}">
                <a16:creationId xmlns:a16="http://schemas.microsoft.com/office/drawing/2014/main" id="{B91D36F7-4FA2-D025-1FED-1C95DF4887EE}"/>
              </a:ext>
            </a:extLst>
          </p:cNvPr>
          <p:cNvSpPr txBox="1">
            <a:spLocks/>
          </p:cNvSpPr>
          <p:nvPr/>
        </p:nvSpPr>
        <p:spPr>
          <a:xfrm>
            <a:off x="6819682" y="3275899"/>
            <a:ext cx="3663261" cy="485004"/>
          </a:xfrm>
          <a:prstGeom prst="rect">
            <a:avLst/>
          </a:prstGeom>
          <a:ln>
            <a:solidFill>
              <a:schemeClr val="bg2">
                <a:lumMod val="10000"/>
              </a:schemeClr>
            </a:solidFill>
          </a:ln>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Benefit</a:t>
            </a:r>
          </a:p>
        </p:txBody>
      </p:sp>
      <p:sp>
        <p:nvSpPr>
          <p:cNvPr id="7" name="Content Placeholder 5">
            <a:extLst>
              <a:ext uri="{FF2B5EF4-FFF2-40B4-BE49-F238E27FC236}">
                <a16:creationId xmlns:a16="http://schemas.microsoft.com/office/drawing/2014/main" id="{5D1931B3-1C7E-96D8-07FF-08D11AE3520C}"/>
              </a:ext>
            </a:extLst>
          </p:cNvPr>
          <p:cNvSpPr txBox="1">
            <a:spLocks/>
          </p:cNvSpPr>
          <p:nvPr/>
        </p:nvSpPr>
        <p:spPr>
          <a:xfrm>
            <a:off x="6819682" y="3760903"/>
            <a:ext cx="3663261" cy="2425019"/>
          </a:xfrm>
          <a:prstGeom prst="rect">
            <a:avLst/>
          </a:prstGeom>
          <a:ln>
            <a:solidFill>
              <a:schemeClr val="bg2">
                <a:lumMod val="10000"/>
              </a:schemeClr>
            </a:solidFill>
          </a:ln>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dirty="0"/>
              <a:t>Conduct the best model to find out the range of house prices to be the consideration in buying and selling houses.</a:t>
            </a:r>
          </a:p>
          <a:p>
            <a:pPr marL="0" indent="0">
              <a:buNone/>
            </a:pPr>
            <a:r>
              <a:rPr lang="en-US" dirty="0"/>
              <a:t>Determine which factor has a significant effect on house price based on the factor used in the data set and model conducted</a:t>
            </a:r>
          </a:p>
        </p:txBody>
      </p:sp>
    </p:spTree>
    <p:extLst>
      <p:ext uri="{BB962C8B-B14F-4D97-AF65-F5344CB8AC3E}">
        <p14:creationId xmlns:p14="http://schemas.microsoft.com/office/powerpoint/2010/main" val="1771091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6587-027F-2023-3906-518F438687E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C39384F-AD70-C7E2-2CFB-4724FD6FC684}"/>
              </a:ext>
            </a:extLst>
          </p:cNvPr>
          <p:cNvSpPr>
            <a:spLocks noGrp="1"/>
          </p:cNvSpPr>
          <p:nvPr>
            <p:ph idx="1"/>
          </p:nvPr>
        </p:nvSpPr>
        <p:spPr/>
        <p:txBody>
          <a:bodyPr/>
          <a:lstStyle/>
          <a:p>
            <a:r>
              <a:rPr lang="en-US" dirty="0"/>
              <a:t>By creating a regression model using the Robust Regression approach and using the house age, distance to the nearest MRT, and number of convenience stores as the predictor variables, it is feasible to generate an estimate of the house price in a unit area. </a:t>
            </a:r>
          </a:p>
          <a:p>
            <a:r>
              <a:rPr lang="en-US" dirty="0"/>
              <a:t>Thus, this regression model could be used as a reference to determine the price of a unit-area house, also is anticipated to be a starting point for related future research, and can be utilized to inform marketing plans for real estate brokers and other players in the industry.</a:t>
            </a:r>
          </a:p>
        </p:txBody>
      </p:sp>
    </p:spTree>
    <p:extLst>
      <p:ext uri="{BB962C8B-B14F-4D97-AF65-F5344CB8AC3E}">
        <p14:creationId xmlns:p14="http://schemas.microsoft.com/office/powerpoint/2010/main" val="2083125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A034-1552-390A-6E26-A3E225A6F3D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154BF35-38B4-C7E0-D18D-0067C74CD27C}"/>
              </a:ext>
            </a:extLst>
          </p:cNvPr>
          <p:cNvSpPr>
            <a:spLocks noGrp="1"/>
          </p:cNvSpPr>
          <p:nvPr>
            <p:ph idx="1"/>
          </p:nvPr>
        </p:nvSpPr>
        <p:spPr/>
        <p:txBody>
          <a:bodyPr>
            <a:normAutofit fontScale="62500" lnSpcReduction="20000"/>
          </a:bodyPr>
          <a:lstStyle/>
          <a:p>
            <a:pPr marL="0" marR="0" algn="just">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Fernandez-Duran, L., </a:t>
            </a:r>
            <a:r>
              <a:rPr lang="en-US" sz="1800" dirty="0" err="1">
                <a:solidFill>
                  <a:srgbClr val="000000"/>
                </a:solidFill>
                <a:effectLst/>
                <a:latin typeface="Times New Roman" panose="02020603050405020304" pitchFamily="18" charset="0"/>
                <a:ea typeface="Times New Roman" panose="02020603050405020304" pitchFamily="18" charset="0"/>
              </a:rPr>
              <a:t>Llorca</a:t>
            </a:r>
            <a:r>
              <a:rPr lang="en-US" sz="1800" dirty="0">
                <a:solidFill>
                  <a:srgbClr val="000000"/>
                </a:solidFill>
                <a:effectLst/>
                <a:latin typeface="Times New Roman" panose="02020603050405020304" pitchFamily="18" charset="0"/>
                <a:ea typeface="Times New Roman" panose="02020603050405020304" pitchFamily="18" charset="0"/>
              </a:rPr>
              <a:t>, A., Ruiz, </a:t>
            </a:r>
            <a:r>
              <a:rPr lang="en-US" sz="1800" dirty="0" err="1">
                <a:solidFill>
                  <a:srgbClr val="000000"/>
                </a:solidFill>
                <a:effectLst/>
                <a:latin typeface="Times New Roman" panose="02020603050405020304" pitchFamily="18" charset="0"/>
                <a:ea typeface="Times New Roman" panose="02020603050405020304" pitchFamily="18" charset="0"/>
              </a:rPr>
              <a:t>N.,Valero</a:t>
            </a:r>
            <a:r>
              <a:rPr lang="en-US" sz="1800" dirty="0">
                <a:solidFill>
                  <a:srgbClr val="000000"/>
                </a:solidFill>
                <a:effectLst/>
                <a:latin typeface="Times New Roman" panose="02020603050405020304" pitchFamily="18" charset="0"/>
                <a:ea typeface="Times New Roman" panose="02020603050405020304" pitchFamily="18" charset="0"/>
              </a:rPr>
              <a:t>, S., Botti, V. (2011). The impact of location on housing prices: applying the Artificial Neural Network Model as an analytical tool. </a:t>
            </a:r>
            <a:r>
              <a:rPr lang="en-US" sz="1800" i="1" dirty="0">
                <a:solidFill>
                  <a:srgbClr val="000000"/>
                </a:solidFill>
                <a:effectLst/>
                <a:latin typeface="Times New Roman" panose="02020603050405020304" pitchFamily="18" charset="0"/>
                <a:ea typeface="Times New Roman" panose="02020603050405020304" pitchFamily="18" charset="0"/>
              </a:rPr>
              <a:t>ERSA conference papers</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Yeh, I. C., &amp; Hsu, T. K. (2018). Building real estate valuation models with comparative approach through </a:t>
            </a:r>
            <a:r>
              <a:rPr lang="en-US" sz="1800" dirty="0" err="1">
                <a:solidFill>
                  <a:srgbClr val="000000"/>
                </a:solidFill>
                <a:effectLst/>
                <a:latin typeface="Times New Roman" panose="02020603050405020304" pitchFamily="18" charset="0"/>
                <a:ea typeface="Times New Roman" panose="02020603050405020304" pitchFamily="18" charset="0"/>
              </a:rPr>
              <a:t>casebased</a:t>
            </a:r>
            <a:r>
              <a:rPr lang="en-US" sz="1800" dirty="0">
                <a:solidFill>
                  <a:srgbClr val="000000"/>
                </a:solidFill>
                <a:effectLst/>
                <a:latin typeface="Times New Roman" panose="02020603050405020304" pitchFamily="18" charset="0"/>
                <a:ea typeface="Times New Roman" panose="02020603050405020304" pitchFamily="18" charset="0"/>
              </a:rPr>
              <a:t> reasoning. Applied Soft Computing Journal, 65, 260–271. https://doi.org/10.1016/j.asoc.2018.01. 029</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err="1">
                <a:solidFill>
                  <a:srgbClr val="000000"/>
                </a:solidFill>
                <a:effectLst/>
                <a:latin typeface="Times New Roman" panose="02020603050405020304" pitchFamily="18" charset="0"/>
                <a:ea typeface="Times New Roman" panose="02020603050405020304" pitchFamily="18" charset="0"/>
              </a:rPr>
              <a:t>Ghasemi</a:t>
            </a:r>
            <a:r>
              <a:rPr lang="en-US" sz="1800" dirty="0">
                <a:solidFill>
                  <a:srgbClr val="000000"/>
                </a:solidFill>
                <a:effectLst/>
                <a:latin typeface="Times New Roman" panose="02020603050405020304" pitchFamily="18" charset="0"/>
                <a:ea typeface="Times New Roman" panose="02020603050405020304" pitchFamily="18" charset="0"/>
              </a:rPr>
              <a:t>, A., </a:t>
            </a:r>
            <a:r>
              <a:rPr lang="en-US" sz="1800" dirty="0" err="1">
                <a:solidFill>
                  <a:srgbClr val="000000"/>
                </a:solidFill>
                <a:effectLst/>
                <a:latin typeface="Times New Roman" panose="02020603050405020304" pitchFamily="18" charset="0"/>
                <a:ea typeface="Times New Roman" panose="02020603050405020304" pitchFamily="18" charset="0"/>
              </a:rPr>
              <a:t>Zahediasl</a:t>
            </a:r>
            <a:r>
              <a:rPr lang="en-US" sz="1800" dirty="0">
                <a:solidFill>
                  <a:srgbClr val="000000"/>
                </a:solidFill>
                <a:effectLst/>
                <a:latin typeface="Times New Roman" panose="02020603050405020304" pitchFamily="18" charset="0"/>
                <a:ea typeface="Times New Roman" panose="02020603050405020304" pitchFamily="18" charset="0"/>
              </a:rPr>
              <a:t>, S. (2012). Normality Tests for Statistical Analysis: A Guide for Non-Statisticians. International Journal of Endocrinology and Metabolism, 10(2):486-489. </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https://www.researchgate.net/publication/248398138_Normality_Tests_for_Statistical_Analysis_A_Guide_for_Non-Statisticians</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Singh, A. S., Masuku, M. B. (2014). Normality And Data Transformation for Applied Statistical Analysis. International Journal of Economics, Commerce and Management, Vol. II, Issue 7. </a:t>
            </a:r>
            <a:endParaRPr lang="en-US" dirty="0">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Fox, J., Weisberg, S. (2012). </a:t>
            </a:r>
            <a:r>
              <a:rPr lang="en-US" sz="1800" dirty="0" err="1">
                <a:solidFill>
                  <a:srgbClr val="000000"/>
                </a:solidFill>
                <a:effectLst/>
                <a:latin typeface="Times New Roman" panose="02020603050405020304" pitchFamily="18" charset="0"/>
                <a:ea typeface="Times New Roman" panose="02020603050405020304" pitchFamily="18" charset="0"/>
              </a:rPr>
              <a:t>RobustRegression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hlinkClick r:id="rId3"/>
              </a:rPr>
              <a:t>https://www.bauer.uh.edu/rsusmel/phd/fwro bustreg.pdf</a:t>
            </a:r>
            <a:endParaRPr lang="en-US" u="sng" dirty="0">
              <a:solidFill>
                <a:srgbClr val="0000FF"/>
              </a:solidFill>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1800" u="sng" dirty="0">
              <a:solidFill>
                <a:srgbClr val="0000FF"/>
              </a:solidFill>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Schmidt, </a:t>
            </a:r>
            <a:r>
              <a:rPr lang="en-US" sz="1800" dirty="0" err="1">
                <a:effectLst/>
                <a:latin typeface="Times New Roman" panose="02020603050405020304" pitchFamily="18" charset="0"/>
                <a:ea typeface="Times New Roman" panose="02020603050405020304" pitchFamily="18" charset="0"/>
              </a:rPr>
              <a:t>Amand</a:t>
            </a:r>
            <a:r>
              <a:rPr lang="en-US" sz="1800" dirty="0">
                <a:effectLst/>
                <a:latin typeface="Times New Roman" panose="02020603050405020304" pitchFamily="18" charset="0"/>
                <a:ea typeface="Times New Roman" panose="02020603050405020304" pitchFamily="18" charset="0"/>
              </a:rPr>
              <a:t> F., and Chris </a:t>
            </a:r>
            <a:r>
              <a:rPr lang="en-US" sz="1800" dirty="0" err="1">
                <a:effectLst/>
                <a:latin typeface="Times New Roman" panose="02020603050405020304" pitchFamily="18" charset="0"/>
                <a:ea typeface="Times New Roman" panose="02020603050405020304" pitchFamily="18" charset="0"/>
              </a:rPr>
              <a:t>Finan</a:t>
            </a:r>
            <a:r>
              <a:rPr lang="en-US" sz="1800" dirty="0">
                <a:effectLst/>
                <a:latin typeface="Times New Roman" panose="02020603050405020304" pitchFamily="18" charset="0"/>
                <a:ea typeface="Times New Roman" panose="02020603050405020304" pitchFamily="18" charset="0"/>
              </a:rPr>
              <a:t>.“Linear Regression and the Normality </a:t>
            </a:r>
            <a:r>
              <a:rPr lang="en-US" sz="1800" dirty="0" err="1">
                <a:effectLst/>
                <a:latin typeface="Times New Roman" panose="02020603050405020304" pitchFamily="18" charset="0"/>
                <a:ea typeface="Times New Roman" panose="02020603050405020304" pitchFamily="18" charset="0"/>
              </a:rPr>
              <a:t>Assumption.”</a:t>
            </a:r>
            <a:r>
              <a:rPr lang="en-US" sz="1800" i="1" dirty="0" err="1">
                <a:effectLst/>
                <a:latin typeface="Times New Roman" panose="02020603050405020304" pitchFamily="18" charset="0"/>
                <a:ea typeface="Times New Roman" panose="02020603050405020304" pitchFamily="18" charset="0"/>
              </a:rPr>
              <a:t>Journal</a:t>
            </a:r>
            <a:r>
              <a:rPr lang="en-US" sz="1800" i="1" dirty="0">
                <a:effectLst/>
                <a:latin typeface="Times New Roman" panose="02020603050405020304" pitchFamily="18" charset="0"/>
                <a:ea typeface="Times New Roman" panose="02020603050405020304" pitchFamily="18" charset="0"/>
              </a:rPr>
              <a:t> of Clinical Epidemiology</a:t>
            </a:r>
            <a:r>
              <a:rPr lang="en-US" sz="1800" dirty="0">
                <a:effectLst/>
                <a:latin typeface="Times New Roman" panose="02020603050405020304" pitchFamily="18" charset="0"/>
                <a:ea typeface="Times New Roman" panose="02020603050405020304" pitchFamily="18" charset="0"/>
              </a:rPr>
              <a:t>, vol. 98, June 2018, pp. 146–151, 10.1016/j.jclinepi.2017.12.006.</a:t>
            </a:r>
          </a:p>
          <a:p>
            <a:pPr marL="0" marR="0" indent="0" algn="just">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228600" marR="0" indent="-228600" algn="just">
              <a:lnSpc>
                <a:spcPts val="900"/>
              </a:lnSpc>
              <a:spcBef>
                <a:spcPts val="0"/>
              </a:spcBef>
              <a:spcAft>
                <a:spcPts val="250"/>
              </a:spcAft>
              <a:tabLst>
                <a:tab pos="228600" algn="l"/>
                <a:tab pos="457200" algn="l"/>
              </a:tabLst>
            </a:pPr>
            <a:r>
              <a:rPr lang="en-US" sz="1800" dirty="0">
                <a:solidFill>
                  <a:srgbClr val="000000"/>
                </a:solidFill>
                <a:effectLst/>
                <a:latin typeface="Times New Roman" panose="02020603050405020304" pitchFamily="18" charset="0"/>
                <a:ea typeface="MS Mincho" panose="02020609040205080304" pitchFamily="49" charset="-128"/>
              </a:rPr>
              <a:t>P. Huber, "Robust Estimation of a Location</a:t>
            </a:r>
            <a:r>
              <a:rPr lang="en-US" sz="1050" dirty="0">
                <a:latin typeface="Times New Roman" panose="02020603050405020304" pitchFamily="18" charset="0"/>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Parameter", </a:t>
            </a:r>
            <a:r>
              <a:rPr lang="en-US" sz="1800" i="1" dirty="0">
                <a:solidFill>
                  <a:srgbClr val="000000"/>
                </a:solidFill>
                <a:effectLst/>
                <a:latin typeface="Times New Roman" panose="02020603050405020304" pitchFamily="18" charset="0"/>
                <a:ea typeface="MS Mincho" panose="02020609040205080304" pitchFamily="49" charset="-128"/>
              </a:rPr>
              <a:t>The Annals of Mathematical</a:t>
            </a:r>
            <a:r>
              <a:rPr lang="en-US" sz="1050" dirty="0">
                <a:latin typeface="Times New Roman" panose="02020603050405020304" pitchFamily="18" charset="0"/>
                <a:ea typeface="MS Mincho" panose="02020609040205080304" pitchFamily="49" charset="-128"/>
              </a:rPr>
              <a:t> </a:t>
            </a:r>
            <a:r>
              <a:rPr lang="en-US" sz="1800" i="1" dirty="0">
                <a:solidFill>
                  <a:srgbClr val="000000"/>
                </a:solidFill>
                <a:effectLst/>
                <a:latin typeface="Times New Roman" panose="02020603050405020304" pitchFamily="18" charset="0"/>
                <a:ea typeface="MS Mincho" panose="02020609040205080304" pitchFamily="49" charset="-128"/>
              </a:rPr>
              <a:t>Statistics</a:t>
            </a:r>
            <a:r>
              <a:rPr lang="en-US" sz="1800" dirty="0">
                <a:solidFill>
                  <a:srgbClr val="000000"/>
                </a:solidFill>
                <a:effectLst/>
                <a:latin typeface="Times New Roman" panose="02020603050405020304" pitchFamily="18" charset="0"/>
                <a:ea typeface="MS Mincho" panose="02020609040205080304" pitchFamily="49" charset="-128"/>
              </a:rPr>
              <a:t>, vol. 35, no. 1, 1964.</a:t>
            </a:r>
            <a:endParaRPr lang="en-US" sz="1050" dirty="0">
              <a:effectLst/>
              <a:latin typeface="Times New Roman" panose="02020603050405020304" pitchFamily="18" charset="0"/>
              <a:ea typeface="MS Mincho" panose="02020609040205080304" pitchFamily="49" charset="-128"/>
            </a:endParaRPr>
          </a:p>
          <a:p>
            <a:endParaRPr lang="en-US" dirty="0"/>
          </a:p>
        </p:txBody>
      </p:sp>
    </p:spTree>
    <p:extLst>
      <p:ext uri="{BB962C8B-B14F-4D97-AF65-F5344CB8AC3E}">
        <p14:creationId xmlns:p14="http://schemas.microsoft.com/office/powerpoint/2010/main" val="4060456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1A61-BDF8-D3D0-1423-1636392F7FE3}"/>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089471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86637-6D67-6BD2-7D20-ECDD2CBFC06C}"/>
              </a:ext>
            </a:extLst>
          </p:cNvPr>
          <p:cNvSpPr>
            <a:spLocks noGrp="1"/>
          </p:cNvSpPr>
          <p:nvPr>
            <p:ph type="title"/>
          </p:nvPr>
        </p:nvSpPr>
        <p:spPr/>
        <p:txBody>
          <a:bodyPr/>
          <a:lstStyle/>
          <a:p>
            <a:r>
              <a:rPr lang="en-US" dirty="0" err="1"/>
              <a:t>MetHods</a:t>
            </a:r>
            <a:endParaRPr lang="en-US" dirty="0"/>
          </a:p>
        </p:txBody>
      </p:sp>
      <p:sp>
        <p:nvSpPr>
          <p:cNvPr id="3" name="Content Placeholder 2">
            <a:extLst>
              <a:ext uri="{FF2B5EF4-FFF2-40B4-BE49-F238E27FC236}">
                <a16:creationId xmlns:a16="http://schemas.microsoft.com/office/drawing/2014/main" id="{755B85D3-517F-CDA0-2A6F-6860C89EA60A}"/>
              </a:ext>
            </a:extLst>
          </p:cNvPr>
          <p:cNvSpPr>
            <a:spLocks noGrp="1"/>
          </p:cNvSpPr>
          <p:nvPr>
            <p:ph idx="1"/>
          </p:nvPr>
        </p:nvSpPr>
        <p:spPr/>
        <p:txBody>
          <a:bodyPr>
            <a:normAutofit lnSpcReduction="10000"/>
          </a:bodyPr>
          <a:lstStyle/>
          <a:p>
            <a:r>
              <a:rPr lang="en-US" dirty="0"/>
              <a:t>Multiple Linear Regression</a:t>
            </a:r>
            <a:br>
              <a:rPr lang="en-US" dirty="0"/>
            </a:br>
            <a:r>
              <a:rPr lang="en-US" dirty="0"/>
              <a:t>Multiple linear regression is an extension of linear regression that refers to a statistical approach to predict the outcome variable based on the two or more variables. The dependent variable is the variable we aim to predict, and the factors we use to forecast the value of the dependent variable are known as independent or explanatory variables.</a:t>
            </a:r>
          </a:p>
          <a:p>
            <a:r>
              <a:rPr lang="en-US" dirty="0"/>
              <a:t>Ordinary Least Squares</a:t>
            </a:r>
            <a:br>
              <a:rPr lang="en-US" dirty="0"/>
            </a:br>
            <a:r>
              <a:rPr lang="en-US" dirty="0"/>
              <a:t>OLS) is a widely used method for calculating the coefficients of linear regression equations that describe the connection between one or more independent quantitative variables and a dependent variable (simple or multiple linear regression). </a:t>
            </a:r>
          </a:p>
        </p:txBody>
      </p:sp>
    </p:spTree>
    <p:extLst>
      <p:ext uri="{BB962C8B-B14F-4D97-AF65-F5344CB8AC3E}">
        <p14:creationId xmlns:p14="http://schemas.microsoft.com/office/powerpoint/2010/main" val="1583634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4A4BAD-7319-FC21-3072-7F13041A87F0}"/>
              </a:ext>
            </a:extLst>
          </p:cNvPr>
          <p:cNvSpPr>
            <a:spLocks noGrp="1"/>
          </p:cNvSpPr>
          <p:nvPr>
            <p:ph idx="1"/>
          </p:nvPr>
        </p:nvSpPr>
        <p:spPr>
          <a:xfrm>
            <a:off x="1006493" y="264959"/>
            <a:ext cx="7729728" cy="2576213"/>
          </a:xfrm>
        </p:spPr>
        <p:txBody>
          <a:bodyPr/>
          <a:lstStyle/>
          <a:p>
            <a:r>
              <a:rPr lang="en-US" dirty="0"/>
              <a:t>Assumptions of Multiple Linear Regression</a:t>
            </a:r>
            <a:br>
              <a:rPr lang="en-US" dirty="0"/>
            </a:br>
            <a:r>
              <a:rPr lang="en-US" dirty="0"/>
              <a:t>To conduct a good regression models, several assumptions must be fulfilled, which are:</a:t>
            </a:r>
            <a:br>
              <a:rPr lang="en-US" dirty="0"/>
            </a:br>
            <a:r>
              <a:rPr lang="en-US" dirty="0"/>
              <a:t>1. The errors </a:t>
            </a:r>
            <a:r>
              <a:rPr lang="en-US" dirty="0" err="1"/>
              <a:t>εi</a:t>
            </a:r>
            <a:r>
              <a:rPr lang="en-US" dirty="0"/>
              <a:t>  where </a:t>
            </a:r>
            <a:r>
              <a:rPr lang="en-US" dirty="0" err="1"/>
              <a:t>i</a:t>
            </a:r>
            <a:r>
              <a:rPr lang="en-US" dirty="0"/>
              <a:t> = 1, 2, …, n, have a normal distribution or normality assumption;</a:t>
            </a:r>
            <a:br>
              <a:rPr lang="en-US" dirty="0"/>
            </a:br>
            <a:r>
              <a:rPr lang="en-US" dirty="0"/>
              <a:t>2. The attributes xi where </a:t>
            </a:r>
            <a:r>
              <a:rPr lang="en-US" dirty="0" err="1"/>
              <a:t>i</a:t>
            </a:r>
            <a:r>
              <a:rPr lang="en-US" dirty="0"/>
              <a:t> = 1, 2, …, n,  have no multicollinearity;</a:t>
            </a:r>
            <a:br>
              <a:rPr lang="en-US" dirty="0"/>
            </a:br>
            <a:r>
              <a:rPr lang="en-US" dirty="0"/>
              <a:t>3. The errors </a:t>
            </a:r>
            <a:r>
              <a:rPr lang="en-US" dirty="0" err="1"/>
              <a:t>εi</a:t>
            </a:r>
            <a:r>
              <a:rPr lang="en-US" dirty="0"/>
              <a:t>  where </a:t>
            </a:r>
            <a:r>
              <a:rPr lang="en-US" dirty="0" err="1"/>
              <a:t>i</a:t>
            </a:r>
            <a:r>
              <a:rPr lang="en-US" dirty="0"/>
              <a:t> = 1, 2, …, n, have homoscedasticity; </a:t>
            </a:r>
            <a:br>
              <a:rPr lang="en-US" dirty="0"/>
            </a:br>
            <a:r>
              <a:rPr lang="en-US" dirty="0"/>
              <a:t>4. The errors </a:t>
            </a:r>
            <a:r>
              <a:rPr lang="en-US" dirty="0" err="1"/>
              <a:t>εi</a:t>
            </a:r>
            <a:r>
              <a:rPr lang="en-US" dirty="0"/>
              <a:t>  where </a:t>
            </a:r>
            <a:r>
              <a:rPr lang="en-US" dirty="0" err="1"/>
              <a:t>i</a:t>
            </a:r>
            <a:r>
              <a:rPr lang="en-US" dirty="0"/>
              <a:t> = 1, 2, …, n, have no autocorrelation.</a:t>
            </a:r>
          </a:p>
          <a:p>
            <a:pPr marL="0" indent="0">
              <a:buNone/>
            </a:pPr>
            <a:endParaRPr lang="en-US" dirty="0"/>
          </a:p>
        </p:txBody>
      </p:sp>
      <p:sp>
        <p:nvSpPr>
          <p:cNvPr id="7" name="TextBox 6">
            <a:extLst>
              <a:ext uri="{FF2B5EF4-FFF2-40B4-BE49-F238E27FC236}">
                <a16:creationId xmlns:a16="http://schemas.microsoft.com/office/drawing/2014/main" id="{DCB52408-F84A-A7E0-896F-AD77E188C452}"/>
              </a:ext>
            </a:extLst>
          </p:cNvPr>
          <p:cNvSpPr txBox="1"/>
          <p:nvPr/>
        </p:nvSpPr>
        <p:spPr>
          <a:xfrm>
            <a:off x="5644243" y="2683329"/>
            <a:ext cx="6096000" cy="4098558"/>
          </a:xfrm>
          <a:prstGeom prst="rect">
            <a:avLst/>
          </a:prstGeom>
          <a:noFill/>
        </p:spPr>
        <p:txBody>
          <a:bodyPr wrap="square">
            <a:spAutoFit/>
          </a:bodyPr>
          <a:lstStyle/>
          <a:p>
            <a:pPr marL="228600" marR="0" lvl="0" indent="-22860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t>Normality test (</a:t>
            </a:r>
            <a:r>
              <a:rPr kumimoji="0" lang="en-US" sz="1800" b="0" i="0" u="none" strike="noStrike" kern="1200" cap="none" spc="0" normalizeH="0" baseline="0" noProof="0" dirty="0" err="1">
                <a:ln>
                  <a:noFill/>
                </a:ln>
                <a:solidFill>
                  <a:srgbClr val="000000">
                    <a:lumMod val="85000"/>
                    <a:lumOff val="15000"/>
                  </a:srgbClr>
                </a:solidFill>
                <a:effectLst/>
                <a:uLnTx/>
                <a:uFillTx/>
                <a:latin typeface="Gill Sans MT" panose="020B0502020104020203"/>
                <a:ea typeface="+mn-ea"/>
                <a:cs typeface="+mn-cs"/>
              </a:rPr>
              <a:t>Kolmogorof</a:t>
            </a:r>
            <a:r>
              <a:rPr kumimoji="0" lang="en-US"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t> Smirnov)</a:t>
            </a:r>
            <a:br>
              <a:rPr kumimoji="0" lang="en-US"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br>
            <a:r>
              <a:rPr kumimoji="0" lang="en-US"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t>The normality test serves to assess the likelihood that the residuals are normally distributed. </a:t>
            </a:r>
            <a:br>
              <a:rPr kumimoji="0" lang="en-US"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br>
            <a:r>
              <a:rPr kumimoji="0" lang="en-US"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t>The normality test hypothesis is:</a:t>
            </a:r>
            <a:br>
              <a:rPr kumimoji="0" lang="en-US"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br>
            <a:r>
              <a:rPr kumimoji="0" lang="en-US"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t>- H0: The errors are normally distributed</a:t>
            </a:r>
            <a:br>
              <a:rPr kumimoji="0" lang="en-US"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br>
            <a:r>
              <a:rPr kumimoji="0" lang="en-US"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t>- H1: The errors are not normally distributed</a:t>
            </a:r>
          </a:p>
          <a:p>
            <a:pPr marL="228600" marR="0" lvl="0" indent="-22860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000000">
                    <a:lumMod val="85000"/>
                    <a:lumOff val="15000"/>
                  </a:srgbClr>
                </a:solidFill>
                <a:effectLst/>
                <a:uLnTx/>
                <a:uFillTx/>
                <a:latin typeface="Gill Sans MT" panose="020B0502020104020203"/>
                <a:ea typeface="+mn-ea"/>
                <a:cs typeface="+mn-cs"/>
              </a:rPr>
              <a:t>Heteroscedascity</a:t>
            </a:r>
            <a:r>
              <a:rPr kumimoji="0" lang="en-US"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t> Test (Breusch-Pagan)</a:t>
            </a:r>
            <a:br>
              <a:rPr kumimoji="0" lang="en-US"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br>
            <a:r>
              <a:rPr kumimoji="0" lang="en-US"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t>The Breusch-Pagan test is one of the most popular methods to test for heteroscedasticity, which describes if the residuals are homoscedastic (independently identically distributed) or not.</a:t>
            </a:r>
            <a:br>
              <a:rPr kumimoji="0" lang="en-US"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br>
            <a:r>
              <a:rPr kumimoji="0" lang="en-US"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t>The hypothesis of the heteroscedasticity test is:</a:t>
            </a:r>
            <a:br>
              <a:rPr kumimoji="0" lang="en-US"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br>
            <a:r>
              <a:rPr kumimoji="0" lang="en-US"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t>- H0: The errors are homoscedastic</a:t>
            </a:r>
            <a:br>
              <a:rPr kumimoji="0" lang="en-US"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br>
            <a:r>
              <a:rPr kumimoji="0" lang="en-US"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t>- H1: The errors are heteroscedastic </a:t>
            </a:r>
          </a:p>
        </p:txBody>
      </p:sp>
      <p:pic>
        <p:nvPicPr>
          <p:cNvPr id="13" name="Picture 12">
            <a:extLst>
              <a:ext uri="{FF2B5EF4-FFF2-40B4-BE49-F238E27FC236}">
                <a16:creationId xmlns:a16="http://schemas.microsoft.com/office/drawing/2014/main" id="{84057AFA-560E-DD8B-25B6-89A09ADB4F2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73867" y="3371091"/>
            <a:ext cx="3809524" cy="2552381"/>
          </a:xfrm>
          <a:prstGeom prst="rect">
            <a:avLst/>
          </a:prstGeom>
          <a:ln>
            <a:solidFill>
              <a:schemeClr val="tx1">
                <a:lumMod val="95000"/>
                <a:lumOff val="5000"/>
              </a:schemeClr>
            </a:solidFill>
          </a:ln>
        </p:spPr>
      </p:pic>
    </p:spTree>
    <p:extLst>
      <p:ext uri="{BB962C8B-B14F-4D97-AF65-F5344CB8AC3E}">
        <p14:creationId xmlns:p14="http://schemas.microsoft.com/office/powerpoint/2010/main" val="1011642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4DC6A4-5ABA-10EF-3EF4-3D6B284AB4A6}"/>
              </a:ext>
            </a:extLst>
          </p:cNvPr>
          <p:cNvSpPr>
            <a:spLocks noGrp="1"/>
          </p:cNvSpPr>
          <p:nvPr>
            <p:ph idx="1"/>
          </p:nvPr>
        </p:nvSpPr>
        <p:spPr>
          <a:xfrm>
            <a:off x="1218764" y="1611308"/>
            <a:ext cx="9585307" cy="4223435"/>
          </a:xfrm>
        </p:spPr>
        <p:txBody>
          <a:bodyPr>
            <a:normAutofit lnSpcReduction="10000"/>
          </a:bodyPr>
          <a:lstStyle/>
          <a:p>
            <a:r>
              <a:rPr lang="en-US" dirty="0"/>
              <a:t>Autocorrelation Test (Durbin Watson)</a:t>
            </a:r>
            <a:br>
              <a:rPr lang="en-US" dirty="0"/>
            </a:br>
            <a:r>
              <a:rPr lang="en-US" dirty="0"/>
              <a:t>The degree of correlation between two consecutive time intervals is referred to as autocorrelation. It assesses the relationship between the lagged version of a variable's value and the original version in a time series. Durbin Watson test is used to test autocorrelation in data.</a:t>
            </a:r>
            <a:br>
              <a:rPr lang="en-US" dirty="0"/>
            </a:br>
            <a:r>
              <a:rPr lang="en-US" dirty="0"/>
              <a:t>The hypothesis for autocorrelation test:</a:t>
            </a:r>
            <a:br>
              <a:rPr lang="en-US" dirty="0"/>
            </a:br>
            <a:r>
              <a:rPr lang="en-US" dirty="0"/>
              <a:t>- H0= no autocorrelation exists</a:t>
            </a:r>
            <a:br>
              <a:rPr lang="en-US" dirty="0"/>
            </a:br>
            <a:r>
              <a:rPr lang="en-US" dirty="0"/>
              <a:t>- H1= autocorrelation exists</a:t>
            </a:r>
          </a:p>
          <a:p>
            <a:r>
              <a:rPr lang="en-US" dirty="0"/>
              <a:t>Multicollinearity Test</a:t>
            </a:r>
            <a:br>
              <a:rPr lang="en-US" dirty="0"/>
            </a:br>
            <a:r>
              <a:rPr lang="en-US" dirty="0"/>
              <a:t>In regression analysis, the Variance Inflation Factor (VIF) evaluates the severity of multicollinearity. It's a statistical notion that describes how collinearity increases the variance of a regression coefficient.</a:t>
            </a:r>
          </a:p>
          <a:p>
            <a:r>
              <a:rPr lang="en-US" dirty="0"/>
              <a:t>Robust Regression</a:t>
            </a:r>
            <a:br>
              <a:rPr lang="en-US" dirty="0"/>
            </a:br>
            <a:r>
              <a:rPr lang="en-US" dirty="0"/>
              <a:t>Robust Regression is a form of regression analysis designed to overcome some limitations of traditional parametric and non-parametric methods, such as to handle the violation of normality test </a:t>
            </a:r>
          </a:p>
          <a:p>
            <a:endParaRPr lang="en-US" dirty="0"/>
          </a:p>
        </p:txBody>
      </p:sp>
    </p:spTree>
    <p:extLst>
      <p:ext uri="{BB962C8B-B14F-4D97-AF65-F5344CB8AC3E}">
        <p14:creationId xmlns:p14="http://schemas.microsoft.com/office/powerpoint/2010/main" val="1487813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3320D-8A4C-B2D1-73B2-CF3D9488C10D}"/>
              </a:ext>
            </a:extLst>
          </p:cNvPr>
          <p:cNvSpPr>
            <a:spLocks noGrp="1"/>
          </p:cNvSpPr>
          <p:nvPr>
            <p:ph type="title"/>
          </p:nvPr>
        </p:nvSpPr>
        <p:spPr>
          <a:xfrm>
            <a:off x="2231136" y="594577"/>
            <a:ext cx="7729728" cy="1188720"/>
          </a:xfrm>
        </p:spPr>
        <p:txBody>
          <a:bodyPr/>
          <a:lstStyle/>
          <a:p>
            <a:r>
              <a:rPr lang="en-US" dirty="0"/>
              <a:t>Dataset</a:t>
            </a:r>
          </a:p>
        </p:txBody>
      </p:sp>
      <p:sp>
        <p:nvSpPr>
          <p:cNvPr id="3" name="Content Placeholder 2">
            <a:extLst>
              <a:ext uri="{FF2B5EF4-FFF2-40B4-BE49-F238E27FC236}">
                <a16:creationId xmlns:a16="http://schemas.microsoft.com/office/drawing/2014/main" id="{586FB214-1C8F-4706-8CE5-E2AEF508B6EF}"/>
              </a:ext>
            </a:extLst>
          </p:cNvPr>
          <p:cNvSpPr>
            <a:spLocks noGrp="1"/>
          </p:cNvSpPr>
          <p:nvPr>
            <p:ph idx="1"/>
          </p:nvPr>
        </p:nvSpPr>
        <p:spPr>
          <a:xfrm>
            <a:off x="2231136" y="2257044"/>
            <a:ext cx="7729728" cy="3101983"/>
          </a:xfrm>
        </p:spPr>
        <p:txBody>
          <a:bodyPr>
            <a:noAutofit/>
          </a:bodyPr>
          <a:lstStyle/>
          <a:p>
            <a:r>
              <a:rPr lang="en-US" dirty="0"/>
              <a:t>This study is based on the “Real Estate” dataset obtained from Kaggle with a total of 414 observations, and 7 attributes from 2018. </a:t>
            </a:r>
          </a:p>
          <a:p>
            <a:pPr marL="0" marR="0">
              <a:lnSpc>
                <a:spcPct val="115000"/>
              </a:lnSpc>
              <a:spcBef>
                <a:spcPts val="0"/>
              </a:spcBef>
              <a:spcAft>
                <a:spcPts val="0"/>
              </a:spcAft>
            </a:pPr>
            <a:r>
              <a:rPr lang="en-US" dirty="0">
                <a:effectLst/>
                <a:ea typeface="Times New Roman" panose="02020603050405020304" pitchFamily="18" charset="0"/>
              </a:rPr>
              <a:t>The data has limited description about each attribute, however the best guess of explanation is the following: </a:t>
            </a:r>
          </a:p>
          <a:p>
            <a:pPr marL="342900" marR="0" lvl="0" indent="-342900">
              <a:lnSpc>
                <a:spcPct val="115000"/>
              </a:lnSpc>
              <a:spcBef>
                <a:spcPts val="0"/>
              </a:spcBef>
              <a:spcAft>
                <a:spcPts val="0"/>
              </a:spcAft>
              <a:buFont typeface="+mj-lt"/>
              <a:buAutoNum type="arabicPeriod"/>
            </a:pPr>
            <a:r>
              <a:rPr lang="en-US" u="none" strike="noStrike" dirty="0">
                <a:effectLst/>
                <a:ea typeface="Times New Roman" panose="02020603050405020304" pitchFamily="18" charset="0"/>
              </a:rPr>
              <a:t>Transaction Date: </a:t>
            </a:r>
            <a:r>
              <a:rPr lang="en-US" dirty="0">
                <a:ea typeface="Times New Roman" panose="02020603050405020304" pitchFamily="18" charset="0"/>
              </a:rPr>
              <a:t>-</a:t>
            </a:r>
            <a:endParaRPr lang="en-US" u="none" strike="noStrike" dirty="0">
              <a:effectLst/>
              <a:ea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u="none" strike="noStrike" dirty="0">
                <a:effectLst/>
                <a:ea typeface="Times New Roman" panose="02020603050405020304" pitchFamily="18" charset="0"/>
              </a:rPr>
              <a:t>House Age: Age of the house</a:t>
            </a:r>
          </a:p>
          <a:p>
            <a:pPr marL="342900" marR="0" lvl="0" indent="-342900">
              <a:lnSpc>
                <a:spcPct val="115000"/>
              </a:lnSpc>
              <a:spcBef>
                <a:spcPts val="0"/>
              </a:spcBef>
              <a:spcAft>
                <a:spcPts val="0"/>
              </a:spcAft>
              <a:buFont typeface="+mj-lt"/>
              <a:buAutoNum type="arabicPeriod"/>
            </a:pPr>
            <a:r>
              <a:rPr lang="en-US" u="none" strike="noStrike" dirty="0">
                <a:effectLst/>
                <a:ea typeface="Times New Roman" panose="02020603050405020304" pitchFamily="18" charset="0"/>
              </a:rPr>
              <a:t>Distance to the Nearest MRT: The distance to the nearest MRT station</a:t>
            </a:r>
          </a:p>
          <a:p>
            <a:pPr marL="342900" marR="0" lvl="0" indent="-342900">
              <a:lnSpc>
                <a:spcPct val="115000"/>
              </a:lnSpc>
              <a:spcBef>
                <a:spcPts val="0"/>
              </a:spcBef>
              <a:spcAft>
                <a:spcPts val="0"/>
              </a:spcAft>
              <a:buFont typeface="+mj-lt"/>
              <a:buAutoNum type="arabicPeriod"/>
            </a:pPr>
            <a:r>
              <a:rPr lang="en-US" u="none" strike="noStrike" dirty="0">
                <a:effectLst/>
                <a:ea typeface="Times New Roman" panose="02020603050405020304" pitchFamily="18" charset="0"/>
              </a:rPr>
              <a:t>Number of Convenience Stores: The number of convenience stores per unit of radius</a:t>
            </a:r>
          </a:p>
          <a:p>
            <a:pPr marL="342900" marR="0" lvl="0" indent="-342900">
              <a:lnSpc>
                <a:spcPct val="115000"/>
              </a:lnSpc>
              <a:spcBef>
                <a:spcPts val="0"/>
              </a:spcBef>
              <a:spcAft>
                <a:spcPts val="0"/>
              </a:spcAft>
              <a:buFont typeface="+mj-lt"/>
              <a:buAutoNum type="arabicPeriod"/>
            </a:pPr>
            <a:r>
              <a:rPr lang="en-US" u="none" strike="noStrike" dirty="0">
                <a:effectLst/>
                <a:ea typeface="Times New Roman" panose="02020603050405020304" pitchFamily="18" charset="0"/>
              </a:rPr>
              <a:t>Latitude: Latitude point of the house</a:t>
            </a:r>
          </a:p>
          <a:p>
            <a:pPr marL="342900" marR="0" lvl="0" indent="-342900">
              <a:lnSpc>
                <a:spcPct val="115000"/>
              </a:lnSpc>
              <a:spcBef>
                <a:spcPts val="0"/>
              </a:spcBef>
              <a:spcAft>
                <a:spcPts val="0"/>
              </a:spcAft>
              <a:buFont typeface="+mj-lt"/>
              <a:buAutoNum type="arabicPeriod"/>
            </a:pPr>
            <a:r>
              <a:rPr lang="en-US" u="none" strike="noStrike" dirty="0">
                <a:effectLst/>
                <a:ea typeface="Times New Roman" panose="02020603050405020304" pitchFamily="18" charset="0"/>
              </a:rPr>
              <a:t>Longitude: Longitude point of the house</a:t>
            </a:r>
          </a:p>
          <a:p>
            <a:pPr marL="342900" marR="0" lvl="0" indent="-342900">
              <a:lnSpc>
                <a:spcPct val="115000"/>
              </a:lnSpc>
              <a:spcBef>
                <a:spcPts val="0"/>
              </a:spcBef>
              <a:spcAft>
                <a:spcPts val="0"/>
              </a:spcAft>
              <a:buFont typeface="+mj-lt"/>
              <a:buAutoNum type="arabicPeriod"/>
            </a:pPr>
            <a:r>
              <a:rPr lang="en-US" u="none" strike="noStrike" dirty="0">
                <a:effectLst/>
                <a:ea typeface="Times New Roman" panose="02020603050405020304" pitchFamily="18" charset="0"/>
              </a:rPr>
              <a:t>House Price Unit Area: House price per unit area</a:t>
            </a:r>
          </a:p>
        </p:txBody>
      </p:sp>
    </p:spTree>
    <p:extLst>
      <p:ext uri="{BB962C8B-B14F-4D97-AF65-F5344CB8AC3E}">
        <p14:creationId xmlns:p14="http://schemas.microsoft.com/office/powerpoint/2010/main" val="1625244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EA8DFA-C219-621A-74BC-504297FCCB6B}"/>
              </a:ext>
            </a:extLst>
          </p:cNvPr>
          <p:cNvPicPr>
            <a:picLocks noChangeAspect="1"/>
          </p:cNvPicPr>
          <p:nvPr/>
        </p:nvPicPr>
        <p:blipFill>
          <a:blip r:embed="rId2"/>
          <a:stretch>
            <a:fillRect/>
          </a:stretch>
        </p:blipFill>
        <p:spPr>
          <a:xfrm>
            <a:off x="674107" y="1648609"/>
            <a:ext cx="11333882" cy="3231040"/>
          </a:xfrm>
          <a:prstGeom prst="rect">
            <a:avLst/>
          </a:prstGeom>
        </p:spPr>
      </p:pic>
    </p:spTree>
    <p:extLst>
      <p:ext uri="{BB962C8B-B14F-4D97-AF65-F5344CB8AC3E}">
        <p14:creationId xmlns:p14="http://schemas.microsoft.com/office/powerpoint/2010/main" val="1623558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9313-E7E7-5B93-0223-ED4DFACA346B}"/>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EB20CA46-ECB3-3C78-4C40-1003CC8D9322}"/>
              </a:ext>
            </a:extLst>
          </p:cNvPr>
          <p:cNvSpPr>
            <a:spLocks noGrp="1"/>
          </p:cNvSpPr>
          <p:nvPr>
            <p:ph idx="1"/>
          </p:nvPr>
        </p:nvSpPr>
        <p:spPr/>
        <p:txBody>
          <a:bodyPr>
            <a:normAutofit fontScale="25000" lnSpcReduction="20000"/>
          </a:bodyPr>
          <a:lstStyle/>
          <a:p>
            <a:pPr marL="582930" lvl="1" indent="-291465">
              <a:lnSpc>
                <a:spcPts val="3510"/>
              </a:lnSpc>
              <a:buFont typeface="Arial"/>
              <a:buChar char="•"/>
            </a:pPr>
            <a:r>
              <a:rPr lang="en-US" sz="7200" dirty="0"/>
              <a:t>Regressor Variable Selection</a:t>
            </a:r>
          </a:p>
          <a:p>
            <a:pPr marL="582930" lvl="1" indent="-291465">
              <a:lnSpc>
                <a:spcPts val="3510"/>
              </a:lnSpc>
              <a:buFont typeface="Arial"/>
              <a:buChar char="•"/>
            </a:pPr>
            <a:r>
              <a:rPr lang="en-US" sz="7200" dirty="0"/>
              <a:t>Model Development using OLS Method</a:t>
            </a:r>
          </a:p>
          <a:p>
            <a:pPr marL="582930" lvl="1" indent="-291465">
              <a:lnSpc>
                <a:spcPts val="3510"/>
              </a:lnSpc>
              <a:buFont typeface="Arial"/>
              <a:buChar char="•"/>
            </a:pPr>
            <a:r>
              <a:rPr lang="en-US" sz="7200" dirty="0"/>
              <a:t>Tests on Residual Assumptions</a:t>
            </a:r>
          </a:p>
          <a:p>
            <a:pPr marL="582930" lvl="1" indent="-291465">
              <a:lnSpc>
                <a:spcPts val="3510"/>
              </a:lnSpc>
              <a:buFont typeface="Arial"/>
              <a:buChar char="•"/>
            </a:pPr>
            <a:r>
              <a:rPr lang="en-US" sz="7200" dirty="0"/>
              <a:t>Model Modification based on Residual Assumptions Violation (if needed)</a:t>
            </a:r>
          </a:p>
          <a:p>
            <a:pPr marL="582930" lvl="1" indent="-291465">
              <a:lnSpc>
                <a:spcPts val="3510"/>
              </a:lnSpc>
              <a:buFont typeface="Arial"/>
              <a:buChar char="•"/>
            </a:pPr>
            <a:r>
              <a:rPr lang="en-US" sz="7200" dirty="0"/>
              <a:t>Determining the most Optimal Regression Model</a:t>
            </a:r>
          </a:p>
          <a:p>
            <a:endParaRPr lang="en-US" dirty="0"/>
          </a:p>
        </p:txBody>
      </p:sp>
    </p:spTree>
    <p:extLst>
      <p:ext uri="{BB962C8B-B14F-4D97-AF65-F5344CB8AC3E}">
        <p14:creationId xmlns:p14="http://schemas.microsoft.com/office/powerpoint/2010/main" val="1484298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8DE68-56CA-FEAF-2403-62C2A42AB044}"/>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3ACF198A-679C-B5CD-D020-C33385D25AB9}"/>
              </a:ext>
            </a:extLst>
          </p:cNvPr>
          <p:cNvSpPr>
            <a:spLocks noGrp="1"/>
          </p:cNvSpPr>
          <p:nvPr>
            <p:ph idx="1"/>
          </p:nvPr>
        </p:nvSpPr>
        <p:spPr>
          <a:xfrm>
            <a:off x="2231136" y="2638044"/>
            <a:ext cx="7729728" cy="2549253"/>
          </a:xfrm>
        </p:spPr>
        <p:txBody>
          <a:bodyPr>
            <a:normAutofit fontScale="92500"/>
          </a:bodyPr>
          <a:lstStyle/>
          <a:p>
            <a:r>
              <a:rPr lang="en-US" dirty="0"/>
              <a:t>The simplest regression equation to estimate the House Price of Unit Area will be conducted using backward elimination method with the predictor variables that will be used are house age, distance to the nearest MRT, number of convenience stores and the predicted variable is house price unit area.</a:t>
            </a:r>
          </a:p>
          <a:p>
            <a:r>
              <a:rPr lang="en-US" dirty="0"/>
              <a:t>The variables longitude and latitude can not be used directly, as it is unlikely there is a true linear relationship. Those variables will be applied if they have already been converted into variable like geodesic distance.</a:t>
            </a:r>
          </a:p>
          <a:p>
            <a:r>
              <a:rPr lang="en-US" dirty="0"/>
              <a:t>Variable selection is used to determine which variable will be used as the regressor</a:t>
            </a:r>
          </a:p>
          <a:p>
            <a:pPr marL="0" indent="0">
              <a:buNone/>
            </a:pPr>
            <a:endParaRPr lang="en-US" dirty="0"/>
          </a:p>
        </p:txBody>
      </p:sp>
    </p:spTree>
    <p:extLst>
      <p:ext uri="{BB962C8B-B14F-4D97-AF65-F5344CB8AC3E}">
        <p14:creationId xmlns:p14="http://schemas.microsoft.com/office/powerpoint/2010/main" val="426874973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887</TotalTime>
  <Words>1705</Words>
  <Application>Microsoft Office PowerPoint</Application>
  <PresentationFormat>Widescreen</PresentationFormat>
  <Paragraphs>91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Cambria Math</vt:lpstr>
      <vt:lpstr>Gill Sans MT</vt:lpstr>
      <vt:lpstr>Times New Roman</vt:lpstr>
      <vt:lpstr>Parcel</vt:lpstr>
      <vt:lpstr>Estimation of Unit Area House Prices in a Specific Area Using Multiple Regression Analysis and Correction of Residual Assumptions Using Appropriate Method</vt:lpstr>
      <vt:lpstr>Introduction</vt:lpstr>
      <vt:lpstr>MetHods</vt:lpstr>
      <vt:lpstr>PowerPoint Presentation</vt:lpstr>
      <vt:lpstr>PowerPoint Presentation</vt:lpstr>
      <vt:lpstr>Dataset</vt:lpstr>
      <vt:lpstr>PowerPoint Presentation</vt:lpstr>
      <vt:lpstr>Methodology</vt:lpstr>
      <vt:lpstr>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Estimation of Unit Area House Prices in a Specific Area Using Multiple Regression Analysis and Correction of Residual Assumptions Using Appropriate Method</dc:title>
  <dc:creator>Vika Valencia</dc:creator>
  <cp:lastModifiedBy>Vika Valencia</cp:lastModifiedBy>
  <cp:revision>8</cp:revision>
  <dcterms:created xsi:type="dcterms:W3CDTF">2022-07-11T09:44:25Z</dcterms:created>
  <dcterms:modified xsi:type="dcterms:W3CDTF">2022-07-13T14:46:05Z</dcterms:modified>
</cp:coreProperties>
</file>