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0e4bccfe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0e4bccf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Pregunta trampa/investigar: en el ejemplo que les muestro de la calculadora, que errores se podrían podrucir, como los solucionarian….?</a:t>
            </a:r>
            <a:endParaRPr/>
          </a:p>
          <a:p>
            <a:pPr indent="0" lvl="0" marL="0" rtl="0" algn="l">
              <a:spcBef>
                <a:spcPts val="0"/>
              </a:spcBef>
              <a:spcAft>
                <a:spcPts val="0"/>
              </a:spcAft>
              <a:buNone/>
            </a:pPr>
            <a:r>
              <a:rPr lang="es"/>
              <a:t>Actividad para la semana: Hacer lo que hicieron recien con git y github, pero creando un proyecto simple que requiera de cualquier paquete de pip (utilizar virtual env) y pasar el link del repo</a:t>
            </a:r>
            <a:endParaRPr/>
          </a:p>
          <a:p>
            <a:pPr indent="0" lvl="0" marL="0" rtl="0" algn="l">
              <a:spcBef>
                <a:spcPts val="0"/>
              </a:spcBef>
              <a:spcAft>
                <a:spcPts val="0"/>
              </a:spcAft>
              <a:buNone/>
            </a:pPr>
            <a:r>
              <a:rPr lang="es"/>
              <a:t>Opcional: hacer lo mismo usando </a:t>
            </a:r>
            <a:r>
              <a:rPr lang="es">
                <a:solidFill>
                  <a:schemeClr val="dk1"/>
                </a:solidFill>
              </a:rPr>
              <a:t>‘pipenv’</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c0e7810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c0e7810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c0e7810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c0e7810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lang="es" sz="1300"/>
              <a:t>Comando: uvicorn main:app --reload </a:t>
            </a:r>
            <a:endParaRPr sz="1300"/>
          </a:p>
          <a:p>
            <a:pPr indent="0" lvl="0" marL="0" rtl="0" algn="l">
              <a:spcBef>
                <a:spcPts val="0"/>
              </a:spcBef>
              <a:spcAft>
                <a:spcPts val="0"/>
              </a:spcAft>
              <a:buNone/>
            </a:pPr>
            <a:r>
              <a:rPr lang="es" sz="1300"/>
              <a:t>❯ docker build -t simple_app . </a:t>
            </a:r>
            <a:endParaRPr sz="1300"/>
          </a:p>
          <a:p>
            <a:pPr indent="0" lvl="0" marL="0" rtl="0" algn="l">
              <a:spcBef>
                <a:spcPts val="0"/>
              </a:spcBef>
              <a:spcAft>
                <a:spcPts val="0"/>
              </a:spcAft>
              <a:buNone/>
            </a:pPr>
            <a:r>
              <a:rPr lang="es" sz="1300"/>
              <a:t>❯ docker run -it -p 8000:8000 simple_app </a:t>
            </a:r>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c0e78105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c0e78105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lang="es" sz="1300"/>
              <a:t>Comando: uvicorn main:app --reload </a:t>
            </a:r>
            <a:endParaRPr sz="1300"/>
          </a:p>
          <a:p>
            <a:pPr indent="0" lvl="0" marL="0" rtl="0" algn="l">
              <a:spcBef>
                <a:spcPts val="0"/>
              </a:spcBef>
              <a:spcAft>
                <a:spcPts val="0"/>
              </a:spcAft>
              <a:buNone/>
            </a:pPr>
            <a:r>
              <a:rPr lang="es" sz="1300"/>
              <a:t>❯ docker build -t simple_app . </a:t>
            </a:r>
            <a:endParaRPr sz="1300"/>
          </a:p>
          <a:p>
            <a:pPr indent="0" lvl="0" marL="0" rtl="0" algn="l">
              <a:spcBef>
                <a:spcPts val="0"/>
              </a:spcBef>
              <a:spcAft>
                <a:spcPts val="0"/>
              </a:spcAft>
              <a:buNone/>
            </a:pPr>
            <a:r>
              <a:rPr lang="es" sz="1300"/>
              <a:t>❯ docker run -it -p 8000:8000 simple_app </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0bb60b0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0bb60b0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Diferencia entre ide y idle:</a:t>
            </a:r>
            <a:endParaRPr/>
          </a:p>
          <a:p>
            <a:pPr indent="0" lvl="0" marL="0" rtl="0" algn="l">
              <a:lnSpc>
                <a:spcPct val="115000"/>
              </a:lnSpc>
              <a:spcBef>
                <a:spcPts val="1200"/>
              </a:spcBef>
              <a:spcAft>
                <a:spcPts val="0"/>
              </a:spcAft>
              <a:buClr>
                <a:schemeClr val="dk1"/>
              </a:buClr>
              <a:buSzPts val="1100"/>
              <a:buFont typeface="Arial"/>
              <a:buNone/>
            </a:pPr>
            <a:r>
              <a:rPr lang="es"/>
              <a:t>IDE: Un IDE es un entorno de desarrollo integrado que proporciona una plataforma completa para escribir, depurar y ejecutar programas. Un IDE típicamente incluye un editor de código, herramientas de depuración, integración con sistemas de control de versiones y una consola para ejecutar y depurar código. Ejemplos de IDE populares para Python incluyen PyCharm, Visual Studio Code, Eclipse y NetBeans.</a:t>
            </a:r>
            <a:endParaRPr/>
          </a:p>
          <a:p>
            <a:pPr indent="0" lvl="0" marL="0" rtl="0" algn="l">
              <a:lnSpc>
                <a:spcPct val="115000"/>
              </a:lnSpc>
              <a:spcBef>
                <a:spcPts val="1200"/>
              </a:spcBef>
              <a:spcAft>
                <a:spcPts val="0"/>
              </a:spcAft>
              <a:buClr>
                <a:schemeClr val="dk1"/>
              </a:buClr>
              <a:buSzPts val="1100"/>
              <a:buFont typeface="Arial"/>
              <a:buNone/>
            </a:pPr>
            <a:r>
              <a:rPr lang="es"/>
              <a:t>IDLE: IDLE es un entorno de programación de Python que se incluye con la distribución estándar de Python. Es una herramienta simple y fácil de usar que proporciona una ventana de edición de código, una consola interactiva y herramientas básicas de depuración. IDLE es una buena opción para principiantes que estén aprendiendo Python y para programadores que necesiten un entorno de programación ligero y simple.</a:t>
            </a:r>
            <a:endParaRPr/>
          </a:p>
          <a:p>
            <a:pPr indent="0" lvl="0" marL="0" rtl="0" algn="l">
              <a:lnSpc>
                <a:spcPct val="115000"/>
              </a:lnSpc>
              <a:spcBef>
                <a:spcPts val="1200"/>
              </a:spcBef>
              <a:spcAft>
                <a:spcPts val="0"/>
              </a:spcAft>
              <a:buClr>
                <a:schemeClr val="dk1"/>
              </a:buClr>
              <a:buSzPts val="1100"/>
              <a:buFont typeface="Arial"/>
              <a:buNone/>
            </a:pPr>
            <a:r>
              <a:rPr lang="es"/>
              <a:t>La principal diferencia entre IDE e IDLE es la complejidad y la cantidad de herramientas que ofrecen. Un IDE es una herramienta más completa y avanzada, mientras que IDLE es más básico y simple. Además, los IDE suelen tener una curva de aprendizaje más pronunciada debido a la cantidad de herramientas que ofrecen.</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0bb60b06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0bb60b06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s"/>
              <a:t>Instalar el módulo venv: El módulo venv es una herramienta integrada de Python que se utiliza para crear entornos virtuales. Si estás utilizando Python 3.3 o superior, el módulo venv ya debería estar instalado. Si no lo tienes instalado, puedes hacerlo ejecutando el siguiente comando en la línea de comandos:</a:t>
            </a:r>
            <a:endParaRPr/>
          </a:p>
          <a:p>
            <a:pPr indent="-298450" lvl="0" marL="457200" rtl="0" algn="l">
              <a:spcBef>
                <a:spcPts val="0"/>
              </a:spcBef>
              <a:spcAft>
                <a:spcPts val="0"/>
              </a:spcAft>
              <a:buSzPts val="1100"/>
              <a:buAutoNum type="arabicPeriod"/>
            </a:pPr>
            <a:r>
              <a:rPr lang="es"/>
              <a:t>Crear un entorno virtual: Una vez que tengas el módulo venv instalado, puedes crear un nuevo entorno virtual. Para hacerlo, navega hasta el directorio en el que quieres crear el entorno virtual y ejecuta el siguiente comando: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0bb60b06c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0bb60b06c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s"/>
              <a:t>Instalar el módulo venv: El módulo venv es una herramienta integrada de Python que se utiliza para crear entornos virtuales. Si estás utilizando Python 3.3 o superior, el módulo venv ya debería estar instalado. Si no lo tienes instalado, puedes hacerlo ejecutando el siguiente comando en la línea de comandos:</a:t>
            </a:r>
            <a:endParaRPr/>
          </a:p>
          <a:p>
            <a:pPr indent="-298450" lvl="0" marL="457200" rtl="0" algn="l">
              <a:spcBef>
                <a:spcPts val="0"/>
              </a:spcBef>
              <a:spcAft>
                <a:spcPts val="0"/>
              </a:spcAft>
              <a:buSzPts val="1100"/>
              <a:buAutoNum type="arabicPeriod"/>
            </a:pPr>
            <a:r>
              <a:rPr lang="es"/>
              <a:t>Crear un entorno virtual: Una vez que tengas el módulo venv instalado, puedes crear un nuevo entorno virtual. Para hacerlo, navega hasta el directorio en el que quieres crear el entorno virtual y ejecuta el siguiente comando: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0bb60b06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0bb60b06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0bb60b06c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0bb60b06c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Tarea extra: averiguar acerca de ‘pipenv’</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0bb60b06c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0bb60b06c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0e4bccf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0e4bccf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0bb60b06c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0bb60b06c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5" name="Google Shape;15;p2"/>
          <p:cNvSpPr txBox="1"/>
          <p:nvPr/>
        </p:nvSpPr>
        <p:spPr>
          <a:xfrm>
            <a:off x="729625" y="1408325"/>
            <a:ext cx="5832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4200">
                <a:solidFill>
                  <a:schemeClr val="dk2"/>
                </a:solidFill>
                <a:latin typeface="Raleway"/>
                <a:ea typeface="Raleway"/>
                <a:cs typeface="Raleway"/>
                <a:sym typeface="Raleway"/>
              </a:rPr>
              <a:t>Python Avanzado</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s" sz="4200">
                <a:solidFill>
                  <a:schemeClr val="dk2"/>
                </a:solidFill>
                <a:latin typeface="Raleway"/>
                <a:ea typeface="Raleway"/>
                <a:cs typeface="Raleway"/>
                <a:sym typeface="Raleway"/>
              </a:rPr>
              <a:t>IITA - 2023</a:t>
            </a:r>
            <a:endParaRPr/>
          </a:p>
        </p:txBody>
      </p:sp>
      <p:sp>
        <p:nvSpPr>
          <p:cNvPr id="16" name="Google Shape;16;p2"/>
          <p:cNvSpPr txBox="1"/>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Nicolás Hussein</a:t>
            </a:r>
            <a:endParaRPr sz="1600">
              <a:solidFill>
                <a:srgbClr val="595959"/>
              </a:solidFill>
              <a:latin typeface="Lato"/>
              <a:ea typeface="Lato"/>
              <a:cs typeface="Lato"/>
              <a:sym typeface="Lato"/>
            </a:endParaRPr>
          </a:p>
        </p:txBody>
      </p:sp>
      <p:pic>
        <p:nvPicPr>
          <p:cNvPr id="17" name="Google Shape;17;p2"/>
          <p:cNvPicPr preferRelativeResize="0"/>
          <p:nvPr/>
        </p:nvPicPr>
        <p:blipFill>
          <a:blip r:embed="rId2">
            <a:alphaModFix/>
          </a:blip>
          <a:stretch>
            <a:fillRect/>
          </a:stretch>
        </p:blipFill>
        <p:spPr>
          <a:xfrm>
            <a:off x="6470950" y="4080025"/>
            <a:ext cx="2515800" cy="8805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1" name="Google Shape;81;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7650" y="571925"/>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32" name="Google Shape;32;p4"/>
          <p:cNvPicPr preferRelativeResize="0"/>
          <p:nvPr/>
        </p:nvPicPr>
        <p:blipFill>
          <a:blip r:embed="rId2">
            <a:alphaModFix/>
          </a:blip>
          <a:stretch>
            <a:fillRect/>
          </a:stretch>
        </p:blipFill>
        <p:spPr>
          <a:xfrm>
            <a:off x="134813" y="4339975"/>
            <a:ext cx="1917281" cy="671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9" name="Google Shape;39;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8" name="Google Shape;48;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5" name="Google Shape;55;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9" name="Google Shape;69;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0" name="Google Shape;70;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1" name="Google Shape;71;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4" name="Google Shape;74;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implilearn.com/tutorials/docker-tutorial/install-docker-on-windows" TargetMode="External"/><Relationship Id="rId4" Type="http://schemas.openxmlformats.org/officeDocument/2006/relationships/hyperlink" Target="https://hub.docker.com/search?q=" TargetMode="External"/><Relationship Id="rId5" Type="http://schemas.openxmlformats.org/officeDocument/2006/relationships/image" Target="../media/image8.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python.org/downloads/" TargetMode="External"/><Relationship Id="rId4" Type="http://schemas.openxmlformats.org/officeDocument/2006/relationships/hyperlink" Target="https://code.visualstudio.com/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learnpython.com/blog/python-requirements-file/"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git-scm.com/downloa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a:blip r:embed="rId3">
            <a:alphaModFix/>
          </a:blip>
          <a:stretch>
            <a:fillRect/>
          </a:stretch>
        </p:blipFill>
        <p:spPr>
          <a:xfrm>
            <a:off x="6470950" y="4080025"/>
            <a:ext cx="2515800" cy="88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Git y Github - Workflow</a:t>
            </a:r>
            <a:endParaRPr/>
          </a:p>
        </p:txBody>
      </p:sp>
      <p:sp>
        <p:nvSpPr>
          <p:cNvPr id="148" name="Google Shape;148;p22"/>
          <p:cNvSpPr txBox="1"/>
          <p:nvPr/>
        </p:nvSpPr>
        <p:spPr>
          <a:xfrm>
            <a:off x="1247225" y="1313450"/>
            <a:ext cx="73953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900">
                <a:latin typeface="Lato"/>
                <a:ea typeface="Lato"/>
                <a:cs typeface="Lato"/>
                <a:sym typeface="Lato"/>
              </a:rPr>
              <a:t>Actividad:</a:t>
            </a:r>
            <a:endParaRPr sz="1900">
              <a:latin typeface="Lato"/>
              <a:ea typeface="Lato"/>
              <a:cs typeface="Lato"/>
              <a:sym typeface="Lato"/>
            </a:endParaRPr>
          </a:p>
          <a:p>
            <a:pPr indent="-349250" lvl="0" marL="457200" rtl="0" algn="l">
              <a:spcBef>
                <a:spcPts val="0"/>
              </a:spcBef>
              <a:spcAft>
                <a:spcPts val="0"/>
              </a:spcAft>
              <a:buSzPts val="1900"/>
              <a:buFont typeface="Lato"/>
              <a:buAutoNum type="arabicPeriod"/>
            </a:pPr>
            <a:r>
              <a:rPr lang="es" sz="1900">
                <a:latin typeface="Lato"/>
                <a:ea typeface="Lato"/>
                <a:cs typeface="Lato"/>
                <a:sym typeface="Lato"/>
              </a:rPr>
              <a:t>Crear un proyecto “Calculadora” siguiendo todo el workflow explicado</a:t>
            </a:r>
            <a:endParaRPr sz="1900">
              <a:latin typeface="Lato"/>
              <a:ea typeface="Lato"/>
              <a:cs typeface="Lato"/>
              <a:sym typeface="Lato"/>
            </a:endParaRPr>
          </a:p>
          <a:p>
            <a:pPr indent="-349250" lvl="0" marL="457200" rtl="0" algn="l">
              <a:spcBef>
                <a:spcPts val="0"/>
              </a:spcBef>
              <a:spcAft>
                <a:spcPts val="0"/>
              </a:spcAft>
              <a:buSzPts val="1900"/>
              <a:buFont typeface="Lato"/>
              <a:buAutoNum type="arabicPeriod"/>
            </a:pPr>
            <a:r>
              <a:rPr lang="es" sz="1900">
                <a:latin typeface="Lato"/>
                <a:ea typeface="Lato"/>
                <a:cs typeface="Lato"/>
                <a:sym typeface="Lato"/>
              </a:rPr>
              <a:t>Hacer cambios en el proyecto y commitearlos (mínimo 3/4 commits distintos)</a:t>
            </a:r>
            <a:endParaRPr sz="1900">
              <a:latin typeface="Lato"/>
              <a:ea typeface="Lato"/>
              <a:cs typeface="Lato"/>
              <a:sym typeface="Lato"/>
            </a:endParaRPr>
          </a:p>
          <a:p>
            <a:pPr indent="-349250" lvl="0" marL="457200" rtl="0" algn="l">
              <a:spcBef>
                <a:spcPts val="0"/>
              </a:spcBef>
              <a:spcAft>
                <a:spcPts val="0"/>
              </a:spcAft>
              <a:buSzPts val="1900"/>
              <a:buFont typeface="Lato"/>
              <a:buAutoNum type="arabicPeriod"/>
            </a:pPr>
            <a:r>
              <a:rPr lang="es" sz="1900">
                <a:latin typeface="Lato"/>
                <a:ea typeface="Lato"/>
                <a:cs typeface="Lato"/>
                <a:sym typeface="Lato"/>
              </a:rPr>
              <a:t>Crear una rama que se llame: “nombre_usuario/testing_branches”</a:t>
            </a:r>
            <a:endParaRPr sz="1900">
              <a:latin typeface="Lato"/>
              <a:ea typeface="Lato"/>
              <a:cs typeface="Lato"/>
              <a:sym typeface="Lato"/>
            </a:endParaRPr>
          </a:p>
          <a:p>
            <a:pPr indent="-349250" lvl="0" marL="457200" rtl="0" algn="l">
              <a:spcBef>
                <a:spcPts val="0"/>
              </a:spcBef>
              <a:spcAft>
                <a:spcPts val="0"/>
              </a:spcAft>
              <a:buSzPts val="1900"/>
              <a:buFont typeface="Lato"/>
              <a:buAutoNum type="arabicPeriod"/>
            </a:pPr>
            <a:r>
              <a:rPr lang="es" sz="1900">
                <a:latin typeface="Lato"/>
                <a:ea typeface="Lato"/>
                <a:cs typeface="Lato"/>
                <a:sym typeface="Lato"/>
              </a:rPr>
              <a:t>Hacer cambios en la rama y luego mergear los cambios a main/master</a:t>
            </a:r>
            <a:endParaRPr sz="1900">
              <a:latin typeface="Lato"/>
              <a:ea typeface="Lato"/>
              <a:cs typeface="Lato"/>
              <a:sym typeface="Lato"/>
            </a:endParaRPr>
          </a:p>
          <a:p>
            <a:pPr indent="-349250" lvl="0" marL="457200" rtl="0" algn="l">
              <a:spcBef>
                <a:spcPts val="0"/>
              </a:spcBef>
              <a:spcAft>
                <a:spcPts val="0"/>
              </a:spcAft>
              <a:buSzPts val="1900"/>
              <a:buFont typeface="Lato"/>
              <a:buAutoNum type="arabicPeriod"/>
            </a:pPr>
            <a:r>
              <a:rPr lang="es" sz="1900">
                <a:latin typeface="Lato"/>
                <a:ea typeface="Lato"/>
                <a:cs typeface="Lato"/>
                <a:sym typeface="Lato"/>
              </a:rPr>
              <a:t>Compartir link del repositorio con la clase</a:t>
            </a:r>
            <a:endParaRPr sz="19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Entornos virtuales: Docker</a:t>
            </a:r>
            <a:endParaRPr/>
          </a:p>
        </p:txBody>
      </p:sp>
      <p:sp>
        <p:nvSpPr>
          <p:cNvPr id="154" name="Google Shape;154;p23"/>
          <p:cNvSpPr txBox="1"/>
          <p:nvPr>
            <p:ph idx="1" type="body"/>
          </p:nvPr>
        </p:nvSpPr>
        <p:spPr>
          <a:xfrm>
            <a:off x="378675" y="1360800"/>
            <a:ext cx="8039400" cy="2979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Plataforma de contenedores de software que permite a los desarrolladores empaquetar y distribuir aplicaciones y sus dependencias en un entorno virtualizado</a:t>
            </a:r>
            <a:endParaRPr sz="1500"/>
          </a:p>
          <a:p>
            <a:pPr indent="-323850" lvl="1" marL="914400" rtl="0" algn="l">
              <a:spcBef>
                <a:spcPts val="0"/>
              </a:spcBef>
              <a:spcAft>
                <a:spcPts val="0"/>
              </a:spcAft>
              <a:buSzPts val="1500"/>
              <a:buChar char="○"/>
            </a:pPr>
            <a:r>
              <a:rPr lang="es" sz="1500"/>
              <a:t>Independiente de la infraestructura subyacente.</a:t>
            </a:r>
            <a:endParaRPr sz="1500"/>
          </a:p>
          <a:p>
            <a:pPr indent="-323850" lvl="0" marL="457200" rtl="0" algn="l">
              <a:spcBef>
                <a:spcPts val="0"/>
              </a:spcBef>
              <a:spcAft>
                <a:spcPts val="0"/>
              </a:spcAft>
              <a:buSzPts val="1500"/>
              <a:buChar char="●"/>
            </a:pPr>
            <a:r>
              <a:rPr lang="es" sz="1500"/>
              <a:t>Herramienta que permite crear, distribuir y ejecutar aplicaciones en contenedores. Un contenedor es una unidad de software que incluye todo lo necesario para que una aplicación se ejecute, incluyendo el código, las bibliotecas y las dependencias.</a:t>
            </a:r>
            <a:endParaRPr sz="1500"/>
          </a:p>
          <a:p>
            <a:pPr indent="-323850" lvl="1" marL="914400" rtl="0" algn="l">
              <a:spcBef>
                <a:spcPts val="0"/>
              </a:spcBef>
              <a:spcAft>
                <a:spcPts val="0"/>
              </a:spcAft>
              <a:buSzPts val="1500"/>
              <a:buChar char="○"/>
            </a:pPr>
            <a:r>
              <a:rPr b="1" lang="es" sz="1500"/>
              <a:t>Contenedores</a:t>
            </a:r>
            <a:r>
              <a:rPr lang="es" sz="1500"/>
              <a:t> → Ligeros, portátiles y se pueden ejecutar en cualquier entorno que tenga Docker instalado</a:t>
            </a:r>
            <a:endParaRPr sz="1500"/>
          </a:p>
          <a:p>
            <a:pPr indent="-323850" lvl="0" marL="457200" rtl="0" algn="l">
              <a:spcBef>
                <a:spcPts val="0"/>
              </a:spcBef>
              <a:spcAft>
                <a:spcPts val="0"/>
              </a:spcAft>
              <a:buSzPts val="1500"/>
              <a:buChar char="●"/>
            </a:pPr>
            <a:r>
              <a:rPr lang="es" sz="1500"/>
              <a:t>“En mi pc si funcionaba…”</a:t>
            </a:r>
            <a:endParaRPr sz="1500"/>
          </a:p>
        </p:txBody>
      </p:sp>
      <p:pic>
        <p:nvPicPr>
          <p:cNvPr id="155" name="Google Shape;155;p23"/>
          <p:cNvPicPr preferRelativeResize="0"/>
          <p:nvPr/>
        </p:nvPicPr>
        <p:blipFill>
          <a:blip r:embed="rId3">
            <a:alphaModFix/>
          </a:blip>
          <a:stretch>
            <a:fillRect/>
          </a:stretch>
        </p:blipFill>
        <p:spPr>
          <a:xfrm>
            <a:off x="7020675" y="493150"/>
            <a:ext cx="1847925" cy="867650"/>
          </a:xfrm>
          <a:prstGeom prst="rect">
            <a:avLst/>
          </a:prstGeom>
          <a:noFill/>
          <a:ln>
            <a:noFill/>
          </a:ln>
        </p:spPr>
      </p:pic>
      <p:pic>
        <p:nvPicPr>
          <p:cNvPr id="156" name="Google Shape;156;p23"/>
          <p:cNvPicPr preferRelativeResize="0"/>
          <p:nvPr/>
        </p:nvPicPr>
        <p:blipFill>
          <a:blip r:embed="rId4">
            <a:alphaModFix/>
          </a:blip>
          <a:stretch>
            <a:fillRect/>
          </a:stretch>
        </p:blipFill>
        <p:spPr>
          <a:xfrm>
            <a:off x="6380771" y="3408521"/>
            <a:ext cx="1425500" cy="142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Entornos virtuales: Docker</a:t>
            </a:r>
            <a:endParaRPr/>
          </a:p>
        </p:txBody>
      </p:sp>
      <p:sp>
        <p:nvSpPr>
          <p:cNvPr id="162" name="Google Shape;162;p24"/>
          <p:cNvSpPr txBox="1"/>
          <p:nvPr>
            <p:ph idx="1" type="body"/>
          </p:nvPr>
        </p:nvSpPr>
        <p:spPr>
          <a:xfrm>
            <a:off x="378675" y="1360800"/>
            <a:ext cx="8039400" cy="2979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Instalación:</a:t>
            </a:r>
            <a:endParaRPr sz="1500"/>
          </a:p>
          <a:p>
            <a:pPr indent="-323850" lvl="1" marL="914400" rtl="0" algn="l">
              <a:spcBef>
                <a:spcPts val="0"/>
              </a:spcBef>
              <a:spcAft>
                <a:spcPts val="0"/>
              </a:spcAft>
              <a:buSzPts val="1500"/>
              <a:buChar char="○"/>
            </a:pPr>
            <a:r>
              <a:rPr lang="es" sz="1500"/>
              <a:t>Windows → Descargar instalador ó WSL</a:t>
            </a:r>
            <a:endParaRPr sz="1500"/>
          </a:p>
          <a:p>
            <a:pPr indent="-323850" lvl="1" marL="914400" rtl="0" algn="l">
              <a:spcBef>
                <a:spcPts val="0"/>
              </a:spcBef>
              <a:spcAft>
                <a:spcPts val="0"/>
              </a:spcAft>
              <a:buSzPts val="1500"/>
              <a:buChar char="○"/>
            </a:pPr>
            <a:r>
              <a:rPr lang="es" sz="1500"/>
              <a:t>Linux → Manejador de paquetes de la distribución que estén usando</a:t>
            </a:r>
            <a:endParaRPr sz="1500"/>
          </a:p>
          <a:p>
            <a:pPr indent="457200" lvl="0" marL="0" rtl="0" algn="l">
              <a:spcBef>
                <a:spcPts val="1200"/>
              </a:spcBef>
              <a:spcAft>
                <a:spcPts val="0"/>
              </a:spcAft>
              <a:buNone/>
            </a:pPr>
            <a:r>
              <a:rPr lang="es" sz="1500"/>
              <a:t>Guía: </a:t>
            </a:r>
            <a:r>
              <a:rPr lang="es" sz="1500" u="sng">
                <a:solidFill>
                  <a:schemeClr val="hlink"/>
                </a:solidFill>
                <a:hlinkClick r:id="rId3"/>
              </a:rPr>
              <a:t>https://www.simplilearn.com/tutorials/docker-tutorial/install-docker-on-windows</a:t>
            </a:r>
            <a:r>
              <a:rPr lang="es" sz="1500"/>
              <a:t> </a:t>
            </a:r>
            <a:endParaRPr sz="1500"/>
          </a:p>
          <a:p>
            <a:pPr indent="-323850" lvl="0" marL="457200" rtl="0" algn="l">
              <a:spcBef>
                <a:spcPts val="1200"/>
              </a:spcBef>
              <a:spcAft>
                <a:spcPts val="0"/>
              </a:spcAft>
              <a:buSzPts val="1500"/>
              <a:buChar char="-"/>
            </a:pPr>
            <a:r>
              <a:rPr lang="es" sz="1500"/>
              <a:t>Docker Hub: </a:t>
            </a:r>
            <a:r>
              <a:rPr lang="es" sz="1500" u="sng">
                <a:solidFill>
                  <a:schemeClr val="hlink"/>
                </a:solidFill>
                <a:hlinkClick r:id="rId4"/>
              </a:rPr>
              <a:t>https://hub.docker.com/search?q=</a:t>
            </a:r>
            <a:r>
              <a:rPr lang="es" sz="1500"/>
              <a:t> </a:t>
            </a:r>
            <a:endParaRPr sz="1500"/>
          </a:p>
          <a:p>
            <a:pPr indent="-323850" lvl="0" marL="457200" rtl="0" algn="l">
              <a:spcBef>
                <a:spcPts val="0"/>
              </a:spcBef>
              <a:spcAft>
                <a:spcPts val="0"/>
              </a:spcAft>
              <a:buSzPts val="1500"/>
              <a:buChar char="-"/>
            </a:pPr>
            <a:r>
              <a:rPr lang="es" sz="1500"/>
              <a:t>Ejemplo…</a:t>
            </a:r>
            <a:endParaRPr sz="1500"/>
          </a:p>
          <a:p>
            <a:pPr indent="0" lvl="0" marL="0" rtl="0" algn="l">
              <a:spcBef>
                <a:spcPts val="1200"/>
              </a:spcBef>
              <a:spcAft>
                <a:spcPts val="1200"/>
              </a:spcAft>
              <a:buNone/>
            </a:pPr>
            <a:r>
              <a:t/>
            </a:r>
            <a:endParaRPr sz="1500"/>
          </a:p>
        </p:txBody>
      </p:sp>
      <p:pic>
        <p:nvPicPr>
          <p:cNvPr id="163" name="Google Shape;163;p24"/>
          <p:cNvPicPr preferRelativeResize="0"/>
          <p:nvPr/>
        </p:nvPicPr>
        <p:blipFill>
          <a:blip r:embed="rId5">
            <a:alphaModFix/>
          </a:blip>
          <a:stretch>
            <a:fillRect/>
          </a:stretch>
        </p:blipFill>
        <p:spPr>
          <a:xfrm>
            <a:off x="7020675" y="493150"/>
            <a:ext cx="1847925" cy="867650"/>
          </a:xfrm>
          <a:prstGeom prst="rect">
            <a:avLst/>
          </a:prstGeom>
          <a:noFill/>
          <a:ln>
            <a:noFill/>
          </a:ln>
        </p:spPr>
      </p:pic>
      <p:pic>
        <p:nvPicPr>
          <p:cNvPr id="164" name="Google Shape;164;p24"/>
          <p:cNvPicPr preferRelativeResize="0"/>
          <p:nvPr/>
        </p:nvPicPr>
        <p:blipFill>
          <a:blip r:embed="rId6">
            <a:alphaModFix/>
          </a:blip>
          <a:stretch>
            <a:fillRect/>
          </a:stretch>
        </p:blipFill>
        <p:spPr>
          <a:xfrm>
            <a:off x="2651600" y="3257663"/>
            <a:ext cx="5391150" cy="183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Entornos virtuales: Kubernetes</a:t>
            </a:r>
            <a:endParaRPr/>
          </a:p>
        </p:txBody>
      </p:sp>
      <p:sp>
        <p:nvSpPr>
          <p:cNvPr id="170" name="Google Shape;170;p25"/>
          <p:cNvSpPr txBox="1"/>
          <p:nvPr>
            <p:ph idx="1" type="body"/>
          </p:nvPr>
        </p:nvSpPr>
        <p:spPr>
          <a:xfrm>
            <a:off x="378675" y="1360800"/>
            <a:ext cx="4078500" cy="29793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s" sz="1500"/>
              <a:t>Plataforma de orquestación de contenedores que se utiliza para automatizar la implementación, la escala y la gestión de aplicaciones en contenedores. </a:t>
            </a:r>
            <a:endParaRPr sz="1500"/>
          </a:p>
          <a:p>
            <a:pPr indent="-323850" lvl="0" marL="457200" rtl="0" algn="l">
              <a:spcBef>
                <a:spcPts val="0"/>
              </a:spcBef>
              <a:spcAft>
                <a:spcPts val="0"/>
              </a:spcAft>
              <a:buSzPts val="1500"/>
              <a:buChar char="●"/>
            </a:pPr>
            <a:r>
              <a:rPr lang="es" sz="1500"/>
              <a:t>Permite a los desarrolladores desplegar aplicaciones en contenedores de manera más eficiente y flexible</a:t>
            </a:r>
            <a:endParaRPr sz="1500"/>
          </a:p>
          <a:p>
            <a:pPr indent="-323850" lvl="0" marL="457200" rtl="0" algn="l">
              <a:spcBef>
                <a:spcPts val="0"/>
              </a:spcBef>
              <a:spcAft>
                <a:spcPts val="0"/>
              </a:spcAft>
              <a:buSzPts val="1500"/>
              <a:buChar char="●"/>
            </a:pPr>
            <a:r>
              <a:rPr lang="es" sz="1500"/>
              <a:t>Herramienta muy escalable y puede gestionar desde aplicaciones pequeñas a grandes y complejas.</a:t>
            </a:r>
            <a:endParaRPr sz="1500"/>
          </a:p>
          <a:p>
            <a:pPr indent="0" lvl="0" marL="0" rtl="0" algn="l">
              <a:spcBef>
                <a:spcPts val="1200"/>
              </a:spcBef>
              <a:spcAft>
                <a:spcPts val="1200"/>
              </a:spcAft>
              <a:buNone/>
            </a:pPr>
            <a:r>
              <a:t/>
            </a:r>
            <a:endParaRPr sz="1500"/>
          </a:p>
        </p:txBody>
      </p:sp>
      <p:pic>
        <p:nvPicPr>
          <p:cNvPr id="171" name="Google Shape;171;p25"/>
          <p:cNvPicPr preferRelativeResize="0"/>
          <p:nvPr/>
        </p:nvPicPr>
        <p:blipFill>
          <a:blip r:embed="rId3">
            <a:alphaModFix/>
          </a:blip>
          <a:stretch>
            <a:fillRect/>
          </a:stretch>
        </p:blipFill>
        <p:spPr>
          <a:xfrm>
            <a:off x="6389225" y="656200"/>
            <a:ext cx="1359450" cy="1030925"/>
          </a:xfrm>
          <a:prstGeom prst="rect">
            <a:avLst/>
          </a:prstGeom>
          <a:noFill/>
          <a:ln>
            <a:noFill/>
          </a:ln>
        </p:spPr>
      </p:pic>
      <p:pic>
        <p:nvPicPr>
          <p:cNvPr id="172" name="Google Shape;172;p25"/>
          <p:cNvPicPr preferRelativeResize="0"/>
          <p:nvPr/>
        </p:nvPicPr>
        <p:blipFill>
          <a:blip r:embed="rId4">
            <a:alphaModFix/>
          </a:blip>
          <a:stretch>
            <a:fillRect/>
          </a:stretch>
        </p:blipFill>
        <p:spPr>
          <a:xfrm>
            <a:off x="4572000" y="1850100"/>
            <a:ext cx="4298150" cy="257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55200" y="1291400"/>
            <a:ext cx="9006600" cy="3048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s" sz="1495">
                <a:solidFill>
                  <a:schemeClr val="dk2"/>
                </a:solidFill>
              </a:rPr>
              <a:t>A fin de poder trabajar a lo largo del curso, propongo algunas sugerencias para la configuración de un buen entorno de desarrollo:</a:t>
            </a:r>
            <a:endParaRPr sz="1495">
              <a:solidFill>
                <a:schemeClr val="dk2"/>
              </a:solidFill>
            </a:endParaRPr>
          </a:p>
          <a:p>
            <a:pPr indent="-323532" lvl="0" marL="457200" marR="0" rtl="0" algn="l">
              <a:lnSpc>
                <a:spcPct val="105000"/>
              </a:lnSpc>
              <a:spcBef>
                <a:spcPts val="1200"/>
              </a:spcBef>
              <a:spcAft>
                <a:spcPts val="0"/>
              </a:spcAft>
              <a:buClr>
                <a:schemeClr val="dk2"/>
              </a:buClr>
              <a:buSzPts val="1495"/>
              <a:buAutoNum type="arabicPeriod"/>
            </a:pPr>
            <a:r>
              <a:rPr lang="es" sz="1495">
                <a:solidFill>
                  <a:schemeClr val="dk2"/>
                </a:solidFill>
              </a:rPr>
              <a:t>Instalar </a:t>
            </a:r>
            <a:r>
              <a:rPr b="1" lang="es" sz="1495">
                <a:solidFill>
                  <a:schemeClr val="dk2"/>
                </a:solidFill>
              </a:rPr>
              <a:t>Python</a:t>
            </a:r>
            <a:r>
              <a:rPr lang="es" sz="1495">
                <a:solidFill>
                  <a:schemeClr val="dk2"/>
                </a:solidFill>
              </a:rPr>
              <a:t>: </a:t>
            </a:r>
            <a:r>
              <a:rPr lang="es" sz="1495">
                <a:solidFill>
                  <a:schemeClr val="dk2"/>
                </a:solidFill>
                <a:uFill>
                  <a:noFill/>
                </a:uFill>
                <a:hlinkClick r:id="rId3">
                  <a:extLst>
                    <a:ext uri="{A12FA001-AC4F-418D-AE19-62706E023703}">
                      <ahyp:hlinkClr val="tx"/>
                    </a:ext>
                  </a:extLst>
                </a:hlinkClick>
              </a:rPr>
              <a:t>https://www.python.org/download</a:t>
            </a:r>
            <a:r>
              <a:rPr lang="es" sz="1495">
                <a:solidFill>
                  <a:schemeClr val="dk2"/>
                </a:solidFill>
              </a:rPr>
              <a:t>s/  </a:t>
            </a:r>
            <a:endParaRPr sz="1495">
              <a:solidFill>
                <a:schemeClr val="dk2"/>
              </a:solidFill>
            </a:endParaRPr>
          </a:p>
          <a:p>
            <a:pPr indent="-323532" lvl="0" marL="457200" marR="0" rtl="0" algn="l">
              <a:lnSpc>
                <a:spcPct val="105000"/>
              </a:lnSpc>
              <a:spcBef>
                <a:spcPts val="0"/>
              </a:spcBef>
              <a:spcAft>
                <a:spcPts val="0"/>
              </a:spcAft>
              <a:buClr>
                <a:schemeClr val="dk2"/>
              </a:buClr>
              <a:buSzPts val="1495"/>
              <a:buAutoNum type="arabicPeriod"/>
            </a:pPr>
            <a:r>
              <a:rPr lang="es" sz="1495">
                <a:solidFill>
                  <a:schemeClr val="dk2"/>
                </a:solidFill>
              </a:rPr>
              <a:t>Instalar un </a:t>
            </a:r>
            <a:r>
              <a:rPr b="1" lang="es" sz="1495">
                <a:solidFill>
                  <a:schemeClr val="dk2"/>
                </a:solidFill>
              </a:rPr>
              <a:t>gestor de paquetes</a:t>
            </a:r>
            <a:r>
              <a:rPr lang="es" sz="1495">
                <a:solidFill>
                  <a:schemeClr val="dk2"/>
                </a:solidFill>
              </a:rPr>
              <a:t>: Un gestor de paquetes te permite instalar y gestionar paquetes de software de terceros que puedes utilizar en tus proyectos de Python. Puedes utilizar el gestor de paquetes pip, que viene incluido con la instalación de Python.</a:t>
            </a:r>
            <a:endParaRPr sz="1495">
              <a:solidFill>
                <a:schemeClr val="dk2"/>
              </a:solidFill>
            </a:endParaRPr>
          </a:p>
          <a:p>
            <a:pPr indent="-323532" lvl="0" marL="457200" marR="0" rtl="0" algn="l">
              <a:lnSpc>
                <a:spcPct val="105000"/>
              </a:lnSpc>
              <a:spcBef>
                <a:spcPts val="0"/>
              </a:spcBef>
              <a:spcAft>
                <a:spcPts val="0"/>
              </a:spcAft>
              <a:buClr>
                <a:schemeClr val="dk2"/>
              </a:buClr>
              <a:buSzPts val="1495"/>
              <a:buAutoNum type="arabicPeriod"/>
            </a:pPr>
            <a:r>
              <a:rPr b="1" lang="es" sz="1495">
                <a:solidFill>
                  <a:schemeClr val="dk2"/>
                </a:solidFill>
              </a:rPr>
              <a:t>Crear un entorno virtual: </a:t>
            </a:r>
            <a:r>
              <a:rPr lang="es" sz="1495">
                <a:solidFill>
                  <a:schemeClr val="dk2"/>
                </a:solidFill>
              </a:rPr>
              <a:t>Para trabajar en proyectos de Python (ahora lo vemos enseguida…)</a:t>
            </a:r>
            <a:endParaRPr sz="1495">
              <a:solidFill>
                <a:schemeClr val="dk2"/>
              </a:solidFill>
            </a:endParaRPr>
          </a:p>
          <a:p>
            <a:pPr indent="-323532" lvl="0" marL="457200" marR="0" rtl="0" algn="l">
              <a:lnSpc>
                <a:spcPct val="105000"/>
              </a:lnSpc>
              <a:spcBef>
                <a:spcPts val="0"/>
              </a:spcBef>
              <a:spcAft>
                <a:spcPts val="0"/>
              </a:spcAft>
              <a:buClr>
                <a:schemeClr val="dk2"/>
              </a:buClr>
              <a:buSzPts val="1495"/>
              <a:buAutoNum type="arabicPeriod"/>
            </a:pPr>
            <a:r>
              <a:rPr b="1" lang="es" sz="1495">
                <a:solidFill>
                  <a:schemeClr val="dk2"/>
                </a:solidFill>
              </a:rPr>
              <a:t>Configurar un editor de código:</a:t>
            </a:r>
            <a:r>
              <a:rPr lang="es" sz="1495">
                <a:solidFill>
                  <a:schemeClr val="dk2"/>
                </a:solidFill>
              </a:rPr>
              <a:t> Finalmente, puedes configurar un editor de código para trabajar en tus proyectos de Python. Algunas opciones populares incluyen Visual Studio Code, PyCharm, y Sublime Text.</a:t>
            </a:r>
            <a:endParaRPr sz="1495">
              <a:solidFill>
                <a:schemeClr val="dk2"/>
              </a:solidFill>
            </a:endParaRPr>
          </a:p>
          <a:p>
            <a:pPr indent="0" lvl="0" marL="914400" marR="0" rtl="0" algn="l">
              <a:lnSpc>
                <a:spcPct val="105000"/>
              </a:lnSpc>
              <a:spcBef>
                <a:spcPts val="1200"/>
              </a:spcBef>
              <a:spcAft>
                <a:spcPts val="0"/>
              </a:spcAft>
              <a:buSzPts val="1018"/>
              <a:buNone/>
            </a:pPr>
            <a:r>
              <a:rPr lang="es" sz="1495">
                <a:solidFill>
                  <a:schemeClr val="dk2"/>
                </a:solidFill>
              </a:rPr>
              <a:t>Uno de los más populares y fáciles de usar: </a:t>
            </a:r>
            <a:r>
              <a:rPr lang="es" sz="1495" u="sng">
                <a:solidFill>
                  <a:schemeClr val="hlink"/>
                </a:solidFill>
                <a:hlinkClick r:id="rId4"/>
              </a:rPr>
              <a:t>https://code.visualstudio.com/download</a:t>
            </a:r>
            <a:r>
              <a:rPr lang="es" sz="1495">
                <a:solidFill>
                  <a:schemeClr val="dk2"/>
                </a:solidFill>
              </a:rPr>
              <a:t> </a:t>
            </a:r>
            <a:endParaRPr sz="1495">
              <a:solidFill>
                <a:schemeClr val="dk2"/>
              </a:solidFill>
            </a:endParaRPr>
          </a:p>
          <a:p>
            <a:pPr indent="0" lvl="0" marL="0" rtl="0" algn="l">
              <a:lnSpc>
                <a:spcPct val="105000"/>
              </a:lnSpc>
              <a:spcBef>
                <a:spcPts val="1200"/>
              </a:spcBef>
              <a:spcAft>
                <a:spcPts val="1200"/>
              </a:spcAft>
              <a:buSzPts val="1018"/>
              <a:buNone/>
            </a:pPr>
            <a:r>
              <a:t/>
            </a:r>
            <a:endParaRPr sz="1202"/>
          </a:p>
        </p:txBody>
      </p:sp>
      <p:sp>
        <p:nvSpPr>
          <p:cNvPr id="94" name="Google Shape;94;p14"/>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Entorno de desarrollo…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entornos virtuales en Python</a:t>
            </a:r>
            <a:endParaRPr/>
          </a:p>
        </p:txBody>
      </p:sp>
      <p:sp>
        <p:nvSpPr>
          <p:cNvPr id="100" name="Google Shape;100;p15"/>
          <p:cNvSpPr txBox="1"/>
          <p:nvPr>
            <p:ph idx="1" type="body"/>
          </p:nvPr>
        </p:nvSpPr>
        <p:spPr>
          <a:xfrm>
            <a:off x="264900" y="1291400"/>
            <a:ext cx="8153400" cy="30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2"/>
                </a:solidFill>
              </a:rPr>
              <a:t>El manejo de entornos virtuales en Python es una práctica común para desarrolladores, ya que permite trabajar con diferentes versiones de Python y diferentes versiones de paquetes y dependencias sin interferir con otros proyectos en el mismo equipo. </a:t>
            </a:r>
            <a:endParaRPr sz="1900">
              <a:solidFill>
                <a:srgbClr val="EBDBB2"/>
              </a:solidFill>
              <a:highlight>
                <a:srgbClr val="282828"/>
              </a:highlight>
              <a:latin typeface="Consolas"/>
              <a:ea typeface="Consolas"/>
              <a:cs typeface="Consolas"/>
              <a:sym typeface="Consolas"/>
            </a:endParaRPr>
          </a:p>
          <a:p>
            <a:pPr indent="-317500" lvl="0" marL="457200" rtl="0" algn="l">
              <a:spcBef>
                <a:spcPts val="1200"/>
              </a:spcBef>
              <a:spcAft>
                <a:spcPts val="0"/>
              </a:spcAft>
              <a:buClr>
                <a:schemeClr val="dk2"/>
              </a:buClr>
              <a:buSzPts val="1400"/>
              <a:buAutoNum type="arabicPeriod"/>
            </a:pPr>
            <a:r>
              <a:rPr lang="es" sz="1400">
                <a:solidFill>
                  <a:schemeClr val="dk2"/>
                </a:solidFill>
              </a:rPr>
              <a:t>Instalar el módulo venv: </a:t>
            </a:r>
            <a:endParaRPr sz="1900">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es" sz="1900">
                <a:solidFill>
                  <a:srgbClr val="EBDBB2"/>
                </a:solidFill>
                <a:highlight>
                  <a:srgbClr val="282828"/>
                </a:highlight>
                <a:latin typeface="Consolas"/>
                <a:ea typeface="Consolas"/>
                <a:cs typeface="Consolas"/>
                <a:sym typeface="Consolas"/>
              </a:rPr>
              <a:t>python3 -m pip install --user virtualenv</a:t>
            </a:r>
            <a:endParaRPr sz="1900">
              <a:solidFill>
                <a:srgbClr val="000000"/>
              </a:solidFill>
              <a:latin typeface="Arial"/>
              <a:ea typeface="Arial"/>
              <a:cs typeface="Arial"/>
              <a:sym typeface="Arial"/>
            </a:endParaRPr>
          </a:p>
          <a:p>
            <a:pPr indent="-317500" lvl="0" marL="457200" rtl="0" algn="l">
              <a:spcBef>
                <a:spcPts val="0"/>
              </a:spcBef>
              <a:spcAft>
                <a:spcPts val="0"/>
              </a:spcAft>
              <a:buClr>
                <a:schemeClr val="dk2"/>
              </a:buClr>
              <a:buSzPts val="1400"/>
              <a:buAutoNum type="arabicPeriod"/>
            </a:pPr>
            <a:r>
              <a:rPr lang="es" sz="1400">
                <a:solidFill>
                  <a:schemeClr val="dk2"/>
                </a:solidFill>
              </a:rPr>
              <a:t>Creamos un entorno virtual:</a:t>
            </a:r>
            <a:endParaRPr sz="1400">
              <a:solidFill>
                <a:schemeClr val="dk2"/>
              </a:solidFill>
            </a:endParaRPr>
          </a:p>
          <a:p>
            <a:pPr indent="457200" lvl="0" marL="457200" marR="0" rtl="0" algn="l">
              <a:lnSpc>
                <a:spcPct val="115000"/>
              </a:lnSpc>
              <a:spcBef>
                <a:spcPts val="1200"/>
              </a:spcBef>
              <a:spcAft>
                <a:spcPts val="0"/>
              </a:spcAft>
              <a:buNone/>
            </a:pPr>
            <a:r>
              <a:rPr lang="es" sz="1900">
                <a:solidFill>
                  <a:srgbClr val="EBDBB2"/>
                </a:solidFill>
                <a:highlight>
                  <a:srgbClr val="282828"/>
                </a:highlight>
                <a:latin typeface="Consolas"/>
                <a:ea typeface="Consolas"/>
                <a:cs typeface="Consolas"/>
                <a:sym typeface="Consolas"/>
              </a:rPr>
              <a:t>python3 -m venv nombre_del_entorno_virtual</a:t>
            </a:r>
            <a:endParaRPr sz="1400">
              <a:solidFill>
                <a:schemeClr val="dk2"/>
              </a:solidFill>
            </a:endParaRPr>
          </a:p>
          <a:p>
            <a:pPr indent="0" lvl="0" marL="45720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entornos virtuales en Python</a:t>
            </a:r>
            <a:endParaRPr/>
          </a:p>
        </p:txBody>
      </p:sp>
      <p:sp>
        <p:nvSpPr>
          <p:cNvPr id="106" name="Google Shape;106;p16"/>
          <p:cNvSpPr txBox="1"/>
          <p:nvPr>
            <p:ph idx="1" type="body"/>
          </p:nvPr>
        </p:nvSpPr>
        <p:spPr>
          <a:xfrm>
            <a:off x="264900" y="1291400"/>
            <a:ext cx="8153400" cy="304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400">
                <a:solidFill>
                  <a:schemeClr val="dk2"/>
                </a:solidFill>
              </a:rPr>
              <a:t>   3. 	Activamos el entorno virtual</a:t>
            </a:r>
            <a:r>
              <a:rPr lang="es" sz="1400">
                <a:solidFill>
                  <a:schemeClr val="dk2"/>
                </a:solidFill>
              </a:rPr>
              <a:t>:</a:t>
            </a:r>
            <a:endParaRPr sz="1400">
              <a:solidFill>
                <a:schemeClr val="dk2"/>
              </a:solidFill>
            </a:endParaRPr>
          </a:p>
          <a:p>
            <a:pPr indent="-317500" lvl="1" marL="914400" rtl="0" algn="l">
              <a:spcBef>
                <a:spcPts val="0"/>
              </a:spcBef>
              <a:spcAft>
                <a:spcPts val="0"/>
              </a:spcAft>
              <a:buClr>
                <a:schemeClr val="dk2"/>
              </a:buClr>
              <a:buSzPts val="1400"/>
              <a:buAutoNum type="alphaLcPeriod"/>
            </a:pPr>
            <a:r>
              <a:rPr lang="es" sz="1400">
                <a:solidFill>
                  <a:schemeClr val="dk2"/>
                </a:solidFill>
              </a:rPr>
              <a:t>En windows:</a:t>
            </a:r>
            <a:endParaRPr sz="1400">
              <a:solidFill>
                <a:schemeClr val="dk2"/>
              </a:solidFill>
            </a:endParaRPr>
          </a:p>
          <a:p>
            <a:pPr indent="0" lvl="0" marL="0" rtl="0" algn="ctr">
              <a:spcBef>
                <a:spcPts val="0"/>
              </a:spcBef>
              <a:spcAft>
                <a:spcPts val="0"/>
              </a:spcAft>
              <a:buNone/>
            </a:pPr>
            <a:r>
              <a:rPr lang="es" sz="1900">
                <a:solidFill>
                  <a:srgbClr val="EBDBB2"/>
                </a:solidFill>
                <a:highlight>
                  <a:srgbClr val="282828"/>
                </a:highlight>
                <a:latin typeface="Consolas"/>
                <a:ea typeface="Consolas"/>
                <a:cs typeface="Consolas"/>
                <a:sym typeface="Consolas"/>
              </a:rPr>
              <a:t>nombre_del_entorno_virtual\Scripts\activate.bat</a:t>
            </a:r>
            <a:endParaRPr sz="1400">
              <a:solidFill>
                <a:schemeClr val="dk2"/>
              </a:solidFill>
            </a:endParaRPr>
          </a:p>
          <a:p>
            <a:pPr indent="-317500" lvl="1" marL="914400" rtl="0" algn="l">
              <a:spcBef>
                <a:spcPts val="0"/>
              </a:spcBef>
              <a:spcAft>
                <a:spcPts val="0"/>
              </a:spcAft>
              <a:buClr>
                <a:schemeClr val="dk2"/>
              </a:buClr>
              <a:buSzPts val="1400"/>
              <a:buAutoNum type="alphaLcPeriod"/>
            </a:pPr>
            <a:r>
              <a:rPr lang="es" sz="1400">
                <a:solidFill>
                  <a:schemeClr val="dk2"/>
                </a:solidFill>
              </a:rPr>
              <a:t>En Linux/MacOS </a:t>
            </a:r>
            <a:endParaRPr sz="1900">
              <a:solidFill>
                <a:srgbClr val="EBDBB2"/>
              </a:solidFill>
              <a:highlight>
                <a:srgbClr val="282828"/>
              </a:highlight>
              <a:latin typeface="Consolas"/>
              <a:ea typeface="Consolas"/>
              <a:cs typeface="Consolas"/>
              <a:sym typeface="Consolas"/>
            </a:endParaRPr>
          </a:p>
          <a:p>
            <a:pPr indent="0" lvl="0" marL="457200" rtl="0" algn="ctr">
              <a:spcBef>
                <a:spcPts val="0"/>
              </a:spcBef>
              <a:spcAft>
                <a:spcPts val="0"/>
              </a:spcAft>
              <a:buNone/>
            </a:pPr>
            <a:r>
              <a:rPr lang="es" sz="1900">
                <a:solidFill>
                  <a:srgbClr val="EBDBB2"/>
                </a:solidFill>
                <a:highlight>
                  <a:srgbClr val="282828"/>
                </a:highlight>
                <a:latin typeface="Consolas"/>
                <a:ea typeface="Consolas"/>
                <a:cs typeface="Consolas"/>
                <a:sym typeface="Consolas"/>
              </a:rPr>
              <a:t>source nombre_del_entorno_virtual/bin/activate</a:t>
            </a:r>
            <a:endParaRPr sz="1900">
              <a:solidFill>
                <a:srgbClr val="EBDBB2"/>
              </a:solidFill>
              <a:highlight>
                <a:srgbClr val="282828"/>
              </a:highlight>
              <a:latin typeface="Consolas"/>
              <a:ea typeface="Consolas"/>
              <a:cs typeface="Consolas"/>
              <a:sym typeface="Consolas"/>
            </a:endParaRPr>
          </a:p>
          <a:p>
            <a:pPr indent="0" lvl="0" marL="0" rtl="0" algn="l">
              <a:spcBef>
                <a:spcPts val="1200"/>
              </a:spcBef>
              <a:spcAft>
                <a:spcPts val="0"/>
              </a:spcAft>
              <a:buNone/>
            </a:pPr>
            <a:r>
              <a:rPr lang="es" sz="1400">
                <a:solidFill>
                  <a:schemeClr val="dk2"/>
                </a:solidFill>
              </a:rPr>
              <a:t>   4.	Instalamos los paquetes y dependencias que necesitemos, por ejemplo:</a:t>
            </a:r>
            <a:endParaRPr sz="1400">
              <a:solidFill>
                <a:schemeClr val="dk2"/>
              </a:solidFill>
            </a:endParaRPr>
          </a:p>
          <a:p>
            <a:pPr indent="457200" lvl="0" marL="457200" marR="0" rtl="0" algn="ctr">
              <a:lnSpc>
                <a:spcPct val="115000"/>
              </a:lnSpc>
              <a:spcBef>
                <a:spcPts val="1200"/>
              </a:spcBef>
              <a:spcAft>
                <a:spcPts val="0"/>
              </a:spcAft>
              <a:buNone/>
            </a:pPr>
            <a:r>
              <a:rPr lang="es" sz="1900">
                <a:solidFill>
                  <a:srgbClr val="EBDBB2"/>
                </a:solidFill>
                <a:highlight>
                  <a:srgbClr val="282828"/>
                </a:highlight>
                <a:latin typeface="Consolas"/>
                <a:ea typeface="Consolas"/>
                <a:cs typeface="Consolas"/>
                <a:sym typeface="Consolas"/>
              </a:rPr>
              <a:t>pip install numpy</a:t>
            </a:r>
            <a:endParaRPr sz="1400">
              <a:solidFill>
                <a:schemeClr val="dk2"/>
              </a:solidFill>
            </a:endParaRPr>
          </a:p>
          <a:p>
            <a:pPr indent="0" lvl="0" marL="0" rtl="0" algn="l">
              <a:spcBef>
                <a:spcPts val="0"/>
              </a:spcBef>
              <a:spcAft>
                <a:spcPts val="0"/>
              </a:spcAft>
              <a:buNone/>
            </a:pPr>
            <a:r>
              <a:rPr lang="es" sz="1400">
                <a:solidFill>
                  <a:schemeClr val="dk2"/>
                </a:solidFill>
              </a:rPr>
              <a:t>   </a:t>
            </a:r>
            <a:r>
              <a:rPr lang="es" sz="1400">
                <a:solidFill>
                  <a:schemeClr val="dk2"/>
                </a:solidFill>
              </a:rPr>
              <a:t>5. 	Desactivamos el entorno virtual:</a:t>
            </a:r>
            <a:endParaRPr/>
          </a:p>
          <a:p>
            <a:pPr indent="457200" lvl="0" marL="457200" rtl="0" algn="ctr">
              <a:spcBef>
                <a:spcPts val="1200"/>
              </a:spcBef>
              <a:spcAft>
                <a:spcPts val="0"/>
              </a:spcAft>
              <a:buNone/>
            </a:pPr>
            <a:r>
              <a:rPr lang="es" sz="1900">
                <a:solidFill>
                  <a:srgbClr val="EBDBB2"/>
                </a:solidFill>
                <a:highlight>
                  <a:srgbClr val="282828"/>
                </a:highlight>
                <a:latin typeface="Consolas"/>
                <a:ea typeface="Consolas"/>
                <a:cs typeface="Consolas"/>
                <a:sym typeface="Consolas"/>
              </a:rPr>
              <a:t>deactivate</a:t>
            </a:r>
            <a:endParaRPr sz="1400">
              <a:solidFill>
                <a:schemeClr val="dk2"/>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entornos virtuales en Python</a:t>
            </a:r>
            <a:endParaRPr/>
          </a:p>
        </p:txBody>
      </p:sp>
      <p:sp>
        <p:nvSpPr>
          <p:cNvPr id="112" name="Google Shape;112;p17"/>
          <p:cNvSpPr txBox="1"/>
          <p:nvPr>
            <p:ph idx="1" type="body"/>
          </p:nvPr>
        </p:nvSpPr>
        <p:spPr>
          <a:xfrm>
            <a:off x="451200" y="1390725"/>
            <a:ext cx="4637100" cy="292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t>Recurso interesante: </a:t>
            </a:r>
            <a:r>
              <a:rPr lang="es" sz="1800" u="sng">
                <a:solidFill>
                  <a:schemeClr val="hlink"/>
                </a:solidFill>
                <a:hlinkClick r:id="rId3"/>
              </a:rPr>
              <a:t>https://learnpython.com/blog/python-requirements-file/</a:t>
            </a:r>
            <a:r>
              <a:rPr lang="es" sz="1800"/>
              <a:t> </a:t>
            </a:r>
            <a:endParaRPr sz="1800"/>
          </a:p>
          <a:p>
            <a:pPr indent="-342900" lvl="0" marL="457200" rtl="0" algn="l">
              <a:spcBef>
                <a:spcPts val="1200"/>
              </a:spcBef>
              <a:spcAft>
                <a:spcPts val="0"/>
              </a:spcAft>
              <a:buSzPts val="1800"/>
              <a:buChar char="-"/>
            </a:pPr>
            <a:r>
              <a:rPr lang="es" sz="1800"/>
              <a:t>Requirements.txt</a:t>
            </a:r>
            <a:endParaRPr sz="1800"/>
          </a:p>
          <a:p>
            <a:pPr indent="-342900" lvl="0" marL="457200" rtl="0" algn="l">
              <a:spcBef>
                <a:spcPts val="0"/>
              </a:spcBef>
              <a:spcAft>
                <a:spcPts val="0"/>
              </a:spcAft>
              <a:buSzPts val="1800"/>
              <a:buChar char="-"/>
            </a:pPr>
            <a:r>
              <a:rPr lang="es" sz="1800"/>
              <a:t>Pip freeze</a:t>
            </a:r>
            <a:endParaRPr sz="1800"/>
          </a:p>
        </p:txBody>
      </p:sp>
      <p:pic>
        <p:nvPicPr>
          <p:cNvPr id="113" name="Google Shape;113;p17"/>
          <p:cNvPicPr preferRelativeResize="0"/>
          <p:nvPr/>
        </p:nvPicPr>
        <p:blipFill>
          <a:blip r:embed="rId4">
            <a:alphaModFix/>
          </a:blip>
          <a:stretch>
            <a:fillRect/>
          </a:stretch>
        </p:blipFill>
        <p:spPr>
          <a:xfrm>
            <a:off x="5185763" y="1451538"/>
            <a:ext cx="3629025" cy="347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entornos virtuales en Python</a:t>
            </a:r>
            <a:endParaRPr/>
          </a:p>
          <a:p>
            <a:pPr indent="0" lvl="0" marL="0" rtl="0" algn="l">
              <a:spcBef>
                <a:spcPts val="0"/>
              </a:spcBef>
              <a:spcAft>
                <a:spcPts val="0"/>
              </a:spcAft>
              <a:buNone/>
            </a:pPr>
            <a:r>
              <a:t/>
            </a:r>
            <a:endParaRPr/>
          </a:p>
        </p:txBody>
      </p:sp>
      <p:sp>
        <p:nvSpPr>
          <p:cNvPr id="119" name="Google Shape;119;p18"/>
          <p:cNvSpPr txBox="1"/>
          <p:nvPr>
            <p:ph idx="1" type="body"/>
          </p:nvPr>
        </p:nvSpPr>
        <p:spPr>
          <a:xfrm>
            <a:off x="496700" y="1423850"/>
            <a:ext cx="7921500" cy="2916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s" sz="1900"/>
              <a:t>Actividad:</a:t>
            </a:r>
            <a:endParaRPr b="1" sz="1900"/>
          </a:p>
          <a:p>
            <a:pPr indent="-349250" lvl="0" marL="457200" rtl="0" algn="l">
              <a:spcBef>
                <a:spcPts val="1200"/>
              </a:spcBef>
              <a:spcAft>
                <a:spcPts val="0"/>
              </a:spcAft>
              <a:buSzPts val="1900"/>
              <a:buAutoNum type="arabicPeriod"/>
            </a:pPr>
            <a:r>
              <a:rPr lang="es" sz="1900"/>
              <a:t>Crear un virtual env utilizando venv, utilicen el nombre que ustedes quieran</a:t>
            </a:r>
            <a:endParaRPr sz="1900"/>
          </a:p>
          <a:p>
            <a:pPr indent="-349250" lvl="0" marL="457200" rtl="0" algn="l">
              <a:spcBef>
                <a:spcPts val="0"/>
              </a:spcBef>
              <a:spcAft>
                <a:spcPts val="0"/>
              </a:spcAft>
              <a:buSzPts val="1900"/>
              <a:buAutoNum type="arabicPeriod"/>
            </a:pPr>
            <a:r>
              <a:rPr lang="es" sz="1900"/>
              <a:t>Activarlos</a:t>
            </a:r>
            <a:endParaRPr sz="1900"/>
          </a:p>
          <a:p>
            <a:pPr indent="-349250" lvl="0" marL="457200" rtl="0" algn="l">
              <a:spcBef>
                <a:spcPts val="0"/>
              </a:spcBef>
              <a:spcAft>
                <a:spcPts val="0"/>
              </a:spcAft>
              <a:buSzPts val="1900"/>
              <a:buAutoNum type="arabicPeriod"/>
            </a:pPr>
            <a:r>
              <a:rPr lang="es" sz="1900"/>
              <a:t>Instalar 3 librerías ( a elección de cada uno)</a:t>
            </a:r>
            <a:endParaRPr sz="1900"/>
          </a:p>
          <a:p>
            <a:pPr indent="-349250" lvl="0" marL="457200" rtl="0" algn="l">
              <a:spcBef>
                <a:spcPts val="0"/>
              </a:spcBef>
              <a:spcAft>
                <a:spcPts val="0"/>
              </a:spcAft>
              <a:buSzPts val="1900"/>
              <a:buAutoNum type="arabicPeriod"/>
            </a:pPr>
            <a:r>
              <a:rPr lang="es" sz="1900"/>
              <a:t>Crear un archivo </a:t>
            </a:r>
            <a:r>
              <a:rPr i="1" lang="es" sz="1900"/>
              <a:t>requirements.txt</a:t>
            </a:r>
            <a:endParaRPr i="1" sz="1900"/>
          </a:p>
          <a:p>
            <a:pPr indent="-349250" lvl="0" marL="457200" rtl="0" algn="l">
              <a:spcBef>
                <a:spcPts val="0"/>
              </a:spcBef>
              <a:spcAft>
                <a:spcPts val="0"/>
              </a:spcAft>
              <a:buSzPts val="1900"/>
              <a:buAutoNum type="arabicPeriod"/>
            </a:pPr>
            <a:r>
              <a:rPr lang="es" sz="1900"/>
              <a:t>Desactivar el virtual env</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Git </a:t>
            </a:r>
            <a:endParaRPr/>
          </a:p>
        </p:txBody>
      </p:sp>
      <p:sp>
        <p:nvSpPr>
          <p:cNvPr id="125" name="Google Shape;125;p19"/>
          <p:cNvSpPr txBox="1"/>
          <p:nvPr>
            <p:ph idx="1" type="body"/>
          </p:nvPr>
        </p:nvSpPr>
        <p:spPr>
          <a:xfrm>
            <a:off x="474625" y="1368650"/>
            <a:ext cx="3090600" cy="2971200"/>
          </a:xfrm>
          <a:prstGeom prst="rect">
            <a:avLst/>
          </a:prstGeom>
        </p:spPr>
        <p:txBody>
          <a:bodyPr anchorCtr="0" anchor="t" bIns="91425" lIns="91425" spcFirstLastPara="1" rIns="91425" wrap="square" tIns="91425">
            <a:normAutofit lnSpcReduction="20000"/>
          </a:bodyPr>
          <a:lstStyle/>
          <a:p>
            <a:pPr indent="-323850" lvl="0" marL="457200" rtl="0" algn="l">
              <a:spcBef>
                <a:spcPts val="1200"/>
              </a:spcBef>
              <a:spcAft>
                <a:spcPts val="0"/>
              </a:spcAft>
              <a:buSzPts val="1500"/>
              <a:buChar char="●"/>
            </a:pPr>
            <a:r>
              <a:rPr lang="es" sz="1500"/>
              <a:t>Git es un sistema de control de versiones de código abierto que se utiliza para el desarrollo de software. Permite a los desarrolladores realizar un seguimiento de los cambios en el código fuente, colaborar en proyectos y revertir a versiones anteriores si es necesario.</a:t>
            </a:r>
            <a:endParaRPr sz="1500"/>
          </a:p>
          <a:p>
            <a:pPr indent="0" lvl="0" marL="457200" rtl="0" algn="l">
              <a:spcBef>
                <a:spcPts val="120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3507900" y="1535475"/>
            <a:ext cx="5273974" cy="2204356"/>
          </a:xfrm>
          <a:prstGeom prst="rect">
            <a:avLst/>
          </a:prstGeom>
          <a:noFill/>
          <a:ln>
            <a:noFill/>
          </a:ln>
        </p:spPr>
      </p:pic>
      <p:sp>
        <p:nvSpPr>
          <p:cNvPr id="127" name="Google Shape;127;p19"/>
          <p:cNvSpPr txBox="1"/>
          <p:nvPr/>
        </p:nvSpPr>
        <p:spPr>
          <a:xfrm>
            <a:off x="3267125" y="4083900"/>
            <a:ext cx="57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 Instalación: </a:t>
            </a:r>
            <a:r>
              <a:rPr lang="es" u="sng">
                <a:solidFill>
                  <a:schemeClr val="hlink"/>
                </a:solidFill>
                <a:latin typeface="Lato"/>
                <a:ea typeface="Lato"/>
                <a:cs typeface="Lato"/>
                <a:sym typeface="Lato"/>
                <a:hlinkClick r:id="rId4"/>
              </a:rPr>
              <a:t>https://git-scm.com/downloads</a:t>
            </a:r>
            <a:r>
              <a:rPr lang="es">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GitHub</a:t>
            </a:r>
            <a:endParaRPr/>
          </a:p>
        </p:txBody>
      </p:sp>
      <p:sp>
        <p:nvSpPr>
          <p:cNvPr id="133" name="Google Shape;133;p20"/>
          <p:cNvSpPr txBox="1"/>
          <p:nvPr>
            <p:ph idx="1" type="body"/>
          </p:nvPr>
        </p:nvSpPr>
        <p:spPr>
          <a:xfrm>
            <a:off x="474625" y="1368650"/>
            <a:ext cx="3090600" cy="2971200"/>
          </a:xfrm>
          <a:prstGeom prst="rect">
            <a:avLst/>
          </a:prstGeom>
        </p:spPr>
        <p:txBody>
          <a:bodyPr anchorCtr="0" anchor="t" bIns="91425" lIns="91425" spcFirstLastPara="1" rIns="91425" wrap="square" tIns="91425">
            <a:normAutofit fontScale="92500" lnSpcReduction="10000"/>
          </a:bodyPr>
          <a:lstStyle/>
          <a:p>
            <a:pPr indent="-316706" lvl="0" marL="457200" rtl="0" algn="l">
              <a:spcBef>
                <a:spcPts val="1200"/>
              </a:spcBef>
              <a:spcAft>
                <a:spcPts val="0"/>
              </a:spcAft>
              <a:buSzPct val="100000"/>
              <a:buChar char="●"/>
            </a:pPr>
            <a:r>
              <a:rPr lang="es" sz="1500"/>
              <a:t>Github es una plataforma de alojamiento de código fuente basada en la web que utiliza Git como su sistema de control de versiones. Proporciona una forma para que los desarrolladores almacenen y gestionen su código fuente, así como para colaborar con otros en proyectos de software abiertos o privados. </a:t>
            </a:r>
            <a:endParaRPr sz="1500"/>
          </a:p>
          <a:p>
            <a:pPr indent="0" lvl="0" marL="457200" rtl="0" algn="l">
              <a:spcBef>
                <a:spcPts val="1200"/>
              </a:spcBef>
              <a:spcAft>
                <a:spcPts val="1200"/>
              </a:spcAft>
              <a:buNone/>
            </a:pPr>
            <a:r>
              <a:t/>
            </a:r>
            <a:endParaRPr/>
          </a:p>
        </p:txBody>
      </p:sp>
      <p:sp>
        <p:nvSpPr>
          <p:cNvPr id="134" name="Google Shape;134;p20"/>
          <p:cNvSpPr txBox="1"/>
          <p:nvPr/>
        </p:nvSpPr>
        <p:spPr>
          <a:xfrm>
            <a:off x="5099413" y="4128050"/>
            <a:ext cx="23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 Web: </a:t>
            </a:r>
            <a:r>
              <a:rPr lang="es" u="sng">
                <a:solidFill>
                  <a:schemeClr val="hlink"/>
                </a:solidFill>
                <a:latin typeface="Lato"/>
                <a:ea typeface="Lato"/>
                <a:cs typeface="Lato"/>
                <a:sym typeface="Lato"/>
                <a:hlinkClick r:id="rId3"/>
              </a:rPr>
              <a:t>https://github.com/</a:t>
            </a:r>
            <a:r>
              <a:rPr lang="es">
                <a:latin typeface="Lato"/>
                <a:ea typeface="Lato"/>
                <a:cs typeface="Lato"/>
                <a:sym typeface="Lato"/>
              </a:rPr>
              <a:t> </a:t>
            </a:r>
            <a:endParaRPr>
              <a:latin typeface="Lato"/>
              <a:ea typeface="Lato"/>
              <a:cs typeface="Lato"/>
              <a:sym typeface="Lato"/>
            </a:endParaRPr>
          </a:p>
        </p:txBody>
      </p:sp>
      <p:pic>
        <p:nvPicPr>
          <p:cNvPr id="135" name="Google Shape;135;p20"/>
          <p:cNvPicPr preferRelativeResize="0"/>
          <p:nvPr/>
        </p:nvPicPr>
        <p:blipFill>
          <a:blip r:embed="rId4">
            <a:alphaModFix/>
          </a:blip>
          <a:stretch>
            <a:fillRect/>
          </a:stretch>
        </p:blipFill>
        <p:spPr>
          <a:xfrm>
            <a:off x="3905275" y="1171225"/>
            <a:ext cx="4750177" cy="267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Git y Github - Workflow</a:t>
            </a:r>
            <a:endParaRPr/>
          </a:p>
        </p:txBody>
      </p:sp>
      <p:pic>
        <p:nvPicPr>
          <p:cNvPr id="141" name="Google Shape;141;p21"/>
          <p:cNvPicPr preferRelativeResize="0"/>
          <p:nvPr/>
        </p:nvPicPr>
        <p:blipFill>
          <a:blip r:embed="rId3">
            <a:alphaModFix/>
          </a:blip>
          <a:stretch>
            <a:fillRect/>
          </a:stretch>
        </p:blipFill>
        <p:spPr>
          <a:xfrm>
            <a:off x="2124313" y="1214125"/>
            <a:ext cx="4895374" cy="3476825"/>
          </a:xfrm>
          <a:prstGeom prst="rect">
            <a:avLst/>
          </a:prstGeom>
          <a:noFill/>
          <a:ln>
            <a:noFill/>
          </a:ln>
        </p:spPr>
      </p:pic>
      <p:sp>
        <p:nvSpPr>
          <p:cNvPr id="142" name="Google Shape;142;p21"/>
          <p:cNvSpPr txBox="1"/>
          <p:nvPr/>
        </p:nvSpPr>
        <p:spPr>
          <a:xfrm>
            <a:off x="7130275" y="4527900"/>
            <a:ext cx="190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Veamos un ejemplo…</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(git-commands.md)</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