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1"/>
  </p:notesMasterIdLst>
  <p:sldIdLst>
    <p:sldId id="264" r:id="rId5"/>
    <p:sldId id="370" r:id="rId6"/>
    <p:sldId id="369" r:id="rId7"/>
    <p:sldId id="373" r:id="rId8"/>
    <p:sldId id="372" r:id="rId9"/>
    <p:sldId id="37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0066"/>
    <a:srgbClr val="F789C0"/>
    <a:srgbClr val="F78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28D52-6875-498E-816E-2BC9C61BD303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71E84-D0C8-406C-A30E-7194865DCF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5766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52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979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589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732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350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269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8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300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903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3DE1A-CDAC-46A1-80C2-C67E964FD604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48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563DE1A-CDAC-46A1-80C2-C67E964FD604}" type="datetimeFigureOut">
              <a:rPr lang="es-CO" smtClean="0"/>
              <a:t>17/06/2024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30CCA-1BA6-4E10-9F8B-31993BABB91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0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rotek.com.py/novedades/normas-de-seguridad-e-higiene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"/>
            <a:ext cx="9144000" cy="682625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4CD846F-AD27-47D6-A1B0-5D4BD6521469}"/>
              </a:ext>
            </a:extLst>
          </p:cNvPr>
          <p:cNvSpPr txBox="1"/>
          <p:nvPr/>
        </p:nvSpPr>
        <p:spPr>
          <a:xfrm>
            <a:off x="633845" y="705993"/>
            <a:ext cx="8157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b="1" dirty="0"/>
          </a:p>
          <a:p>
            <a:pPr algn="ctr"/>
            <a:endParaRPr lang="es-MX" b="1" dirty="0"/>
          </a:p>
          <a:p>
            <a:pPr algn="ctr"/>
            <a:endParaRPr lang="es-MX" b="1" dirty="0"/>
          </a:p>
          <a:p>
            <a:pPr algn="ctr"/>
            <a:endParaRPr lang="es-MX" b="1" dirty="0"/>
          </a:p>
          <a:p>
            <a:pPr algn="ctr"/>
            <a:endParaRPr lang="es-MX" b="1" dirty="0"/>
          </a:p>
          <a:p>
            <a:pPr algn="ctr"/>
            <a:endParaRPr lang="es-MX" b="1" dirty="0"/>
          </a:p>
          <a:p>
            <a:pPr algn="ctr"/>
            <a:endParaRPr lang="es-MX" b="1" dirty="0"/>
          </a:p>
          <a:p>
            <a:pPr algn="ctr"/>
            <a:endParaRPr lang="es-MX" b="1" dirty="0"/>
          </a:p>
          <a:p>
            <a:pPr algn="ctr"/>
            <a:r>
              <a:rPr lang="es-MX" b="1" dirty="0"/>
              <a:t>TALLER GRUPAL </a:t>
            </a:r>
          </a:p>
          <a:p>
            <a:pPr algn="ctr"/>
            <a:endParaRPr lang="es-MX" b="1" dirty="0"/>
          </a:p>
          <a:p>
            <a:pPr algn="ctr"/>
            <a:r>
              <a:rPr lang="es-MX" b="1" dirty="0"/>
              <a:t>CLASIFICACION DE FACTORES DE RIESGOS LABORALES</a:t>
            </a:r>
          </a:p>
          <a:p>
            <a:pPr algn="ctr"/>
            <a:endParaRPr lang="es-MX" b="1" dirty="0"/>
          </a:p>
          <a:p>
            <a:pPr algn="ctr"/>
            <a:endParaRPr lang="es-MX" b="1" dirty="0"/>
          </a:p>
          <a:p>
            <a:pPr algn="ctr"/>
            <a:endParaRPr lang="es-MX" b="1" dirty="0"/>
          </a:p>
          <a:p>
            <a:pPr algn="ctr"/>
            <a:endParaRPr lang="es-MX" b="1" dirty="0"/>
          </a:p>
          <a:p>
            <a:pPr algn="ctr"/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83315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"/>
            <a:ext cx="9144000" cy="6826250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26A602B-5FA5-43EE-8AFA-4DE3EB89C249}"/>
              </a:ext>
            </a:extLst>
          </p:cNvPr>
          <p:cNvSpPr txBox="1"/>
          <p:nvPr/>
        </p:nvSpPr>
        <p:spPr>
          <a:xfrm>
            <a:off x="795529" y="1107633"/>
            <a:ext cx="788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Ejercicio Grupal:</a:t>
            </a:r>
          </a:p>
          <a:p>
            <a:pPr algn="ctr"/>
            <a:endParaRPr lang="es-MX" sz="1600" b="1" dirty="0"/>
          </a:p>
          <a:p>
            <a:pPr algn="just"/>
            <a:r>
              <a:rPr lang="es-MX" sz="1600" dirty="0"/>
              <a:t>De acuerdo al factor de riesgo asignado, cada grupo deberá desarrollar una exposición para socializar con sus compañeros de manera creativa,  en clase el LUNES 24 DE JUNIO, y subirlo a educación digital la sesión 12.</a:t>
            </a:r>
          </a:p>
          <a:p>
            <a:pPr algn="just"/>
            <a:endParaRPr lang="es-CO" sz="1600" dirty="0"/>
          </a:p>
          <a:p>
            <a:r>
              <a:rPr lang="es-CO" sz="1600" dirty="0"/>
              <a:t>La exposición  la van a realizar de acuerdo a lo siguiente:</a:t>
            </a:r>
          </a:p>
          <a:p>
            <a:endParaRPr lang="es-CO" sz="1600" dirty="0"/>
          </a:p>
          <a:p>
            <a:pPr marL="342900" indent="-342900">
              <a:buAutoNum type="arabicPeriod"/>
            </a:pPr>
            <a:r>
              <a:rPr lang="es-CO" sz="1600" dirty="0"/>
              <a:t>Presentar la DEFINICION del factor de riesgo que se haya asignado al grupo (Físico, químico, biológico, entre otros), de manera breve y muy clara. </a:t>
            </a:r>
          </a:p>
          <a:p>
            <a:pPr marL="342900" indent="-342900">
              <a:buAutoNum type="arabicPeriod"/>
            </a:pPr>
            <a:r>
              <a:rPr lang="es-CO" sz="1600" dirty="0"/>
              <a:t>Presentar las Subclasificaciones de cada Factor de Riesgo (ver ejemplo más adelante), describirla de manera breve y clara.</a:t>
            </a:r>
          </a:p>
          <a:p>
            <a:pPr marL="342900" indent="-342900">
              <a:buAutoNum type="arabicPeriod"/>
            </a:pPr>
            <a:r>
              <a:rPr lang="es-CO" sz="1600" dirty="0"/>
              <a:t>Presentar METODOS DE CONTROL del factor de riesgo por cada Subclasificación del riesgo asignado (este es el aspecto más importante, en que se espera que realicen un muy buen aporte).</a:t>
            </a:r>
          </a:p>
          <a:p>
            <a:pPr marL="342900" indent="-342900">
              <a:buAutoNum type="arabicPeriod"/>
            </a:pPr>
            <a:r>
              <a:rPr lang="es-CO" sz="1600" dirty="0"/>
              <a:t>Presentar imágenes (videos) de sectores económicos o puestos de trabajo donde se pueda presentar el factor de riesgo que están trabajando, como apoyo para afianzar el conocimiento sobre el mismo.</a:t>
            </a:r>
          </a:p>
        </p:txBody>
      </p:sp>
    </p:spTree>
    <p:extLst>
      <p:ext uri="{BB962C8B-B14F-4D97-AF65-F5344CB8AC3E}">
        <p14:creationId xmlns:p14="http://schemas.microsoft.com/office/powerpoint/2010/main" val="2360524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03661" y="136219"/>
            <a:ext cx="87366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dirty="0">
                <a:solidFill>
                  <a:srgbClr val="FF0066"/>
                </a:solidFill>
              </a:rPr>
              <a:t>Clasificación de Factores de Riesgos</a:t>
            </a:r>
          </a:p>
          <a:p>
            <a:r>
              <a:rPr lang="es-MX" sz="1400" b="1" dirty="0">
                <a:solidFill>
                  <a:srgbClr val="FF0066"/>
                </a:solidFill>
              </a:rPr>
              <a:t>F</a:t>
            </a:r>
            <a:r>
              <a:rPr lang="es-CO" sz="1400" b="1" dirty="0">
                <a:solidFill>
                  <a:srgbClr val="FF0066"/>
                </a:solidFill>
              </a:rPr>
              <a:t>UENTE: GTC 45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1" y="1301530"/>
            <a:ext cx="9074492" cy="493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2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"/>
            <a:ext cx="9144000" cy="6826250"/>
          </a:xfr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52F2566-7B32-495A-AE02-94664F77F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618048"/>
              </p:ext>
            </p:extLst>
          </p:nvPr>
        </p:nvGraphicFramePr>
        <p:xfrm>
          <a:off x="2450712" y="1179802"/>
          <a:ext cx="4242575" cy="50588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44632">
                  <a:extLst>
                    <a:ext uri="{9D8B030D-6E8A-4147-A177-3AD203B41FA5}">
                      <a16:colId xmlns:a16="http://schemas.microsoft.com/office/drawing/2014/main" val="2637409481"/>
                    </a:ext>
                  </a:extLst>
                </a:gridCol>
                <a:gridCol w="2797943">
                  <a:extLst>
                    <a:ext uri="{9D8B030D-6E8A-4147-A177-3AD203B41FA5}">
                      <a16:colId xmlns:a16="http://schemas.microsoft.com/office/drawing/2014/main" val="1548675177"/>
                    </a:ext>
                  </a:extLst>
                </a:gridCol>
              </a:tblGrid>
              <a:tr h="395400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Factor de Riesgo:</a:t>
                      </a:r>
                      <a:endParaRPr lang="es-CO" sz="12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Grupo asignado:</a:t>
                      </a:r>
                      <a:endParaRPr lang="es-CO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8153"/>
                  </a:ext>
                </a:extLst>
              </a:tr>
              <a:tr h="536227">
                <a:tc>
                  <a:txBody>
                    <a:bodyPr/>
                    <a:lstStyle/>
                    <a:p>
                      <a:endParaRPr lang="es-MX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BIOLOGICO:</a:t>
                      </a:r>
                      <a:endParaRPr lang="es-CO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CO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34057"/>
                  </a:ext>
                </a:extLst>
              </a:tr>
              <a:tr h="440628"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FISICO:</a:t>
                      </a:r>
                      <a:endParaRPr lang="es-CO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Carolina Narváez</a:t>
                      </a:r>
                    </a:p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Marcela Sepúlveda</a:t>
                      </a:r>
                    </a:p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Claudia Castro</a:t>
                      </a:r>
                    </a:p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Luisa Fernanda Hernández</a:t>
                      </a:r>
                    </a:p>
                    <a:p>
                      <a:endParaRPr lang="es-CO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3205"/>
                  </a:ext>
                </a:extLst>
              </a:tr>
              <a:tr h="395400"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QUIMICO:</a:t>
                      </a:r>
                      <a:endParaRPr lang="es-CO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Aura Katherine López</a:t>
                      </a:r>
                    </a:p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Liliana Ortiz</a:t>
                      </a:r>
                    </a:p>
                    <a:p>
                      <a:r>
                        <a:rPr lang="es-MX" sz="10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Jonathan Zabala</a:t>
                      </a:r>
                    </a:p>
                    <a:p>
                      <a:endParaRPr lang="es-CO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69809"/>
                  </a:ext>
                </a:extLst>
              </a:tr>
              <a:tr h="395400"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PSICOSOCIAL:</a:t>
                      </a:r>
                      <a:endParaRPr lang="es-CO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61634"/>
                  </a:ext>
                </a:extLst>
              </a:tr>
              <a:tr h="395400"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BIOMECANICO:</a:t>
                      </a:r>
                      <a:endParaRPr lang="es-CO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Irene Carmona</a:t>
                      </a:r>
                    </a:p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Andrea Restrepo</a:t>
                      </a:r>
                    </a:p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Valeria Ospina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0074"/>
                  </a:ext>
                </a:extLst>
              </a:tr>
              <a:tr h="395400"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CONDICIONES DE SEGURIDAD:</a:t>
                      </a:r>
                      <a:endParaRPr lang="es-CO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Estefanía Moreno</a:t>
                      </a:r>
                    </a:p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Daniela Correa</a:t>
                      </a:r>
                    </a:p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Edison Pereira</a:t>
                      </a:r>
                    </a:p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Steven Gómez</a:t>
                      </a:r>
                    </a:p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Valentina López</a:t>
                      </a:r>
                    </a:p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Cristian Camilo</a:t>
                      </a:r>
                      <a:endParaRPr lang="es-CO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41136"/>
                  </a:ext>
                </a:extLst>
              </a:tr>
              <a:tr h="395400">
                <a:tc>
                  <a:txBody>
                    <a:bodyPr/>
                    <a:lstStyle/>
                    <a:p>
                      <a:r>
                        <a:rPr lang="es-MX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FENOMENOS NATURALES:</a:t>
                      </a:r>
                      <a:endParaRPr lang="es-CO" sz="1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07703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726A602B-5FA5-43EE-8AFA-4DE3EB89C249}"/>
              </a:ext>
            </a:extLst>
          </p:cNvPr>
          <p:cNvSpPr txBox="1"/>
          <p:nvPr/>
        </p:nvSpPr>
        <p:spPr>
          <a:xfrm>
            <a:off x="420539" y="365760"/>
            <a:ext cx="8447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/>
              <a:t>Distribución e los Factores de Riesgos por Grupos de Estudio:</a:t>
            </a:r>
          </a:p>
        </p:txBody>
      </p:sp>
    </p:spTree>
    <p:extLst>
      <p:ext uri="{BB962C8B-B14F-4D97-AF65-F5344CB8AC3E}">
        <p14:creationId xmlns:p14="http://schemas.microsoft.com/office/powerpoint/2010/main" val="354188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52F2566-7B32-495A-AE02-94664F77F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461949"/>
              </p:ext>
            </p:extLst>
          </p:nvPr>
        </p:nvGraphicFramePr>
        <p:xfrm>
          <a:off x="683839" y="750965"/>
          <a:ext cx="8100204" cy="599442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56594">
                  <a:extLst>
                    <a:ext uri="{9D8B030D-6E8A-4147-A177-3AD203B41FA5}">
                      <a16:colId xmlns:a16="http://schemas.microsoft.com/office/drawing/2014/main" val="2637409481"/>
                    </a:ext>
                  </a:extLst>
                </a:gridCol>
                <a:gridCol w="2251172">
                  <a:extLst>
                    <a:ext uri="{9D8B030D-6E8A-4147-A177-3AD203B41FA5}">
                      <a16:colId xmlns:a16="http://schemas.microsoft.com/office/drawing/2014/main" val="1548675177"/>
                    </a:ext>
                  </a:extLst>
                </a:gridCol>
                <a:gridCol w="4192438">
                  <a:extLst>
                    <a:ext uri="{9D8B030D-6E8A-4147-A177-3AD203B41FA5}">
                      <a16:colId xmlns:a16="http://schemas.microsoft.com/office/drawing/2014/main" val="112479716"/>
                    </a:ext>
                  </a:extLst>
                </a:gridCol>
              </a:tblGrid>
              <a:tr h="358610">
                <a:tc>
                  <a:txBody>
                    <a:bodyPr/>
                    <a:lstStyle/>
                    <a:p>
                      <a:r>
                        <a:rPr lang="es-MX" dirty="0"/>
                        <a:t>Factor de Riesgo:</a:t>
                      </a:r>
                      <a:endParaRPr lang="es-CO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</a:rPr>
                        <a:t>BIOLOGICO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8153"/>
                  </a:ext>
                </a:extLst>
              </a:tr>
              <a:tr h="707034">
                <a:tc>
                  <a:txBody>
                    <a:bodyPr/>
                    <a:lstStyle/>
                    <a:p>
                      <a:endParaRPr lang="es-MX" b="1" dirty="0"/>
                    </a:p>
                    <a:p>
                      <a:r>
                        <a:rPr lang="es-MX" b="1" dirty="0"/>
                        <a:t>Definición:</a:t>
                      </a:r>
                    </a:p>
                    <a:p>
                      <a:endParaRPr lang="es-CO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s-MX" sz="1350" kern="1200" dirty="0">
                          <a:solidFill>
                            <a:srgbClr val="FF0000"/>
                          </a:solidFill>
                          <a:effectLst/>
                        </a:rPr>
                        <a:t>Son sustancias de origen vegetal o animal presentes en los lugares de trabajo, que pueden causar enfermedades o malestar. Se refiere a </a:t>
                      </a:r>
                      <a:r>
                        <a:rPr lang="es-MX" sz="1350" u="none" strike="noStrike" kern="1200" dirty="0">
                          <a:solidFill>
                            <a:srgbClr val="FF0000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virus</a:t>
                      </a:r>
                      <a:r>
                        <a:rPr lang="es-MX" sz="1350" kern="1200" dirty="0">
                          <a:solidFill>
                            <a:srgbClr val="FF0000"/>
                          </a:solidFill>
                          <a:effectLst/>
                        </a:rPr>
                        <a:t>, hongos, bacterias o parásitos presentes en las materias primas o el ambiente.</a:t>
                      </a:r>
                      <a:endParaRPr lang="es-CO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34057"/>
                  </a:ext>
                </a:extLst>
              </a:tr>
              <a:tr h="249501">
                <a:tc gridSpan="3"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SUBCLASIFICACION DEL FACTOR DE RIESGO</a:t>
                      </a:r>
                      <a:endParaRPr lang="es-CO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203830"/>
                  </a:ext>
                </a:extLst>
              </a:tr>
              <a:tr h="472917"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rgbClr val="FF0000"/>
                          </a:solidFill>
                        </a:rPr>
                        <a:t>Virus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Definición:</a:t>
                      </a:r>
                    </a:p>
                    <a:p>
                      <a:pPr algn="just"/>
                      <a:r>
                        <a:rPr lang="es-MX" sz="1350" b="0" kern="1200" dirty="0">
                          <a:solidFill>
                            <a:srgbClr val="FF0000"/>
                          </a:solidFill>
                          <a:effectLst/>
                        </a:rPr>
                        <a:t>Microorganismo compuesto de material genético protegido por un envoltorio proteico, que causa diversas enfermedades introduciéndose como parásito en una célula para reproducirse en ella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Método de control en el trabajo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sz="1200" b="0" dirty="0">
                          <a:solidFill>
                            <a:srgbClr val="FF0000"/>
                          </a:solidFill>
                        </a:rPr>
                        <a:t>Barreras físicas para guiar a los pacientes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MX" sz="1200" b="0" dirty="0">
                          <a:solidFill>
                            <a:srgbClr val="FF0000"/>
                          </a:solidFill>
                        </a:rPr>
                        <a:t>Cortinas entre pacientes en áreas compartidas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200" b="0" dirty="0">
                          <a:solidFill>
                            <a:srgbClr val="FF0000"/>
                          </a:solidFill>
                        </a:rPr>
                        <a:t>Contar con esquema de vacunación completo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200" b="0" dirty="0">
                          <a:solidFill>
                            <a:srgbClr val="FF0000"/>
                          </a:solidFill>
                        </a:rPr>
                        <a:t>Realizar capacitación de prevención de la exposición al riesgo.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200" b="0" dirty="0">
                          <a:solidFill>
                            <a:srgbClr val="FF0000"/>
                          </a:solidFill>
                        </a:rPr>
                        <a:t>Diagnóstico oportuno de exposiciones a virus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200" b="0" dirty="0">
                          <a:solidFill>
                            <a:srgbClr val="FF0000"/>
                          </a:solidFill>
                        </a:rPr>
                        <a:t>Monitoreo de casos confirmados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200" b="0" dirty="0">
                          <a:solidFill>
                            <a:srgbClr val="FF0000"/>
                          </a:solidFill>
                        </a:rPr>
                        <a:t>Promover la higiene de manos e higiene respiratoria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O" sz="1200" b="0" dirty="0">
                          <a:solidFill>
                            <a:srgbClr val="FF0000"/>
                          </a:solidFill>
                        </a:rPr>
                        <a:t>Uso de los elementos de protección de manera adecuada (guantes, batas, mascarillas)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3205"/>
                  </a:ext>
                </a:extLst>
              </a:tr>
              <a:tr h="302123"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rgbClr val="FF0000"/>
                          </a:solidFill>
                        </a:rPr>
                        <a:t>Bacterias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869809"/>
                  </a:ext>
                </a:extLst>
              </a:tr>
              <a:tr h="327803"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rgbClr val="FF0000"/>
                          </a:solidFill>
                        </a:rPr>
                        <a:t>Hongos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261634"/>
                  </a:ext>
                </a:extLst>
              </a:tr>
              <a:tr h="319178"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rgbClr val="FF0000"/>
                          </a:solidFill>
                        </a:rPr>
                        <a:t>Ricketsias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60074"/>
                  </a:ext>
                </a:extLst>
              </a:tr>
              <a:tr h="319177"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rgbClr val="FF0000"/>
                          </a:solidFill>
                        </a:rPr>
                        <a:t>Parásitos: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941136"/>
                  </a:ext>
                </a:extLst>
              </a:tr>
              <a:tr h="293298"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rgbClr val="FF0000"/>
                          </a:solidFill>
                        </a:rPr>
                        <a:t>Picaduras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755024"/>
                  </a:ext>
                </a:extLst>
              </a:tr>
              <a:tr h="280790"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rgbClr val="FF0000"/>
                          </a:solidFill>
                        </a:rPr>
                        <a:t>Mordeduras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007703"/>
                  </a:ext>
                </a:extLst>
              </a:tr>
              <a:tr h="641352">
                <a:tc>
                  <a:txBody>
                    <a:bodyPr/>
                    <a:lstStyle/>
                    <a:p>
                      <a:r>
                        <a:rPr lang="es-MX" b="1" dirty="0">
                          <a:solidFill>
                            <a:srgbClr val="FF0000"/>
                          </a:solidFill>
                        </a:rPr>
                        <a:t>Fluidos o Excrementos</a:t>
                      </a:r>
                      <a:endParaRPr lang="es-CO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392001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CD362A6-CA7B-407F-97DC-A25964E2DE6B}"/>
              </a:ext>
            </a:extLst>
          </p:cNvPr>
          <p:cNvSpPr txBox="1"/>
          <p:nvPr/>
        </p:nvSpPr>
        <p:spPr>
          <a:xfrm>
            <a:off x="-181155" y="112612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solidFill>
                  <a:srgbClr val="FF0000"/>
                </a:solidFill>
              </a:rPr>
              <a:t>EJEMPLO</a:t>
            </a:r>
            <a:endParaRPr lang="es-CO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65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"/>
            <a:ext cx="9144000" cy="6826250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6372D4F-A0F8-45E0-825A-D31775559517}"/>
              </a:ext>
            </a:extLst>
          </p:cNvPr>
          <p:cNvSpPr txBox="1"/>
          <p:nvPr/>
        </p:nvSpPr>
        <p:spPr>
          <a:xfrm>
            <a:off x="633845" y="382210"/>
            <a:ext cx="8157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IMÁGENES QUE REPRESENTAN EL RIESGO EN UNA EMPRESA/PROFESION</a:t>
            </a:r>
          </a:p>
          <a:p>
            <a:pPr algn="ctr"/>
            <a:r>
              <a:rPr lang="es-MX" b="1" dirty="0">
                <a:solidFill>
                  <a:srgbClr val="FF0000"/>
                </a:solidFill>
              </a:rPr>
              <a:t>BIOLOGICO</a:t>
            </a:r>
          </a:p>
          <a:p>
            <a:pPr algn="ctr"/>
            <a:endParaRPr lang="es-MX" b="1" dirty="0">
              <a:solidFill>
                <a:srgbClr val="FF000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FC093C-5ACB-4628-8877-5535487B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02" y="1538557"/>
            <a:ext cx="2228850" cy="20574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A947028-5026-4F0F-9017-47ABF3F5608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00"/>
          <a:stretch/>
        </p:blipFill>
        <p:spPr>
          <a:xfrm>
            <a:off x="5208119" y="1379362"/>
            <a:ext cx="1718611" cy="184935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5106229-CEA1-4D50-93F8-7BD1D656A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48" y="4066999"/>
            <a:ext cx="2183977" cy="14668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26408F5-CAE5-4041-9CEF-68CC9CA02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9204" y="4010200"/>
            <a:ext cx="2354731" cy="152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7411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1D2D48B2A0CD488434DE542478EC48" ma:contentTypeVersion="13" ma:contentTypeDescription="Create a new document." ma:contentTypeScope="" ma:versionID="3fc42669c08dab3b47ab21958e6cbb87">
  <xsd:schema xmlns:xsd="http://www.w3.org/2001/XMLSchema" xmlns:xs="http://www.w3.org/2001/XMLSchema" xmlns:p="http://schemas.microsoft.com/office/2006/metadata/properties" xmlns:ns3="9889a33d-a2a0-4258-aa97-c0811b94c905" xmlns:ns4="e0e047e1-2d25-499c-a5c3-a3affece50c6" targetNamespace="http://schemas.microsoft.com/office/2006/metadata/properties" ma:root="true" ma:fieldsID="3383defb1f2b3538b2e794f2010e5522" ns3:_="" ns4:_="">
    <xsd:import namespace="9889a33d-a2a0-4258-aa97-c0811b94c905"/>
    <xsd:import namespace="e0e047e1-2d25-499c-a5c3-a3affece50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89a33d-a2a0-4258-aa97-c0811b94c9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e047e1-2d25-499c-a5c3-a3affece50c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F417A6-2C77-430F-9649-ACFB80E282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89a33d-a2a0-4258-aa97-c0811b94c905"/>
    <ds:schemaRef ds:uri="e0e047e1-2d25-499c-a5c3-a3affece50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6B5874-0368-48B6-B818-27FEB55D6A4C}">
  <ds:schemaRefs>
    <ds:schemaRef ds:uri="http://purl.org/dc/elements/1.1/"/>
    <ds:schemaRef ds:uri="9889a33d-a2a0-4258-aa97-c0811b94c905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  <ds:schemaRef ds:uri="e0e047e1-2d25-499c-a5c3-a3affece50c6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6697830-2CA9-4BF3-AC4B-F010CB1F8B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TM02892315[[fn=Whisp]]</Template>
  <TotalTime>2905</TotalTime>
  <Words>431</Words>
  <Application>Microsoft Office PowerPoint</Application>
  <PresentationFormat>Presentación en pantalla (4:3)</PresentationFormat>
  <Paragraphs>81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 2</vt:lpstr>
      <vt:lpstr>HDOfficeLightV0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Daniela Villa Días</dc:creator>
  <cp:lastModifiedBy>OPHIR SANIN CRUZ</cp:lastModifiedBy>
  <cp:revision>213</cp:revision>
  <dcterms:created xsi:type="dcterms:W3CDTF">2017-11-14T11:54:27Z</dcterms:created>
  <dcterms:modified xsi:type="dcterms:W3CDTF">2024-06-17T16:52:18Z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0x010100001D2D48B2A0CD488434DE542478EC48</vt:lpwstr>
  </property>
</Properties>
</file>