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jCKIfw0ddeQy4mDkFpUf8timN0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785961" y="1530594"/>
            <a:ext cx="12716100" cy="7225800"/>
          </a:xfrm>
          <a:prstGeom prst="rect">
            <a:avLst/>
          </a:prstGeom>
          <a:solidFill>
            <a:srgbClr val="97CF7E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6944233" y="7815163"/>
            <a:ext cx="43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Valentina Berrio Puerta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889508" y="2282273"/>
            <a:ext cx="105090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0" u="none" cap="none" strike="noStrike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Canciones de Spotify más reproducidas</a:t>
            </a:r>
            <a:endParaRPr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5502476" y="3738308"/>
            <a:ext cx="10335818" cy="29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objetivo principal de este dataset es analizar y comprender las tendencias y características de las canciones populares de 2023 en Spotify y otras plataformas de música Identificando las canciones más populares de cada plataforma, explorando el impacto de cada plataforma y identificar artistas destacados.</a:t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 rot="5400000">
            <a:off x="12761773" y="4742132"/>
            <a:ext cx="10861953" cy="802736"/>
          </a:xfrm>
          <a:custGeom>
            <a:rect b="b" l="l" r="r" t="t"/>
            <a:pathLst>
              <a:path extrusionOk="0" h="802736" w="10861953">
                <a:moveTo>
                  <a:pt x="0" y="0"/>
                </a:moveTo>
                <a:lnTo>
                  <a:pt x="10861954" y="0"/>
                </a:lnTo>
                <a:lnTo>
                  <a:pt x="10861954" y="802736"/>
                </a:lnTo>
                <a:lnTo>
                  <a:pt x="0" y="802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42591" l="-170" r="-7086" t="-308576"/>
            </a:stretch>
          </a:blip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0" y="0"/>
            <a:ext cx="4360985" cy="10287000"/>
          </a:xfrm>
          <a:custGeom>
            <a:rect b="b" l="l" r="r" t="t"/>
            <a:pathLst>
              <a:path extrusionOk="0" h="10287000" w="4360985">
                <a:moveTo>
                  <a:pt x="0" y="0"/>
                </a:moveTo>
                <a:lnTo>
                  <a:pt x="4360985" y="0"/>
                </a:lnTo>
                <a:lnTo>
                  <a:pt x="436098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2"/>
          <p:cNvSpPr/>
          <p:nvPr/>
        </p:nvSpPr>
        <p:spPr>
          <a:xfrm>
            <a:off x="5502476" y="2867180"/>
            <a:ext cx="4360028" cy="181511"/>
          </a:xfrm>
          <a:prstGeom prst="rect">
            <a:avLst/>
          </a:prstGeom>
          <a:solidFill>
            <a:srgbClr val="94B8FA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5578255" y="1988355"/>
            <a:ext cx="7710186" cy="1203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1138275" y="1708255"/>
            <a:ext cx="10090504" cy="2405558"/>
            <a:chOff x="0" y="85725"/>
            <a:chExt cx="13454005" cy="3207411"/>
          </a:xfrm>
        </p:grpSpPr>
        <p:sp>
          <p:nvSpPr>
            <p:cNvPr id="101" name="Google Shape;101;p3"/>
            <p:cNvSpPr/>
            <p:nvPr/>
          </p:nvSpPr>
          <p:spPr>
            <a:xfrm>
              <a:off x="0" y="2924905"/>
              <a:ext cx="9020281" cy="242014"/>
            </a:xfrm>
            <a:prstGeom prst="rect">
              <a:avLst/>
            </a:prstGeom>
            <a:solidFill>
              <a:srgbClr val="FAF394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 txBox="1"/>
            <p:nvPr/>
          </p:nvSpPr>
          <p:spPr>
            <a:xfrm>
              <a:off x="78592" y="85725"/>
              <a:ext cx="13375413" cy="3207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4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Descripción de la problemática</a:t>
              </a:r>
              <a:endParaRPr/>
            </a:p>
          </p:txBody>
        </p:sp>
      </p:grpSp>
      <p:sp>
        <p:nvSpPr>
          <p:cNvPr id="103" name="Google Shape;103;p3"/>
          <p:cNvSpPr/>
          <p:nvPr/>
        </p:nvSpPr>
        <p:spPr>
          <a:xfrm>
            <a:off x="12370827" y="0"/>
            <a:ext cx="5917173" cy="10287000"/>
          </a:xfrm>
          <a:custGeom>
            <a:rect b="b" l="l" r="r" t="t"/>
            <a:pathLst>
              <a:path extrusionOk="0" h="10287000" w="5917173">
                <a:moveTo>
                  <a:pt x="0" y="0"/>
                </a:moveTo>
                <a:lnTo>
                  <a:pt x="5917173" y="0"/>
                </a:lnTo>
                <a:lnTo>
                  <a:pt x="591717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5000"/>
            </a:blip>
            <a:stretch>
              <a:fillRect b="-94" l="0" r="-6700" t="-95"/>
            </a:stretch>
          </a:blipFill>
          <a:ln>
            <a:noFill/>
          </a:ln>
        </p:spPr>
      </p:sp>
      <p:sp>
        <p:nvSpPr>
          <p:cNvPr id="104" name="Google Shape;104;p3"/>
          <p:cNvSpPr txBox="1"/>
          <p:nvPr/>
        </p:nvSpPr>
        <p:spPr>
          <a:xfrm>
            <a:off x="1206801" y="4652585"/>
            <a:ext cx="10021978" cy="1971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busca determinar la canción más popular en cada plataforma de música en la fecha actual y analizar las características que la hacen destacar, como su bailabilidad, valencia, energía acústica e instrumentalidad. 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1206801" y="7166887"/>
            <a:ext cx="10021978" cy="1476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se calcula la suma total de la presencia de cada canción en listas de reproducción en todas las plataformas y se establece un ranking.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4"/>
          <p:cNvGrpSpPr/>
          <p:nvPr/>
        </p:nvGrpSpPr>
        <p:grpSpPr>
          <a:xfrm>
            <a:off x="5049148" y="1206586"/>
            <a:ext cx="8189664" cy="1224675"/>
            <a:chOff x="0" y="85725"/>
            <a:chExt cx="10919552" cy="1632900"/>
          </a:xfrm>
        </p:grpSpPr>
        <p:sp>
          <p:nvSpPr>
            <p:cNvPr id="111" name="Google Shape;111;p4"/>
            <p:cNvSpPr/>
            <p:nvPr/>
          </p:nvSpPr>
          <p:spPr>
            <a:xfrm>
              <a:off x="0" y="1329210"/>
              <a:ext cx="10669185" cy="242014"/>
            </a:xfrm>
            <a:prstGeom prst="rect">
              <a:avLst/>
            </a:prstGeom>
            <a:solidFill>
              <a:srgbClr val="FAF394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86252" y="85725"/>
              <a:ext cx="10833300" cy="163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4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Datos Utilizados</a:t>
              </a:r>
              <a:endParaRPr/>
            </a:p>
          </p:txBody>
        </p:sp>
      </p:grpSp>
      <p:sp>
        <p:nvSpPr>
          <p:cNvPr id="113" name="Google Shape;113;p4"/>
          <p:cNvSpPr txBox="1"/>
          <p:nvPr/>
        </p:nvSpPr>
        <p:spPr>
          <a:xfrm>
            <a:off x="1722159" y="2915555"/>
            <a:ext cx="14843700" cy="6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NombreCancion: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nombre de la canción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NombreArtista: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Nombre del artista(s) de la canción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NumeroArtistas: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artistas que contribuyen a la canción.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AñoLanzamiento: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año en que se lanzó la canción.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MesLanzamiento: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 en el que se lanzó la canción.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DiaLanzamiento: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Día del mes en que se lanzó la canción.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PlaylistSpotify: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listas de reproducción de Spotify en las que se incluye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RankingSpotify: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Presencia y ranking de la canción en las listas de Spotify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Vistas: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total de transmisiones en Spotify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PlaylistApple: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listas de reproducción de Apple Music en las que se incluye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 rot="-2094216">
            <a:off x="14427078" y="3896683"/>
            <a:ext cx="1042353" cy="1042353"/>
          </a:xfrm>
          <a:custGeom>
            <a:rect b="b" l="l" r="r" t="t"/>
            <a:pathLst>
              <a:path extrusionOk="0" h="1042353" w="1042353">
                <a:moveTo>
                  <a:pt x="0" y="0"/>
                </a:moveTo>
                <a:lnTo>
                  <a:pt x="1042353" y="0"/>
                </a:lnTo>
                <a:lnTo>
                  <a:pt x="1042353" y="1042353"/>
                </a:lnTo>
                <a:lnTo>
                  <a:pt x="0" y="1042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4"/>
          <p:cNvSpPr/>
          <p:nvPr/>
        </p:nvSpPr>
        <p:spPr>
          <a:xfrm rot="1966984">
            <a:off x="13467671" y="1080747"/>
            <a:ext cx="1057439" cy="1156245"/>
          </a:xfrm>
          <a:custGeom>
            <a:rect b="b" l="l" r="r" t="t"/>
            <a:pathLst>
              <a:path extrusionOk="0" h="1156245" w="1057439">
                <a:moveTo>
                  <a:pt x="0" y="0"/>
                </a:moveTo>
                <a:lnTo>
                  <a:pt x="1057439" y="0"/>
                </a:lnTo>
                <a:lnTo>
                  <a:pt x="1057439" y="1156246"/>
                </a:lnTo>
                <a:lnTo>
                  <a:pt x="0" y="11562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4"/>
          <p:cNvSpPr/>
          <p:nvPr/>
        </p:nvSpPr>
        <p:spPr>
          <a:xfrm rot="-2262263">
            <a:off x="3742304" y="1080747"/>
            <a:ext cx="1057439" cy="1156245"/>
          </a:xfrm>
          <a:custGeom>
            <a:rect b="b" l="l" r="r" t="t"/>
            <a:pathLst>
              <a:path extrusionOk="0" h="1156245" w="1057439">
                <a:moveTo>
                  <a:pt x="0" y="0"/>
                </a:moveTo>
                <a:lnTo>
                  <a:pt x="1057439" y="0"/>
                </a:lnTo>
                <a:lnTo>
                  <a:pt x="1057439" y="1156246"/>
                </a:lnTo>
                <a:lnTo>
                  <a:pt x="0" y="11562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5"/>
          <p:cNvGrpSpPr/>
          <p:nvPr/>
        </p:nvGrpSpPr>
        <p:grpSpPr>
          <a:xfrm>
            <a:off x="5113887" y="277311"/>
            <a:ext cx="8124975" cy="1489714"/>
            <a:chOff x="39002" y="-906775"/>
            <a:chExt cx="10833300" cy="1986285"/>
          </a:xfrm>
        </p:grpSpPr>
        <p:sp>
          <p:nvSpPr>
            <p:cNvPr id="122" name="Google Shape;122;p5"/>
            <p:cNvSpPr/>
            <p:nvPr/>
          </p:nvSpPr>
          <p:spPr>
            <a:xfrm>
              <a:off x="121050" y="837410"/>
              <a:ext cx="10669200" cy="242100"/>
            </a:xfrm>
            <a:prstGeom prst="rect">
              <a:avLst/>
            </a:prstGeom>
            <a:solidFill>
              <a:srgbClr val="FAF394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 txBox="1"/>
            <p:nvPr/>
          </p:nvSpPr>
          <p:spPr>
            <a:xfrm>
              <a:off x="39002" y="-906775"/>
              <a:ext cx="10833300" cy="17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4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Datos Utilizados</a:t>
              </a:r>
              <a:endParaRPr/>
            </a:p>
          </p:txBody>
        </p:sp>
      </p:grpSp>
      <p:sp>
        <p:nvSpPr>
          <p:cNvPr id="124" name="Google Shape;124;p5"/>
          <p:cNvSpPr txBox="1"/>
          <p:nvPr/>
        </p:nvSpPr>
        <p:spPr>
          <a:xfrm>
            <a:off x="1011606" y="2556489"/>
            <a:ext cx="16264800" cy="7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RankingApple: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Presencia y rango de la canción en las listas de Apple Music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PlaylistDeezer: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listas de reproducción de Deezer en las que está incluida la canción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RankingDeezer: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Presencia y rango de la canción en las listas de Deezer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RankingShazam: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Presencia y rango de la canción en las listas de Shazam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BeastPorMinuto: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pulsaciones por minuto, una medida del tempo de la canción.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key: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Clave de la canción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M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odo: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Modo de la canción (mayor o menor)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Bailabilidad: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Porcentaje que indica qué tan adecuada es la canción para bailar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Valencia: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Positividad del contenido musical de la canción.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EnergiaAcustica: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 de energía percibido de la canción, cantidad de sonido acústico.</a:t>
            </a:r>
            <a:endParaRPr/>
          </a:p>
          <a:p>
            <a:pPr indent="0" lvl="0" marL="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Instrumentalidad: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Cantidad de contenido instrumental en la canción.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 rot="1193110">
            <a:off x="15899675" y="5089005"/>
            <a:ext cx="1041936" cy="1041936"/>
          </a:xfrm>
          <a:custGeom>
            <a:rect b="b" l="l" r="r" t="t"/>
            <a:pathLst>
              <a:path extrusionOk="0" h="1042353" w="1042353">
                <a:moveTo>
                  <a:pt x="0" y="0"/>
                </a:moveTo>
                <a:lnTo>
                  <a:pt x="1042353" y="0"/>
                </a:lnTo>
                <a:lnTo>
                  <a:pt x="1042353" y="1042353"/>
                </a:lnTo>
                <a:lnTo>
                  <a:pt x="0" y="1042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5"/>
          <p:cNvSpPr/>
          <p:nvPr/>
        </p:nvSpPr>
        <p:spPr>
          <a:xfrm rot="1971343">
            <a:off x="13466710" y="444191"/>
            <a:ext cx="1057389" cy="1156191"/>
          </a:xfrm>
          <a:custGeom>
            <a:rect b="b" l="l" r="r" t="t"/>
            <a:pathLst>
              <a:path extrusionOk="0" h="1156245" w="1057439">
                <a:moveTo>
                  <a:pt x="0" y="0"/>
                </a:moveTo>
                <a:lnTo>
                  <a:pt x="1057439" y="0"/>
                </a:lnTo>
                <a:lnTo>
                  <a:pt x="1057439" y="1156246"/>
                </a:lnTo>
                <a:lnTo>
                  <a:pt x="0" y="11562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5"/>
          <p:cNvSpPr/>
          <p:nvPr/>
        </p:nvSpPr>
        <p:spPr>
          <a:xfrm rot="-2267221">
            <a:off x="3576056" y="407199"/>
            <a:ext cx="1057046" cy="1155815"/>
          </a:xfrm>
          <a:custGeom>
            <a:rect b="b" l="l" r="r" t="t"/>
            <a:pathLst>
              <a:path extrusionOk="0" h="1156245" w="1057439">
                <a:moveTo>
                  <a:pt x="0" y="0"/>
                </a:moveTo>
                <a:lnTo>
                  <a:pt x="1057439" y="0"/>
                </a:lnTo>
                <a:lnTo>
                  <a:pt x="1057439" y="1156246"/>
                </a:lnTo>
                <a:lnTo>
                  <a:pt x="0" y="11562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2293638" y="2133873"/>
            <a:ext cx="13291111" cy="7501919"/>
          </a:xfrm>
          <a:custGeom>
            <a:rect b="b" l="l" r="r" t="t"/>
            <a:pathLst>
              <a:path extrusionOk="0" h="7501919" w="13291111">
                <a:moveTo>
                  <a:pt x="0" y="0"/>
                </a:moveTo>
                <a:lnTo>
                  <a:pt x="13291111" y="0"/>
                </a:lnTo>
                <a:lnTo>
                  <a:pt x="13291111" y="7501919"/>
                </a:lnTo>
                <a:lnTo>
                  <a:pt x="0" y="75019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715" t="0"/>
            </a:stretch>
          </a:blipFill>
          <a:ln>
            <a:noFill/>
          </a:ln>
        </p:spPr>
      </p:sp>
      <p:sp>
        <p:nvSpPr>
          <p:cNvPr id="133" name="Google Shape;133;p6"/>
          <p:cNvSpPr/>
          <p:nvPr/>
        </p:nvSpPr>
        <p:spPr>
          <a:xfrm>
            <a:off x="6343937" y="1286092"/>
            <a:ext cx="5190512" cy="181511"/>
          </a:xfrm>
          <a:prstGeom prst="rect">
            <a:avLst/>
          </a:prstGeom>
          <a:solidFill>
            <a:srgbClr val="94B8FA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4015309" y="639762"/>
            <a:ext cx="9847767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 rot="1603037">
            <a:off x="1271526" y="1180327"/>
            <a:ext cx="807057" cy="1271867"/>
          </a:xfrm>
          <a:custGeom>
            <a:rect b="b" l="l" r="r" t="t"/>
            <a:pathLst>
              <a:path extrusionOk="0" h="1271867" w="807057">
                <a:moveTo>
                  <a:pt x="0" y="0"/>
                </a:moveTo>
                <a:lnTo>
                  <a:pt x="807057" y="0"/>
                </a:lnTo>
                <a:lnTo>
                  <a:pt x="807057" y="1271867"/>
                </a:lnTo>
                <a:lnTo>
                  <a:pt x="0" y="12718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6"/>
          <p:cNvSpPr/>
          <p:nvPr/>
        </p:nvSpPr>
        <p:spPr>
          <a:xfrm rot="-2174369">
            <a:off x="16154365" y="1144231"/>
            <a:ext cx="807057" cy="1271867"/>
          </a:xfrm>
          <a:custGeom>
            <a:rect b="b" l="l" r="r" t="t"/>
            <a:pathLst>
              <a:path extrusionOk="0" h="1271867" w="807057">
                <a:moveTo>
                  <a:pt x="0" y="0"/>
                </a:moveTo>
                <a:lnTo>
                  <a:pt x="807057" y="0"/>
                </a:lnTo>
                <a:lnTo>
                  <a:pt x="807057" y="1271867"/>
                </a:lnTo>
                <a:lnTo>
                  <a:pt x="0" y="12718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/>
          <p:nvPr/>
        </p:nvSpPr>
        <p:spPr>
          <a:xfrm>
            <a:off x="6343937" y="1286092"/>
            <a:ext cx="5190512" cy="181511"/>
          </a:xfrm>
          <a:prstGeom prst="rect">
            <a:avLst/>
          </a:prstGeom>
          <a:solidFill>
            <a:srgbClr val="94B8FA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4015309" y="639762"/>
            <a:ext cx="9847767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2293638" y="2128354"/>
            <a:ext cx="13416008" cy="7501919"/>
          </a:xfrm>
          <a:custGeom>
            <a:rect b="b" l="l" r="r" t="t"/>
            <a:pathLst>
              <a:path extrusionOk="0" h="7501919" w="13416008">
                <a:moveTo>
                  <a:pt x="0" y="0"/>
                </a:moveTo>
                <a:lnTo>
                  <a:pt x="13416008" y="0"/>
                </a:lnTo>
                <a:lnTo>
                  <a:pt x="13416008" y="7501919"/>
                </a:lnTo>
                <a:lnTo>
                  <a:pt x="0" y="75019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7"/>
          <p:cNvSpPr/>
          <p:nvPr/>
        </p:nvSpPr>
        <p:spPr>
          <a:xfrm>
            <a:off x="16342180" y="1564130"/>
            <a:ext cx="917120" cy="1128447"/>
          </a:xfrm>
          <a:custGeom>
            <a:rect b="b" l="l" r="r" t="t"/>
            <a:pathLst>
              <a:path extrusionOk="0" h="1128447" w="917120">
                <a:moveTo>
                  <a:pt x="0" y="0"/>
                </a:moveTo>
                <a:lnTo>
                  <a:pt x="917120" y="0"/>
                </a:lnTo>
                <a:lnTo>
                  <a:pt x="917120" y="1128448"/>
                </a:lnTo>
                <a:lnTo>
                  <a:pt x="0" y="1128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7"/>
          <p:cNvSpPr/>
          <p:nvPr/>
        </p:nvSpPr>
        <p:spPr>
          <a:xfrm>
            <a:off x="570140" y="8501825"/>
            <a:ext cx="917120" cy="1128447"/>
          </a:xfrm>
          <a:custGeom>
            <a:rect b="b" l="l" r="r" t="t"/>
            <a:pathLst>
              <a:path extrusionOk="0" h="1128447" w="917120">
                <a:moveTo>
                  <a:pt x="0" y="0"/>
                </a:moveTo>
                <a:lnTo>
                  <a:pt x="917120" y="0"/>
                </a:lnTo>
                <a:lnTo>
                  <a:pt x="917120" y="1128448"/>
                </a:lnTo>
                <a:lnTo>
                  <a:pt x="0" y="1128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8"/>
          <p:cNvGrpSpPr/>
          <p:nvPr/>
        </p:nvGrpSpPr>
        <p:grpSpPr>
          <a:xfrm>
            <a:off x="4220116" y="1188971"/>
            <a:ext cx="9847767" cy="937419"/>
            <a:chOff x="0" y="66675"/>
            <a:chExt cx="13130357" cy="1249892"/>
          </a:xfrm>
        </p:grpSpPr>
        <p:sp>
          <p:nvSpPr>
            <p:cNvPr id="151" name="Google Shape;151;p8"/>
            <p:cNvSpPr/>
            <p:nvPr/>
          </p:nvSpPr>
          <p:spPr>
            <a:xfrm>
              <a:off x="2351830" y="968402"/>
              <a:ext cx="8426696" cy="242014"/>
            </a:xfrm>
            <a:prstGeom prst="rect">
              <a:avLst/>
            </a:prstGeom>
            <a:solidFill>
              <a:srgbClr val="94B8FA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 txBox="1"/>
            <p:nvPr/>
          </p:nvSpPr>
          <p:spPr>
            <a:xfrm>
              <a:off x="0" y="66675"/>
              <a:ext cx="13130357" cy="1249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CONCLUSIONES</a:t>
              </a:r>
              <a:endParaRPr/>
            </a:p>
          </p:txBody>
        </p:sp>
      </p:grpSp>
      <p:sp>
        <p:nvSpPr>
          <p:cNvPr id="153" name="Google Shape;153;p8"/>
          <p:cNvSpPr txBox="1"/>
          <p:nvPr/>
        </p:nvSpPr>
        <p:spPr>
          <a:xfrm>
            <a:off x="1127037" y="2609046"/>
            <a:ext cx="16033800" cy="6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1" marL="64770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canción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más escuchada es "Shape of You" de Ed Sheeran.</a:t>
            </a:r>
            <a:endParaRPr/>
          </a:p>
          <a:p>
            <a:pPr indent="-323850" lvl="1" marL="64770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artista más recurrente en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vistas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Taylor Swift.</a:t>
            </a:r>
            <a:endParaRPr/>
          </a:p>
          <a:p>
            <a:pPr indent="-323850" lvl="1" marL="64770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Spotify, la canción en el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puesto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número uno es "Seven (feat. Latto) (Explicit Version)".</a:t>
            </a:r>
            <a:endParaRPr/>
          </a:p>
          <a:p>
            <a:pPr indent="-323850" lvl="1" marL="64770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Deezer, la canción más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popular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"The Next Episode".</a:t>
            </a:r>
            <a:endParaRPr/>
          </a:p>
          <a:p>
            <a:pPr indent="-323850" lvl="1" marL="64770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Apple Music, la canción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líder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"Last Last".</a:t>
            </a:r>
            <a:endParaRPr/>
          </a:p>
          <a:p>
            <a:pPr indent="-323850" lvl="1" marL="64770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Shazam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la canción en el puesto número uno es "I’m Good (Blue)".</a:t>
            </a:r>
            <a:endParaRPr/>
          </a:p>
          <a:p>
            <a:pPr indent="-323850" lvl="1" marL="64770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plataforma más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utilizada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todas es Spotify.</a:t>
            </a:r>
            <a:endParaRPr/>
          </a:p>
          <a:p>
            <a:pPr indent="-323850" lvl="1" marL="64770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Taylor Swift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destaca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bailabilidad, valencia y energía acústica.</a:t>
            </a:r>
            <a:endParaRPr/>
          </a:p>
          <a:p>
            <a:pPr indent="-323850" lvl="1" marL="647700" marR="0" rtl="0" algn="just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instrumentalidad se encuentra en su </a:t>
            </a:r>
            <a:r>
              <a:rPr b="1" i="0" lang="en-US" sz="3000" u="none" cap="none" strike="noStrike">
                <a:solidFill>
                  <a:srgbClr val="000000"/>
                </a:solidFill>
              </a:rPr>
              <a:t>punto máximo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las canciones de SZA.</a:t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1234113" y="9399800"/>
            <a:ext cx="15819615" cy="2025005"/>
          </a:xfrm>
          <a:custGeom>
            <a:rect b="b" l="l" r="r" t="t"/>
            <a:pathLst>
              <a:path extrusionOk="0" h="2087634" w="15819615">
                <a:moveTo>
                  <a:pt x="0" y="0"/>
                </a:moveTo>
                <a:lnTo>
                  <a:pt x="15819614" y="0"/>
                </a:lnTo>
                <a:lnTo>
                  <a:pt x="15819614" y="2087634"/>
                </a:lnTo>
                <a:lnTo>
                  <a:pt x="0" y="2087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698" r="-629" t="-5895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