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4" r:id="rId6"/>
    <p:sldId id="269" r:id="rId7"/>
    <p:sldId id="266" r:id="rId8"/>
    <p:sldId id="270" r:id="rId9"/>
    <p:sldId id="272" r:id="rId10"/>
    <p:sldId id="275" r:id="rId11"/>
    <p:sldId id="273" r:id="rId12"/>
    <p:sldId id="267" r:id="rId13"/>
    <p:sldId id="276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7E44B4A-21F7-4302-83E8-A40EE035E6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256238-8454-4678-A98A-30B9F7639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B982-7E3F-4992-88E1-E2541533DA2C}" type="datetime1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D86C77-1949-4637-BBEC-87D3CDFDA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C875F0-933A-4A7D-ACEC-69CB5248D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96D3-AB75-4D8E-ADBD-CAF0AB8DC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5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1751B-CFB2-40B8-81CF-9D81C08031DE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93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4406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77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851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64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712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8191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74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54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648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61F9F3-1F5E-4052-A09B-A9238E74827F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Изменить 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C58D96-05CC-43CF-AF9C-E1C505705D80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2B5AF8-A13B-4AA3-AAEF-4B4A5B96477C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A2038-B05C-4781-BA38-FE0987548CF9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59510-8A4C-4D7A-8B52-DAA53C589143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26C1A-D84E-42EE-BD73-3267BCADA3B3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AE130-7FCA-40A2-AA3A-888FCBDE09D4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CB6C5-F7E8-4101-9FAA-6FBD7111D9CA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AA6C0-5011-4245-A74E-BAA3BE19CFBC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2FFDC-E850-4C83-BBCF-3A8D5897ECC9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2527CD7-EF91-473D-B332-17963C2378AA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2999403-2FA3-46FA-A6CD-243D00F08AF5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70DB7-3E8F-4711-BBBE-E369DB1C6C49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D339C01-7D02-4928-894B-4986AD1CF77F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9E1E048C-58BA-4E52-B6F1-56D903F03075}" type="datetime1">
              <a:rPr lang="ru-RU" noProof="0" smtClean="0"/>
              <a:t>23.05.2020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Веб-приложение по бронированию ресторанов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0" y="5102942"/>
            <a:ext cx="4993562" cy="639324"/>
          </a:xfrm>
        </p:spPr>
        <p:txBody>
          <a:bodyPr rtlCol="0"/>
          <a:lstStyle/>
          <a:p>
            <a:pPr algn="l" rtl="0"/>
            <a:r>
              <a:rPr lang="ru-RU" sz="2000" dirty="0" smtClean="0"/>
              <a:t>Подготовлено </a:t>
            </a:r>
          </a:p>
          <a:p>
            <a:pPr algn="l" rtl="0"/>
            <a:r>
              <a:rPr lang="ru-RU" sz="2000" dirty="0" smtClean="0"/>
              <a:t>Антоном </a:t>
            </a:r>
            <a:r>
              <a:rPr lang="ru-RU" sz="2000" dirty="0" err="1" smtClean="0"/>
              <a:t>Мяликом</a:t>
            </a:r>
            <a:r>
              <a:rPr lang="ru-RU" sz="2000" dirty="0" smtClean="0"/>
              <a:t> и Валентиной Шубенок</a:t>
            </a:r>
            <a:endParaRPr lang="ru-RU" sz="20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14644" t="11403" r="44200" b="25503"/>
          <a:stretch/>
        </p:blipFill>
        <p:spPr bwMode="auto">
          <a:xfrm>
            <a:off x="570271" y="1160207"/>
            <a:ext cx="4421628" cy="3736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190464"/>
          </a:xfrm>
        </p:spPr>
        <p:txBody>
          <a:bodyPr rtlCol="0"/>
          <a:lstStyle/>
          <a:p>
            <a:pPr algn="ctr" rtl="0"/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4465" y="1936955"/>
            <a:ext cx="4280085" cy="3853887"/>
          </a:xfrm>
        </p:spPr>
        <p:txBody>
          <a:bodyPr rtlCol="0">
            <a:normAutofit fontScale="85000" lnSpcReduction="20000"/>
          </a:bodyPr>
          <a:lstStyle/>
          <a:p>
            <a:pPr algn="just"/>
            <a:r>
              <a:rPr lang="ru-RU" dirty="0"/>
              <a:t>Цель присутствия в интернете – предоставление возможности совершать бронирование онлайн, что упрощает жизнь клиентам и в то же время привлечет новых клиентов для заведений, расположенных у нас в каталоге. Так же у пользователей будем возможность увидеть перечень заведений, представленных в каталоге, а также можно воспользоваться поиском.</a:t>
            </a:r>
            <a:endParaRPr lang="en-US" dirty="0"/>
          </a:p>
          <a:p>
            <a:pPr algn="just"/>
            <a:r>
              <a:rPr lang="ru-RU" dirty="0"/>
              <a:t>Основной целью приложения является снижение затрат на общение с клиентами. Именно это и является главной отличительной особенностью нашего продукта от продукта конкурента – Relax.by.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0"/>
          <a:stretch/>
        </p:blipFill>
        <p:spPr>
          <a:xfrm>
            <a:off x="5216091" y="1212138"/>
            <a:ext cx="6567920" cy="3841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13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9678"/>
            <a:ext cx="4906296" cy="787341"/>
          </a:xfrm>
        </p:spPr>
        <p:txBody>
          <a:bodyPr rtlCol="0"/>
          <a:lstStyle/>
          <a:p>
            <a:pPr algn="ctr"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Был спроектирован </a:t>
            </a:r>
            <a:r>
              <a:rPr lang="ru-RU" dirty="0" smtClean="0"/>
              <a:t>веб-интерфейс</a:t>
            </a:r>
          </a:p>
          <a:p>
            <a:pPr lvl="0"/>
            <a:r>
              <a:rPr lang="ru-RU" dirty="0"/>
              <a:t>Была создана база данных для хранения информации о заведениях (кафе и ресторанах), а также информация, введенная пользователем (бронирование и профиль)</a:t>
            </a:r>
            <a:endParaRPr lang="en-US" dirty="0"/>
          </a:p>
          <a:p>
            <a:pPr lvl="0"/>
            <a:r>
              <a:rPr lang="ru-RU" dirty="0"/>
              <a:t>Был реализован алгоритм поиска заведений при помощи языка </a:t>
            </a:r>
            <a:r>
              <a:rPr lang="ru-RU" dirty="0" err="1"/>
              <a:t>Java</a:t>
            </a:r>
            <a:r>
              <a:rPr lang="ru-RU" dirty="0"/>
              <a:t> и веб-файлов (.</a:t>
            </a:r>
            <a:r>
              <a:rPr lang="ru-RU" dirty="0" err="1"/>
              <a:t>ftlh</a:t>
            </a:r>
            <a:r>
              <a:rPr lang="ru-RU" dirty="0"/>
              <a:t>) </a:t>
            </a:r>
            <a:endParaRPr lang="en-US" dirty="0"/>
          </a:p>
          <a:p>
            <a:pPr lvl="0"/>
            <a:r>
              <a:rPr lang="ru-RU" dirty="0"/>
              <a:t>Была создана отдельная веб-страница профиля для более удобного использования веб-приложения пользователем (мониторинга бронирований)</a:t>
            </a:r>
            <a:endParaRPr lang="en-US" dirty="0"/>
          </a:p>
          <a:p>
            <a:pPr lvl="0"/>
            <a:r>
              <a:rPr lang="ru-RU" dirty="0"/>
              <a:t>Для каждого заведения реализована своя страница с полной информацией (описанием, номером телефона и т.д.) с возможностью подключения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 smtClean="0"/>
              <a:t>Maps</a:t>
            </a:r>
            <a:endParaRPr lang="en-US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11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916" y="1533832"/>
            <a:ext cx="3677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 итоге в рамках данной курсовой работы были проделаны следующие действия: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37672"/>
            <a:ext cx="4684524" cy="2635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559678"/>
            <a:ext cx="4418925" cy="1190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 smtClean="0"/>
              <a:t>Цели и  задачи</a:t>
            </a:r>
            <a:endParaRPr lang="ru-RU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4465" y="1936955"/>
            <a:ext cx="4280085" cy="3853887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Цель работы: Спроектировать и разработать </a:t>
            </a:r>
            <a:r>
              <a:rPr lang="ru-RU" dirty="0" err="1"/>
              <a:t>web</a:t>
            </a:r>
            <a:r>
              <a:rPr lang="ru-RU" dirty="0"/>
              <a:t>-приложение для создания системы для людей, которые хотят забронировать столик в ресторане онлайн, не тратя время на звонки.</a:t>
            </a:r>
            <a:endParaRPr lang="en-US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19252" y="993058"/>
            <a:ext cx="6464759" cy="5329084"/>
          </a:xfrm>
        </p:spPr>
        <p:txBody>
          <a:bodyPr rtlCol="0">
            <a:no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В</a:t>
            </a:r>
            <a:r>
              <a:rPr lang="ru-RU" sz="1600" dirty="0" smtClean="0">
                <a:solidFill>
                  <a:schemeClr val="tx1"/>
                </a:solidFill>
              </a:rPr>
              <a:t>еб-приложение</a:t>
            </a:r>
            <a:r>
              <a:rPr lang="ru-RU" sz="1600" dirty="0">
                <a:solidFill>
                  <a:schemeClr val="tx1"/>
                </a:solidFill>
              </a:rPr>
              <a:t>, созданное в ходе выполнения курсовой работы должна представлять пользователю следующие возможности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pPr lvl="0" algn="just"/>
            <a:r>
              <a:rPr lang="ru-RU" sz="1600" dirty="0" smtClean="0">
                <a:solidFill>
                  <a:schemeClr val="tx1"/>
                </a:solidFill>
              </a:rPr>
              <a:t>1. Удобный </a:t>
            </a:r>
            <a:r>
              <a:rPr lang="ru-RU" sz="1600" dirty="0">
                <a:solidFill>
                  <a:schemeClr val="tx1"/>
                </a:solidFill>
              </a:rPr>
              <a:t>и доступный веб-интерфейс с основной информацией и необходимыми данными для успешного запуска данного приложения.</a:t>
            </a:r>
            <a:endParaRPr lang="en-US" sz="1600" dirty="0">
              <a:solidFill>
                <a:schemeClr val="tx1"/>
              </a:solidFill>
            </a:endParaRPr>
          </a:p>
          <a:p>
            <a:pPr lvl="0" algn="just"/>
            <a:r>
              <a:rPr lang="ru-RU" sz="1600" dirty="0">
                <a:solidFill>
                  <a:schemeClr val="tx1"/>
                </a:solidFill>
              </a:rPr>
              <a:t>2. Предоставить актуальную на данный момент базу заведений</a:t>
            </a:r>
            <a:endParaRPr lang="en-US" sz="1600" dirty="0">
              <a:solidFill>
                <a:schemeClr val="tx1"/>
              </a:solidFill>
            </a:endParaRPr>
          </a:p>
          <a:p>
            <a:pPr lvl="0" algn="just"/>
            <a:r>
              <a:rPr lang="ru-RU" sz="1600" dirty="0">
                <a:solidFill>
                  <a:schemeClr val="tx1"/>
                </a:solidFill>
              </a:rPr>
              <a:t>3. Занесение в базу данных информации введенной пользователем: Имя, персональный </a:t>
            </a:r>
            <a:r>
              <a:rPr lang="ru-RU" sz="1600" dirty="0" err="1">
                <a:solidFill>
                  <a:schemeClr val="tx1"/>
                </a:solidFill>
              </a:rPr>
              <a:t>id</a:t>
            </a:r>
            <a:r>
              <a:rPr lang="ru-RU" sz="1600" dirty="0">
                <a:solidFill>
                  <a:schemeClr val="tx1"/>
                </a:solidFill>
              </a:rPr>
              <a:t>, ссылка на бронь.</a:t>
            </a:r>
            <a:endParaRPr lang="en-US" sz="1600" dirty="0">
              <a:solidFill>
                <a:schemeClr val="tx1"/>
              </a:solidFill>
            </a:endParaRPr>
          </a:p>
          <a:p>
            <a:pPr lvl="0" algn="just"/>
            <a:r>
              <a:rPr lang="ru-RU" sz="1600" dirty="0">
                <a:solidFill>
                  <a:schemeClr val="tx1"/>
                </a:solidFill>
              </a:rPr>
              <a:t>4. Предоставление пользователю возможности добавлять, удалить и исправлять внесенные им данные.</a:t>
            </a:r>
            <a:endParaRPr lang="en-US" sz="1600" dirty="0">
              <a:solidFill>
                <a:schemeClr val="tx1"/>
              </a:solidFill>
            </a:endParaRPr>
          </a:p>
          <a:p>
            <a:pPr lvl="0" algn="just"/>
            <a:r>
              <a:rPr lang="ru-RU" sz="1600" dirty="0">
                <a:solidFill>
                  <a:schemeClr val="tx1"/>
                </a:solidFill>
              </a:rPr>
              <a:t>5. Предоставление пользователю упрощенного доступа к данным содержащимся в БД мониторинга.</a:t>
            </a:r>
            <a:endParaRPr lang="en-US" sz="1600" dirty="0">
              <a:solidFill>
                <a:schemeClr val="tx1"/>
              </a:solidFill>
            </a:endParaRPr>
          </a:p>
          <a:p>
            <a:pPr lvl="0" algn="just"/>
            <a:r>
              <a:rPr lang="ru-RU" sz="1600" dirty="0">
                <a:solidFill>
                  <a:schemeClr val="tx1"/>
                </a:solidFill>
              </a:rPr>
              <a:t>6. Дать возможность прорекламировать своё заведение через веб-приложение возможному владельцу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190464"/>
          </a:xfrm>
        </p:spPr>
        <p:txBody>
          <a:bodyPr rtlCol="0"/>
          <a:lstStyle/>
          <a:p>
            <a:pPr algn="ctr" rtl="0"/>
            <a:r>
              <a:rPr lang="en-US" dirty="0" err="1" smtClean="0"/>
              <a:t>JustBook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4465" y="1936955"/>
            <a:ext cx="4280085" cy="3853887"/>
          </a:xfrm>
        </p:spPr>
        <p:txBody>
          <a:bodyPr rtlCol="0">
            <a:normAutofit fontScale="85000" lnSpcReduction="10000"/>
          </a:bodyPr>
          <a:lstStyle/>
          <a:p>
            <a:r>
              <a:rPr lang="ru-RU" sz="1900" dirty="0"/>
              <a:t>Система “</a:t>
            </a:r>
            <a:r>
              <a:rPr lang="ru-RU" sz="1900" dirty="0" err="1"/>
              <a:t>JustBook</a:t>
            </a:r>
            <a:r>
              <a:rPr lang="ru-RU" sz="1900" dirty="0"/>
              <a:t>” представляет из себя многопользовательское веб-приложение, с помощью которого пользователи могут забронировать онлайн столик в заведении, выбранном из каталога, указав время и дату бронирования, а также количество гостей/посетителей. Так же можно посмотреть список рекомендованных заведение и выбрать исходя из заданного ценового диапазона. И пользователи могут оценить заведение и оставить комментарий. В это же время владельцы заведений могут добавлять свои кафе либо рестораны в каталог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3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4267"/>
          <a:stretch/>
        </p:blipFill>
        <p:spPr>
          <a:xfrm>
            <a:off x="4980088" y="1288025"/>
            <a:ext cx="7084093" cy="3932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59678"/>
            <a:ext cx="3996138" cy="2221622"/>
          </a:xfrm>
        </p:spPr>
        <p:txBody>
          <a:bodyPr rtlCol="0"/>
          <a:lstStyle/>
          <a:p>
            <a:pPr rtl="0"/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 rtlCol="0"/>
          <a:lstStyle/>
          <a:p>
            <a:pPr rtl="0"/>
            <a:r>
              <a:rPr lang="ru-RU" dirty="0" smtClean="0"/>
              <a:t>Онлайн бронирование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Бесплатный</a:t>
            </a:r>
            <a:br>
              <a:rPr lang="ru-RU" dirty="0" smtClean="0"/>
            </a:b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 rtlCol="0"/>
          <a:lstStyle/>
          <a:p>
            <a:pPr rtl="0"/>
            <a:r>
              <a:rPr lang="ru-RU" dirty="0" smtClean="0"/>
              <a:t>Узкая</a:t>
            </a:r>
            <a:br>
              <a:rPr lang="ru-RU" dirty="0" smtClean="0"/>
            </a:br>
            <a:r>
              <a:rPr lang="ru-RU" dirty="0" smtClean="0"/>
              <a:t>направленность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algn="ctr"/>
            <a:r>
              <a:rPr lang="ru-RU" dirty="0"/>
              <a:t>На данный момент на территории Беларуси практически нет подобного реализованного проекта. Среди конкурентов максимум кого мы могли бы выделить, так это </a:t>
            </a:r>
            <a:r>
              <a:rPr lang="ru-RU" dirty="0" smtClean="0"/>
              <a:t>Relax.by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4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6232" y="1386348"/>
            <a:ext cx="557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Преимущества перед конкурентами: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build="p" animBg="1"/>
      <p:bldP spid="20" grpId="0" build="p" animBg="1"/>
      <p:bldP spid="2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884903"/>
          </a:xfrm>
        </p:spPr>
        <p:txBody>
          <a:bodyPr rtlCol="0"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Описание вариантов использования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5</a:t>
            </a:fld>
            <a:endParaRPr lang="ru-RU"/>
          </a:p>
        </p:txBody>
      </p:sp>
      <p:pic>
        <p:nvPicPr>
          <p:cNvPr id="32" name="Рисунок 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3" y="1193932"/>
            <a:ext cx="4086073" cy="4413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Рисунок 3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5" y="1193932"/>
            <a:ext cx="6381136" cy="4413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4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23" y="943897"/>
            <a:ext cx="6504088" cy="4552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943897"/>
            <a:ext cx="4630994" cy="4552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41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70868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 smtClean="0"/>
              <a:t>Важные этапы создания и разработки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4465" y="977930"/>
            <a:ext cx="11459546" cy="4994787"/>
          </a:xfrm>
        </p:spPr>
        <p:txBody>
          <a:bodyPr rtlCol="0">
            <a:noAutofit/>
          </a:bodyPr>
          <a:lstStyle/>
          <a:p>
            <a:pPr algn="l"/>
            <a:r>
              <a:rPr lang="ru-RU" sz="1600" dirty="0" smtClean="0"/>
              <a:t>1) Анализ </a:t>
            </a:r>
            <a:r>
              <a:rPr lang="ru-RU" sz="1600" dirty="0"/>
              <a:t>конкурентов на территории распространения и за её пределами( для понимания какие минусы и плюсы имеет готовый проект </a:t>
            </a:r>
            <a:r>
              <a:rPr lang="ru-RU" sz="1600" dirty="0" smtClean="0"/>
              <a:t>)</a:t>
            </a:r>
          </a:p>
          <a:p>
            <a:pPr algn="l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2)  </a:t>
            </a:r>
            <a:r>
              <a:rPr lang="ru-RU" sz="1600" dirty="0"/>
              <a:t>Поиск и разработка оптимального дизайна для данной сферы услуг. Не для кого не секрет что большинство заказов, продаж и </a:t>
            </a:r>
            <a:r>
              <a:rPr lang="ru-RU" sz="1600" dirty="0" smtClean="0"/>
              <a:t>рекламы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не возможны без толкового и привлекающего внимания </a:t>
            </a:r>
            <a:r>
              <a:rPr lang="ru-RU" sz="1600" dirty="0" smtClean="0"/>
              <a:t>дизайна</a:t>
            </a:r>
          </a:p>
          <a:p>
            <a:pPr algn="l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3)  </a:t>
            </a:r>
            <a:r>
              <a:rPr lang="ru-RU" sz="1600" dirty="0"/>
              <a:t>Оптимизация приложения. Исходя из прочитанных фактов, если загрузка страницы длиться более 4 секунд то клиент покидает её и ищет </a:t>
            </a:r>
            <a:r>
              <a:rPr lang="ru-RU" sz="1600" dirty="0" smtClean="0"/>
              <a:t>альтернативу</a:t>
            </a:r>
          </a:p>
          <a:p>
            <a:pPr algn="l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4)  </a:t>
            </a:r>
            <a:r>
              <a:rPr lang="ru-RU" sz="1600" dirty="0"/>
              <a:t>Адаптация под мобильные устройства. По данным сервиса </a:t>
            </a:r>
            <a:r>
              <a:rPr lang="ru-RU" sz="1600" dirty="0" err="1"/>
              <a:t>яндекс</a:t>
            </a:r>
            <a:r>
              <a:rPr lang="ru-RU" sz="1600" dirty="0"/>
              <a:t> за 2016 год, около 23% запросов в браузере осуществляться с </a:t>
            </a:r>
            <a:r>
              <a:rPr lang="ru-RU" sz="1600" dirty="0" smtClean="0"/>
              <a:t>телефона</a:t>
            </a:r>
          </a:p>
          <a:p>
            <a:pPr algn="l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5)  </a:t>
            </a:r>
            <a:r>
              <a:rPr lang="ru-RU" sz="1600" dirty="0"/>
              <a:t>Определение функциональности сервиса, сопоставление с возможностью разработки и план реализации</a:t>
            </a:r>
            <a:r>
              <a:rPr lang="ru-RU" sz="1600" dirty="0" smtClean="0"/>
              <a:t>.</a:t>
            </a:r>
          </a:p>
          <a:p>
            <a:pPr algn="l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6)  </a:t>
            </a:r>
            <a:r>
              <a:rPr lang="ru-RU" sz="1600" dirty="0"/>
              <a:t>Помощь в указании какие действия должен совершить посетитель сервиса( При помощи дизайна, цветов, знаков и т.д. )</a:t>
            </a:r>
            <a:endParaRPr lang="en-US" sz="1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5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996709"/>
          </a:xfrm>
        </p:spPr>
        <p:txBody>
          <a:bodyPr rtlCol="0"/>
          <a:lstStyle/>
          <a:p>
            <a:pPr algn="ctr" rtl="0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713704"/>
            <a:ext cx="3842550" cy="3037810"/>
          </a:xfrm>
        </p:spPr>
        <p:txBody>
          <a:bodyPr rtlCol="0">
            <a:normAutofit lnSpcReduction="10000"/>
          </a:bodyPr>
          <a:lstStyle/>
          <a:p>
            <a:pPr algn="ctr"/>
            <a:r>
              <a:rPr lang="ru-RU" dirty="0" smtClean="0"/>
              <a:t>База </a:t>
            </a:r>
            <a:r>
              <a:rPr lang="ru-RU" dirty="0"/>
              <a:t>данных приложения предназначена для хранения используемых в приложении сущностей и быстрого доступа к ним. Эти сущности – Пользователь (</a:t>
            </a:r>
            <a:r>
              <a:rPr lang="ru-RU" dirty="0" err="1"/>
              <a:t>User</a:t>
            </a:r>
            <a:r>
              <a:rPr lang="ru-RU" dirty="0"/>
              <a:t>), Администратор (</a:t>
            </a:r>
            <a:r>
              <a:rPr lang="ru-RU" dirty="0" err="1"/>
              <a:t>Admin</a:t>
            </a:r>
            <a:r>
              <a:rPr lang="ru-RU" dirty="0"/>
              <a:t>), Кафе (</a:t>
            </a:r>
            <a:r>
              <a:rPr lang="ru-RU" dirty="0" err="1"/>
              <a:t>Cafe</a:t>
            </a:r>
            <a:r>
              <a:rPr lang="ru-RU" dirty="0"/>
              <a:t>), Бронирование (</a:t>
            </a:r>
            <a:r>
              <a:rPr lang="ru-RU" dirty="0" err="1"/>
              <a:t>Book</a:t>
            </a:r>
            <a:r>
              <a:rPr lang="ru-RU" dirty="0"/>
              <a:t>) и Ресторан (</a:t>
            </a:r>
            <a:r>
              <a:rPr lang="ru-RU" dirty="0" err="1"/>
              <a:t>Restaurant</a:t>
            </a:r>
            <a:r>
              <a:rPr lang="ru-RU" dirty="0"/>
              <a:t>).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8</a:t>
            </a:fld>
            <a:endParaRPr lang="ru-RU"/>
          </a:p>
        </p:txBody>
      </p:sp>
      <p:pic>
        <p:nvPicPr>
          <p:cNvPr id="29" name="Рисунок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84" y="1081549"/>
            <a:ext cx="7059561" cy="4168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43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9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11" y="707923"/>
            <a:ext cx="10058400" cy="515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6_TF45175639" id="{0CB3B67C-ADA0-46A3-A501-1B1292F68551}" vid="{2091BC34-9FB7-40AF-8FF7-74627929E41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71af3243-3dd4-4a8d-8c0d-dd76da1f02a5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биографии</Template>
  <TotalTime>0</TotalTime>
  <Words>640</Words>
  <Application>Microsoft Office PowerPoint</Application>
  <PresentationFormat>Широкоэкранный</PresentationFormat>
  <Paragraphs>62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Заголовки</vt:lpstr>
      <vt:lpstr>Веб-приложение по бронированию ресторанов</vt:lpstr>
      <vt:lpstr>Цели и  задачи</vt:lpstr>
      <vt:lpstr>JustBook</vt:lpstr>
      <vt:lpstr>Конкуренты</vt:lpstr>
      <vt:lpstr>Описание вариантов использования</vt:lpstr>
      <vt:lpstr>Презентация PowerPoint</vt:lpstr>
      <vt:lpstr>Важные этапы создания и разработки</vt:lpstr>
      <vt:lpstr>База данных</vt:lpstr>
      <vt:lpstr>Презентация PowerPoint</vt:lpstr>
      <vt:lpstr>Маркетинг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2020-05-18T15:17:46Z</dcterms:created>
  <dcterms:modified xsi:type="dcterms:W3CDTF">2020-05-23T12:19:08Z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