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52" r:id="rId4"/>
    <p:sldMasterId id="2147483977" r:id="rId5"/>
  </p:sldMasterIdLst>
  <p:notesMasterIdLst>
    <p:notesMasterId r:id="rId29"/>
  </p:notesMasterIdLst>
  <p:sldIdLst>
    <p:sldId id="440" r:id="rId6"/>
    <p:sldId id="3618" r:id="rId7"/>
    <p:sldId id="3616" r:id="rId8"/>
    <p:sldId id="3617" r:id="rId9"/>
    <p:sldId id="3619" r:id="rId10"/>
    <p:sldId id="3620" r:id="rId11"/>
    <p:sldId id="3624" r:id="rId12"/>
    <p:sldId id="3621" r:id="rId13"/>
    <p:sldId id="3625" r:id="rId14"/>
    <p:sldId id="3626" r:id="rId15"/>
    <p:sldId id="3628" r:id="rId16"/>
    <p:sldId id="3627" r:id="rId17"/>
    <p:sldId id="3623" r:id="rId18"/>
    <p:sldId id="3629" r:id="rId19"/>
    <p:sldId id="3635" r:id="rId20"/>
    <p:sldId id="3636" r:id="rId21"/>
    <p:sldId id="3637" r:id="rId22"/>
    <p:sldId id="3638" r:id="rId23"/>
    <p:sldId id="3631" r:id="rId24"/>
    <p:sldId id="3630" r:id="rId25"/>
    <p:sldId id="3639" r:id="rId26"/>
    <p:sldId id="3640" r:id="rId27"/>
    <p:sldId id="3641" r:id="rId28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834" userDrawn="1">
          <p15:clr>
            <a:srgbClr val="A4A3A4"/>
          </p15:clr>
        </p15:guide>
        <p15:guide id="5" pos="59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G Contureyuzon Colomes" initials="AGCC" lastIdx="1" clrIdx="0">
    <p:extLst>
      <p:ext uri="{19B8F6BF-5375-455C-9EA6-DF929625EA0E}">
        <p15:presenceInfo xmlns:p15="http://schemas.microsoft.com/office/powerpoint/2012/main" userId="S-1-5-21-3115748649-3111586643-2544902011-6144" providerId="AD"/>
      </p:ext>
    </p:extLst>
  </p:cmAuthor>
  <p:cmAuthor id="2" name="Francisco Nontala" initials="FN" lastIdx="1" clrIdx="1">
    <p:extLst>
      <p:ext uri="{19B8F6BF-5375-455C-9EA6-DF929625EA0E}">
        <p15:presenceInfo xmlns:p15="http://schemas.microsoft.com/office/powerpoint/2012/main" userId="S::FNontala@teco.com.ar::551a6154-c826-46db-bfbd-24a33c8716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9051"/>
    <a:srgbClr val="FF7171"/>
    <a:srgbClr val="124191"/>
    <a:srgbClr val="0432FF"/>
    <a:srgbClr val="F60000"/>
    <a:srgbClr val="222A35"/>
    <a:srgbClr val="ED7D31"/>
    <a:srgbClr val="FB09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1" autoAdjust="0"/>
    <p:restoredTop sz="93657" autoAdjust="0"/>
  </p:normalViewPr>
  <p:slideViewPr>
    <p:cSldViewPr snapToGrid="0" snapToObjects="1">
      <p:cViewPr varScale="1">
        <p:scale>
          <a:sx n="83" d="100"/>
          <a:sy n="83" d="100"/>
        </p:scale>
        <p:origin x="-216" y="-58"/>
      </p:cViewPr>
      <p:guideLst>
        <p:guide orient="horz" pos="1820"/>
        <p:guide pos="3840"/>
        <p:guide pos="6834"/>
        <p:guide pos="59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121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 /><Relationship Id="rId13" Type="http://schemas.openxmlformats.org/officeDocument/2006/relationships/slide" Target="slides/slide8.xml" /><Relationship Id="rId18" Type="http://schemas.openxmlformats.org/officeDocument/2006/relationships/slide" Target="slides/slide13.xml" /><Relationship Id="rId26" Type="http://schemas.openxmlformats.org/officeDocument/2006/relationships/slide" Target="slides/slide21.xml" /><Relationship Id="rId3" Type="http://schemas.openxmlformats.org/officeDocument/2006/relationships/customXml" Target="../customXml/item3.xml" /><Relationship Id="rId21" Type="http://schemas.openxmlformats.org/officeDocument/2006/relationships/slide" Target="slides/slide16.xml" /><Relationship Id="rId34" Type="http://schemas.openxmlformats.org/officeDocument/2006/relationships/tableStyles" Target="tableStyles.xml" /><Relationship Id="rId7" Type="http://schemas.openxmlformats.org/officeDocument/2006/relationships/slide" Target="slides/slide2.xml" /><Relationship Id="rId12" Type="http://schemas.openxmlformats.org/officeDocument/2006/relationships/slide" Target="slides/slide7.xml" /><Relationship Id="rId17" Type="http://schemas.openxmlformats.org/officeDocument/2006/relationships/slide" Target="slides/slide12.xml" /><Relationship Id="rId25" Type="http://schemas.openxmlformats.org/officeDocument/2006/relationships/slide" Target="slides/slide20.xml" /><Relationship Id="rId33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1.xml" /><Relationship Id="rId20" Type="http://schemas.openxmlformats.org/officeDocument/2006/relationships/slide" Target="slides/slide15.xml" /><Relationship Id="rId29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1.xml" /><Relationship Id="rId11" Type="http://schemas.openxmlformats.org/officeDocument/2006/relationships/slide" Target="slides/slide6.xml" /><Relationship Id="rId24" Type="http://schemas.openxmlformats.org/officeDocument/2006/relationships/slide" Target="slides/slide19.xml" /><Relationship Id="rId32" Type="http://schemas.openxmlformats.org/officeDocument/2006/relationships/viewProps" Target="viewProps.xml" /><Relationship Id="rId5" Type="http://schemas.openxmlformats.org/officeDocument/2006/relationships/slideMaster" Target="slideMasters/slideMaster2.xml" /><Relationship Id="rId15" Type="http://schemas.openxmlformats.org/officeDocument/2006/relationships/slide" Target="slides/slide10.xml" /><Relationship Id="rId23" Type="http://schemas.openxmlformats.org/officeDocument/2006/relationships/slide" Target="slides/slide18.xml" /><Relationship Id="rId28" Type="http://schemas.openxmlformats.org/officeDocument/2006/relationships/slide" Target="slides/slide23.xml" /><Relationship Id="rId10" Type="http://schemas.openxmlformats.org/officeDocument/2006/relationships/slide" Target="slides/slide5.xml" /><Relationship Id="rId19" Type="http://schemas.openxmlformats.org/officeDocument/2006/relationships/slide" Target="slides/slide14.xml" /><Relationship Id="rId31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4.xml" /><Relationship Id="rId14" Type="http://schemas.openxmlformats.org/officeDocument/2006/relationships/slide" Target="slides/slide9.xml" /><Relationship Id="rId22" Type="http://schemas.openxmlformats.org/officeDocument/2006/relationships/slide" Target="slides/slide17.xml" /><Relationship Id="rId27" Type="http://schemas.openxmlformats.org/officeDocument/2006/relationships/slide" Target="slides/slide22.xml" /><Relationship Id="rId30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588" y="514350"/>
            <a:ext cx="4570412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31561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573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4183B-5DD1-4C87-8736-8FC36B0CB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2328CB-EAD7-4E8A-90FE-2DB946FB5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0805BA-5637-4C1A-8714-93BD23DE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795-2460-4BCC-B1B9-4F2BD691BDA0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326550-252D-43E8-8330-CE7CD82D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D9551C-5643-423D-BFEB-E725EB96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BB0-03C2-471C-A1E0-75AB8795C8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86428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DACBD-6906-4D55-B4C3-323BD815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FF58CD-787B-49FD-B5B3-374B27345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CB61D0-255D-47BF-B99D-54DC7936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795-2460-4BCC-B1B9-4F2BD691BDA0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DE85EF-7A61-461C-8EAA-58A4A09B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2F6ED-AC3F-4399-A0C0-D988106D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BB0-03C2-471C-A1E0-75AB8795C8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53352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676F0E-2551-4547-AB32-19521C62B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9B72B7-FEF2-44C9-BD14-AF25A710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161238-D717-44C7-BFC9-D67E072A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795-2460-4BCC-B1B9-4F2BD691BDA0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2F49A-B389-4B54-BB18-B5828399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BBB6AF-44CE-4B2E-B96D-C9ADC6E0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BB0-03C2-471C-A1E0-75AB8795C8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4578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5"/>
          <p:cNvSpPr txBox="1">
            <a:spLocks noGrp="1"/>
          </p:cNvSpPr>
          <p:nvPr>
            <p:ph type="sldNum" idx="12"/>
          </p:nvPr>
        </p:nvSpPr>
        <p:spPr>
          <a:xfrm>
            <a:off x="5552291" y="6452648"/>
            <a:ext cx="67504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138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6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6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6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6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6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6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6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6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Shape 54"/>
          <p:cNvSpPr/>
          <p:nvPr userDrawn="1"/>
        </p:nvSpPr>
        <p:spPr>
          <a:xfrm>
            <a:off x="85587" y="644936"/>
            <a:ext cx="12019280" cy="0"/>
          </a:xfrm>
          <a:custGeom>
            <a:avLst/>
            <a:gdLst/>
            <a:ahLst/>
            <a:cxnLst/>
            <a:rect l="0" t="0" r="0" b="0"/>
            <a:pathLst>
              <a:path w="12019280" h="120000" extrusionOk="0">
                <a:moveTo>
                  <a:pt x="0" y="0"/>
                </a:moveTo>
                <a:lnTo>
                  <a:pt x="12018962" y="0"/>
                </a:lnTo>
              </a:path>
            </a:pathLst>
          </a:custGeom>
          <a:noFill/>
          <a:ln w="9525" cap="flat" cmpd="sng">
            <a:solidFill>
              <a:srgbClr val="BBBD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63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" name="Shape 55"/>
          <p:cNvSpPr/>
          <p:nvPr userDrawn="1"/>
        </p:nvSpPr>
        <p:spPr>
          <a:xfrm>
            <a:off x="88350" y="6310325"/>
            <a:ext cx="12019280" cy="0"/>
          </a:xfrm>
          <a:custGeom>
            <a:avLst/>
            <a:gdLst/>
            <a:ahLst/>
            <a:cxnLst/>
            <a:rect l="0" t="0" r="0" b="0"/>
            <a:pathLst>
              <a:path w="12019280" h="120000" extrusionOk="0">
                <a:moveTo>
                  <a:pt x="0" y="0"/>
                </a:moveTo>
                <a:lnTo>
                  <a:pt x="12018962" y="0"/>
                </a:lnTo>
              </a:path>
            </a:pathLst>
          </a:custGeom>
          <a:noFill/>
          <a:ln w="9525" cap="flat" cmpd="sng">
            <a:solidFill>
              <a:srgbClr val="BBBD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63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 hasCustomPrompt="1"/>
          </p:nvPr>
        </p:nvSpPr>
        <p:spPr>
          <a:xfrm>
            <a:off x="88350" y="138161"/>
            <a:ext cx="11494050" cy="4683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029287-5493-4024-A8C2-45C0CEC3D6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1765" y="6294103"/>
            <a:ext cx="2638546" cy="54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29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73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userDrawn="1">
  <p:cSld name="1_Title and Conten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87452" y="84226"/>
            <a:ext cx="12017375" cy="6225540"/>
          </a:xfrm>
          <a:custGeom>
            <a:avLst/>
            <a:gdLst/>
            <a:ahLst/>
            <a:cxnLst/>
            <a:rect l="0" t="0" r="0" b="0"/>
            <a:pathLst>
              <a:path w="12017375" h="6225540" extrusionOk="0">
                <a:moveTo>
                  <a:pt x="11748236" y="0"/>
                </a:moveTo>
                <a:lnTo>
                  <a:pt x="0" y="0"/>
                </a:lnTo>
                <a:lnTo>
                  <a:pt x="0" y="6224981"/>
                </a:lnTo>
                <a:lnTo>
                  <a:pt x="12017082" y="6224981"/>
                </a:lnTo>
                <a:lnTo>
                  <a:pt x="12017082" y="268833"/>
                </a:lnTo>
                <a:lnTo>
                  <a:pt x="12012751" y="220536"/>
                </a:lnTo>
                <a:lnTo>
                  <a:pt x="12000264" y="175068"/>
                </a:lnTo>
                <a:lnTo>
                  <a:pt x="11980379" y="133191"/>
                </a:lnTo>
                <a:lnTo>
                  <a:pt x="11953856" y="95668"/>
                </a:lnTo>
                <a:lnTo>
                  <a:pt x="11921454" y="63258"/>
                </a:lnTo>
                <a:lnTo>
                  <a:pt x="11883932" y="36725"/>
                </a:lnTo>
                <a:lnTo>
                  <a:pt x="11842049" y="16830"/>
                </a:lnTo>
                <a:lnTo>
                  <a:pt x="11796564" y="4334"/>
                </a:lnTo>
                <a:lnTo>
                  <a:pt x="11748236" y="0"/>
                </a:lnTo>
                <a:close/>
              </a:path>
            </a:pathLst>
          </a:custGeom>
          <a:solidFill>
            <a:srgbClr val="0658A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43"/>
          <p:cNvSpPr txBox="1">
            <a:spLocks noGrp="1"/>
          </p:cNvSpPr>
          <p:nvPr>
            <p:ph type="title" idx="4294967295"/>
          </p:nvPr>
        </p:nvSpPr>
        <p:spPr>
          <a:xfrm>
            <a:off x="212725" y="1873875"/>
            <a:ext cx="11753296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Lato"/>
                <a:ea typeface="Arial"/>
                <a:cs typeface="Lato"/>
                <a:sym typeface="Arial"/>
              </a:rPr>
              <a:t>TÍTULO</a:t>
            </a:r>
            <a:endParaRPr sz="4800" b="0" i="0" u="none" strike="noStrike" cap="none" dirty="0">
              <a:solidFill>
                <a:srgbClr val="BBBDBF"/>
              </a:solidFill>
              <a:latin typeface="Lato"/>
              <a:ea typeface="Arial"/>
              <a:cs typeface="Lato"/>
              <a:sym typeface="Arial"/>
            </a:endParaRPr>
          </a:p>
        </p:txBody>
      </p:sp>
      <p:sp>
        <p:nvSpPr>
          <p:cNvPr id="9" name="Shape 46"/>
          <p:cNvSpPr/>
          <p:nvPr userDrawn="1"/>
        </p:nvSpPr>
        <p:spPr>
          <a:xfrm>
            <a:off x="229951" y="2861398"/>
            <a:ext cx="11736070" cy="0"/>
          </a:xfrm>
          <a:custGeom>
            <a:avLst/>
            <a:gdLst/>
            <a:ahLst/>
            <a:cxnLst/>
            <a:rect l="0" t="0" r="0" b="0"/>
            <a:pathLst>
              <a:path w="11736070" h="120000" extrusionOk="0">
                <a:moveTo>
                  <a:pt x="0" y="0"/>
                </a:moveTo>
                <a:lnTo>
                  <a:pt x="11735917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212725" y="287245"/>
            <a:ext cx="2110627" cy="346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s-ES" dirty="0"/>
              <a:t>FECHA 2018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725" y="3077622"/>
            <a:ext cx="11753296" cy="52387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s-ES" dirty="0"/>
              <a:t>SUBTÍTULO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56F979-7B55-4A60-BE6D-3DFE24DB6B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7284" y="6283627"/>
            <a:ext cx="2756991" cy="5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32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preserve="1" userDrawn="1">
  <p:cSld name="1_Title and Conten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87452" y="84226"/>
            <a:ext cx="12017375" cy="6225540"/>
          </a:xfrm>
          <a:custGeom>
            <a:avLst/>
            <a:gdLst/>
            <a:ahLst/>
            <a:cxnLst/>
            <a:rect l="0" t="0" r="0" b="0"/>
            <a:pathLst>
              <a:path w="12017375" h="6225540" extrusionOk="0">
                <a:moveTo>
                  <a:pt x="11748236" y="0"/>
                </a:moveTo>
                <a:lnTo>
                  <a:pt x="0" y="0"/>
                </a:lnTo>
                <a:lnTo>
                  <a:pt x="0" y="6224981"/>
                </a:lnTo>
                <a:lnTo>
                  <a:pt x="12017082" y="6224981"/>
                </a:lnTo>
                <a:lnTo>
                  <a:pt x="12017082" y="268833"/>
                </a:lnTo>
                <a:lnTo>
                  <a:pt x="12012751" y="220536"/>
                </a:lnTo>
                <a:lnTo>
                  <a:pt x="12000264" y="175068"/>
                </a:lnTo>
                <a:lnTo>
                  <a:pt x="11980379" y="133191"/>
                </a:lnTo>
                <a:lnTo>
                  <a:pt x="11953856" y="95668"/>
                </a:lnTo>
                <a:lnTo>
                  <a:pt x="11921454" y="63258"/>
                </a:lnTo>
                <a:lnTo>
                  <a:pt x="11883932" y="36725"/>
                </a:lnTo>
                <a:lnTo>
                  <a:pt x="11842049" y="16830"/>
                </a:lnTo>
                <a:lnTo>
                  <a:pt x="11796564" y="4334"/>
                </a:lnTo>
                <a:lnTo>
                  <a:pt x="11748236" y="0"/>
                </a:lnTo>
                <a:close/>
              </a:path>
            </a:pathLst>
          </a:custGeom>
          <a:solidFill>
            <a:srgbClr val="0658A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43"/>
          <p:cNvSpPr txBox="1">
            <a:spLocks noGrp="1"/>
          </p:cNvSpPr>
          <p:nvPr>
            <p:ph type="title" idx="4294967295"/>
          </p:nvPr>
        </p:nvSpPr>
        <p:spPr>
          <a:xfrm>
            <a:off x="212725" y="1873875"/>
            <a:ext cx="11753296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Lato"/>
                <a:ea typeface="Arial"/>
                <a:cs typeface="Lato"/>
                <a:sym typeface="Arial"/>
              </a:rPr>
              <a:t>TÍTULO</a:t>
            </a:r>
            <a:endParaRPr sz="4800" b="0" i="0" u="none" strike="noStrike" cap="none" dirty="0">
              <a:solidFill>
                <a:srgbClr val="BBBDBF"/>
              </a:solidFill>
              <a:latin typeface="Lato"/>
              <a:ea typeface="Arial"/>
              <a:cs typeface="Lato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2D1AB2-5C2C-4C14-B5CB-16AF44A90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7284" y="6283627"/>
            <a:ext cx="2756991" cy="5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9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557491" y="1440000"/>
            <a:ext cx="11078400" cy="474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133">
                <a:solidFill>
                  <a:schemeClr val="tx2"/>
                </a:solidFill>
              </a:defRPr>
            </a:lvl1pPr>
            <a:lvl2pPr marL="614385" algn="l">
              <a:defRPr sz="1867">
                <a:solidFill>
                  <a:schemeClr val="tx2"/>
                </a:solidFill>
              </a:defRPr>
            </a:lvl2pPr>
            <a:lvl3pPr marL="921577" indent="-307192" algn="l">
              <a:defRPr sz="1600">
                <a:solidFill>
                  <a:schemeClr val="tx2"/>
                </a:solidFill>
              </a:defRPr>
            </a:lvl3pPr>
            <a:lvl4pPr marL="1228769" algn="l">
              <a:defRPr sz="1333">
                <a:solidFill>
                  <a:schemeClr val="tx2"/>
                </a:solidFill>
              </a:defRPr>
            </a:lvl4pPr>
            <a:lvl5pPr marL="1535962" algn="l"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6800" y="372332"/>
            <a:ext cx="11078400" cy="412800"/>
          </a:xfrm>
        </p:spPr>
        <p:txBody>
          <a:bodyPr/>
          <a:lstStyle>
            <a:lvl1pPr>
              <a:defRPr sz="2667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6683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667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508182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EA0EC-AB03-46A1-9589-CB0C2DFFE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B681A-2FD6-40B7-9CCD-B5E87F7CD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C5302-786B-4386-9B18-904C7F69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072D-E2D0-4F4E-97BB-EB9B9FFE80FA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D7075-051A-4619-9B7E-57CA1ADD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D7941-E844-4A15-A44C-03A868CD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35CD-31B0-49E6-8FF3-02EDFDAA59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9053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6A483-CDA1-4778-95E6-BB53EF6C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E9817-5E75-4FA4-A485-F48CD2655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22F95A-387F-48D2-8462-B4FC9304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072D-E2D0-4F4E-97BB-EB9B9FFE80FA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206FB3-4A27-46AD-B032-3E94FE83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4BBE7-0542-4173-A776-97FA2F2A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35CD-31B0-49E6-8FF3-02EDFDAA59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8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C4969-0640-414C-AF14-B297DECB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4D4B1-3EE1-4FA8-B99E-A0E6C0D5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3926FA-65DE-454F-B622-D9EEFFEF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795-2460-4BCC-B1B9-4F2BD691BDA0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DD836-B874-4C36-B460-ACAC89F9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89701-68E1-4D08-B0C0-8197F65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BB0-03C2-471C-A1E0-75AB8795C8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183920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2B804-138A-48A9-8E8B-2EC5FF49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C6C573-DDC9-4951-BB03-62769823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22088-8C41-4052-802B-F043CF39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072D-E2D0-4F4E-97BB-EB9B9FFE80FA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4CA78-0D6E-459E-9B20-B53D906A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06002-75E8-4C1C-B5BC-F05F50E0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35CD-31B0-49E6-8FF3-02EDFDAA59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240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9EAA2-0A2A-41FD-B022-93E112E9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2F98-014D-4F55-ADBE-E1B25CA15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90BB9F-70A1-4F5E-A5A4-807D44256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FF4230-2595-4FC4-9D7A-CA1560E0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072D-E2D0-4F4E-97BB-EB9B9FFE80FA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269101-D680-4F02-94BB-E63A877F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667550-5FA4-48DE-8A5E-F095F498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35CD-31B0-49E6-8FF3-02EDFDAA59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5285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74DA0-3B65-480E-AE37-BC7BD7C8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D9D5EE-1BA9-49FF-B4FD-8CD560C7B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10575-FA64-4D0D-8041-C4632441D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8E350F-526F-44A4-BD3B-BD4A69CF6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0CA125-5C0D-4089-84A6-AE0A2A978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7F0F00-EAD8-451F-9FC4-25431E5C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072D-E2D0-4F4E-97BB-EB9B9FFE80FA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F4FE1C-91BE-4317-A6FB-5548BFB9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33E17F-A294-4212-9883-5A370239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35CD-31B0-49E6-8FF3-02EDFDAA59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9951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1D85F-6112-43D7-A4A5-D30F980E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32396D-9E0F-4CE9-A7C5-21B9BACC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072D-E2D0-4F4E-97BB-EB9B9FFE80FA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9DDEC9-0C7C-47AA-8889-0F9027A6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3B7CBA-3297-41E5-8319-2072257E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35CD-31B0-49E6-8FF3-02EDFDAA59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0254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150E32-105C-4C58-9C57-B2941CFB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072D-E2D0-4F4E-97BB-EB9B9FFE80FA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F46B6F-722D-4350-BE5B-0A77168F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E0B5F-379E-4872-956C-D061CA10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35CD-31B0-49E6-8FF3-02EDFDAA59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501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8406F-1B44-4348-BF0D-EBD6EEC8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9C76A-CD40-4BF7-BB3E-041456783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D4B33E-F1E9-4BE2-A71F-D0E8E68EF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7439B4-939E-4900-B09F-B7AF7BB5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072D-E2D0-4F4E-97BB-EB9B9FFE80FA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F8FC57-EA84-4DB8-9054-0BFA6C8C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797ADA-EC8F-4B6C-8148-DC49DAF3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35CD-31B0-49E6-8FF3-02EDFDAA59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371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2AF3E-1B28-4EBE-8E1D-4D621F44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5F3736-0E59-4769-81B5-F608D0E54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D684E1-A4DF-4D3D-8DF1-B37D7BF2B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F90E49-49B5-45CF-AFB7-E66C7355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072D-E2D0-4F4E-97BB-EB9B9FFE80FA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60597F-C3DE-42D1-8A7B-863165C9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1FC11A-E5C7-4D33-82D1-CD543C1F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35CD-31B0-49E6-8FF3-02EDFDAA59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8543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D45A5-80AA-42A7-A619-15798A0B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A9A884-025F-4527-B90D-330EAB2F1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6BDAAD-C4F5-4989-BA60-62253464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072D-E2D0-4F4E-97BB-EB9B9FFE80FA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15BF3-B905-4641-B775-4C4092B6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0D3CF5-D7D4-4FF8-A8EC-D82CDF77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35CD-31B0-49E6-8FF3-02EDFDAA59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5854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B5F1E5-BFF6-4419-AC51-95C1B7F5F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048BFF-4422-42A6-9C6B-D395B89ED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F412F8-AC83-4C6F-BF0F-BB3AD36A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072D-E2D0-4F4E-97BB-EB9B9FFE80FA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C14C1-F2FA-4BEA-8B34-A7592CF8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1B5DF-D936-4B3F-956E-F1EA8B82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35CD-31B0-49E6-8FF3-02EDFDAA59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525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D6AA3-CB1B-4F98-A00A-1517D0C2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3FF5C6-7DA8-4670-8D05-EA06DD14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C7D77-B634-426C-A7DB-B1D00585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795-2460-4BCC-B1B9-4F2BD691BDA0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BD8CE-0EA3-40FD-B81F-6EB1F247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B956D-89B8-4B0E-BC9D-15224772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BB0-03C2-471C-A1E0-75AB8795C8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53576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C3855-A8F3-441C-8D11-BAE6EDBB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C214D-4429-4249-81E7-EED14CCDA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85F70-7802-4799-B151-31D6DF82D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AE2309-7FAD-44D9-9AAF-9E41748A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795-2460-4BCC-B1B9-4F2BD691BDA0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EBC995-787E-42B9-BBCC-36A3B10D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EF16FD-3CE5-43B5-A292-9D315444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BB0-03C2-471C-A1E0-75AB8795C8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2450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100B2-0A9F-49DA-AA13-37EB7A33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0B5CA7-C2A3-481D-BF15-AFB7AA3B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EDE85-EEDD-4993-8986-528BBD144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4C4431-ACEA-4B76-8143-852672B30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18CBC-9650-43C9-BE4A-63D2C3A40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A4BC6F-898E-417D-B902-CD11FC7D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795-2460-4BCC-B1B9-4F2BD691BDA0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19A4E5-55EB-46B8-A84A-55E21D31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410177-1CD5-4572-9AB1-1133031A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BB0-03C2-471C-A1E0-75AB8795C8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23732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17ADE-B517-499E-A2DD-19DA8F10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B3D8B8-8FB8-4E12-B604-EAF7F2B9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795-2460-4BCC-B1B9-4F2BD691BDA0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B6FAB8-A6D4-4627-A19C-17741E00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555956-E0AA-45EB-BB3C-EB9B0E0A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BB0-03C2-471C-A1E0-75AB8795C8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91917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3CE79A-7C98-4BA7-B436-F7A4D2F5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795-2460-4BCC-B1B9-4F2BD691BDA0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D5AD4-2D80-4FE9-AED1-B242B772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1DE647-CB71-403A-8A24-478D0F33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BB0-03C2-471C-A1E0-75AB8795C8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10430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2410D-2564-49C5-BF49-95061BB5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7035ED-7E7E-4252-8FBA-1866E3DC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3E1234-6218-4123-855E-43653B711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E6C2E3-7A58-4394-8545-020BEBF1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795-2460-4BCC-B1B9-4F2BD691BDA0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BAA91E-F9D8-44B6-B384-E7153BDD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767D5C-BB74-4E41-B650-2B622E3E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BB0-03C2-471C-A1E0-75AB8795C8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47760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AD5C9-ACD4-4401-A3FF-09AA7866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80BF8F-A78F-4EBD-A70D-A0D017B75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21DD2C-8170-4921-9656-7A8FCC404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03086E-9963-49B9-BB58-2E574A64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795-2460-4BCC-B1B9-4F2BD691BDA0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C5C8A8-9D42-482C-921F-AE6957A6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04D1A0-B638-454C-82A2-3F4C1FDE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BB0-03C2-471C-A1E0-75AB8795C8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1272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 /><Relationship Id="rId3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4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9.xml" /><Relationship Id="rId1" Type="http://schemas.openxmlformats.org/officeDocument/2006/relationships/slideLayout" Target="../slideLayouts/slideLayout18.xml" /><Relationship Id="rId6" Type="http://schemas.openxmlformats.org/officeDocument/2006/relationships/slideLayout" Target="../slideLayouts/slideLayout23.xml" /><Relationship Id="rId11" Type="http://schemas.openxmlformats.org/officeDocument/2006/relationships/slideLayout" Target="../slideLayouts/slideLayout28.xml" /><Relationship Id="rId5" Type="http://schemas.openxmlformats.org/officeDocument/2006/relationships/slideLayout" Target="../slideLayouts/slideLayout22.xml" /><Relationship Id="rId10" Type="http://schemas.openxmlformats.org/officeDocument/2006/relationships/slideLayout" Target="../slideLayouts/slideLayout27.xml" /><Relationship Id="rId4" Type="http://schemas.openxmlformats.org/officeDocument/2006/relationships/slideLayout" Target="../slideLayouts/slideLayout21.xml" /><Relationship Id="rId9" Type="http://schemas.openxmlformats.org/officeDocument/2006/relationships/slideLayout" Target="../slideLayouts/slideLayout2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47138B-EA4C-430B-9E8D-153320FB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79AC30-7161-4840-B731-61CFD1CC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2440B-B0AD-49C5-9456-40D9D5AA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E795-2460-4BCC-B1B9-4F2BD691BDA0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FD47CD-6AF3-4D64-8C04-AEF53554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27AE3A-3822-4D46-BE56-7767984EB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6BB0-03C2-471C-A1E0-75AB8795C8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97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5" r:id="rId12"/>
    <p:sldLayoutId id="2147483660" r:id="rId13"/>
    <p:sldLayoutId id="2147483655" r:id="rId14"/>
    <p:sldLayoutId id="2147483972" r:id="rId15"/>
    <p:sldLayoutId id="2147483976" r:id="rId16"/>
    <p:sldLayoutId id="214748397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5D281C-9C92-479C-92F6-FFE3FCF1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F7E4F1-B6F9-4829-9DC9-FD9739FB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A9CF85-6A39-475C-B389-EF588122A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C072D-E2D0-4F4E-97BB-EB9B9FFE80FA}" type="datetimeFigureOut">
              <a:rPr lang="es-AR" smtClean="0"/>
              <a:t>27/4/2024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78F12-63E0-45B5-888B-CBB13D384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E0F3E-CCCC-4728-BC37-B8038DF09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F35CD-31B0-49E6-8FF3-02EDFDAA59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463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5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26.jpeg" /><Relationship Id="rId4" Type="http://schemas.openxmlformats.org/officeDocument/2006/relationships/image" Target="../media/image25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 /><Relationship Id="rId2" Type="http://schemas.openxmlformats.org/officeDocument/2006/relationships/image" Target="../media/image13.emf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15.emf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 /><Relationship Id="rId2" Type="http://schemas.openxmlformats.org/officeDocument/2006/relationships/image" Target="../media/image27.emf" /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 /><Relationship Id="rId1" Type="http://schemas.openxmlformats.org/officeDocument/2006/relationships/slideLayout" Target="../slideLayouts/slideLayout1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 /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 /><Relationship Id="rId1" Type="http://schemas.openxmlformats.org/officeDocument/2006/relationships/slideLayout" Target="../slideLayouts/slideLayout1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 /><Relationship Id="rId1" Type="http://schemas.openxmlformats.org/officeDocument/2006/relationships/slideLayout" Target="../slideLayouts/slideLayout1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7" Type="http://schemas.openxmlformats.org/officeDocument/2006/relationships/image" Target="../media/image7.emf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emf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 /><Relationship Id="rId2" Type="http://schemas.openxmlformats.org/officeDocument/2006/relationships/image" Target="../media/image34.emf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36.jpe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37.emf" /><Relationship Id="rId1" Type="http://schemas.openxmlformats.org/officeDocument/2006/relationships/slideLayout" Target="../slideLayouts/slideLayout1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1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Relationship Id="rId5" Type="http://schemas.openxmlformats.org/officeDocument/2006/relationships/hyperlink" Target="https://es.wikipedia.org/wiki/Sistema_de_numeraci%C3%B3n" TargetMode="External" /><Relationship Id="rId4" Type="http://schemas.openxmlformats.org/officeDocument/2006/relationships/image" Target="../media/image12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 /><Relationship Id="rId3" Type="http://schemas.openxmlformats.org/officeDocument/2006/relationships/image" Target="../media/image3.jpeg" /><Relationship Id="rId7" Type="http://schemas.openxmlformats.org/officeDocument/2006/relationships/image" Target="../media/image16.emf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15.emf" /><Relationship Id="rId5" Type="http://schemas.openxmlformats.org/officeDocument/2006/relationships/image" Target="../media/image14.emf" /><Relationship Id="rId4" Type="http://schemas.openxmlformats.org/officeDocument/2006/relationships/image" Target="../media/image13.emf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19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>
          <a:xfrm>
            <a:off x="154616" y="3077622"/>
            <a:ext cx="11753296" cy="853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>
                <a:latin typeface="+mn-lt"/>
              </a:rPr>
              <a:t>Código de Materia 950452</a:t>
            </a:r>
          </a:p>
          <a:p>
            <a:pPr marL="0" indent="0">
              <a:buNone/>
            </a:pPr>
            <a:r>
              <a:rPr lang="es-AR" dirty="0">
                <a:latin typeface="+mn-lt"/>
              </a:rPr>
              <a:t>R1091 Viernes Turno Noche</a:t>
            </a:r>
          </a:p>
        </p:txBody>
      </p:sp>
      <p:sp>
        <p:nvSpPr>
          <p:cNvPr id="6" name="Marcador de texto 3"/>
          <p:cNvSpPr txBox="1">
            <a:spLocks/>
          </p:cNvSpPr>
          <p:nvPr/>
        </p:nvSpPr>
        <p:spPr>
          <a:xfrm>
            <a:off x="212725" y="1785600"/>
            <a:ext cx="11753296" cy="105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1" i="0" u="none" strike="noStrike" cap="none">
                <a:solidFill>
                  <a:schemeClr val="bg1"/>
                </a:solidFill>
                <a:latin typeface="Lato" panose="020F0502020204030203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4800" dirty="0"/>
              <a:t>Informática I - Electrónica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110D5D30-BE4A-477E-9141-7FBA9597F7C4}"/>
              </a:ext>
            </a:extLst>
          </p:cNvPr>
          <p:cNvSpPr txBox="1">
            <a:spLocks/>
          </p:cNvSpPr>
          <p:nvPr/>
        </p:nvSpPr>
        <p:spPr>
          <a:xfrm>
            <a:off x="154616" y="5019351"/>
            <a:ext cx="11753296" cy="85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AR" sz="2000" dirty="0">
                <a:latin typeface="+mn-lt"/>
              </a:rPr>
              <a:t>Oscar Paniagua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s-AR" sz="2000" dirty="0">
                <a:latin typeface="+mn-lt"/>
              </a:rPr>
              <a:t>Gaston Coustau</a:t>
            </a:r>
          </a:p>
        </p:txBody>
      </p:sp>
    </p:spTree>
    <p:extLst>
      <p:ext uri="{BB962C8B-B14F-4D97-AF65-F5344CB8AC3E}">
        <p14:creationId xmlns:p14="http://schemas.microsoft.com/office/powerpoint/2010/main" val="428834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Base 10 a base X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751921" y="1087748"/>
            <a:ext cx="334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u="sng" dirty="0"/>
              <a:t>Método de las divisiones</a:t>
            </a:r>
            <a:endParaRPr lang="en-US" sz="2400" u="sng" dirty="0"/>
          </a:p>
        </p:txBody>
      </p:sp>
      <p:sp>
        <p:nvSpPr>
          <p:cNvPr id="8" name="7 CuadroTexto"/>
          <p:cNvSpPr txBox="1"/>
          <p:nvPr/>
        </p:nvSpPr>
        <p:spPr>
          <a:xfrm>
            <a:off x="5895692" y="2127323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897</a:t>
            </a:r>
            <a:endParaRPr lang="en-US" sz="1400" dirty="0"/>
          </a:p>
        </p:txBody>
      </p:sp>
      <p:pic>
        <p:nvPicPr>
          <p:cNvPr id="9" name="Picture 11" descr="Schoolkid clipart. Free download transparent .PNG | Crea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0" y="1191349"/>
            <a:ext cx="454554" cy="9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20 Grupo"/>
          <p:cNvGrpSpPr/>
          <p:nvPr/>
        </p:nvGrpSpPr>
        <p:grpSpPr>
          <a:xfrm>
            <a:off x="6355178" y="2127324"/>
            <a:ext cx="466344" cy="307777"/>
            <a:chOff x="1389888" y="1825006"/>
            <a:chExt cx="466344" cy="307777"/>
          </a:xfrm>
        </p:grpSpPr>
        <p:cxnSp>
          <p:nvCxnSpPr>
            <p:cNvPr id="14" name="13 Conector recto"/>
            <p:cNvCxnSpPr/>
            <p:nvPr/>
          </p:nvCxnSpPr>
          <p:spPr>
            <a:xfrm>
              <a:off x="1389888" y="1901951"/>
              <a:ext cx="0" cy="15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1389888" y="2055840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1433322" y="1825006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/>
                <a:t>2</a:t>
              </a:r>
              <a:endParaRPr lang="en-US" sz="1400" dirty="0"/>
            </a:p>
          </p:txBody>
        </p:sp>
      </p:grpSp>
      <p:sp>
        <p:nvSpPr>
          <p:cNvPr id="22" name="21 CuadroTexto"/>
          <p:cNvSpPr txBox="1"/>
          <p:nvPr/>
        </p:nvSpPr>
        <p:spPr>
          <a:xfrm>
            <a:off x="6359750" y="2341962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448</a:t>
            </a:r>
            <a:endParaRPr lang="en-US" sz="1400" dirty="0"/>
          </a:p>
        </p:txBody>
      </p:sp>
      <p:grpSp>
        <p:nvGrpSpPr>
          <p:cNvPr id="35" name="34 Grupo"/>
          <p:cNvGrpSpPr/>
          <p:nvPr/>
        </p:nvGrpSpPr>
        <p:grpSpPr>
          <a:xfrm>
            <a:off x="6035138" y="2347986"/>
            <a:ext cx="274320" cy="539947"/>
            <a:chOff x="813816" y="2038759"/>
            <a:chExt cx="274320" cy="539947"/>
          </a:xfrm>
        </p:grpSpPr>
        <p:sp>
          <p:nvSpPr>
            <p:cNvPr id="23" name="22 CuadroTexto"/>
            <p:cNvSpPr txBox="1"/>
            <p:nvPr/>
          </p:nvSpPr>
          <p:spPr>
            <a:xfrm>
              <a:off x="824484" y="2038759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rgbClr val="FF0000"/>
                  </a:solidFill>
                </a:rPr>
                <a:t>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4" name="23 Forma libre"/>
            <p:cNvSpPr/>
            <p:nvPr/>
          </p:nvSpPr>
          <p:spPr>
            <a:xfrm>
              <a:off x="813816" y="2231136"/>
              <a:ext cx="274320" cy="347570"/>
            </a:xfrm>
            <a:custGeom>
              <a:avLst/>
              <a:gdLst>
                <a:gd name="connsiteX0" fmla="*/ 0 w 274320"/>
                <a:gd name="connsiteY0" fmla="*/ 82296 h 347570"/>
                <a:gd name="connsiteX1" fmla="*/ 265176 w 274320"/>
                <a:gd name="connsiteY1" fmla="*/ 237744 h 347570"/>
                <a:gd name="connsiteX2" fmla="*/ 128016 w 274320"/>
                <a:gd name="connsiteY2" fmla="*/ 347472 h 347570"/>
                <a:gd name="connsiteX3" fmla="*/ 64008 w 274320"/>
                <a:gd name="connsiteY3" fmla="*/ 219456 h 347570"/>
                <a:gd name="connsiteX4" fmla="*/ 274320 w 274320"/>
                <a:gd name="connsiteY4" fmla="*/ 0 h 34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47570">
                  <a:moveTo>
                    <a:pt x="0" y="82296"/>
                  </a:moveTo>
                  <a:cubicBezTo>
                    <a:pt x="121920" y="137922"/>
                    <a:pt x="243840" y="193548"/>
                    <a:pt x="265176" y="237744"/>
                  </a:cubicBezTo>
                  <a:cubicBezTo>
                    <a:pt x="286512" y="281940"/>
                    <a:pt x="161544" y="350520"/>
                    <a:pt x="128016" y="347472"/>
                  </a:cubicBezTo>
                  <a:cubicBezTo>
                    <a:pt x="94488" y="344424"/>
                    <a:pt x="39624" y="277368"/>
                    <a:pt x="64008" y="219456"/>
                  </a:cubicBezTo>
                  <a:cubicBezTo>
                    <a:pt x="88392" y="161544"/>
                    <a:pt x="181356" y="80772"/>
                    <a:pt x="27432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6876386" y="2325725"/>
            <a:ext cx="466344" cy="307777"/>
            <a:chOff x="1389888" y="1825006"/>
            <a:chExt cx="466344" cy="307777"/>
          </a:xfrm>
        </p:grpSpPr>
        <p:cxnSp>
          <p:nvCxnSpPr>
            <p:cNvPr id="31" name="30 Conector recto"/>
            <p:cNvCxnSpPr/>
            <p:nvPr/>
          </p:nvCxnSpPr>
          <p:spPr>
            <a:xfrm>
              <a:off x="1389888" y="1901951"/>
              <a:ext cx="0" cy="15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>
              <a:off x="1389888" y="2055840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1433322" y="1825006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/>
                <a:t>2</a:t>
              </a:r>
              <a:endParaRPr lang="en-US" sz="1400" dirty="0"/>
            </a:p>
          </p:txBody>
        </p:sp>
      </p:grpSp>
      <p:sp>
        <p:nvSpPr>
          <p:cNvPr id="34" name="33 CuadroTexto"/>
          <p:cNvSpPr txBox="1"/>
          <p:nvPr/>
        </p:nvSpPr>
        <p:spPr>
          <a:xfrm>
            <a:off x="6880958" y="2540363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224</a:t>
            </a:r>
            <a:endParaRPr lang="en-US" sz="1400" dirty="0"/>
          </a:p>
        </p:txBody>
      </p:sp>
      <p:grpSp>
        <p:nvGrpSpPr>
          <p:cNvPr id="36" name="35 Grupo"/>
          <p:cNvGrpSpPr/>
          <p:nvPr/>
        </p:nvGrpSpPr>
        <p:grpSpPr>
          <a:xfrm>
            <a:off x="6547202" y="2617959"/>
            <a:ext cx="274320" cy="539947"/>
            <a:chOff x="813816" y="2038759"/>
            <a:chExt cx="274320" cy="539947"/>
          </a:xfrm>
        </p:grpSpPr>
        <p:sp>
          <p:nvSpPr>
            <p:cNvPr id="37" name="36 CuadroTexto"/>
            <p:cNvSpPr txBox="1"/>
            <p:nvPr/>
          </p:nvSpPr>
          <p:spPr>
            <a:xfrm>
              <a:off x="824484" y="2038759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rgbClr val="FF0000"/>
                  </a:solidFill>
                </a:rPr>
                <a:t>0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8" name="37 Forma libre"/>
            <p:cNvSpPr/>
            <p:nvPr/>
          </p:nvSpPr>
          <p:spPr>
            <a:xfrm>
              <a:off x="813816" y="2231136"/>
              <a:ext cx="274320" cy="347570"/>
            </a:xfrm>
            <a:custGeom>
              <a:avLst/>
              <a:gdLst>
                <a:gd name="connsiteX0" fmla="*/ 0 w 274320"/>
                <a:gd name="connsiteY0" fmla="*/ 82296 h 347570"/>
                <a:gd name="connsiteX1" fmla="*/ 265176 w 274320"/>
                <a:gd name="connsiteY1" fmla="*/ 237744 h 347570"/>
                <a:gd name="connsiteX2" fmla="*/ 128016 w 274320"/>
                <a:gd name="connsiteY2" fmla="*/ 347472 h 347570"/>
                <a:gd name="connsiteX3" fmla="*/ 64008 w 274320"/>
                <a:gd name="connsiteY3" fmla="*/ 219456 h 347570"/>
                <a:gd name="connsiteX4" fmla="*/ 274320 w 274320"/>
                <a:gd name="connsiteY4" fmla="*/ 0 h 34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47570">
                  <a:moveTo>
                    <a:pt x="0" y="82296"/>
                  </a:moveTo>
                  <a:cubicBezTo>
                    <a:pt x="121920" y="137922"/>
                    <a:pt x="243840" y="193548"/>
                    <a:pt x="265176" y="237744"/>
                  </a:cubicBezTo>
                  <a:cubicBezTo>
                    <a:pt x="286512" y="281940"/>
                    <a:pt x="161544" y="350520"/>
                    <a:pt x="128016" y="347472"/>
                  </a:cubicBezTo>
                  <a:cubicBezTo>
                    <a:pt x="94488" y="344424"/>
                    <a:pt x="39624" y="277368"/>
                    <a:pt x="64008" y="219456"/>
                  </a:cubicBezTo>
                  <a:cubicBezTo>
                    <a:pt x="88392" y="161544"/>
                    <a:pt x="181356" y="80772"/>
                    <a:pt x="27432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7379306" y="2519406"/>
            <a:ext cx="466344" cy="307777"/>
            <a:chOff x="1389888" y="1825006"/>
            <a:chExt cx="466344" cy="307777"/>
          </a:xfrm>
        </p:grpSpPr>
        <p:cxnSp>
          <p:nvCxnSpPr>
            <p:cNvPr id="40" name="39 Conector recto"/>
            <p:cNvCxnSpPr/>
            <p:nvPr/>
          </p:nvCxnSpPr>
          <p:spPr>
            <a:xfrm>
              <a:off x="1389888" y="1901951"/>
              <a:ext cx="0" cy="15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>
              <a:off x="1389888" y="2055840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CuadroTexto"/>
            <p:cNvSpPr txBox="1"/>
            <p:nvPr/>
          </p:nvSpPr>
          <p:spPr>
            <a:xfrm>
              <a:off x="1433322" y="1825006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/>
                <a:t>2</a:t>
              </a:r>
              <a:endParaRPr lang="en-US" sz="1400" dirty="0"/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7383878" y="2734044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112</a:t>
            </a:r>
            <a:endParaRPr lang="en-US" sz="1400" dirty="0"/>
          </a:p>
        </p:txBody>
      </p:sp>
      <p:grpSp>
        <p:nvGrpSpPr>
          <p:cNvPr id="44" name="43 Grupo"/>
          <p:cNvGrpSpPr/>
          <p:nvPr/>
        </p:nvGrpSpPr>
        <p:grpSpPr>
          <a:xfrm>
            <a:off x="7068410" y="2808162"/>
            <a:ext cx="274320" cy="539947"/>
            <a:chOff x="813816" y="2038759"/>
            <a:chExt cx="274320" cy="539947"/>
          </a:xfrm>
        </p:grpSpPr>
        <p:sp>
          <p:nvSpPr>
            <p:cNvPr id="45" name="44 CuadroTexto"/>
            <p:cNvSpPr txBox="1"/>
            <p:nvPr/>
          </p:nvSpPr>
          <p:spPr>
            <a:xfrm>
              <a:off x="824484" y="2038759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rgbClr val="FF0000"/>
                  </a:solidFill>
                </a:rPr>
                <a:t>0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6" name="45 Forma libre"/>
            <p:cNvSpPr/>
            <p:nvPr/>
          </p:nvSpPr>
          <p:spPr>
            <a:xfrm>
              <a:off x="813816" y="2231136"/>
              <a:ext cx="274320" cy="347570"/>
            </a:xfrm>
            <a:custGeom>
              <a:avLst/>
              <a:gdLst>
                <a:gd name="connsiteX0" fmla="*/ 0 w 274320"/>
                <a:gd name="connsiteY0" fmla="*/ 82296 h 347570"/>
                <a:gd name="connsiteX1" fmla="*/ 265176 w 274320"/>
                <a:gd name="connsiteY1" fmla="*/ 237744 h 347570"/>
                <a:gd name="connsiteX2" fmla="*/ 128016 w 274320"/>
                <a:gd name="connsiteY2" fmla="*/ 347472 h 347570"/>
                <a:gd name="connsiteX3" fmla="*/ 64008 w 274320"/>
                <a:gd name="connsiteY3" fmla="*/ 219456 h 347570"/>
                <a:gd name="connsiteX4" fmla="*/ 274320 w 274320"/>
                <a:gd name="connsiteY4" fmla="*/ 0 h 34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47570">
                  <a:moveTo>
                    <a:pt x="0" y="82296"/>
                  </a:moveTo>
                  <a:cubicBezTo>
                    <a:pt x="121920" y="137922"/>
                    <a:pt x="243840" y="193548"/>
                    <a:pt x="265176" y="237744"/>
                  </a:cubicBezTo>
                  <a:cubicBezTo>
                    <a:pt x="286512" y="281940"/>
                    <a:pt x="161544" y="350520"/>
                    <a:pt x="128016" y="347472"/>
                  </a:cubicBezTo>
                  <a:cubicBezTo>
                    <a:pt x="94488" y="344424"/>
                    <a:pt x="39624" y="277368"/>
                    <a:pt x="64008" y="219456"/>
                  </a:cubicBezTo>
                  <a:cubicBezTo>
                    <a:pt x="88392" y="161544"/>
                    <a:pt x="181356" y="80772"/>
                    <a:pt x="27432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7841078" y="2711098"/>
            <a:ext cx="466344" cy="307777"/>
            <a:chOff x="1389888" y="1825006"/>
            <a:chExt cx="466344" cy="307777"/>
          </a:xfrm>
        </p:grpSpPr>
        <p:cxnSp>
          <p:nvCxnSpPr>
            <p:cNvPr id="48" name="47 Conector recto"/>
            <p:cNvCxnSpPr/>
            <p:nvPr/>
          </p:nvCxnSpPr>
          <p:spPr>
            <a:xfrm>
              <a:off x="1389888" y="1901951"/>
              <a:ext cx="0" cy="15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1389888" y="2055840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CuadroTexto"/>
            <p:cNvSpPr txBox="1"/>
            <p:nvPr/>
          </p:nvSpPr>
          <p:spPr>
            <a:xfrm>
              <a:off x="1433322" y="1825006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/>
                <a:t>2</a:t>
              </a:r>
              <a:endParaRPr lang="en-US" sz="1400" dirty="0"/>
            </a:p>
          </p:txBody>
        </p:sp>
      </p:grpSp>
      <p:sp>
        <p:nvSpPr>
          <p:cNvPr id="51" name="50 CuadroTexto"/>
          <p:cNvSpPr txBox="1"/>
          <p:nvPr/>
        </p:nvSpPr>
        <p:spPr>
          <a:xfrm>
            <a:off x="7845650" y="2925736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56</a:t>
            </a:r>
            <a:endParaRPr lang="en-US" sz="1400" dirty="0"/>
          </a:p>
        </p:txBody>
      </p:sp>
      <p:grpSp>
        <p:nvGrpSpPr>
          <p:cNvPr id="52" name="51 Grupo"/>
          <p:cNvGrpSpPr/>
          <p:nvPr/>
        </p:nvGrpSpPr>
        <p:grpSpPr>
          <a:xfrm>
            <a:off x="7566758" y="2962050"/>
            <a:ext cx="274320" cy="539947"/>
            <a:chOff x="813816" y="2038759"/>
            <a:chExt cx="274320" cy="539947"/>
          </a:xfrm>
        </p:grpSpPr>
        <p:sp>
          <p:nvSpPr>
            <p:cNvPr id="53" name="52 CuadroTexto"/>
            <p:cNvSpPr txBox="1"/>
            <p:nvPr/>
          </p:nvSpPr>
          <p:spPr>
            <a:xfrm>
              <a:off x="824484" y="2038759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rgbClr val="FF0000"/>
                  </a:solidFill>
                </a:rPr>
                <a:t>0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4" name="53 Forma libre"/>
            <p:cNvSpPr/>
            <p:nvPr/>
          </p:nvSpPr>
          <p:spPr>
            <a:xfrm>
              <a:off x="813816" y="2231136"/>
              <a:ext cx="274320" cy="347570"/>
            </a:xfrm>
            <a:custGeom>
              <a:avLst/>
              <a:gdLst>
                <a:gd name="connsiteX0" fmla="*/ 0 w 274320"/>
                <a:gd name="connsiteY0" fmla="*/ 82296 h 347570"/>
                <a:gd name="connsiteX1" fmla="*/ 265176 w 274320"/>
                <a:gd name="connsiteY1" fmla="*/ 237744 h 347570"/>
                <a:gd name="connsiteX2" fmla="*/ 128016 w 274320"/>
                <a:gd name="connsiteY2" fmla="*/ 347472 h 347570"/>
                <a:gd name="connsiteX3" fmla="*/ 64008 w 274320"/>
                <a:gd name="connsiteY3" fmla="*/ 219456 h 347570"/>
                <a:gd name="connsiteX4" fmla="*/ 274320 w 274320"/>
                <a:gd name="connsiteY4" fmla="*/ 0 h 34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47570">
                  <a:moveTo>
                    <a:pt x="0" y="82296"/>
                  </a:moveTo>
                  <a:cubicBezTo>
                    <a:pt x="121920" y="137922"/>
                    <a:pt x="243840" y="193548"/>
                    <a:pt x="265176" y="237744"/>
                  </a:cubicBezTo>
                  <a:cubicBezTo>
                    <a:pt x="286512" y="281940"/>
                    <a:pt x="161544" y="350520"/>
                    <a:pt x="128016" y="347472"/>
                  </a:cubicBezTo>
                  <a:cubicBezTo>
                    <a:pt x="94488" y="344424"/>
                    <a:pt x="39624" y="277368"/>
                    <a:pt x="64008" y="219456"/>
                  </a:cubicBezTo>
                  <a:cubicBezTo>
                    <a:pt x="88392" y="161544"/>
                    <a:pt x="181356" y="80772"/>
                    <a:pt x="27432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8368284" y="2884579"/>
            <a:ext cx="466344" cy="307777"/>
            <a:chOff x="1389888" y="1825006"/>
            <a:chExt cx="466344" cy="307777"/>
          </a:xfrm>
        </p:grpSpPr>
        <p:cxnSp>
          <p:nvCxnSpPr>
            <p:cNvPr id="56" name="55 Conector recto"/>
            <p:cNvCxnSpPr/>
            <p:nvPr/>
          </p:nvCxnSpPr>
          <p:spPr>
            <a:xfrm>
              <a:off x="1389888" y="1901951"/>
              <a:ext cx="0" cy="15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1389888" y="2055840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57 CuadroTexto"/>
            <p:cNvSpPr txBox="1"/>
            <p:nvPr/>
          </p:nvSpPr>
          <p:spPr>
            <a:xfrm>
              <a:off x="1433322" y="1825006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/>
                <a:t>2</a:t>
              </a:r>
              <a:endParaRPr lang="en-US" sz="1400" dirty="0"/>
            </a:p>
          </p:txBody>
        </p:sp>
      </p:grpSp>
      <p:sp>
        <p:nvSpPr>
          <p:cNvPr id="59" name="58 CuadroTexto"/>
          <p:cNvSpPr txBox="1"/>
          <p:nvPr/>
        </p:nvSpPr>
        <p:spPr>
          <a:xfrm>
            <a:off x="8372856" y="3099217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28</a:t>
            </a:r>
            <a:endParaRPr lang="en-US" sz="1400" dirty="0"/>
          </a:p>
        </p:txBody>
      </p:sp>
      <p:grpSp>
        <p:nvGrpSpPr>
          <p:cNvPr id="60" name="59 Grupo"/>
          <p:cNvGrpSpPr/>
          <p:nvPr/>
        </p:nvGrpSpPr>
        <p:grpSpPr>
          <a:xfrm>
            <a:off x="7959950" y="3154427"/>
            <a:ext cx="274320" cy="539947"/>
            <a:chOff x="813816" y="2038759"/>
            <a:chExt cx="274320" cy="539947"/>
          </a:xfrm>
        </p:grpSpPr>
        <p:sp>
          <p:nvSpPr>
            <p:cNvPr id="61" name="60 CuadroTexto"/>
            <p:cNvSpPr txBox="1"/>
            <p:nvPr/>
          </p:nvSpPr>
          <p:spPr>
            <a:xfrm>
              <a:off x="824484" y="2038759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rgbClr val="FF0000"/>
                  </a:solidFill>
                </a:rPr>
                <a:t>0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2" name="61 Forma libre"/>
            <p:cNvSpPr/>
            <p:nvPr/>
          </p:nvSpPr>
          <p:spPr>
            <a:xfrm>
              <a:off x="813816" y="2231136"/>
              <a:ext cx="274320" cy="347570"/>
            </a:xfrm>
            <a:custGeom>
              <a:avLst/>
              <a:gdLst>
                <a:gd name="connsiteX0" fmla="*/ 0 w 274320"/>
                <a:gd name="connsiteY0" fmla="*/ 82296 h 347570"/>
                <a:gd name="connsiteX1" fmla="*/ 265176 w 274320"/>
                <a:gd name="connsiteY1" fmla="*/ 237744 h 347570"/>
                <a:gd name="connsiteX2" fmla="*/ 128016 w 274320"/>
                <a:gd name="connsiteY2" fmla="*/ 347472 h 347570"/>
                <a:gd name="connsiteX3" fmla="*/ 64008 w 274320"/>
                <a:gd name="connsiteY3" fmla="*/ 219456 h 347570"/>
                <a:gd name="connsiteX4" fmla="*/ 274320 w 274320"/>
                <a:gd name="connsiteY4" fmla="*/ 0 h 34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47570">
                  <a:moveTo>
                    <a:pt x="0" y="82296"/>
                  </a:moveTo>
                  <a:cubicBezTo>
                    <a:pt x="121920" y="137922"/>
                    <a:pt x="243840" y="193548"/>
                    <a:pt x="265176" y="237744"/>
                  </a:cubicBezTo>
                  <a:cubicBezTo>
                    <a:pt x="286512" y="281940"/>
                    <a:pt x="161544" y="350520"/>
                    <a:pt x="128016" y="347472"/>
                  </a:cubicBezTo>
                  <a:cubicBezTo>
                    <a:pt x="94488" y="344424"/>
                    <a:pt x="39624" y="277368"/>
                    <a:pt x="64008" y="219456"/>
                  </a:cubicBezTo>
                  <a:cubicBezTo>
                    <a:pt x="88392" y="161544"/>
                    <a:pt x="181356" y="80772"/>
                    <a:pt x="27432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62 Grupo"/>
          <p:cNvGrpSpPr/>
          <p:nvPr/>
        </p:nvGrpSpPr>
        <p:grpSpPr>
          <a:xfrm>
            <a:off x="8875776" y="3068826"/>
            <a:ext cx="466344" cy="307777"/>
            <a:chOff x="1389888" y="1825006"/>
            <a:chExt cx="466344" cy="307777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1389888" y="1901951"/>
              <a:ext cx="0" cy="15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>
              <a:off x="1389888" y="2055840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1433322" y="1825006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/>
                <a:t>2</a:t>
              </a:r>
              <a:endParaRPr lang="en-US" sz="1400" dirty="0"/>
            </a:p>
          </p:txBody>
        </p:sp>
      </p:grpSp>
      <p:sp>
        <p:nvSpPr>
          <p:cNvPr id="67" name="66 CuadroTexto"/>
          <p:cNvSpPr txBox="1"/>
          <p:nvPr/>
        </p:nvSpPr>
        <p:spPr>
          <a:xfrm>
            <a:off x="8880348" y="3283464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14</a:t>
            </a:r>
            <a:endParaRPr lang="en-US" sz="1400" dirty="0"/>
          </a:p>
        </p:txBody>
      </p:sp>
      <p:grpSp>
        <p:nvGrpSpPr>
          <p:cNvPr id="68" name="67 Grupo"/>
          <p:cNvGrpSpPr/>
          <p:nvPr/>
        </p:nvGrpSpPr>
        <p:grpSpPr>
          <a:xfrm>
            <a:off x="9337548" y="3277913"/>
            <a:ext cx="466344" cy="307777"/>
            <a:chOff x="1389888" y="1825006"/>
            <a:chExt cx="466344" cy="307777"/>
          </a:xfrm>
        </p:grpSpPr>
        <p:cxnSp>
          <p:nvCxnSpPr>
            <p:cNvPr id="69" name="68 Conector recto"/>
            <p:cNvCxnSpPr/>
            <p:nvPr/>
          </p:nvCxnSpPr>
          <p:spPr>
            <a:xfrm>
              <a:off x="1389888" y="1901951"/>
              <a:ext cx="0" cy="15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"/>
            <p:cNvCxnSpPr/>
            <p:nvPr/>
          </p:nvCxnSpPr>
          <p:spPr>
            <a:xfrm>
              <a:off x="1389888" y="2055840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CuadroTexto"/>
            <p:cNvSpPr txBox="1"/>
            <p:nvPr/>
          </p:nvSpPr>
          <p:spPr>
            <a:xfrm>
              <a:off x="1433322" y="1825006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/>
                <a:t>2</a:t>
              </a:r>
              <a:endParaRPr lang="en-US" sz="1400" dirty="0"/>
            </a:p>
          </p:txBody>
        </p:sp>
      </p:grpSp>
      <p:sp>
        <p:nvSpPr>
          <p:cNvPr id="72" name="71 CuadroTexto"/>
          <p:cNvSpPr txBox="1"/>
          <p:nvPr/>
        </p:nvSpPr>
        <p:spPr>
          <a:xfrm>
            <a:off x="9342120" y="3492551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7</a:t>
            </a:r>
            <a:endParaRPr lang="en-US" sz="1400" dirty="0"/>
          </a:p>
        </p:txBody>
      </p:sp>
      <p:grpSp>
        <p:nvGrpSpPr>
          <p:cNvPr id="73" name="72 Grupo"/>
          <p:cNvGrpSpPr/>
          <p:nvPr/>
        </p:nvGrpSpPr>
        <p:grpSpPr>
          <a:xfrm>
            <a:off x="9841894" y="3475537"/>
            <a:ext cx="466344" cy="307777"/>
            <a:chOff x="1389888" y="1825006"/>
            <a:chExt cx="466344" cy="307777"/>
          </a:xfrm>
        </p:grpSpPr>
        <p:cxnSp>
          <p:nvCxnSpPr>
            <p:cNvPr id="74" name="73 Conector recto"/>
            <p:cNvCxnSpPr/>
            <p:nvPr/>
          </p:nvCxnSpPr>
          <p:spPr>
            <a:xfrm>
              <a:off x="1389888" y="1901951"/>
              <a:ext cx="0" cy="15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1389888" y="2055840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5 CuadroTexto"/>
            <p:cNvSpPr txBox="1"/>
            <p:nvPr/>
          </p:nvSpPr>
          <p:spPr>
            <a:xfrm>
              <a:off x="1433322" y="1825006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/>
                <a:t>2</a:t>
              </a:r>
              <a:endParaRPr lang="en-US" sz="1400" dirty="0"/>
            </a:p>
          </p:txBody>
        </p:sp>
      </p:grpSp>
      <p:sp>
        <p:nvSpPr>
          <p:cNvPr id="77" name="76 CuadroTexto"/>
          <p:cNvSpPr txBox="1"/>
          <p:nvPr/>
        </p:nvSpPr>
        <p:spPr>
          <a:xfrm>
            <a:off x="9846466" y="3690175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3</a:t>
            </a:r>
            <a:endParaRPr lang="en-US" sz="1400" dirty="0"/>
          </a:p>
        </p:txBody>
      </p:sp>
      <p:grpSp>
        <p:nvGrpSpPr>
          <p:cNvPr id="78" name="77 Grupo"/>
          <p:cNvGrpSpPr/>
          <p:nvPr/>
        </p:nvGrpSpPr>
        <p:grpSpPr>
          <a:xfrm>
            <a:off x="10344814" y="3679584"/>
            <a:ext cx="466344" cy="307777"/>
            <a:chOff x="1389888" y="1825006"/>
            <a:chExt cx="466344" cy="307777"/>
          </a:xfrm>
        </p:grpSpPr>
        <p:cxnSp>
          <p:nvCxnSpPr>
            <p:cNvPr id="79" name="78 Conector recto"/>
            <p:cNvCxnSpPr/>
            <p:nvPr/>
          </p:nvCxnSpPr>
          <p:spPr>
            <a:xfrm>
              <a:off x="1389888" y="1901951"/>
              <a:ext cx="0" cy="15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>
              <a:off x="1389888" y="2055840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80 CuadroTexto"/>
            <p:cNvSpPr txBox="1"/>
            <p:nvPr/>
          </p:nvSpPr>
          <p:spPr>
            <a:xfrm>
              <a:off x="1433322" y="1825006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/>
                <a:t>2</a:t>
              </a:r>
              <a:endParaRPr lang="en-US" sz="1400" dirty="0"/>
            </a:p>
          </p:txBody>
        </p:sp>
      </p:grpSp>
      <p:sp>
        <p:nvSpPr>
          <p:cNvPr id="82" name="81 CuadroTexto"/>
          <p:cNvSpPr txBox="1"/>
          <p:nvPr/>
        </p:nvSpPr>
        <p:spPr>
          <a:xfrm>
            <a:off x="10349386" y="3894222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1</a:t>
            </a:r>
            <a:endParaRPr lang="en-US" sz="1400" dirty="0"/>
          </a:p>
        </p:txBody>
      </p:sp>
      <p:grpSp>
        <p:nvGrpSpPr>
          <p:cNvPr id="83" name="82 Grupo"/>
          <p:cNvGrpSpPr/>
          <p:nvPr/>
        </p:nvGrpSpPr>
        <p:grpSpPr>
          <a:xfrm>
            <a:off x="8487156" y="3350863"/>
            <a:ext cx="274320" cy="539947"/>
            <a:chOff x="813816" y="2038759"/>
            <a:chExt cx="274320" cy="539947"/>
          </a:xfrm>
        </p:grpSpPr>
        <p:sp>
          <p:nvSpPr>
            <p:cNvPr id="84" name="83 CuadroTexto"/>
            <p:cNvSpPr txBox="1"/>
            <p:nvPr/>
          </p:nvSpPr>
          <p:spPr>
            <a:xfrm>
              <a:off x="824484" y="2038759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rgbClr val="FF0000"/>
                  </a:solidFill>
                </a:rPr>
                <a:t>0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5" name="84 Forma libre"/>
            <p:cNvSpPr/>
            <p:nvPr/>
          </p:nvSpPr>
          <p:spPr>
            <a:xfrm>
              <a:off x="813816" y="2231136"/>
              <a:ext cx="274320" cy="347570"/>
            </a:xfrm>
            <a:custGeom>
              <a:avLst/>
              <a:gdLst>
                <a:gd name="connsiteX0" fmla="*/ 0 w 274320"/>
                <a:gd name="connsiteY0" fmla="*/ 82296 h 347570"/>
                <a:gd name="connsiteX1" fmla="*/ 265176 w 274320"/>
                <a:gd name="connsiteY1" fmla="*/ 237744 h 347570"/>
                <a:gd name="connsiteX2" fmla="*/ 128016 w 274320"/>
                <a:gd name="connsiteY2" fmla="*/ 347472 h 347570"/>
                <a:gd name="connsiteX3" fmla="*/ 64008 w 274320"/>
                <a:gd name="connsiteY3" fmla="*/ 219456 h 347570"/>
                <a:gd name="connsiteX4" fmla="*/ 274320 w 274320"/>
                <a:gd name="connsiteY4" fmla="*/ 0 h 34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47570">
                  <a:moveTo>
                    <a:pt x="0" y="82296"/>
                  </a:moveTo>
                  <a:cubicBezTo>
                    <a:pt x="121920" y="137922"/>
                    <a:pt x="243840" y="193548"/>
                    <a:pt x="265176" y="237744"/>
                  </a:cubicBezTo>
                  <a:cubicBezTo>
                    <a:pt x="286512" y="281940"/>
                    <a:pt x="161544" y="350520"/>
                    <a:pt x="128016" y="347472"/>
                  </a:cubicBezTo>
                  <a:cubicBezTo>
                    <a:pt x="94488" y="344424"/>
                    <a:pt x="39624" y="277368"/>
                    <a:pt x="64008" y="219456"/>
                  </a:cubicBezTo>
                  <a:cubicBezTo>
                    <a:pt x="88392" y="161544"/>
                    <a:pt x="181356" y="80772"/>
                    <a:pt x="27432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85 Grupo"/>
          <p:cNvGrpSpPr/>
          <p:nvPr/>
        </p:nvGrpSpPr>
        <p:grpSpPr>
          <a:xfrm>
            <a:off x="8971788" y="3574089"/>
            <a:ext cx="274320" cy="539947"/>
            <a:chOff x="813816" y="2038759"/>
            <a:chExt cx="274320" cy="539947"/>
          </a:xfrm>
        </p:grpSpPr>
        <p:sp>
          <p:nvSpPr>
            <p:cNvPr id="87" name="86 CuadroTexto"/>
            <p:cNvSpPr txBox="1"/>
            <p:nvPr/>
          </p:nvSpPr>
          <p:spPr>
            <a:xfrm>
              <a:off x="824484" y="2038759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rgbClr val="FF0000"/>
                  </a:solidFill>
                </a:rPr>
                <a:t>0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8" name="87 Forma libre"/>
            <p:cNvSpPr/>
            <p:nvPr/>
          </p:nvSpPr>
          <p:spPr>
            <a:xfrm>
              <a:off x="813816" y="2231136"/>
              <a:ext cx="274320" cy="347570"/>
            </a:xfrm>
            <a:custGeom>
              <a:avLst/>
              <a:gdLst>
                <a:gd name="connsiteX0" fmla="*/ 0 w 274320"/>
                <a:gd name="connsiteY0" fmla="*/ 82296 h 347570"/>
                <a:gd name="connsiteX1" fmla="*/ 265176 w 274320"/>
                <a:gd name="connsiteY1" fmla="*/ 237744 h 347570"/>
                <a:gd name="connsiteX2" fmla="*/ 128016 w 274320"/>
                <a:gd name="connsiteY2" fmla="*/ 347472 h 347570"/>
                <a:gd name="connsiteX3" fmla="*/ 64008 w 274320"/>
                <a:gd name="connsiteY3" fmla="*/ 219456 h 347570"/>
                <a:gd name="connsiteX4" fmla="*/ 274320 w 274320"/>
                <a:gd name="connsiteY4" fmla="*/ 0 h 34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47570">
                  <a:moveTo>
                    <a:pt x="0" y="82296"/>
                  </a:moveTo>
                  <a:cubicBezTo>
                    <a:pt x="121920" y="137922"/>
                    <a:pt x="243840" y="193548"/>
                    <a:pt x="265176" y="237744"/>
                  </a:cubicBezTo>
                  <a:cubicBezTo>
                    <a:pt x="286512" y="281940"/>
                    <a:pt x="161544" y="350520"/>
                    <a:pt x="128016" y="347472"/>
                  </a:cubicBezTo>
                  <a:cubicBezTo>
                    <a:pt x="94488" y="344424"/>
                    <a:pt x="39624" y="277368"/>
                    <a:pt x="64008" y="219456"/>
                  </a:cubicBezTo>
                  <a:cubicBezTo>
                    <a:pt x="88392" y="161544"/>
                    <a:pt x="181356" y="80772"/>
                    <a:pt x="27432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88 Grupo"/>
          <p:cNvGrpSpPr/>
          <p:nvPr/>
        </p:nvGrpSpPr>
        <p:grpSpPr>
          <a:xfrm>
            <a:off x="9380982" y="3817869"/>
            <a:ext cx="274320" cy="539947"/>
            <a:chOff x="813816" y="2038759"/>
            <a:chExt cx="274320" cy="539947"/>
          </a:xfrm>
        </p:grpSpPr>
        <p:sp>
          <p:nvSpPr>
            <p:cNvPr id="90" name="89 CuadroTexto"/>
            <p:cNvSpPr txBox="1"/>
            <p:nvPr/>
          </p:nvSpPr>
          <p:spPr>
            <a:xfrm>
              <a:off x="824484" y="2038759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rgbClr val="FF0000"/>
                  </a:solidFill>
                </a:rPr>
                <a:t>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1" name="90 Forma libre"/>
            <p:cNvSpPr/>
            <p:nvPr/>
          </p:nvSpPr>
          <p:spPr>
            <a:xfrm>
              <a:off x="813816" y="2231136"/>
              <a:ext cx="274320" cy="347570"/>
            </a:xfrm>
            <a:custGeom>
              <a:avLst/>
              <a:gdLst>
                <a:gd name="connsiteX0" fmla="*/ 0 w 274320"/>
                <a:gd name="connsiteY0" fmla="*/ 82296 h 347570"/>
                <a:gd name="connsiteX1" fmla="*/ 265176 w 274320"/>
                <a:gd name="connsiteY1" fmla="*/ 237744 h 347570"/>
                <a:gd name="connsiteX2" fmla="*/ 128016 w 274320"/>
                <a:gd name="connsiteY2" fmla="*/ 347472 h 347570"/>
                <a:gd name="connsiteX3" fmla="*/ 64008 w 274320"/>
                <a:gd name="connsiteY3" fmla="*/ 219456 h 347570"/>
                <a:gd name="connsiteX4" fmla="*/ 274320 w 274320"/>
                <a:gd name="connsiteY4" fmla="*/ 0 h 34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47570">
                  <a:moveTo>
                    <a:pt x="0" y="82296"/>
                  </a:moveTo>
                  <a:cubicBezTo>
                    <a:pt x="121920" y="137922"/>
                    <a:pt x="243840" y="193548"/>
                    <a:pt x="265176" y="237744"/>
                  </a:cubicBezTo>
                  <a:cubicBezTo>
                    <a:pt x="286512" y="281940"/>
                    <a:pt x="161544" y="350520"/>
                    <a:pt x="128016" y="347472"/>
                  </a:cubicBezTo>
                  <a:cubicBezTo>
                    <a:pt x="94488" y="344424"/>
                    <a:pt x="39624" y="277368"/>
                    <a:pt x="64008" y="219456"/>
                  </a:cubicBezTo>
                  <a:cubicBezTo>
                    <a:pt x="88392" y="161544"/>
                    <a:pt x="181356" y="80772"/>
                    <a:pt x="27432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91 Grupo"/>
          <p:cNvGrpSpPr/>
          <p:nvPr/>
        </p:nvGrpSpPr>
        <p:grpSpPr>
          <a:xfrm>
            <a:off x="9873136" y="3999856"/>
            <a:ext cx="274320" cy="539947"/>
            <a:chOff x="813816" y="2038759"/>
            <a:chExt cx="274320" cy="539947"/>
          </a:xfrm>
        </p:grpSpPr>
        <p:sp>
          <p:nvSpPr>
            <p:cNvPr id="93" name="92 CuadroTexto"/>
            <p:cNvSpPr txBox="1"/>
            <p:nvPr/>
          </p:nvSpPr>
          <p:spPr>
            <a:xfrm>
              <a:off x="824484" y="2038759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rgbClr val="FF0000"/>
                  </a:solidFill>
                </a:rPr>
                <a:t>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4" name="93 Forma libre"/>
            <p:cNvSpPr/>
            <p:nvPr/>
          </p:nvSpPr>
          <p:spPr>
            <a:xfrm>
              <a:off x="813816" y="2231136"/>
              <a:ext cx="274320" cy="347570"/>
            </a:xfrm>
            <a:custGeom>
              <a:avLst/>
              <a:gdLst>
                <a:gd name="connsiteX0" fmla="*/ 0 w 274320"/>
                <a:gd name="connsiteY0" fmla="*/ 82296 h 347570"/>
                <a:gd name="connsiteX1" fmla="*/ 265176 w 274320"/>
                <a:gd name="connsiteY1" fmla="*/ 237744 h 347570"/>
                <a:gd name="connsiteX2" fmla="*/ 128016 w 274320"/>
                <a:gd name="connsiteY2" fmla="*/ 347472 h 347570"/>
                <a:gd name="connsiteX3" fmla="*/ 64008 w 274320"/>
                <a:gd name="connsiteY3" fmla="*/ 219456 h 347570"/>
                <a:gd name="connsiteX4" fmla="*/ 274320 w 274320"/>
                <a:gd name="connsiteY4" fmla="*/ 0 h 34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47570">
                  <a:moveTo>
                    <a:pt x="0" y="82296"/>
                  </a:moveTo>
                  <a:cubicBezTo>
                    <a:pt x="121920" y="137922"/>
                    <a:pt x="243840" y="193548"/>
                    <a:pt x="265176" y="237744"/>
                  </a:cubicBezTo>
                  <a:cubicBezTo>
                    <a:pt x="286512" y="281940"/>
                    <a:pt x="161544" y="350520"/>
                    <a:pt x="128016" y="347472"/>
                  </a:cubicBezTo>
                  <a:cubicBezTo>
                    <a:pt x="94488" y="344424"/>
                    <a:pt x="39624" y="277368"/>
                    <a:pt x="64008" y="219456"/>
                  </a:cubicBezTo>
                  <a:cubicBezTo>
                    <a:pt x="88392" y="161544"/>
                    <a:pt x="181356" y="80772"/>
                    <a:pt x="27432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94 Grupo"/>
          <p:cNvGrpSpPr/>
          <p:nvPr/>
        </p:nvGrpSpPr>
        <p:grpSpPr>
          <a:xfrm>
            <a:off x="10806586" y="3888602"/>
            <a:ext cx="466344" cy="307777"/>
            <a:chOff x="1389888" y="1825006"/>
            <a:chExt cx="466344" cy="307777"/>
          </a:xfrm>
        </p:grpSpPr>
        <p:cxnSp>
          <p:nvCxnSpPr>
            <p:cNvPr id="96" name="95 Conector recto"/>
            <p:cNvCxnSpPr/>
            <p:nvPr/>
          </p:nvCxnSpPr>
          <p:spPr>
            <a:xfrm>
              <a:off x="1389888" y="1901951"/>
              <a:ext cx="0" cy="15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"/>
            <p:cNvCxnSpPr/>
            <p:nvPr/>
          </p:nvCxnSpPr>
          <p:spPr>
            <a:xfrm>
              <a:off x="1389888" y="2055840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97 CuadroTexto"/>
            <p:cNvSpPr txBox="1"/>
            <p:nvPr/>
          </p:nvSpPr>
          <p:spPr>
            <a:xfrm>
              <a:off x="1433322" y="1825006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/>
                <a:t>2</a:t>
              </a:r>
              <a:endParaRPr lang="en-US" sz="1400" dirty="0"/>
            </a:p>
          </p:txBody>
        </p:sp>
      </p:grpSp>
      <p:sp>
        <p:nvSpPr>
          <p:cNvPr id="99" name="98 CuadroTexto"/>
          <p:cNvSpPr txBox="1"/>
          <p:nvPr/>
        </p:nvSpPr>
        <p:spPr>
          <a:xfrm>
            <a:off x="10811158" y="4103240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rgbClr val="00B050"/>
                </a:solidFill>
              </a:rPr>
              <a:t>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grpSp>
        <p:nvGrpSpPr>
          <p:cNvPr id="100" name="99 Grupo"/>
          <p:cNvGrpSpPr/>
          <p:nvPr/>
        </p:nvGrpSpPr>
        <p:grpSpPr>
          <a:xfrm>
            <a:off x="10406340" y="4229109"/>
            <a:ext cx="274320" cy="539947"/>
            <a:chOff x="813816" y="2038759"/>
            <a:chExt cx="274320" cy="539947"/>
          </a:xfrm>
        </p:grpSpPr>
        <p:sp>
          <p:nvSpPr>
            <p:cNvPr id="101" name="100 CuadroTexto"/>
            <p:cNvSpPr txBox="1"/>
            <p:nvPr/>
          </p:nvSpPr>
          <p:spPr>
            <a:xfrm>
              <a:off x="824484" y="2038759"/>
              <a:ext cx="25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rgbClr val="FF0000"/>
                  </a:solidFill>
                </a:rPr>
                <a:t>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2" name="101 Forma libre"/>
            <p:cNvSpPr/>
            <p:nvPr/>
          </p:nvSpPr>
          <p:spPr>
            <a:xfrm>
              <a:off x="813816" y="2231136"/>
              <a:ext cx="274320" cy="347570"/>
            </a:xfrm>
            <a:custGeom>
              <a:avLst/>
              <a:gdLst>
                <a:gd name="connsiteX0" fmla="*/ 0 w 274320"/>
                <a:gd name="connsiteY0" fmla="*/ 82296 h 347570"/>
                <a:gd name="connsiteX1" fmla="*/ 265176 w 274320"/>
                <a:gd name="connsiteY1" fmla="*/ 237744 h 347570"/>
                <a:gd name="connsiteX2" fmla="*/ 128016 w 274320"/>
                <a:gd name="connsiteY2" fmla="*/ 347472 h 347570"/>
                <a:gd name="connsiteX3" fmla="*/ 64008 w 274320"/>
                <a:gd name="connsiteY3" fmla="*/ 219456 h 347570"/>
                <a:gd name="connsiteX4" fmla="*/ 274320 w 274320"/>
                <a:gd name="connsiteY4" fmla="*/ 0 h 34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47570">
                  <a:moveTo>
                    <a:pt x="0" y="82296"/>
                  </a:moveTo>
                  <a:cubicBezTo>
                    <a:pt x="121920" y="137922"/>
                    <a:pt x="243840" y="193548"/>
                    <a:pt x="265176" y="237744"/>
                  </a:cubicBezTo>
                  <a:cubicBezTo>
                    <a:pt x="286512" y="281940"/>
                    <a:pt x="161544" y="350520"/>
                    <a:pt x="128016" y="347472"/>
                  </a:cubicBezTo>
                  <a:cubicBezTo>
                    <a:pt x="94488" y="344424"/>
                    <a:pt x="39624" y="277368"/>
                    <a:pt x="64008" y="219456"/>
                  </a:cubicBezTo>
                  <a:cubicBezTo>
                    <a:pt x="88392" y="161544"/>
                    <a:pt x="181356" y="80772"/>
                    <a:pt x="27432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103 Conector recto de flecha"/>
          <p:cNvCxnSpPr/>
          <p:nvPr/>
        </p:nvCxnSpPr>
        <p:spPr>
          <a:xfrm flipH="1" flipV="1">
            <a:off x="5797394" y="3079624"/>
            <a:ext cx="4745344" cy="223493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lustración Mirar Ojos De La Historieta Aislado En Blanc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750" y="4769056"/>
            <a:ext cx="798622" cy="80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106 CuadroTexto"/>
          <p:cNvSpPr txBox="1"/>
          <p:nvPr/>
        </p:nvSpPr>
        <p:spPr>
          <a:xfrm>
            <a:off x="6359750" y="5063990"/>
            <a:ext cx="20855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800" b="1" dirty="0"/>
              <a:t>1110000001</a:t>
            </a:r>
            <a:endParaRPr lang="en-US" sz="2800" b="1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445378" y="2493223"/>
            <a:ext cx="439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Dividimos al numero por la nueva base y nos quedamos con el resto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Reétimos el procedimiento con el cociente hasta llegar a 0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Leemos el numero convertido de atr</a:t>
            </a:r>
            <a:r>
              <a:rPr lang="en-US" dirty="0"/>
              <a:t>á</a:t>
            </a:r>
            <a:r>
              <a:rPr lang="es-419" dirty="0"/>
              <a:t>s hacia adelante</a:t>
            </a:r>
            <a:endParaRPr lang="en-US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7070772" y="1191349"/>
            <a:ext cx="37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/>
              <a:t>Ejemplo</a:t>
            </a:r>
            <a:r>
              <a:rPr lang="es-419" dirty="0"/>
              <a:t>: 897 de base 10 a base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34" grpId="0"/>
      <p:bldP spid="43" grpId="0"/>
      <p:bldP spid="51" grpId="0"/>
      <p:bldP spid="59" grpId="0"/>
      <p:bldP spid="67" grpId="0"/>
      <p:bldP spid="72" grpId="0"/>
      <p:bldP spid="77" grpId="0"/>
      <p:bldP spid="82" grpId="0"/>
      <p:bldP spid="99" grpId="0"/>
      <p:bldP spid="107" grpId="0" animBg="1"/>
      <p:bldP spid="111" grpId="0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Base 10 a base 2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751921" y="1087748"/>
            <a:ext cx="334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u="sng" dirty="0"/>
              <a:t>Método de las restas</a:t>
            </a:r>
            <a:endParaRPr lang="en-US" sz="2400" u="sng" dirty="0"/>
          </a:p>
        </p:txBody>
      </p:sp>
      <p:pic>
        <p:nvPicPr>
          <p:cNvPr id="9" name="Picture 11" descr="Schoolkid clipart. Free download transparent .PNG | Crea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0" y="1191349"/>
            <a:ext cx="454554" cy="9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106 CuadroTexto"/>
          <p:cNvSpPr txBox="1"/>
          <p:nvPr/>
        </p:nvSpPr>
        <p:spPr>
          <a:xfrm>
            <a:off x="8523329" y="4936200"/>
            <a:ext cx="20855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800" b="1" dirty="0"/>
              <a:t>1110000001</a:t>
            </a:r>
            <a:endParaRPr lang="en-US" sz="2800" b="1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7070772" y="1191349"/>
            <a:ext cx="37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/>
              <a:t>Ejemplo</a:t>
            </a:r>
            <a:r>
              <a:rPr lang="es-419" dirty="0"/>
              <a:t>: 897 de base 10 a base 2</a:t>
            </a:r>
            <a:endParaRPr lang="en-US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678769" y="2319338"/>
            <a:ext cx="3794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419" dirty="0"/>
              <a:t>Buscamos el mayor numero posible que sea potencia de 2 y a su vez sea menor que el número a convertir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Le restamos dicho número a nuestro valor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Repetimos 1 y 2 hasta llegar a 0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Aquellas potencias que hayamos restado, las marcamos en orden con un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s-419" dirty="0"/>
              <a:t>quellas potencias que no hayamos restado las completamos con 0</a:t>
            </a: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72" y="1805316"/>
            <a:ext cx="1600200" cy="325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290538" y="2048720"/>
            <a:ext cx="255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1) 897 – 512 =  385</a:t>
            </a:r>
          </a:p>
          <a:p>
            <a:r>
              <a:rPr lang="es-419" dirty="0"/>
              <a:t>2) 385 – 256 =  129</a:t>
            </a:r>
          </a:p>
          <a:p>
            <a:r>
              <a:rPr lang="es-419" dirty="0"/>
              <a:t>3) 129 – 128 = 1</a:t>
            </a:r>
          </a:p>
          <a:p>
            <a:r>
              <a:rPr lang="es-419" dirty="0"/>
              <a:t>4) 1 – 1 = 0</a:t>
            </a:r>
            <a:endParaRPr lang="en-US" dirty="0"/>
          </a:p>
        </p:txBody>
      </p:sp>
      <p:pic>
        <p:nvPicPr>
          <p:cNvPr id="10243" name="Picture 3" descr="Archivo:Symbol OK.sv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83" y="4582174"/>
            <a:ext cx="169957" cy="1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Elipse"/>
          <p:cNvSpPr/>
          <p:nvPr/>
        </p:nvSpPr>
        <p:spPr>
          <a:xfrm>
            <a:off x="7462230" y="4536454"/>
            <a:ext cx="256032" cy="265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8" name="Picture 3" descr="Archivo:Symbol OK.sv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86" y="4293268"/>
            <a:ext cx="169957" cy="1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108 Elipse"/>
          <p:cNvSpPr/>
          <p:nvPr/>
        </p:nvSpPr>
        <p:spPr>
          <a:xfrm>
            <a:off x="7462232" y="4247548"/>
            <a:ext cx="256032" cy="265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10" name="Picture 3" descr="Archivo:Symbol OK.sv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85" y="4022650"/>
            <a:ext cx="169957" cy="1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111 Elipse"/>
          <p:cNvSpPr/>
          <p:nvPr/>
        </p:nvSpPr>
        <p:spPr>
          <a:xfrm>
            <a:off x="7462231" y="3976930"/>
            <a:ext cx="256032" cy="265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13" name="Picture 3" descr="Archivo:Symbol OK.sv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87" y="2076152"/>
            <a:ext cx="169957" cy="1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113 Elipse"/>
          <p:cNvSpPr/>
          <p:nvPr/>
        </p:nvSpPr>
        <p:spPr>
          <a:xfrm>
            <a:off x="7462233" y="2048720"/>
            <a:ext cx="256032" cy="265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AutoShape 5" descr="Not Ok Mark Clip Art at Clker.com - vector clip art onlin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7" descr="Not Ok Mark Clip Art at Clker.com - vector clip art onlin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9" descr="Not Ok Mark Clip Art at Clker.com - vector clip art online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1" descr="Not Ok Mark Clip Art at Clker.com - vector clip art online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59" name="Picture 19" descr="Ilustración De La Señal De La Cruz Roja Sobre Fondo Aislado Fotos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9" t="17077" r="14832" b="17225"/>
          <a:stretch/>
        </p:blipFill>
        <p:spPr bwMode="auto">
          <a:xfrm>
            <a:off x="7166470" y="3743765"/>
            <a:ext cx="199982" cy="19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9" descr="Ilustración De La Señal De La Cruz Roja Sobre Fondo Aislado Fotos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9" t="17077" r="14832" b="17225"/>
          <a:stretch/>
        </p:blipFill>
        <p:spPr bwMode="auto">
          <a:xfrm>
            <a:off x="7153590" y="3463618"/>
            <a:ext cx="199982" cy="19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9" descr="Ilustración De La Señal De La Cruz Roja Sobre Fondo Aislado Fotos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9" t="17077" r="14832" b="17225"/>
          <a:stretch/>
        </p:blipFill>
        <p:spPr bwMode="auto">
          <a:xfrm>
            <a:off x="7153590" y="3226319"/>
            <a:ext cx="199982" cy="19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9" descr="Ilustración De La Señal De La Cruz Roja Sobre Fondo Aislado Fotos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9" t="17077" r="14832" b="17225"/>
          <a:stretch/>
        </p:blipFill>
        <p:spPr bwMode="auto">
          <a:xfrm>
            <a:off x="7151458" y="2948413"/>
            <a:ext cx="199982" cy="19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9" descr="Ilustración De La Señal De La Cruz Roja Sobre Fondo Aislado Fotos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9" t="17077" r="14832" b="17225"/>
          <a:stretch/>
        </p:blipFill>
        <p:spPr bwMode="auto">
          <a:xfrm>
            <a:off x="7151458" y="2666025"/>
            <a:ext cx="199982" cy="19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9" descr="Ilustración De La Señal De La Cruz Roja Sobre Fondo Aislado Fotos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9" t="17077" r="14832" b="17225"/>
          <a:stretch/>
        </p:blipFill>
        <p:spPr bwMode="auto">
          <a:xfrm>
            <a:off x="7151458" y="2406048"/>
            <a:ext cx="199982" cy="19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28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3" grpId="0"/>
      <p:bldP spid="105" grpId="0"/>
      <p:bldP spid="4" grpId="0" build="p"/>
      <p:bldP spid="7" grpId="0" animBg="1"/>
      <p:bldP spid="109" grpId="0" animBg="1"/>
      <p:bldP spid="112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Base 10 a Base X | Programación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12775" y="3709824"/>
            <a:ext cx="11109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Realizar una funcion que reciba una cantidad y un array de char vacio; y coloque en éste un string con el número convertido en binario utilizando el método de las divisiones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Repita el ejercicio anterior, pero utilizando el método de las  restas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</a:t>
            </a:r>
            <a:r>
              <a:rPr lang="es-419" dirty="0"/>
              <a:t>odifique la funcion anterior para que reciba un tercer parámetro, que indique la base de destino a la cual se desea convertir el número</a:t>
            </a:r>
            <a:endParaRPr lang="en-US" dirty="0"/>
          </a:p>
        </p:txBody>
      </p:sp>
      <p:sp>
        <p:nvSpPr>
          <p:cNvPr id="7" name="AutoShape 2" descr="Tutorial del Lenguaje de programación C | La web de la programació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4" descr="Tutorial del Lenguaje de programación C | La web de la programació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6" descr="Tutorial del Lenguaje de programación C | La web de la programació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0" name="Picture 8" descr="Tutorial del Lenguaje de programación C | La web de la program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123262"/>
            <a:ext cx="2569336" cy="19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3334511" y="1578931"/>
            <a:ext cx="52791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u="sng" dirty="0"/>
              <a:t>¡A programar!</a:t>
            </a:r>
            <a:endParaRPr lang="en-US" sz="6600" b="1" u="sng" dirty="0"/>
          </a:p>
        </p:txBody>
      </p:sp>
      <p:pic>
        <p:nvPicPr>
          <p:cNvPr id="8202" name="Picture 10" descr="Programmer | Free Vectors, Stock Photos &amp; P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49" y="701447"/>
            <a:ext cx="2770632" cy="277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34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pasajes entre bases</a:t>
            </a:r>
            <a:endParaRPr lang="en-US" dirty="0"/>
          </a:p>
        </p:txBody>
      </p:sp>
      <p:sp>
        <p:nvSpPr>
          <p:cNvPr id="9" name="8 CuadroTexto"/>
          <p:cNvSpPr txBox="1"/>
          <p:nvPr/>
        </p:nvSpPr>
        <p:spPr>
          <a:xfrm>
            <a:off x="7040880" y="768096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Binaria (Base = 2)</a:t>
            </a:r>
            <a:endParaRPr lang="en-US" u="sng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305" y="1251200"/>
            <a:ext cx="670806" cy="489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54" y="1251200"/>
            <a:ext cx="705716" cy="489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5021684" y="768096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Octal (Base = 8)</a:t>
            </a:r>
            <a:endParaRPr lang="en-US" u="sng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022" y="1232913"/>
            <a:ext cx="705716" cy="489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9134856" y="768096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Hexadecimal (Base = 16)</a:t>
            </a:r>
            <a:endParaRPr lang="en-US" u="sng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48056" y="1068017"/>
            <a:ext cx="4123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Existen métodos sencillos para realizar pasajes de numeros entre bases que guardan relaciones de potencia entre ellas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es-419" dirty="0"/>
              <a:t>a relacion de potencia entre las bases nos da la relacion directa que hay entre las cantidades de dígitos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8 = 2</a:t>
            </a:r>
            <a:r>
              <a:rPr lang="en-US" dirty="0"/>
              <a:t>^3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tomando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3 </a:t>
            </a:r>
            <a:r>
              <a:rPr lang="en-US" dirty="0" err="1"/>
              <a:t>digitos</a:t>
            </a:r>
            <a:r>
              <a:rPr lang="en-US" dirty="0"/>
              <a:t> </a:t>
            </a:r>
            <a:r>
              <a:rPr lang="en-US" dirty="0" err="1"/>
              <a:t>binaros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convertirlos</a:t>
            </a:r>
            <a:r>
              <a:rPr lang="en-US" dirty="0"/>
              <a:t> en un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dígito</a:t>
            </a:r>
            <a:r>
              <a:rPr lang="en-US" dirty="0"/>
              <a:t> octal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16 = 2^4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tomando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4 </a:t>
            </a:r>
            <a:r>
              <a:rPr lang="en-US" dirty="0" err="1"/>
              <a:t>digitos</a:t>
            </a:r>
            <a:r>
              <a:rPr lang="en-US" dirty="0"/>
              <a:t> </a:t>
            </a:r>
            <a:r>
              <a:rPr lang="en-US" dirty="0" err="1"/>
              <a:t>binaros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convertirlos</a:t>
            </a:r>
            <a:r>
              <a:rPr lang="en-US" dirty="0"/>
              <a:t> en un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dígito</a:t>
            </a:r>
            <a:r>
              <a:rPr lang="en-US" dirty="0"/>
              <a:t> Hexadecimal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5394960" y="1137428"/>
            <a:ext cx="3044952" cy="246974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Rectángulo redondeado"/>
          <p:cNvSpPr/>
          <p:nvPr/>
        </p:nvSpPr>
        <p:spPr>
          <a:xfrm>
            <a:off x="7452360" y="1137428"/>
            <a:ext cx="3648456" cy="4678156"/>
          </a:xfrm>
          <a:prstGeom prst="round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 build="p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pasajes entre bases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2532888" y="3143127"/>
            <a:ext cx="350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11 0 1 0 1 1 1 0 1 0 1 0 1 1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587754" y="78713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u="sng" dirty="0"/>
              <a:t>Ejemplo a base octal</a:t>
            </a:r>
            <a:endParaRPr lang="en-US" sz="2400" u="sng" dirty="0"/>
          </a:p>
        </p:txBody>
      </p:sp>
      <p:sp>
        <p:nvSpPr>
          <p:cNvPr id="5" name="4 Abrir llave"/>
          <p:cNvSpPr/>
          <p:nvPr/>
        </p:nvSpPr>
        <p:spPr>
          <a:xfrm rot="5400000">
            <a:off x="4656836" y="2908046"/>
            <a:ext cx="288036" cy="464820"/>
          </a:xfrm>
          <a:prstGeom prst="leftBrace">
            <a:avLst>
              <a:gd name="adj1" fmla="val 8333"/>
              <a:gd name="adj2" fmla="val 44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7 Abrir llave"/>
          <p:cNvSpPr/>
          <p:nvPr/>
        </p:nvSpPr>
        <p:spPr>
          <a:xfrm rot="5400000">
            <a:off x="4192016" y="2908046"/>
            <a:ext cx="288036" cy="464820"/>
          </a:xfrm>
          <a:prstGeom prst="leftBrace">
            <a:avLst>
              <a:gd name="adj1" fmla="val 8333"/>
              <a:gd name="adj2" fmla="val 3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Abrir llave"/>
          <p:cNvSpPr/>
          <p:nvPr/>
        </p:nvSpPr>
        <p:spPr>
          <a:xfrm rot="5400000">
            <a:off x="3670046" y="2908046"/>
            <a:ext cx="288036" cy="464820"/>
          </a:xfrm>
          <a:prstGeom prst="leftBrace">
            <a:avLst>
              <a:gd name="adj1" fmla="val 8333"/>
              <a:gd name="adj2" fmla="val 43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Abrir llave"/>
          <p:cNvSpPr/>
          <p:nvPr/>
        </p:nvSpPr>
        <p:spPr>
          <a:xfrm rot="5400000">
            <a:off x="3167126" y="2907923"/>
            <a:ext cx="288036" cy="464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22 Abrir llave"/>
          <p:cNvSpPr/>
          <p:nvPr/>
        </p:nvSpPr>
        <p:spPr>
          <a:xfrm rot="5400000">
            <a:off x="2690876" y="2908046"/>
            <a:ext cx="288036" cy="464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/>
          <p:cNvSpPr txBox="1"/>
          <p:nvPr/>
        </p:nvSpPr>
        <p:spPr>
          <a:xfrm>
            <a:off x="2692400" y="2649089"/>
            <a:ext cx="247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6       5        6        5      3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1901127" y="4394337"/>
            <a:ext cx="405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El número convertido  a base 8 es:</a:t>
            </a:r>
          </a:p>
          <a:p>
            <a:pPr algn="ctr"/>
            <a:r>
              <a:rPr lang="es-419" dirty="0"/>
              <a:t> 065653</a:t>
            </a:r>
            <a:endParaRPr lang="en-U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042147" y="3099808"/>
            <a:ext cx="350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11 0 1 0 1 1 1 0 1 0 1 0 1 1</a:t>
            </a:r>
            <a:endParaRPr lang="en-U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7447818" y="787139"/>
            <a:ext cx="371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u="sng" dirty="0"/>
              <a:t>Ejemplo a base Hexadecimal</a:t>
            </a:r>
            <a:endParaRPr lang="en-US" sz="2400" u="sng" dirty="0"/>
          </a:p>
        </p:txBody>
      </p:sp>
      <p:sp>
        <p:nvSpPr>
          <p:cNvPr id="26" name="25 Abrir llave"/>
          <p:cNvSpPr/>
          <p:nvPr/>
        </p:nvSpPr>
        <p:spPr>
          <a:xfrm rot="5400000">
            <a:off x="10090403" y="2749689"/>
            <a:ext cx="288036" cy="5913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Abrir llave"/>
          <p:cNvSpPr/>
          <p:nvPr/>
        </p:nvSpPr>
        <p:spPr>
          <a:xfrm rot="5400000">
            <a:off x="9428035" y="2712680"/>
            <a:ext cx="288036" cy="645795"/>
          </a:xfrm>
          <a:prstGeom prst="leftBrace">
            <a:avLst>
              <a:gd name="adj1" fmla="val 8333"/>
              <a:gd name="adj2" fmla="val 481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Abrir llave"/>
          <p:cNvSpPr/>
          <p:nvPr/>
        </p:nvSpPr>
        <p:spPr>
          <a:xfrm rot="5400000">
            <a:off x="8782239" y="2711795"/>
            <a:ext cx="288036" cy="645795"/>
          </a:xfrm>
          <a:prstGeom prst="leftBrace">
            <a:avLst>
              <a:gd name="adj1" fmla="val 8333"/>
              <a:gd name="adj2" fmla="val 4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Abrir llave"/>
          <p:cNvSpPr/>
          <p:nvPr/>
        </p:nvSpPr>
        <p:spPr>
          <a:xfrm rot="5400000">
            <a:off x="8131681" y="2712681"/>
            <a:ext cx="288036" cy="645795"/>
          </a:xfrm>
          <a:prstGeom prst="leftBrace">
            <a:avLst>
              <a:gd name="adj1" fmla="val 8333"/>
              <a:gd name="adj2" fmla="val 537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7872221" y="309016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7787131" y="2556403"/>
            <a:ext cx="300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      6           B          A          B</a:t>
            </a:r>
            <a:endParaRPr 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" y="2255306"/>
            <a:ext cx="1197102" cy="278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771" y="1409968"/>
            <a:ext cx="1142047" cy="488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40 CuadroTexto"/>
          <p:cNvSpPr txBox="1"/>
          <p:nvPr/>
        </p:nvSpPr>
        <p:spPr>
          <a:xfrm>
            <a:off x="7370636" y="4395645"/>
            <a:ext cx="405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El número convertido  a base 16 es:</a:t>
            </a:r>
          </a:p>
          <a:p>
            <a:pPr algn="ctr"/>
            <a:r>
              <a:rPr lang="es-419" dirty="0"/>
              <a:t> 0x6BAB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3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18" grpId="0" animBg="1"/>
      <p:bldP spid="21" grpId="0" animBg="1"/>
      <p:bldP spid="22" grpId="0" animBg="1"/>
      <p:bldP spid="23" grpId="0" animBg="1"/>
      <p:bldP spid="6" grpId="0"/>
      <p:bldP spid="7" grpId="0"/>
      <p:bldP spid="24" grpId="0"/>
      <p:bldP spid="25" grpId="0"/>
      <p:bldP spid="26" grpId="0" animBg="1"/>
      <p:bldP spid="33" grpId="0" animBg="1"/>
      <p:bldP spid="34" grpId="0" animBg="1"/>
      <p:bldP spid="35" grpId="0" animBg="1"/>
      <p:bldP spid="8" grpId="0"/>
      <p:bldP spid="36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números signados | SyM</a:t>
            </a:r>
            <a:endParaRPr lang="en-US" dirty="0"/>
          </a:p>
        </p:txBody>
      </p:sp>
      <p:sp>
        <p:nvSpPr>
          <p:cNvPr id="9" name="8 CuadroTexto"/>
          <p:cNvSpPr txBox="1"/>
          <p:nvPr/>
        </p:nvSpPr>
        <p:spPr>
          <a:xfrm>
            <a:off x="721360" y="974195"/>
            <a:ext cx="553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Para representar numeros signados existen distintos formatos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/>
              <a:t>S</a:t>
            </a:r>
            <a:r>
              <a:rPr lang="es-419" b="1" dirty="0"/>
              <a:t>igno y magnitud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B</a:t>
            </a:r>
            <a:r>
              <a:rPr lang="es-419" dirty="0"/>
              <a:t>inario desplazado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s-419" dirty="0"/>
              <a:t>omplemento a 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s-419" dirty="0"/>
              <a:t>omplemento a 2</a:t>
            </a:r>
          </a:p>
          <a:p>
            <a:pPr lvl="1"/>
            <a:endParaRPr lang="es-419" dirty="0"/>
          </a:p>
          <a:p>
            <a:pPr lvl="1"/>
            <a:endParaRPr lang="es-419" u="sng" dirty="0"/>
          </a:p>
          <a:p>
            <a:pPr lvl="1"/>
            <a:r>
              <a:rPr lang="es-419" u="sng" dirty="0"/>
              <a:t>Signo y Magnitud</a:t>
            </a:r>
          </a:p>
          <a:p>
            <a:pPr lvl="1"/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La forma mas natural de pensarlo es </a:t>
            </a:r>
            <a:r>
              <a:rPr lang="es-419" b="1" dirty="0"/>
              <a:t>signo y magnitud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s-419" dirty="0"/>
              <a:t>el conjunto de bits disponibles, tomo uno para representar el signo. </a:t>
            </a:r>
            <a:r>
              <a:rPr lang="en-US" dirty="0"/>
              <a:t>E</a:t>
            </a:r>
            <a:r>
              <a:rPr lang="es-419" dirty="0"/>
              <a:t>l resto representaran la magnitud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s-419" dirty="0">
                <a:solidFill>
                  <a:srgbClr val="FF0000"/>
                </a:solidFill>
              </a:rPr>
              <a:t>Posee doble representacion del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s-419" dirty="0">
                <a:solidFill>
                  <a:srgbClr val="FF0000"/>
                </a:solidFill>
              </a:rPr>
              <a:t>os numeros más negativos parecen mayores que otros numeros.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s-419" dirty="0">
                <a:solidFill>
                  <a:srgbClr val="FF0000"/>
                </a:solidFill>
              </a:rPr>
              <a:t>e dificulta la comparación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035" y="974195"/>
            <a:ext cx="2646045" cy="525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67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números signados | binario desplazado</a:t>
            </a:r>
            <a:endParaRPr lang="en-US" dirty="0"/>
          </a:p>
        </p:txBody>
      </p:sp>
      <p:sp>
        <p:nvSpPr>
          <p:cNvPr id="9" name="8 CuadroTexto"/>
          <p:cNvSpPr txBox="1"/>
          <p:nvPr/>
        </p:nvSpPr>
        <p:spPr>
          <a:xfrm>
            <a:off x="822960" y="1971040"/>
            <a:ext cx="553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Buscando resolver las desventajas de SyM surge el binario desplazado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s-419" dirty="0"/>
              <a:t>e coloca arbitrariamente el 0 al medio de la tabla 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No posee doble representacion del 0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Los numeros negativos no aparentan ser mayores que los positivos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s-419" dirty="0">
                <a:solidFill>
                  <a:srgbClr val="FF0000"/>
                </a:solidFill>
              </a:rPr>
              <a:t>resenta una gran dificultad a la hora de realizar operaciones aritméticas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534160" y="1300480"/>
            <a:ext cx="307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Binario desplazado</a:t>
            </a:r>
            <a:endParaRPr lang="en-US" u="sng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984" y="886968"/>
            <a:ext cx="3431986" cy="504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76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números signados | Ca1</a:t>
            </a:r>
            <a:endParaRPr lang="en-US" dirty="0"/>
          </a:p>
        </p:txBody>
      </p:sp>
      <p:sp>
        <p:nvSpPr>
          <p:cNvPr id="9" name="8 CuadroTexto"/>
          <p:cNvSpPr txBox="1"/>
          <p:nvPr/>
        </p:nvSpPr>
        <p:spPr>
          <a:xfrm>
            <a:off x="822960" y="1971040"/>
            <a:ext cx="553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Buscando resolver las desventajas de SyM  y del binario desplazado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es-419" dirty="0"/>
              <a:t>os numeros positivos se representan con su magnitud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es-419" dirty="0"/>
              <a:t>os numeros negativos se representan mediante su complemento a 1 </a:t>
            </a:r>
            <a:r>
              <a:rPr lang="es-419" dirty="0">
                <a:sym typeface="Wingdings" pitchFamily="2" charset="2"/>
              </a:rPr>
              <a:t> cambiar los dígitos por su opuesto</a:t>
            </a: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s-419" dirty="0">
                <a:solidFill>
                  <a:srgbClr val="FF0000"/>
                </a:solidFill>
              </a:rPr>
              <a:t>Doble representacion del 0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534160" y="1300480"/>
            <a:ext cx="307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Complemento a 1</a:t>
            </a:r>
            <a:endParaRPr lang="en-US" u="sng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034" y="781964"/>
            <a:ext cx="2778125" cy="551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97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números signados | Ca2</a:t>
            </a:r>
            <a:endParaRPr lang="en-US" dirty="0"/>
          </a:p>
        </p:txBody>
      </p:sp>
      <p:sp>
        <p:nvSpPr>
          <p:cNvPr id="9" name="8 CuadroTexto"/>
          <p:cNvSpPr txBox="1"/>
          <p:nvPr/>
        </p:nvSpPr>
        <p:spPr>
          <a:xfrm>
            <a:off x="822960" y="1971040"/>
            <a:ext cx="553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Buscando resolver las desventajas de los anteriores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es-419" dirty="0"/>
              <a:t>os numeros positivos se representan con su magnitud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es-419" dirty="0"/>
              <a:t>os numeros negativos se representan mediante su complemento a 2 </a:t>
            </a:r>
            <a:r>
              <a:rPr lang="es-419" dirty="0">
                <a:sym typeface="Wingdings" pitchFamily="2" charset="2"/>
              </a:rPr>
              <a:t> realizar el complemento a 1 y sumar 1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ym typeface="Wingdings" pitchFamily="2" charset="2"/>
              </a:rPr>
              <a:t>T</a:t>
            </a:r>
            <a:r>
              <a:rPr lang="es-419" dirty="0">
                <a:sym typeface="Wingdings" pitchFamily="2" charset="2"/>
              </a:rPr>
              <a:t>iene un valor mas hacia el negativo</a:t>
            </a: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s-419" b="1" u="sng" dirty="0"/>
              <a:t>Éste es el mecanismo utilizado actualmente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534160" y="1300480"/>
            <a:ext cx="307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Complemento a 2</a:t>
            </a:r>
            <a:endParaRPr lang="en-US" u="sng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914" y="691276"/>
            <a:ext cx="2757805" cy="547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6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Operaciones aritméticas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690880" y="1568569"/>
            <a:ext cx="4155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es-419" dirty="0"/>
              <a:t>as operaciones aritméticas básicas son análogas en todas las bases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Resulta interesante destacar que al multiplicar o dividir por la base, se “corre la coma” a la derecha o izquierda respectivamente.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419" dirty="0"/>
              <a:t>Este concepto se aplica frecuentemente a nivel de bits desplazando los mismos a la izquierda o derecha para multiplicar o dividir por 2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</p:txBody>
      </p:sp>
      <p:pic>
        <p:nvPicPr>
          <p:cNvPr id="4" name="Picture 11" descr="Schoolkid clipart. Free download transparent .PNG | Crea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361" y="1114545"/>
            <a:ext cx="957879" cy="208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Binary shift | Schoolcoders wik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4" name="Picture 4" descr="Binary shift | Schoolcoders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57" y="3775075"/>
            <a:ext cx="46577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78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¿cómo contamos?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262068" y="1147679"/>
            <a:ext cx="500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A la hora de representar una cantidad, asignamos un simbolo de nuestro sistema de numeración a cada una de las cantidades a representar:</a:t>
            </a:r>
            <a:endParaRPr lang="en-US" dirty="0"/>
          </a:p>
        </p:txBody>
      </p:sp>
      <p:pic>
        <p:nvPicPr>
          <p:cNvPr id="3074" name="Picture 2" descr="Resultado de imagen para manzana animada para colorear | Manzana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36" y="2868442"/>
            <a:ext cx="236820" cy="28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35 Grupo"/>
          <p:cNvGrpSpPr/>
          <p:nvPr/>
        </p:nvGrpSpPr>
        <p:grpSpPr>
          <a:xfrm>
            <a:off x="1285760" y="3182406"/>
            <a:ext cx="523979" cy="287381"/>
            <a:chOff x="1285760" y="3182406"/>
            <a:chExt cx="523979" cy="287381"/>
          </a:xfrm>
        </p:grpSpPr>
        <p:pic>
          <p:nvPicPr>
            <p:cNvPr id="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760" y="318240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19" y="318240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34 Grupo"/>
          <p:cNvGrpSpPr/>
          <p:nvPr/>
        </p:nvGrpSpPr>
        <p:grpSpPr>
          <a:xfrm>
            <a:off x="1282318" y="3469787"/>
            <a:ext cx="803737" cy="287381"/>
            <a:chOff x="1282318" y="3469787"/>
            <a:chExt cx="803737" cy="287381"/>
          </a:xfrm>
        </p:grpSpPr>
        <p:pic>
          <p:nvPicPr>
            <p:cNvPr id="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318" y="346978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17" y="346978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235" y="346978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33 Grupo"/>
          <p:cNvGrpSpPr/>
          <p:nvPr/>
        </p:nvGrpSpPr>
        <p:grpSpPr>
          <a:xfrm>
            <a:off x="1285759" y="3757167"/>
            <a:ext cx="1055215" cy="287381"/>
            <a:chOff x="1285759" y="3757167"/>
            <a:chExt cx="1055215" cy="287381"/>
          </a:xfrm>
        </p:grpSpPr>
        <p:pic>
          <p:nvPicPr>
            <p:cNvPr id="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759" y="375716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467" y="375716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236" y="375716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4154" y="375716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32 Grupo"/>
          <p:cNvGrpSpPr/>
          <p:nvPr/>
        </p:nvGrpSpPr>
        <p:grpSpPr>
          <a:xfrm>
            <a:off x="1282170" y="4044548"/>
            <a:ext cx="1292255" cy="287381"/>
            <a:chOff x="1282170" y="4044548"/>
            <a:chExt cx="1292255" cy="287381"/>
          </a:xfrm>
        </p:grpSpPr>
        <p:pic>
          <p:nvPicPr>
            <p:cNvPr id="1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170" y="404454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878" y="404454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647" y="404454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565" y="404454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7605" y="404454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31 Grupo"/>
          <p:cNvGrpSpPr/>
          <p:nvPr/>
        </p:nvGrpSpPr>
        <p:grpSpPr>
          <a:xfrm>
            <a:off x="1282169" y="4331928"/>
            <a:ext cx="1593848" cy="287381"/>
            <a:chOff x="1282169" y="4331928"/>
            <a:chExt cx="1593848" cy="287381"/>
          </a:xfrm>
        </p:grpSpPr>
        <p:pic>
          <p:nvPicPr>
            <p:cNvPr id="1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169" y="433192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877" y="433192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646" y="433192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563" y="433192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039" y="433192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197" y="433192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30 Grupo"/>
          <p:cNvGrpSpPr/>
          <p:nvPr/>
        </p:nvGrpSpPr>
        <p:grpSpPr>
          <a:xfrm>
            <a:off x="1285759" y="4619309"/>
            <a:ext cx="1866722" cy="288518"/>
            <a:chOff x="1285759" y="4619309"/>
            <a:chExt cx="1866722" cy="288518"/>
          </a:xfrm>
        </p:grpSpPr>
        <p:pic>
          <p:nvPicPr>
            <p:cNvPr id="2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759" y="461930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467" y="461930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236" y="461930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4154" y="461930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744" y="462044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343" y="462044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661" y="462044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29 Grupo"/>
          <p:cNvGrpSpPr/>
          <p:nvPr/>
        </p:nvGrpSpPr>
        <p:grpSpPr>
          <a:xfrm>
            <a:off x="1282169" y="4906689"/>
            <a:ext cx="2110795" cy="287381"/>
            <a:chOff x="1282169" y="4906689"/>
            <a:chExt cx="2110795" cy="287381"/>
          </a:xfrm>
        </p:grpSpPr>
        <p:pic>
          <p:nvPicPr>
            <p:cNvPr id="2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169" y="49066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877" y="49066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646" y="49066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563" y="49066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408" y="49066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007" y="49066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325" y="49066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144" y="49066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28 Grupo"/>
          <p:cNvGrpSpPr/>
          <p:nvPr/>
        </p:nvGrpSpPr>
        <p:grpSpPr>
          <a:xfrm>
            <a:off x="1278505" y="5194069"/>
            <a:ext cx="2355313" cy="287381"/>
            <a:chOff x="1278505" y="5194069"/>
            <a:chExt cx="2355313" cy="287381"/>
          </a:xfrm>
        </p:grpSpPr>
        <p:pic>
          <p:nvPicPr>
            <p:cNvPr id="4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8505" y="519406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213" y="519406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82" y="519406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900" y="519406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744" y="519406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343" y="519406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661" y="519406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480" y="519406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998" y="519406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 descr="Manzana Mordida Dibuj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" t="2705" r="5607" b="10064"/>
          <a:stretch/>
        </p:blipFill>
        <p:spPr bwMode="auto">
          <a:xfrm>
            <a:off x="1306507" y="2602722"/>
            <a:ext cx="188439" cy="26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26" y="2606423"/>
            <a:ext cx="525112" cy="287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75 Grupo"/>
          <p:cNvGrpSpPr/>
          <p:nvPr/>
        </p:nvGrpSpPr>
        <p:grpSpPr>
          <a:xfrm>
            <a:off x="6435626" y="5194070"/>
            <a:ext cx="2600186" cy="293843"/>
            <a:chOff x="6964221" y="3030369"/>
            <a:chExt cx="2600186" cy="293843"/>
          </a:xfrm>
        </p:grpSpPr>
        <p:pic>
          <p:nvPicPr>
            <p:cNvPr id="7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221" y="3036832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929" y="3036832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698" y="3036832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2616" y="3036832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656" y="3036832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153" y="3030369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9861" y="3030369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630" y="3030369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0548" y="3030369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7588" y="3030369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68 CuadroTexto"/>
          <p:cNvSpPr txBox="1"/>
          <p:nvPr/>
        </p:nvSpPr>
        <p:spPr>
          <a:xfrm>
            <a:off x="6199882" y="1147679"/>
            <a:ext cx="438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¿Y que pasa si quiero representar una cantidad mayor que la cantidad de simbolos que tiene mi sistema de numeracion?</a:t>
            </a:r>
            <a:endParaRPr lang="en-US" dirty="0"/>
          </a:p>
        </p:txBody>
      </p:sp>
      <p:pic>
        <p:nvPicPr>
          <p:cNvPr id="3081" name="Picture 9" descr="Think about this one - two light bulbs, one stool | Dawson Creek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755" y="4039275"/>
            <a:ext cx="1037379" cy="115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Free Think Cliparts, Download Free Clip Art, Free Clip Art on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714" y="2071009"/>
            <a:ext cx="1146200" cy="145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82 CuadroTexto"/>
          <p:cNvSpPr txBox="1"/>
          <p:nvPr/>
        </p:nvSpPr>
        <p:spPr>
          <a:xfrm>
            <a:off x="7362171" y="4309769"/>
            <a:ext cx="245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Utilizamos  más simbolos </a:t>
            </a:r>
            <a:r>
              <a:rPr lang="es-419" dirty="0">
                <a:sym typeface="Wingdings" pitchFamily="2" charset="2"/>
              </a:rPr>
              <a:t></a:t>
            </a:r>
            <a:endParaRPr lang="en-US" dirty="0"/>
          </a:p>
        </p:txBody>
      </p:sp>
      <p:grpSp>
        <p:nvGrpSpPr>
          <p:cNvPr id="90" name="89 Grupo"/>
          <p:cNvGrpSpPr/>
          <p:nvPr/>
        </p:nvGrpSpPr>
        <p:grpSpPr>
          <a:xfrm>
            <a:off x="6561875" y="3056634"/>
            <a:ext cx="2600186" cy="293843"/>
            <a:chOff x="6964221" y="3030369"/>
            <a:chExt cx="2600186" cy="293843"/>
          </a:xfrm>
        </p:grpSpPr>
        <p:pic>
          <p:nvPicPr>
            <p:cNvPr id="9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221" y="3036832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929" y="3036832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698" y="3036832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2616" y="3036832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656" y="3036832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153" y="3030369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9861" y="3030369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630" y="3030369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0548" y="3030369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7588" y="3030369"/>
              <a:ext cx="236819" cy="2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964" y="5117504"/>
            <a:ext cx="725500" cy="45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50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/>
      <p:bldP spid="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Rango de variables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" y="4372931"/>
            <a:ext cx="4698551" cy="163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72135" y="3419066"/>
            <a:ext cx="490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 los conceptos incorporados, completar el siguiente cuadro y justificar la respuesta</a:t>
            </a:r>
            <a:endParaRPr lang="en-US" dirty="0"/>
          </a:p>
        </p:txBody>
      </p:sp>
      <p:pic>
        <p:nvPicPr>
          <p:cNvPr id="19461" name="Picture 5" descr="Homework: B2-C1 • Brickfield, tu centro de idiomas en Vila-r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" y="980960"/>
            <a:ext cx="4253865" cy="192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593840" y="1189167"/>
            <a:ext cx="417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Realizar las siguientes opreaciones en todas las bases vistas: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1524 + 4573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1024 * 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45218-4852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54873+55481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12548*16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102458/2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7579360" y="4065397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/>
              <a:t>Verificar….</a:t>
            </a:r>
            <a:endParaRPr lang="en-US" u="sng" dirty="0"/>
          </a:p>
        </p:txBody>
      </p:sp>
      <p:pic>
        <p:nvPicPr>
          <p:cNvPr id="19463" name="Picture 7" descr="Scientific Calculator | Calculators at The Wor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533" y="4434729"/>
            <a:ext cx="1691414" cy="169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2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Números reales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843280" y="1432560"/>
            <a:ext cx="4490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Una de las formas de representar a los números reales (con coma) es la denominada “punto fijo”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El concepto radica en dejar reservada una determinada cantidad de bits para la parte fraccionaria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</a:t>
            </a:r>
            <a:r>
              <a:rPr lang="es-419" dirty="0"/>
              <a:t>sto conlleva una pérdida de presición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Ej: representar el nro 25,69 en punto fijo, con 5 bits para parte entera y 3 para la parte decimal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214880" y="91797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/>
              <a:t>Punto fijo</a:t>
            </a:r>
            <a:endParaRPr lang="en-US" u="sng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86" y="4617173"/>
            <a:ext cx="5087714" cy="59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447800" y="5614014"/>
            <a:ext cx="265176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419" dirty="0"/>
              <a:t>Nro representado: 25,625</a:t>
            </a:r>
            <a:endParaRPr lang="en-U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081520" y="1432559"/>
            <a:ext cx="4490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Es la forma actualmente utilizada por las computadoras para representar los números reales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</a:t>
            </a:r>
            <a:r>
              <a:rPr lang="es-419" dirty="0"/>
              <a:t>l concepto es similar al anterior, solo que se reserva un número de bits para “mover” la coma de acuerdo a la necesidad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</a:t>
            </a:r>
            <a:r>
              <a:rPr lang="es-419" dirty="0"/>
              <a:t>l formato es similar al utilizado en la notación científica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El signo se representa con un bit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El exponente se representa con 8 bits en binario desplazado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La mantisa son los 23 bits restantes, y le dan la presición al número</a:t>
            </a:r>
          </a:p>
          <a:p>
            <a:endParaRPr lang="es-419" dirty="0"/>
          </a:p>
        </p:txBody>
      </p:sp>
      <p:sp>
        <p:nvSpPr>
          <p:cNvPr id="15" name="14 CuadroTexto"/>
          <p:cNvSpPr txBox="1"/>
          <p:nvPr/>
        </p:nvSpPr>
        <p:spPr>
          <a:xfrm>
            <a:off x="8453120" y="917971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/>
              <a:t>Punto flotante</a:t>
            </a:r>
            <a:endParaRPr lang="en-US" u="sng" dirty="0"/>
          </a:p>
        </p:txBody>
      </p:sp>
      <p:pic>
        <p:nvPicPr>
          <p:cNvPr id="16" name="Picture 11" descr="Schoolkid clipart. Free download transparent .PNG | Creazil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602" y="3181015"/>
            <a:ext cx="256839" cy="55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13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animBg="1"/>
      <p:bldP spid="14" grpId="0" uiExpand="1" build="p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Números reales | punto flotante</a:t>
            </a:r>
            <a:endParaRPr lang="en-US" dirty="0"/>
          </a:p>
        </p:txBody>
      </p:sp>
      <p:pic>
        <p:nvPicPr>
          <p:cNvPr id="22530" name="Picture 2" descr="https://k60.kn3.net/taringa/E/D/1/8/C/6/acipriani68/3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7" y="1056640"/>
            <a:ext cx="11702018" cy="461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84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Números reales | punto flotante</a:t>
            </a:r>
            <a:endParaRPr lang="en-US" dirty="0"/>
          </a:p>
        </p:txBody>
      </p:sp>
      <p:pic>
        <p:nvPicPr>
          <p:cNvPr id="24578" name="Picture 2" descr="https://lh5.googleusercontent.com/X5h6ufovdhEUVcvyReQmV0O2dk8o14J-32Li7yCL6HJ68Uh2RcRp0I8CFoTzSUrun8KaKTBUu-aHKCf_IXQ0t6yVrtZjd2EDx00lFszWFyL_cRgshka75qJe6w0aGK5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694" y="1031748"/>
            <a:ext cx="7632065" cy="497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59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/>
              <a:t>Sistemas de numeración | Sistemas posicionales y no posicionales</a:t>
            </a:r>
            <a:endParaRPr lang="en-US" dirty="0"/>
          </a:p>
        </p:txBody>
      </p:sp>
      <p:pic>
        <p:nvPicPr>
          <p:cNvPr id="1026" name="Picture 2" descr="p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1" y="3694176"/>
            <a:ext cx="5088707" cy="22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66470" y="2103120"/>
            <a:ext cx="5088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Son aquellos donde la posicion de un dígito cambia el peso que este representa en la cantidad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Nuestro sistema Decimal es el mejor ejemplo</a:t>
            </a:r>
            <a:endParaRPr lang="en-US" dirty="0"/>
          </a:p>
        </p:txBody>
      </p:sp>
      <p:sp>
        <p:nvSpPr>
          <p:cNvPr id="9" name="8 CuadroTexto"/>
          <p:cNvSpPr txBox="1"/>
          <p:nvPr/>
        </p:nvSpPr>
        <p:spPr>
          <a:xfrm>
            <a:off x="466471" y="1115568"/>
            <a:ext cx="508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u="sng" dirty="0"/>
              <a:t>Sistemas Posicionales</a:t>
            </a:r>
            <a:endParaRPr lang="en-US" sz="2400" b="1" u="sng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233289" y="2103119"/>
            <a:ext cx="5088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Son aquellos donde la cantidad representada por cada digito es independiente de su ubicaci</a:t>
            </a:r>
            <a:r>
              <a:rPr lang="en-US" dirty="0"/>
              <a:t>ó</a:t>
            </a:r>
            <a:r>
              <a:rPr lang="es-419" dirty="0"/>
              <a:t>n</a:t>
            </a:r>
          </a:p>
          <a:p>
            <a:pPr marL="285750" indent="-285750">
              <a:buFont typeface="Arial" pitchFamily="34" charset="0"/>
              <a:buChar char="•"/>
            </a:pPr>
            <a:endParaRPr lang="es-419" dirty="0"/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Un claro ejemplo es el sistema numérico Romano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233286" y="1115567"/>
            <a:ext cx="508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u="sng" dirty="0"/>
              <a:t>Sistemas </a:t>
            </a:r>
            <a:r>
              <a:rPr lang="es-419" sz="2400" b="1" u="sng" dirty="0">
                <a:solidFill>
                  <a:srgbClr val="FF0000"/>
                </a:solidFill>
              </a:rPr>
              <a:t>NO</a:t>
            </a:r>
            <a:r>
              <a:rPr lang="es-419" sz="2400" b="1" u="sng" dirty="0"/>
              <a:t> Posicionales</a:t>
            </a:r>
            <a:endParaRPr lang="en-US" sz="2400" b="1" u="sng" dirty="0"/>
          </a:p>
        </p:txBody>
      </p:sp>
      <p:pic>
        <p:nvPicPr>
          <p:cNvPr id="1028" name="Picture 4" descr="Sistema Romano - mat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289" y="3892803"/>
            <a:ext cx="5088706" cy="167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84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Sistemas posicionales</a:t>
            </a:r>
            <a:endParaRPr lang="en-US" dirty="0"/>
          </a:p>
        </p:txBody>
      </p:sp>
      <p:sp>
        <p:nvSpPr>
          <p:cNvPr id="3" name="AutoShape 2" descr="{\displaystyle 505=5\cdot 10^{2}+0\cdot 10^{1}+5\cdot 10^{0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5" descr="{\displaystyle 505=5\cdot 10^{2}+0\cdot 10^{1}+5\cdot 10^{0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5 Elipse"/>
          <p:cNvSpPr/>
          <p:nvPr/>
        </p:nvSpPr>
        <p:spPr>
          <a:xfrm>
            <a:off x="830280" y="2165466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7 Elipse"/>
          <p:cNvSpPr/>
          <p:nvPr/>
        </p:nvSpPr>
        <p:spPr>
          <a:xfrm>
            <a:off x="1415496" y="2165466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9" name="8 Elipse"/>
          <p:cNvSpPr/>
          <p:nvPr/>
        </p:nvSpPr>
        <p:spPr>
          <a:xfrm>
            <a:off x="1954992" y="2165466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10" name="9 Elipse"/>
          <p:cNvSpPr/>
          <p:nvPr/>
        </p:nvSpPr>
        <p:spPr>
          <a:xfrm>
            <a:off x="2467056" y="2165466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32104" y="1077928"/>
            <a:ext cx="3044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Volviendo</a:t>
            </a:r>
            <a:r>
              <a:rPr lang="en-US" dirty="0"/>
              <a:t> a la </a:t>
            </a:r>
            <a:r>
              <a:rPr lang="en-US" dirty="0" err="1"/>
              <a:t>primaria</a:t>
            </a:r>
            <a:r>
              <a:rPr lang="en-US" dirty="0"/>
              <a:t>… </a:t>
            </a:r>
            <a:r>
              <a:rPr lang="en-US" dirty="0" err="1"/>
              <a:t>descompongamos</a:t>
            </a:r>
            <a:r>
              <a:rPr lang="en-US" dirty="0"/>
              <a:t> el n</a:t>
            </a:r>
            <a:r>
              <a:rPr lang="es-419" dirty="0"/>
              <a:t>úmero 1234</a:t>
            </a:r>
            <a:endParaRPr lang="en-US" dirty="0"/>
          </a:p>
        </p:txBody>
      </p:sp>
      <p:pic>
        <p:nvPicPr>
          <p:cNvPr id="2059" name="Picture 11" descr="Schoolkid clipart. Free download transparent .PNG | Crea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39" y="1114546"/>
            <a:ext cx="735165" cy="16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angular"/>
          <p:cNvCxnSpPr>
            <a:stCxn id="10" idx="4"/>
          </p:cNvCxnSpPr>
          <p:nvPr/>
        </p:nvCxnSpPr>
        <p:spPr>
          <a:xfrm rot="16200000" flipH="1">
            <a:off x="2747252" y="2456769"/>
            <a:ext cx="376869" cy="5440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9" idx="4"/>
          </p:cNvCxnSpPr>
          <p:nvPr/>
        </p:nvCxnSpPr>
        <p:spPr>
          <a:xfrm rot="16200000" flipH="1">
            <a:off x="2299196" y="2392762"/>
            <a:ext cx="760916" cy="1056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/>
          <p:nvPr/>
        </p:nvCxnSpPr>
        <p:spPr>
          <a:xfrm rot="16200000" flipH="1">
            <a:off x="1845371" y="2332736"/>
            <a:ext cx="1129070" cy="1595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6" idx="4"/>
          </p:cNvCxnSpPr>
          <p:nvPr/>
        </p:nvCxnSpPr>
        <p:spPr>
          <a:xfrm rot="16200000" flipH="1">
            <a:off x="1342451" y="2224794"/>
            <a:ext cx="1549694" cy="2180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3207720" y="3130550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Decena</a:t>
            </a:r>
            <a:endParaRPr lang="en-U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207720" y="2736832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Unidad</a:t>
            </a:r>
            <a:endParaRPr lang="en-U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207721" y="2736161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Unidad</a:t>
            </a:r>
            <a:endParaRPr lang="en-U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207721" y="3536066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Centena</a:t>
            </a:r>
            <a:endParaRPr lang="en-U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207720" y="3905398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Unidad de mil</a:t>
            </a:r>
            <a:endParaRPr lang="en-US" dirty="0"/>
          </a:p>
        </p:txBody>
      </p:sp>
      <p:sp>
        <p:nvSpPr>
          <p:cNvPr id="26" name="25 Cerrar llave"/>
          <p:cNvSpPr/>
          <p:nvPr/>
        </p:nvSpPr>
        <p:spPr>
          <a:xfrm rot="5400000">
            <a:off x="2504027" y="2453946"/>
            <a:ext cx="669798" cy="4017292"/>
          </a:xfrm>
          <a:prstGeom prst="rightBrace">
            <a:avLst>
              <a:gd name="adj1" fmla="val 8333"/>
              <a:gd name="adj2" fmla="val 500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CuadroTexto"/>
          <p:cNvSpPr txBox="1"/>
          <p:nvPr/>
        </p:nvSpPr>
        <p:spPr>
          <a:xfrm>
            <a:off x="671861" y="4941533"/>
            <a:ext cx="433413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419" dirty="0"/>
              <a:t>1234 = </a:t>
            </a:r>
            <a:r>
              <a:rPr lang="es-419" dirty="0">
                <a:solidFill>
                  <a:srgbClr val="FF0000"/>
                </a:solidFill>
              </a:rPr>
              <a:t>1</a:t>
            </a:r>
            <a:r>
              <a:rPr lang="es-419" dirty="0"/>
              <a:t>x10</a:t>
            </a:r>
            <a:r>
              <a:rPr lang="en-US" dirty="0"/>
              <a:t>^3 + </a:t>
            </a:r>
            <a:r>
              <a:rPr lang="en-US" dirty="0">
                <a:solidFill>
                  <a:srgbClr val="92D050"/>
                </a:solidFill>
              </a:rPr>
              <a:t>2</a:t>
            </a:r>
            <a:r>
              <a:rPr lang="en-US" dirty="0"/>
              <a:t>x10^2 + 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/>
              <a:t>x10^1 + </a:t>
            </a:r>
            <a:r>
              <a:rPr lang="en-US" dirty="0">
                <a:solidFill>
                  <a:srgbClr val="0070C0"/>
                </a:solidFill>
              </a:rPr>
              <a:t>4</a:t>
            </a:r>
            <a:r>
              <a:rPr lang="en-US" dirty="0"/>
              <a:t>x10^0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76" y="5418807"/>
            <a:ext cx="1790700" cy="866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2051 CuadroTexto"/>
          <p:cNvSpPr txBox="1"/>
          <p:nvPr/>
        </p:nvSpPr>
        <p:spPr>
          <a:xfrm>
            <a:off x="6507099" y="2661894"/>
            <a:ext cx="18173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Generalizando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468" y="2585855"/>
            <a:ext cx="1611631" cy="5214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3" name="2052 CuadroTexto"/>
          <p:cNvSpPr txBox="1"/>
          <p:nvPr/>
        </p:nvSpPr>
        <p:spPr>
          <a:xfrm>
            <a:off x="6507099" y="3372722"/>
            <a:ext cx="4690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</a:t>
            </a:r>
            <a:r>
              <a:rPr lang="es-419" u="sng" dirty="0"/>
              <a:t>ígito</a:t>
            </a:r>
            <a:r>
              <a:rPr lang="es-419" dirty="0"/>
              <a:t>: simbolo permitido con un valor determinado</a:t>
            </a:r>
          </a:p>
          <a:p>
            <a:endParaRPr lang="es-419" dirty="0"/>
          </a:p>
          <a:p>
            <a:r>
              <a:rPr lang="es-419" u="sng" dirty="0"/>
              <a:t>Base</a:t>
            </a:r>
            <a:r>
              <a:rPr lang="es-419" dirty="0"/>
              <a:t>: cantidad de simbolos permitidos</a:t>
            </a:r>
          </a:p>
          <a:p>
            <a:endParaRPr lang="es-419" dirty="0"/>
          </a:p>
          <a:p>
            <a:r>
              <a:rPr lang="es-419" u="sng" dirty="0"/>
              <a:t>Posición</a:t>
            </a:r>
            <a:r>
              <a:rPr lang="es-419" dirty="0"/>
              <a:t>: ubicaci</a:t>
            </a:r>
            <a:r>
              <a:rPr lang="en-US" dirty="0"/>
              <a:t>ó</a:t>
            </a:r>
            <a:r>
              <a:rPr lang="es-419" dirty="0"/>
              <a:t>n del dígito dentro del número conformado</a:t>
            </a:r>
            <a:endParaRPr lang="en-US" dirty="0"/>
          </a:p>
        </p:txBody>
      </p:sp>
      <p:sp>
        <p:nvSpPr>
          <p:cNvPr id="2054" name="2053 Rectángulo"/>
          <p:cNvSpPr/>
          <p:nvPr/>
        </p:nvSpPr>
        <p:spPr>
          <a:xfrm>
            <a:off x="5995622" y="5826582"/>
            <a:ext cx="5998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https://es.wikipedia.org/wiki/Sistema_de_numeraci%C3%B3n</a:t>
            </a:r>
            <a:endParaRPr lang="en-US" dirty="0"/>
          </a:p>
        </p:txBody>
      </p:sp>
      <p:sp>
        <p:nvSpPr>
          <p:cNvPr id="2056" name="2055 CuadroTexto"/>
          <p:cNvSpPr txBox="1"/>
          <p:nvPr/>
        </p:nvSpPr>
        <p:spPr>
          <a:xfrm>
            <a:off x="6287644" y="1354927"/>
            <a:ext cx="2403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419" dirty="0"/>
              <a:t>0, 1, 2, 3, 4, 5, 6, 7, 8, 9</a:t>
            </a:r>
            <a:endParaRPr lang="en-US" dirty="0"/>
          </a:p>
        </p:txBody>
      </p:sp>
      <p:cxnSp>
        <p:nvCxnSpPr>
          <p:cNvPr id="2062" name="2061 Conector recto de flecha"/>
          <p:cNvCxnSpPr>
            <a:stCxn id="2056" idx="3"/>
            <a:endCxn id="2063" idx="1"/>
          </p:cNvCxnSpPr>
          <p:nvPr/>
        </p:nvCxnSpPr>
        <p:spPr>
          <a:xfrm>
            <a:off x="8691372" y="1539593"/>
            <a:ext cx="4766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2062 CuadroTexto"/>
          <p:cNvSpPr txBox="1"/>
          <p:nvPr/>
        </p:nvSpPr>
        <p:spPr>
          <a:xfrm>
            <a:off x="9168004" y="1354927"/>
            <a:ext cx="256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Base del sistema decimal</a:t>
            </a:r>
            <a:endParaRPr lang="en-US" dirty="0"/>
          </a:p>
        </p:txBody>
      </p:sp>
      <p:sp>
        <p:nvSpPr>
          <p:cNvPr id="2065" name="2064 Rectángulo"/>
          <p:cNvSpPr/>
          <p:nvPr/>
        </p:nvSpPr>
        <p:spPr>
          <a:xfrm>
            <a:off x="6208776" y="2352918"/>
            <a:ext cx="5440680" cy="33146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6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7" grpId="0"/>
      <p:bldP spid="24" grpId="0"/>
      <p:bldP spid="29" grpId="0"/>
      <p:bldP spid="30" grpId="0"/>
      <p:bldP spid="31" grpId="0"/>
      <p:bldP spid="32" grpId="0"/>
      <p:bldP spid="26" grpId="0" animBg="1"/>
      <p:bldP spid="27" grpId="0" animBg="1"/>
      <p:bldP spid="2052" grpId="0"/>
      <p:bldP spid="2053" grpId="0"/>
      <p:bldP spid="2054" grpId="0"/>
      <p:bldP spid="2056" grpId="0" animBg="1"/>
      <p:bldP spid="2063" grpId="0"/>
      <p:bldP spid="20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otras bases</a:t>
            </a:r>
            <a:endParaRPr lang="en-U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2526467" y="756308"/>
            <a:ext cx="318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Decimal (Base = 10)</a:t>
            </a:r>
            <a:endParaRPr lang="en-US" u="sng" dirty="0"/>
          </a:p>
        </p:txBody>
      </p:sp>
      <p:grpSp>
        <p:nvGrpSpPr>
          <p:cNvPr id="4105" name="4104 Grupo"/>
          <p:cNvGrpSpPr/>
          <p:nvPr/>
        </p:nvGrpSpPr>
        <p:grpSpPr>
          <a:xfrm>
            <a:off x="392506" y="1221125"/>
            <a:ext cx="2370781" cy="4895131"/>
            <a:chOff x="1406404" y="1232820"/>
            <a:chExt cx="2370781" cy="4895131"/>
          </a:xfrm>
        </p:grpSpPr>
        <p:pic>
          <p:nvPicPr>
            <p:cNvPr id="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205" y="1498540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429" y="1812504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588" y="1812504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987" y="2099885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586" y="2099885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904" y="2099885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428" y="2387265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136" y="2387265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905" y="2387265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823" y="2387265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839" y="267464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547" y="267464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316" y="267464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6234" y="267464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838" y="296202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546" y="296202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315" y="296202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6232" y="296202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428" y="324940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136" y="324940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905" y="324940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823" y="324940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838" y="353678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546" y="353678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315" y="353678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6232" y="353678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3274" y="267464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708" y="296202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866" y="296202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413" y="3250544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5012" y="3250544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330" y="3250544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077" y="353678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676" y="353678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994" y="353678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813" y="353678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174" y="382416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1882" y="382416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651" y="382416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2569" y="382416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413" y="382416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5012" y="382416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330" y="382416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149" y="382416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667" y="382416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Manzana Mordida Dibujo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6" t="2705" r="5607" b="10064"/>
            <a:stretch/>
          </p:blipFill>
          <p:spPr bwMode="auto">
            <a:xfrm>
              <a:off x="1442176" y="1232820"/>
              <a:ext cx="188439" cy="26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147" y="409886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855" y="409886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624" y="409886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0985" y="409886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303" y="409886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122" y="409886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640" y="4098866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838" y="438624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546" y="438624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315" y="438624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676" y="438624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994" y="438624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813" y="438624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6331" y="4386247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838" y="467362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546" y="467362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315" y="467362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676" y="467362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994" y="467362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813" y="467362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6331" y="467362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404" y="496971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112" y="496971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881" y="496971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7242" y="496971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560" y="496971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0379" y="496971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897" y="4969718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404" y="525709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112" y="525709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881" y="525709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7242" y="525709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560" y="525709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0379" y="525709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897" y="525709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174" y="55531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1882" y="55531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651" y="55531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5012" y="55531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330" y="55531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149" y="55531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667" y="5553189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872" y="5840570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580" y="5840570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349" y="5840570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2710" y="5840570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028" y="5840570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847" y="5840570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Resultado de imagen para manzana animada para colorear | Manzana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365" y="5840570"/>
              <a:ext cx="236820" cy="28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114 CuadroTexto"/>
            <p:cNvSpPr txBox="1"/>
            <p:nvPr/>
          </p:nvSpPr>
          <p:spPr>
            <a:xfrm>
              <a:off x="2285985" y="4078470"/>
              <a:ext cx="438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400" b="1" dirty="0"/>
                <a:t>(...)</a:t>
              </a:r>
              <a:endParaRPr lang="en-US" sz="1400" b="1" dirty="0"/>
            </a:p>
          </p:txBody>
        </p:sp>
        <p:sp>
          <p:nvSpPr>
            <p:cNvPr id="116" name="115 CuadroTexto"/>
            <p:cNvSpPr txBox="1"/>
            <p:nvPr/>
          </p:nvSpPr>
          <p:spPr>
            <a:xfrm>
              <a:off x="2275114" y="4359556"/>
              <a:ext cx="438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400" b="1" dirty="0"/>
                <a:t>(...)</a:t>
              </a:r>
              <a:endParaRPr lang="en-US" sz="1400" b="1" dirty="0"/>
            </a:p>
          </p:txBody>
        </p:sp>
        <p:sp>
          <p:nvSpPr>
            <p:cNvPr id="117" name="116 CuadroTexto"/>
            <p:cNvSpPr txBox="1"/>
            <p:nvPr/>
          </p:nvSpPr>
          <p:spPr>
            <a:xfrm>
              <a:off x="2286338" y="4651918"/>
              <a:ext cx="438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400" b="1" dirty="0"/>
                <a:t>(...)</a:t>
              </a:r>
              <a:endParaRPr lang="en-US" sz="1400" b="1" dirty="0"/>
            </a:p>
          </p:txBody>
        </p:sp>
        <p:sp>
          <p:nvSpPr>
            <p:cNvPr id="118" name="117 CuadroTexto"/>
            <p:cNvSpPr txBox="1"/>
            <p:nvPr/>
          </p:nvSpPr>
          <p:spPr>
            <a:xfrm>
              <a:off x="2264957" y="4969718"/>
              <a:ext cx="438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400" b="1" dirty="0"/>
                <a:t>(...)</a:t>
              </a:r>
              <a:endParaRPr lang="en-US" sz="1400" b="1" dirty="0"/>
            </a:p>
          </p:txBody>
        </p:sp>
        <p:sp>
          <p:nvSpPr>
            <p:cNvPr id="119" name="118 CuadroTexto"/>
            <p:cNvSpPr txBox="1"/>
            <p:nvPr/>
          </p:nvSpPr>
          <p:spPr>
            <a:xfrm>
              <a:off x="2264957" y="5277495"/>
              <a:ext cx="438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400" b="1" dirty="0"/>
                <a:t>(...)</a:t>
              </a:r>
              <a:endParaRPr lang="en-US" sz="1400" b="1" dirty="0"/>
            </a:p>
          </p:txBody>
        </p:sp>
        <p:sp>
          <p:nvSpPr>
            <p:cNvPr id="120" name="119 CuadroTexto"/>
            <p:cNvSpPr txBox="1"/>
            <p:nvPr/>
          </p:nvSpPr>
          <p:spPr>
            <a:xfrm>
              <a:off x="2264957" y="5559531"/>
              <a:ext cx="438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400" b="1" dirty="0"/>
                <a:t>(...)</a:t>
              </a:r>
              <a:endParaRPr lang="en-US" sz="1400" b="1" dirty="0"/>
            </a:p>
          </p:txBody>
        </p:sp>
        <p:sp>
          <p:nvSpPr>
            <p:cNvPr id="121" name="120 CuadroTexto"/>
            <p:cNvSpPr txBox="1"/>
            <p:nvPr/>
          </p:nvSpPr>
          <p:spPr>
            <a:xfrm>
              <a:off x="2264957" y="5820174"/>
              <a:ext cx="438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400" b="1" dirty="0"/>
                <a:t>(...)</a:t>
              </a:r>
              <a:endParaRPr lang="en-US" sz="1400" b="1" dirty="0"/>
            </a:p>
          </p:txBody>
        </p:sp>
      </p:grpSp>
      <p:sp>
        <p:nvSpPr>
          <p:cNvPr id="124" name="123 CuadroTexto"/>
          <p:cNvSpPr txBox="1"/>
          <p:nvPr/>
        </p:nvSpPr>
        <p:spPr>
          <a:xfrm>
            <a:off x="5285232" y="768096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Binaria (Base = 2)</a:t>
            </a:r>
            <a:endParaRPr lang="en-US" u="sn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657" y="1251200"/>
            <a:ext cx="670806" cy="489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20" y="1251200"/>
            <a:ext cx="705716" cy="489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9" name="338 CuadroTexto"/>
          <p:cNvSpPr txBox="1"/>
          <p:nvPr/>
        </p:nvSpPr>
        <p:spPr>
          <a:xfrm>
            <a:off x="7261150" y="768096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Octal (Base = 8)</a:t>
            </a:r>
            <a:endParaRPr lang="en-US" u="sng" dirty="0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022" y="1232913"/>
            <a:ext cx="705716" cy="489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2" name="341 CuadroTexto"/>
          <p:cNvSpPr txBox="1"/>
          <p:nvPr/>
        </p:nvSpPr>
        <p:spPr>
          <a:xfrm>
            <a:off x="9134856" y="768096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Hexadecimal (Base = 16)</a:t>
            </a:r>
            <a:endParaRPr lang="en-US" u="sng" dirty="0"/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753" y="1221125"/>
            <a:ext cx="693235" cy="489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6" name="4105 CuadroTexto"/>
          <p:cNvSpPr txBox="1"/>
          <p:nvPr/>
        </p:nvSpPr>
        <p:spPr>
          <a:xfrm>
            <a:off x="596749" y="771952"/>
            <a:ext cx="178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Cantidad</a:t>
            </a:r>
            <a:endParaRPr lang="en-US" u="sng" dirty="0"/>
          </a:p>
        </p:txBody>
      </p:sp>
      <p:pic>
        <p:nvPicPr>
          <p:cNvPr id="347" name="Picture 11" descr="Schoolkid clipart. Free download transparent .PNG | Creazill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950" y="694305"/>
            <a:ext cx="302628" cy="6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24" grpId="0"/>
      <p:bldP spid="339" grpId="0"/>
      <p:bldP spid="342" grpId="0"/>
      <p:bldP spid="4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Sistema Binario en electrónica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493713" y="1480263"/>
            <a:ext cx="302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/>
              <a:t>Bit</a:t>
            </a:r>
            <a:r>
              <a:rPr lang="es-419" dirty="0"/>
              <a:t>: </a:t>
            </a:r>
            <a:r>
              <a:rPr lang="es-419" b="1" dirty="0"/>
              <a:t>BI</a:t>
            </a:r>
            <a:r>
              <a:rPr lang="es-419" dirty="0"/>
              <a:t>nari digi</a:t>
            </a:r>
            <a:r>
              <a:rPr lang="es-419" b="1" dirty="0"/>
              <a:t>T</a:t>
            </a:r>
            <a:r>
              <a:rPr lang="es-419" dirty="0"/>
              <a:t>. Es la mínima unidad que se puede almacenar en un circuito electrónico.</a:t>
            </a:r>
            <a:endParaRPr lang="en-US" b="1" dirty="0"/>
          </a:p>
        </p:txBody>
      </p:sp>
      <p:pic>
        <p:nvPicPr>
          <p:cNvPr id="5122" name="Picture 2" descr="PSD GRATIS: Botón de Encendido Apagado (ON OFF) Interrupto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61" y="1481602"/>
            <a:ext cx="1555165" cy="129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417926" y="1708172"/>
            <a:ext cx="2354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¿</a:t>
            </a:r>
            <a:r>
              <a:rPr lang="es-419" dirty="0">
                <a:solidFill>
                  <a:srgbClr val="92D050"/>
                </a:solidFill>
              </a:rPr>
              <a:t>3,3V</a:t>
            </a:r>
            <a:r>
              <a:rPr lang="es-419" dirty="0"/>
              <a:t> o </a:t>
            </a:r>
            <a:r>
              <a:rPr lang="es-419" dirty="0">
                <a:solidFill>
                  <a:srgbClr val="FF0000"/>
                </a:solidFill>
              </a:rPr>
              <a:t>0V</a:t>
            </a:r>
            <a:r>
              <a:rPr lang="es-419" dirty="0"/>
              <a:t>?</a:t>
            </a:r>
          </a:p>
          <a:p>
            <a:r>
              <a:rPr lang="en-US" dirty="0"/>
              <a:t>¿</a:t>
            </a:r>
            <a:r>
              <a:rPr lang="en-US" dirty="0">
                <a:solidFill>
                  <a:srgbClr val="92D050"/>
                </a:solidFill>
              </a:rPr>
              <a:t>P</a:t>
            </a:r>
            <a:r>
              <a:rPr lang="es-419" dirty="0">
                <a:solidFill>
                  <a:srgbClr val="92D050"/>
                </a:solidFill>
              </a:rPr>
              <a:t>rendido </a:t>
            </a:r>
            <a:r>
              <a:rPr lang="es-419" dirty="0"/>
              <a:t>o </a:t>
            </a:r>
            <a:r>
              <a:rPr lang="es-419" dirty="0">
                <a:solidFill>
                  <a:srgbClr val="FF0000"/>
                </a:solidFill>
              </a:rPr>
              <a:t>apagado</a:t>
            </a:r>
            <a:r>
              <a:rPr lang="es-419" dirty="0"/>
              <a:t>?</a:t>
            </a:r>
          </a:p>
          <a:p>
            <a:r>
              <a:rPr lang="es-419" dirty="0"/>
              <a:t>¿</a:t>
            </a:r>
            <a:r>
              <a:rPr lang="es-419" dirty="0">
                <a:solidFill>
                  <a:srgbClr val="92D050"/>
                </a:solidFill>
              </a:rPr>
              <a:t>1</a:t>
            </a:r>
            <a:r>
              <a:rPr lang="es-419" dirty="0"/>
              <a:t> o </a:t>
            </a:r>
            <a:r>
              <a:rPr lang="es-419" dirty="0">
                <a:solidFill>
                  <a:srgbClr val="FF0000"/>
                </a:solidFill>
              </a:rPr>
              <a:t>0</a:t>
            </a:r>
            <a:r>
              <a:rPr lang="es-419" dirty="0"/>
              <a:t>?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493713" y="3339703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/>
              <a:t>Byte</a:t>
            </a:r>
            <a:r>
              <a:rPr lang="es-419" dirty="0"/>
              <a:t>: Conjunto de 8 bits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00" y="3357753"/>
            <a:ext cx="4060234" cy="35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493712" y="3817255"/>
            <a:ext cx="329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/>
              <a:t>Nibble</a:t>
            </a:r>
            <a:r>
              <a:rPr lang="es-419" dirty="0"/>
              <a:t>: Conjunto de 4 bits de un byte</a:t>
            </a:r>
            <a:endParaRPr lang="en-U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4673084" y="3955755"/>
            <a:ext cx="124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rgbClr val="00B0F0"/>
                </a:solidFill>
              </a:rPr>
              <a:t>Nibble alto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672135" y="3955755"/>
            <a:ext cx="144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rgbClr val="00B050"/>
                </a:solidFill>
              </a:rPr>
              <a:t>Nibble bajo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93712" y="4658294"/>
            <a:ext cx="3538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/>
              <a:t>Word</a:t>
            </a:r>
            <a:r>
              <a:rPr lang="es-419" dirty="0"/>
              <a:t>: Conjunto de bits que pueden ser accedidos en una única operaci</a:t>
            </a:r>
            <a:r>
              <a:rPr lang="en-US" dirty="0"/>
              <a:t>ó</a:t>
            </a:r>
            <a:r>
              <a:rPr lang="es-419" dirty="0"/>
              <a:t>n de lectura o escritura. </a:t>
            </a:r>
            <a:r>
              <a:rPr lang="en-US" b="1" dirty="0"/>
              <a:t>T</a:t>
            </a:r>
            <a:r>
              <a:rPr lang="es-419" b="1" dirty="0"/>
              <a:t>amaño del bus de datos</a:t>
            </a:r>
            <a:r>
              <a:rPr lang="es-419" dirty="0"/>
              <a:t>.</a:t>
            </a:r>
            <a:endParaRPr lang="en-US" b="1" dirty="0"/>
          </a:p>
        </p:txBody>
      </p:sp>
      <p:pic>
        <p:nvPicPr>
          <p:cNvPr id="5125" name="Picture 5" descr="Encuesta: ¿tu sistema principal es de 32 o 64 bits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22" y="4251519"/>
            <a:ext cx="3017048" cy="201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9357360" y="1371600"/>
            <a:ext cx="263144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IMPORTANTE</a:t>
            </a:r>
            <a:r>
              <a:rPr lang="es-419" dirty="0"/>
              <a:t>:</a:t>
            </a:r>
          </a:p>
          <a:p>
            <a:pPr algn="ctr"/>
            <a:r>
              <a:rPr lang="en-US" dirty="0"/>
              <a:t>T</a:t>
            </a:r>
            <a:r>
              <a:rPr lang="es-419" dirty="0"/>
              <a:t>oda la información se almacena en Bits en los dispositivos electrónicos. Es por eso que decimos que “todo es un número”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0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9" grpId="0"/>
      <p:bldP spid="7" grpId="0"/>
      <p:bldP spid="11" grpId="0"/>
      <p:bldP spid="12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Multiplos del byte</a:t>
            </a:r>
            <a:endParaRPr lang="en-US" dirty="0"/>
          </a:p>
        </p:txBody>
      </p:sp>
      <p:pic>
        <p:nvPicPr>
          <p:cNvPr id="7170" name="Picture 2" descr="Unidades de almacenamiento – INICIATIVAS TIC 3ºE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8" y="1020773"/>
            <a:ext cx="11541462" cy="46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46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Base X a Base 10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1234730" y="1053560"/>
            <a:ext cx="97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Binario</a:t>
            </a:r>
            <a:endParaRPr lang="en-US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5329739" y="1094136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Octal</a:t>
            </a:r>
            <a:endParaRPr lang="en-US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9101275" y="1064704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u="sng" dirty="0"/>
              <a:t>Hexadecimal</a:t>
            </a:r>
            <a:endParaRPr lang="en-US" u="sng" dirty="0"/>
          </a:p>
        </p:txBody>
      </p:sp>
      <p:sp>
        <p:nvSpPr>
          <p:cNvPr id="8" name="7 Elipse"/>
          <p:cNvSpPr/>
          <p:nvPr/>
        </p:nvSpPr>
        <p:spPr>
          <a:xfrm>
            <a:off x="810169" y="1668038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9" name="8 Elipse"/>
          <p:cNvSpPr/>
          <p:nvPr/>
        </p:nvSpPr>
        <p:spPr>
          <a:xfrm>
            <a:off x="1267369" y="1668038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0" name="9 Elipse"/>
          <p:cNvSpPr/>
          <p:nvPr/>
        </p:nvSpPr>
        <p:spPr>
          <a:xfrm>
            <a:off x="1697137" y="1668038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C000"/>
                </a:solidFill>
              </a:rPr>
              <a:t>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2136049" y="1668038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" name="11 Conector angular"/>
          <p:cNvCxnSpPr>
            <a:stCxn id="11" idx="4"/>
          </p:cNvCxnSpPr>
          <p:nvPr/>
        </p:nvCxnSpPr>
        <p:spPr>
          <a:xfrm rot="16200000" flipH="1">
            <a:off x="2356158" y="2019429"/>
            <a:ext cx="380457" cy="427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10" idx="4"/>
          </p:cNvCxnSpPr>
          <p:nvPr/>
        </p:nvCxnSpPr>
        <p:spPr>
          <a:xfrm rot="16200000" flipH="1">
            <a:off x="1946472" y="1990202"/>
            <a:ext cx="760916" cy="8663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/>
          <p:nvPr/>
        </p:nvCxnSpPr>
        <p:spPr>
          <a:xfrm>
            <a:off x="1463965" y="2068587"/>
            <a:ext cx="1296165" cy="1129070"/>
          </a:xfrm>
          <a:prstGeom prst="bentConnector3">
            <a:avLst>
              <a:gd name="adj1" fmla="val -7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8" idx="4"/>
          </p:cNvCxnSpPr>
          <p:nvPr/>
        </p:nvCxnSpPr>
        <p:spPr>
          <a:xfrm rot="16200000" flipH="1">
            <a:off x="1108599" y="1941107"/>
            <a:ext cx="1549695" cy="17533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371257" y="1666374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17" name="16 Conector angular"/>
          <p:cNvCxnSpPr>
            <a:stCxn id="16" idx="4"/>
          </p:cNvCxnSpPr>
          <p:nvPr/>
        </p:nvCxnSpPr>
        <p:spPr>
          <a:xfrm rot="16200000" flipH="1">
            <a:off x="688491" y="1920639"/>
            <a:ext cx="1951000" cy="2192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2760130" y="2254122"/>
            <a:ext cx="82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FF0000"/>
                </a:solidFill>
              </a:rPr>
              <a:t>1 </a:t>
            </a:r>
            <a:r>
              <a:rPr lang="es-419" sz="1600" dirty="0"/>
              <a:t>x 2</a:t>
            </a:r>
            <a:r>
              <a:rPr lang="en-US" sz="1600" dirty="0"/>
              <a:t>^0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2760130" y="2648512"/>
            <a:ext cx="82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FFC000"/>
                </a:solidFill>
              </a:rPr>
              <a:t>1 </a:t>
            </a:r>
            <a:r>
              <a:rPr lang="es-419" sz="1600" dirty="0"/>
              <a:t>x 2</a:t>
            </a:r>
            <a:r>
              <a:rPr lang="en-US" sz="1600" dirty="0"/>
              <a:t>^1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2760130" y="3028380"/>
            <a:ext cx="82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FFFF00"/>
                </a:solidFill>
              </a:rPr>
              <a:t>0 </a:t>
            </a:r>
            <a:r>
              <a:rPr lang="es-419" sz="1600" dirty="0"/>
              <a:t>x 2</a:t>
            </a:r>
            <a:r>
              <a:rPr lang="en-US" sz="1600" dirty="0"/>
              <a:t>^2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2760130" y="3423360"/>
            <a:ext cx="82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92D050"/>
                </a:solidFill>
              </a:rPr>
              <a:t>1 </a:t>
            </a:r>
            <a:r>
              <a:rPr lang="es-419" sz="1600" dirty="0"/>
              <a:t>x 2</a:t>
            </a:r>
            <a:r>
              <a:rPr lang="en-US" sz="1600" dirty="0"/>
              <a:t>^3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760128" y="3823001"/>
            <a:ext cx="82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00B0F0"/>
                </a:solidFill>
              </a:rPr>
              <a:t>1 </a:t>
            </a:r>
            <a:r>
              <a:rPr lang="es-419" sz="1600" dirty="0"/>
              <a:t>x 2</a:t>
            </a:r>
            <a:r>
              <a:rPr lang="en-US" sz="1600" dirty="0"/>
              <a:t>^4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937952" y="4997902"/>
            <a:ext cx="23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+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FFFF00"/>
                </a:solidFill>
              </a:rPr>
              <a:t>0</a:t>
            </a:r>
            <a:r>
              <a:rPr lang="en-US" dirty="0"/>
              <a:t> + </a:t>
            </a:r>
            <a:r>
              <a:rPr lang="en-US" dirty="0">
                <a:solidFill>
                  <a:srgbClr val="92D050"/>
                </a:solidFill>
              </a:rPr>
              <a:t>8</a:t>
            </a:r>
            <a:r>
              <a:rPr lang="en-US" dirty="0"/>
              <a:t> + </a:t>
            </a:r>
            <a:r>
              <a:rPr lang="en-US" dirty="0">
                <a:solidFill>
                  <a:srgbClr val="00B0F0"/>
                </a:solidFill>
              </a:rPr>
              <a:t>16 </a:t>
            </a:r>
            <a:r>
              <a:rPr lang="en-US" dirty="0"/>
              <a:t>= 27</a:t>
            </a:r>
          </a:p>
        </p:txBody>
      </p:sp>
      <p:sp>
        <p:nvSpPr>
          <p:cNvPr id="35" name="34 Cerrar llave"/>
          <p:cNvSpPr/>
          <p:nvPr/>
        </p:nvSpPr>
        <p:spPr>
          <a:xfrm rot="5400000">
            <a:off x="1659185" y="2981068"/>
            <a:ext cx="635508" cy="3211366"/>
          </a:xfrm>
          <a:prstGeom prst="rightBrace">
            <a:avLst>
              <a:gd name="adj1" fmla="val 8333"/>
              <a:gd name="adj2" fmla="val 494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Elipse"/>
          <p:cNvSpPr/>
          <p:nvPr/>
        </p:nvSpPr>
        <p:spPr>
          <a:xfrm>
            <a:off x="4775617" y="1693683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8" name="37 Elipse"/>
          <p:cNvSpPr/>
          <p:nvPr/>
        </p:nvSpPr>
        <p:spPr>
          <a:xfrm>
            <a:off x="5232817" y="1693683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39" name="38 Elipse"/>
          <p:cNvSpPr/>
          <p:nvPr/>
        </p:nvSpPr>
        <p:spPr>
          <a:xfrm>
            <a:off x="5662585" y="1693683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C000"/>
                </a:solidFill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0" name="39 Elipse"/>
          <p:cNvSpPr/>
          <p:nvPr/>
        </p:nvSpPr>
        <p:spPr>
          <a:xfrm>
            <a:off x="6101497" y="1693683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1" name="40 Conector angular"/>
          <p:cNvCxnSpPr>
            <a:stCxn id="40" idx="4"/>
          </p:cNvCxnSpPr>
          <p:nvPr/>
        </p:nvCxnSpPr>
        <p:spPr>
          <a:xfrm rot="16200000" flipH="1">
            <a:off x="6321606" y="2045074"/>
            <a:ext cx="380457" cy="427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39" idx="4"/>
          </p:cNvCxnSpPr>
          <p:nvPr/>
        </p:nvCxnSpPr>
        <p:spPr>
          <a:xfrm rot="16200000" flipH="1">
            <a:off x="5911920" y="2015847"/>
            <a:ext cx="760916" cy="8663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angular"/>
          <p:cNvCxnSpPr/>
          <p:nvPr/>
        </p:nvCxnSpPr>
        <p:spPr>
          <a:xfrm>
            <a:off x="5429413" y="2094232"/>
            <a:ext cx="1296165" cy="1129070"/>
          </a:xfrm>
          <a:prstGeom prst="bentConnector3">
            <a:avLst>
              <a:gd name="adj1" fmla="val -7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37" idx="4"/>
          </p:cNvCxnSpPr>
          <p:nvPr/>
        </p:nvCxnSpPr>
        <p:spPr>
          <a:xfrm rot="16200000" flipH="1">
            <a:off x="5074047" y="1966752"/>
            <a:ext cx="1549695" cy="17533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Elipse"/>
          <p:cNvSpPr/>
          <p:nvPr/>
        </p:nvSpPr>
        <p:spPr>
          <a:xfrm>
            <a:off x="4336705" y="1692019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46" name="45 Conector angular"/>
          <p:cNvCxnSpPr>
            <a:stCxn id="45" idx="4"/>
          </p:cNvCxnSpPr>
          <p:nvPr/>
        </p:nvCxnSpPr>
        <p:spPr>
          <a:xfrm rot="16200000" flipH="1">
            <a:off x="4653939" y="1946284"/>
            <a:ext cx="1951000" cy="2192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6725578" y="2279767"/>
            <a:ext cx="82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FF0000"/>
                </a:solidFill>
              </a:rPr>
              <a:t>3 </a:t>
            </a:r>
            <a:r>
              <a:rPr lang="es-419" sz="1600" dirty="0"/>
              <a:t>x 8</a:t>
            </a:r>
            <a:r>
              <a:rPr lang="en-US" sz="1600" dirty="0"/>
              <a:t>^0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6725578" y="2674157"/>
            <a:ext cx="82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FFC000"/>
                </a:solidFill>
              </a:rPr>
              <a:t>7 </a:t>
            </a:r>
            <a:r>
              <a:rPr lang="es-419" sz="1600" dirty="0"/>
              <a:t>x 8</a:t>
            </a:r>
            <a:r>
              <a:rPr lang="en-US" sz="1600" dirty="0"/>
              <a:t>^1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6725578" y="3054025"/>
            <a:ext cx="82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FFFF00"/>
                </a:solidFill>
              </a:rPr>
              <a:t>0 </a:t>
            </a:r>
            <a:r>
              <a:rPr lang="es-419" sz="1600" dirty="0"/>
              <a:t>x 8</a:t>
            </a:r>
            <a:r>
              <a:rPr lang="en-US" sz="1600" dirty="0"/>
              <a:t>^2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6725578" y="3449005"/>
            <a:ext cx="82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92D050"/>
                </a:solidFill>
              </a:rPr>
              <a:t>2 </a:t>
            </a:r>
            <a:r>
              <a:rPr lang="es-419" sz="1600" dirty="0"/>
              <a:t>x 8</a:t>
            </a:r>
            <a:r>
              <a:rPr lang="en-US" sz="1600" dirty="0"/>
              <a:t>^3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6725576" y="3848646"/>
            <a:ext cx="82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00B0F0"/>
                </a:solidFill>
              </a:rPr>
              <a:t>4 </a:t>
            </a:r>
            <a:r>
              <a:rPr lang="es-419" sz="1600" dirty="0"/>
              <a:t>x 8</a:t>
            </a:r>
            <a:r>
              <a:rPr lang="en-US" sz="1600" dirty="0"/>
              <a:t>^4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4215279" y="5023547"/>
            <a:ext cx="34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+ </a:t>
            </a:r>
            <a:r>
              <a:rPr lang="en-US" dirty="0">
                <a:solidFill>
                  <a:srgbClr val="FFC000"/>
                </a:solidFill>
              </a:rPr>
              <a:t>56</a:t>
            </a:r>
            <a:r>
              <a:rPr lang="en-US" dirty="0"/>
              <a:t> + </a:t>
            </a:r>
            <a:r>
              <a:rPr lang="en-US" dirty="0">
                <a:solidFill>
                  <a:srgbClr val="FFFF00"/>
                </a:solidFill>
              </a:rPr>
              <a:t>0</a:t>
            </a:r>
            <a:r>
              <a:rPr lang="en-US" dirty="0"/>
              <a:t> + </a:t>
            </a:r>
            <a:r>
              <a:rPr lang="en-US" dirty="0">
                <a:solidFill>
                  <a:srgbClr val="92D050"/>
                </a:solidFill>
              </a:rPr>
              <a:t>1024</a:t>
            </a:r>
            <a:r>
              <a:rPr lang="en-US" dirty="0"/>
              <a:t> + </a:t>
            </a:r>
            <a:r>
              <a:rPr lang="en-US" dirty="0">
                <a:solidFill>
                  <a:srgbClr val="00B0F0"/>
                </a:solidFill>
              </a:rPr>
              <a:t>16384 </a:t>
            </a:r>
            <a:r>
              <a:rPr lang="en-US" dirty="0"/>
              <a:t>= 17467</a:t>
            </a:r>
          </a:p>
        </p:txBody>
      </p:sp>
      <p:sp>
        <p:nvSpPr>
          <p:cNvPr id="53" name="52 Cerrar llave"/>
          <p:cNvSpPr/>
          <p:nvPr/>
        </p:nvSpPr>
        <p:spPr>
          <a:xfrm rot="5400000">
            <a:off x="5624633" y="3006713"/>
            <a:ext cx="635508" cy="3211366"/>
          </a:xfrm>
          <a:prstGeom prst="rightBrace">
            <a:avLst>
              <a:gd name="adj1" fmla="val 8333"/>
              <a:gd name="adj2" fmla="val 494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3 Elipse"/>
          <p:cNvSpPr/>
          <p:nvPr/>
        </p:nvSpPr>
        <p:spPr>
          <a:xfrm>
            <a:off x="8887369" y="1667577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55" name="54 Elipse"/>
          <p:cNvSpPr/>
          <p:nvPr/>
        </p:nvSpPr>
        <p:spPr>
          <a:xfrm>
            <a:off x="9344569" y="1667577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56" name="55 Elipse"/>
          <p:cNvSpPr/>
          <p:nvPr/>
        </p:nvSpPr>
        <p:spPr>
          <a:xfrm>
            <a:off x="9774337" y="1667577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C000"/>
                </a:solidFill>
              </a:rPr>
              <a:t>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7" name="56 Elipse"/>
          <p:cNvSpPr/>
          <p:nvPr/>
        </p:nvSpPr>
        <p:spPr>
          <a:xfrm>
            <a:off x="10213249" y="1667577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58" name="57 Conector angular"/>
          <p:cNvCxnSpPr>
            <a:stCxn id="57" idx="4"/>
          </p:cNvCxnSpPr>
          <p:nvPr/>
        </p:nvCxnSpPr>
        <p:spPr>
          <a:xfrm rot="16200000" flipH="1">
            <a:off x="10433358" y="2018968"/>
            <a:ext cx="380457" cy="427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56" idx="4"/>
          </p:cNvCxnSpPr>
          <p:nvPr/>
        </p:nvCxnSpPr>
        <p:spPr>
          <a:xfrm rot="16200000" flipH="1">
            <a:off x="10023672" y="1989741"/>
            <a:ext cx="760916" cy="8663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angular"/>
          <p:cNvCxnSpPr/>
          <p:nvPr/>
        </p:nvCxnSpPr>
        <p:spPr>
          <a:xfrm>
            <a:off x="9541165" y="2068126"/>
            <a:ext cx="1296165" cy="1129070"/>
          </a:xfrm>
          <a:prstGeom prst="bentConnector3">
            <a:avLst>
              <a:gd name="adj1" fmla="val -7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angular"/>
          <p:cNvCxnSpPr>
            <a:stCxn id="54" idx="4"/>
          </p:cNvCxnSpPr>
          <p:nvPr/>
        </p:nvCxnSpPr>
        <p:spPr>
          <a:xfrm rot="16200000" flipH="1">
            <a:off x="9185799" y="1940646"/>
            <a:ext cx="1549695" cy="17533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Elipse"/>
          <p:cNvSpPr/>
          <p:nvPr/>
        </p:nvSpPr>
        <p:spPr>
          <a:xfrm>
            <a:off x="8448457" y="1665913"/>
            <a:ext cx="393192" cy="37490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63" name="62 Conector angular"/>
          <p:cNvCxnSpPr>
            <a:stCxn id="62" idx="4"/>
          </p:cNvCxnSpPr>
          <p:nvPr/>
        </p:nvCxnSpPr>
        <p:spPr>
          <a:xfrm rot="16200000" flipH="1">
            <a:off x="8765691" y="1920178"/>
            <a:ext cx="1951000" cy="2192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10837330" y="2253661"/>
            <a:ext cx="1013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FF0000"/>
                </a:solidFill>
              </a:rPr>
              <a:t>15 </a:t>
            </a:r>
            <a:r>
              <a:rPr lang="es-419" sz="1600" dirty="0"/>
              <a:t>x 16</a:t>
            </a:r>
            <a:r>
              <a:rPr lang="en-US" sz="1600" dirty="0"/>
              <a:t>^0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10837330" y="2648051"/>
            <a:ext cx="107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FFC000"/>
                </a:solidFill>
              </a:rPr>
              <a:t>10 </a:t>
            </a:r>
            <a:r>
              <a:rPr lang="es-419" sz="1600" dirty="0"/>
              <a:t>x 16</a:t>
            </a:r>
            <a:r>
              <a:rPr lang="en-US" sz="1600" dirty="0"/>
              <a:t>^1</a:t>
            </a:r>
          </a:p>
        </p:txBody>
      </p:sp>
      <p:sp>
        <p:nvSpPr>
          <p:cNvPr id="66" name="65 CuadroTexto"/>
          <p:cNvSpPr txBox="1"/>
          <p:nvPr/>
        </p:nvSpPr>
        <p:spPr>
          <a:xfrm>
            <a:off x="10837330" y="3027919"/>
            <a:ext cx="116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FFFF00"/>
                </a:solidFill>
              </a:rPr>
              <a:t>0 </a:t>
            </a:r>
            <a:r>
              <a:rPr lang="es-419" sz="1600" dirty="0"/>
              <a:t>x 16</a:t>
            </a:r>
            <a:r>
              <a:rPr lang="en-US" sz="1600" dirty="0"/>
              <a:t>^2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10837330" y="3422899"/>
            <a:ext cx="116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92D050"/>
                </a:solidFill>
              </a:rPr>
              <a:t>1 </a:t>
            </a:r>
            <a:r>
              <a:rPr lang="es-419" sz="1600" dirty="0"/>
              <a:t>x 16</a:t>
            </a:r>
            <a:r>
              <a:rPr lang="en-US" sz="1600" dirty="0"/>
              <a:t>^3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10837328" y="3822540"/>
            <a:ext cx="116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rgbClr val="00B0F0"/>
                </a:solidFill>
              </a:rPr>
              <a:t>1 </a:t>
            </a:r>
            <a:r>
              <a:rPr lang="es-419" sz="1600" dirty="0"/>
              <a:t>x 16</a:t>
            </a:r>
            <a:r>
              <a:rPr lang="en-US" sz="1600" dirty="0"/>
              <a:t>^4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8235591" y="4997902"/>
            <a:ext cx="367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 + </a:t>
            </a:r>
            <a:r>
              <a:rPr lang="en-US" dirty="0">
                <a:solidFill>
                  <a:srgbClr val="FFC000"/>
                </a:solidFill>
              </a:rPr>
              <a:t>160</a:t>
            </a:r>
            <a:r>
              <a:rPr lang="en-US" dirty="0"/>
              <a:t> + </a:t>
            </a:r>
            <a:r>
              <a:rPr lang="en-US" dirty="0">
                <a:solidFill>
                  <a:srgbClr val="FFFF00"/>
                </a:solidFill>
              </a:rPr>
              <a:t>0</a:t>
            </a:r>
            <a:r>
              <a:rPr lang="en-US" dirty="0"/>
              <a:t> + </a:t>
            </a:r>
            <a:r>
              <a:rPr lang="en-US" dirty="0">
                <a:solidFill>
                  <a:srgbClr val="92D050"/>
                </a:solidFill>
              </a:rPr>
              <a:t>4096 </a:t>
            </a:r>
            <a:r>
              <a:rPr lang="en-US" dirty="0"/>
              <a:t>+ </a:t>
            </a:r>
            <a:r>
              <a:rPr lang="en-US" dirty="0">
                <a:solidFill>
                  <a:srgbClr val="00B0F0"/>
                </a:solidFill>
              </a:rPr>
              <a:t>65536</a:t>
            </a:r>
            <a:r>
              <a:rPr lang="en-US" dirty="0"/>
              <a:t>= 69807</a:t>
            </a:r>
          </a:p>
        </p:txBody>
      </p:sp>
      <p:sp>
        <p:nvSpPr>
          <p:cNvPr id="70" name="69 Cerrar llave"/>
          <p:cNvSpPr/>
          <p:nvPr/>
        </p:nvSpPr>
        <p:spPr>
          <a:xfrm rot="5400000">
            <a:off x="9736385" y="2980607"/>
            <a:ext cx="635508" cy="3211366"/>
          </a:xfrm>
          <a:prstGeom prst="rightBrace">
            <a:avLst>
              <a:gd name="adj1" fmla="val 8333"/>
              <a:gd name="adj2" fmla="val 494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 animBg="1"/>
      <p:bldP spid="9" grpId="0" animBg="1"/>
      <p:bldP spid="10" grpId="0" animBg="1"/>
      <p:bldP spid="11" grpId="0" animBg="1"/>
      <p:bldP spid="16" grpId="0" animBg="1"/>
      <p:bldP spid="29" grpId="0"/>
      <p:bldP spid="31" grpId="0"/>
      <p:bldP spid="32" grpId="0"/>
      <p:bldP spid="33" grpId="0"/>
      <p:bldP spid="34" grpId="0"/>
      <p:bldP spid="30" grpId="0"/>
      <p:bldP spid="35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62" grpId="0" animBg="1"/>
      <p:bldP spid="64" grpId="0"/>
      <p:bldP spid="65" grpId="0"/>
      <p:bldP spid="66" grpId="0"/>
      <p:bldP spid="67" grpId="0"/>
      <p:bldP spid="68" grpId="0"/>
      <p:bldP spid="69" grpId="0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Sistemas de numeración | Base X a Base 10 | Programación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12775" y="3709824"/>
            <a:ext cx="11109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Realizar una función que reciba un numero positivo en base 2 en formato string y devuelva la cantidad o -1 en caso de error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Realizar una función que reciba un numero positivo en base 8 en formato string y devuelva la cantidad o -1 en caso de error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Realizar una función que reciba un numero positivo en base 16 en formato string y devuelva la cantidad o -1 en caso de error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419" dirty="0"/>
              <a:t>Realizar una función que imprima un número en bases octal, decimal y hexadecimal</a:t>
            </a:r>
            <a:endParaRPr lang="en-US" dirty="0"/>
          </a:p>
        </p:txBody>
      </p:sp>
      <p:sp>
        <p:nvSpPr>
          <p:cNvPr id="7" name="AutoShape 2" descr="Tutorial del Lenguaje de programación C | La web de la programació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4" descr="Tutorial del Lenguaje de programación C | La web de la programació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6" descr="Tutorial del Lenguaje de programación C | La web de la programació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0" name="Picture 8" descr="Tutorial del Lenguaje de programación C | La web de la program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123262"/>
            <a:ext cx="2569336" cy="19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3334511" y="1578931"/>
            <a:ext cx="52791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u="sng" dirty="0"/>
              <a:t>¡A programar!</a:t>
            </a:r>
            <a:endParaRPr lang="en-US" sz="6600" b="1" u="sng" dirty="0"/>
          </a:p>
        </p:txBody>
      </p:sp>
      <p:pic>
        <p:nvPicPr>
          <p:cNvPr id="8202" name="Picture 10" descr="Programmer | Free Vectors, Stock Photos &amp; P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49" y="701447"/>
            <a:ext cx="2770632" cy="277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951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434FD5EB5ADF4D9F669FB466DD46ED" ma:contentTypeVersion="13" ma:contentTypeDescription="Create a new document." ma:contentTypeScope="" ma:versionID="fd3bfb072d16e7661b9d1aaeb9e2d12c">
  <xsd:schema xmlns:xsd="http://www.w3.org/2001/XMLSchema" xmlns:xs="http://www.w3.org/2001/XMLSchema" xmlns:p="http://schemas.microsoft.com/office/2006/metadata/properties" xmlns:ns3="da6a80a9-231e-44a5-b5c4-0aededc056dc" xmlns:ns4="028cb933-8387-434d-9cac-49507382f9cc" targetNamespace="http://schemas.microsoft.com/office/2006/metadata/properties" ma:root="true" ma:fieldsID="f23b483a841d5636c27fb3fe8754d276" ns3:_="" ns4:_="">
    <xsd:import namespace="da6a80a9-231e-44a5-b5c4-0aededc056dc"/>
    <xsd:import namespace="028cb933-8387-434d-9cac-49507382f9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a80a9-231e-44a5-b5c4-0aededc05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cb933-8387-434d-9cac-49507382f9c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B7671C-B030-405E-A9E9-FCD3E668B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F98881-48D9-49EA-B253-AB57D8754353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0FCEB344-5075-4892-BAAB-B6B7F8D2207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a6a80a9-231e-44a5-b5c4-0aededc056dc"/>
    <ds:schemaRef ds:uri="028cb933-8387-434d-9cac-49507382f9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21845</TotalTime>
  <Words>1618</Words>
  <Application>Microsoft Office PowerPoint</Application>
  <PresentationFormat>Panorámica</PresentationFormat>
  <Paragraphs>271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Tema de Office</vt:lpstr>
      <vt:lpstr>Diseño personalizado</vt:lpstr>
      <vt:lpstr>Presentación de PowerPoint</vt:lpstr>
      <vt:lpstr>Sistemas de numeración | ¿cómo contamos?</vt:lpstr>
      <vt:lpstr>Sistemas de numeración | Sistemas posicionales y no posicionales</vt:lpstr>
      <vt:lpstr>Sistemas de numeración | Sistemas posicionales</vt:lpstr>
      <vt:lpstr>Sistemas de numeración | otras bases</vt:lpstr>
      <vt:lpstr>Sistemas de numeración | Sistema Binario en electrónica</vt:lpstr>
      <vt:lpstr>Sistemas de numeración | Multiplos del byte</vt:lpstr>
      <vt:lpstr>Sistemas de numeración | Base X a Base 10</vt:lpstr>
      <vt:lpstr>Sistemas de numeración | Base X a Base 10 | Programación</vt:lpstr>
      <vt:lpstr>Sistemas de numeración | Base 10 a base X</vt:lpstr>
      <vt:lpstr>Sistemas de numeración | Base 10 a base 2</vt:lpstr>
      <vt:lpstr>Sistemas de numeración | Base 10 a Base X | Programación</vt:lpstr>
      <vt:lpstr>Sistemas de numeración | pasajes entre bases</vt:lpstr>
      <vt:lpstr>Sistemas de numeración | pasajes entre bases</vt:lpstr>
      <vt:lpstr>Sistemas de numeración | números signados | SyM</vt:lpstr>
      <vt:lpstr>Sistemas de numeración | números signados | binario desplazado</vt:lpstr>
      <vt:lpstr>Sistemas de numeración | números signados | Ca1</vt:lpstr>
      <vt:lpstr>Sistemas de numeración | números signados | Ca2</vt:lpstr>
      <vt:lpstr>Sistemas de numeración | Operaciones aritméticas</vt:lpstr>
      <vt:lpstr>Sistemas de numeración | Rango de variables</vt:lpstr>
      <vt:lpstr>Sistemas de numeración | Números reales</vt:lpstr>
      <vt:lpstr>Sistemas de numeración | Números reales | punto flotante</vt:lpstr>
      <vt:lpstr>Sistemas de numeración | Números reales | punto flotante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Nontala</dc:creator>
  <cp:lastModifiedBy>Gaston Coustau</cp:lastModifiedBy>
  <cp:revision>110</cp:revision>
  <cp:lastPrinted>2020-04-18T13:51:14Z</cp:lastPrinted>
  <dcterms:created xsi:type="dcterms:W3CDTF">2020-02-04T17:10:24Z</dcterms:created>
  <dcterms:modified xsi:type="dcterms:W3CDTF">2024-04-27T15:26:58Z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0x010100AE434FD5EB5ADF4D9F669FB466DD46ED</vt:lpwstr>
  </property>
</Properties>
</file>